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7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299" r:id="rId26"/>
    <p:sldId id="300" r:id="rId27"/>
    <p:sldId id="301" r:id="rId28"/>
    <p:sldId id="302" r:id="rId29"/>
    <p:sldId id="303" r:id="rId30"/>
    <p:sldId id="384" r:id="rId31"/>
    <p:sldId id="385" r:id="rId32"/>
    <p:sldId id="386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5" r:id="rId44"/>
    <p:sldId id="340" r:id="rId45"/>
    <p:sldId id="343" r:id="rId46"/>
    <p:sldId id="360" r:id="rId47"/>
    <p:sldId id="345" r:id="rId48"/>
    <p:sldId id="342" r:id="rId49"/>
    <p:sldId id="344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9" r:id="rId63"/>
    <p:sldId id="333" r:id="rId6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6600CC"/>
    <a:srgbClr val="96FFFF"/>
    <a:srgbClr val="FF9900"/>
    <a:srgbClr val="FFFF00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709" autoAdjust="0"/>
  </p:normalViewPr>
  <p:slideViewPr>
    <p:cSldViewPr>
      <p:cViewPr varScale="1">
        <p:scale>
          <a:sx n="61" d="100"/>
          <a:sy n="61" d="100"/>
        </p:scale>
        <p:origin x="701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30.xml"/><Relationship Id="rId3" Type="http://schemas.openxmlformats.org/officeDocument/2006/relationships/slide" Target="slides/slide3.xml"/><Relationship Id="rId21" Type="http://schemas.openxmlformats.org/officeDocument/2006/relationships/slide" Target="slides/slide24.xml"/><Relationship Id="rId34" Type="http://schemas.openxmlformats.org/officeDocument/2006/relationships/slide" Target="slides/slide40.xml"/><Relationship Id="rId7" Type="http://schemas.openxmlformats.org/officeDocument/2006/relationships/slide" Target="slides/slide7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9.xml"/><Relationship Id="rId33" Type="http://schemas.openxmlformats.org/officeDocument/2006/relationships/slide" Target="slides/slide39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4.xml"/><Relationship Id="rId24" Type="http://schemas.openxmlformats.org/officeDocument/2006/relationships/slide" Target="slides/slide28.xml"/><Relationship Id="rId32" Type="http://schemas.openxmlformats.org/officeDocument/2006/relationships/slide" Target="slides/slide38.xml"/><Relationship Id="rId5" Type="http://schemas.openxmlformats.org/officeDocument/2006/relationships/slide" Target="slides/slide5.xml"/><Relationship Id="rId15" Type="http://schemas.openxmlformats.org/officeDocument/2006/relationships/slide" Target="slides/slide18.xml"/><Relationship Id="rId23" Type="http://schemas.openxmlformats.org/officeDocument/2006/relationships/slide" Target="slides/slide27.xml"/><Relationship Id="rId28" Type="http://schemas.openxmlformats.org/officeDocument/2006/relationships/slide" Target="slides/slide32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31" Type="http://schemas.openxmlformats.org/officeDocument/2006/relationships/slide" Target="slides/slide35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7.xml"/><Relationship Id="rId22" Type="http://schemas.openxmlformats.org/officeDocument/2006/relationships/slide" Target="slides/slide26.xml"/><Relationship Id="rId27" Type="http://schemas.openxmlformats.org/officeDocument/2006/relationships/slide" Target="slides/slide31.xml"/><Relationship Id="rId30" Type="http://schemas.openxmlformats.org/officeDocument/2006/relationships/slide" Target="slides/slide34.xml"/><Relationship Id="rId8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452D05-BBE9-4179-B6D6-57F99DE5E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9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3E96AF7-6B82-4937-9A72-8A325F7A27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271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69816C-0E09-461C-A9E4-59957FBFA26C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4615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AF0259-051F-4B86-90F6-FE4F20F51C87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16518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774C03-B090-4DF0-8C15-2C35071FAC01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22731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4BD248-9034-4AC1-B183-6B778797F029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11914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A3CAEF-08DD-434C-94A2-833502A39978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10773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23674E-F18B-48B3-A895-D8EF799AD47F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99984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D470D2-FBC1-41B1-B813-792B59FAA891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7437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C44EC0-540D-4063-9ED0-E4C679A3ED11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7990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866B1C-B106-4EC7-8FC9-46D13B8590B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8051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966F6-B692-4D64-9291-CB5F826000C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90977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C44EC0-540D-4063-9ED0-E4C679A3ED11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65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023214-C295-4648-805E-A249B734B28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5594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866B1C-B106-4EC7-8FC9-46D13B8590B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62788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966F6-B692-4D64-9291-CB5F826000C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21150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966F6-B692-4D64-9291-CB5F826000C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73554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966F6-B692-4D64-9291-CB5F826000C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8322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966F6-B692-4D64-9291-CB5F826000C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1306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F95238-1188-46F4-BD8D-1B88BB54EC28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89817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01F579-846C-4561-8714-B3B19952D304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35738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7151EE-CEAF-4E67-919E-A4C3243762C0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47452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ECC667-45CC-4301-A01A-C28985812259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0599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25134C-348E-43F5-AD88-99FBF524CE50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3620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9A490C-4F10-402C-AB60-51AEB6F6EED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91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25134C-348E-43F5-AD88-99FBF524CE50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41775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25134C-348E-43F5-AD88-99FBF524CE50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85402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25134C-348E-43F5-AD88-99FBF524CE50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01018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F67D21-874C-47DF-BA0F-B6863AA47DC9}" type="slidenum">
              <a:rPr lang="en-US" altLang="zh-CN" smtClean="0"/>
              <a:pPr>
                <a:spcBef>
                  <a:spcPct val="0"/>
                </a:spcBef>
              </a:pPr>
              <a:t>33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6487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271932-55A0-47C7-8A1A-6B7D088C14FE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50246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3B8159-2ED9-4FB0-B9C1-3D50C5B19CDD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727598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62DD36-8F71-4B8C-AEDD-7FE64B36AB52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7966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C8BDB3-6655-45CB-8C68-F024D422378C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558080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367FD2-5C21-4DBB-A1C2-9C93D3AC219F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2010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E48A60-978A-48C8-98D9-7C5531B2D4E9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6267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0F7100-1C52-4F90-AED5-7EF925B9DB62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006889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42305A-3829-406D-850C-0FC2BF1E926B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5630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452296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575207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47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18235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51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96821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55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716742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59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8199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E140EE-DAC6-4FE0-B555-AA428DDD0490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5332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D76C9F-E8C2-422B-A1EB-E835A02EBCB5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029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93FF39-9A9A-461F-8EC2-100AA5B15CC4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5717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D33C5C-113F-4215-913F-B656F0E0E7DA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661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A3B266-F885-4D33-8F70-A3BCE935FBE1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917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33"/>
          <p:cNvGraphicFramePr>
            <a:graphicFrameLocks noChangeAspect="1"/>
          </p:cNvGraphicFramePr>
          <p:nvPr userDrawn="1"/>
        </p:nvGraphicFramePr>
        <p:xfrm>
          <a:off x="3276600" y="7620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2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8" descr="minispi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BMP 图象" r:id="rId4" imgW="885949" imgH="809738" progId="Paint.Picture">
                  <p:embed/>
                </p:oleObj>
              </mc:Choice>
              <mc:Fallback>
                <p:oleObj name="BMP 图象" r:id="rId4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215991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1550" y="6569075"/>
            <a:ext cx="1676400" cy="274638"/>
          </a:xfrm>
        </p:spPr>
        <p:txBody>
          <a:bodyPr/>
          <a:lstStyle>
            <a:lvl1pPr>
              <a:defRPr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7BE204D-80D2-4ACE-B0B4-57BE43354AD8}" type="datetime1">
              <a:rPr lang="zh-CN" altLang="en-US" smtClean="0"/>
              <a:t>2019/11/23</a:t>
            </a:fld>
            <a:endParaRPr lang="en-US" altLang="zh-CN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40613" y="6569075"/>
            <a:ext cx="1524000" cy="274638"/>
          </a:xfrm>
        </p:spPr>
        <p:txBody>
          <a:bodyPr/>
          <a:lstStyle>
            <a:lvl1pPr>
              <a:defRPr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dirty="0" smtClean="0"/>
              <a:t>63</a:t>
            </a:r>
            <a:r>
              <a:rPr lang="zh-CN" altLang="en-US" dirty="0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32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BMP 图象" r:id="rId6" imgW="885949" imgH="809738" progId="Paint.Picture">
                  <p:embed/>
                </p:oleObj>
              </mc:Choice>
              <mc:Fallback>
                <p:oleObj name="BMP 图象" r:id="rId6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 smtClean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17559C2-4BF3-4525-A72E-BF081D86C506}" type="datetime1">
              <a:rPr lang="zh-CN" altLang="en-US" smtClean="0"/>
              <a:t>2019/11/23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 smtClean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 smtClean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dirty="0" smtClean="0"/>
              <a:t>63</a:t>
            </a:r>
            <a:r>
              <a:rPr lang="zh-CN" altLang="en-US" dirty="0" smtClean="0"/>
              <a:t>－</a:t>
            </a:r>
            <a:fld id="{D7B21FDB-E11D-4CFA-A6B7-F99F7A66123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9906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AutoNum type="arabicParenR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7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5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1.emf"/><Relationship Id="rId4" Type="http://schemas.openxmlformats.org/officeDocument/2006/relationships/oleObject" Target="../embeddings/oleObject6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80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7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9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9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9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9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9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87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9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9.bin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9.wmf"/><Relationship Id="rId9" Type="http://schemas.openxmlformats.org/officeDocument/2006/relationships/image" Target="../media/image101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7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7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7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24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31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5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534400" cy="1219200"/>
          </a:xfrm>
        </p:spPr>
        <p:txBody>
          <a:bodyPr/>
          <a:lstStyle/>
          <a:p>
            <a:pPr eaLnBrk="1" hangingPunct="1"/>
            <a:r>
              <a:rPr lang="zh-CN" altLang="en-US" sz="8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7772400" cy="26352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CC"/>
                </a:solidFill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3600" smtClean="0">
                <a:solidFill>
                  <a:srgbClr val="CC00CC"/>
                </a:solidFill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E41B82B7-EBA5-40FA-8A9C-D9AF11EAC477}" type="datetime3">
              <a:rPr lang="zh-CN" altLang="en-US" sz="3600" smtClean="0">
                <a:solidFill>
                  <a:srgbClr val="00FF00"/>
                </a:solidFill>
                <a:ea typeface="华文行楷" panose="02010800040101010101" pitchFamily="2" charset="-122"/>
              </a:rPr>
              <a:pPr eaLnBrk="1" hangingPunct="1"/>
              <a:t>2019年11月23日星期六</a:t>
            </a:fld>
            <a:endParaRPr lang="en-US" altLang="zh-CN" sz="3600" smtClean="0">
              <a:solidFill>
                <a:srgbClr val="00FF0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 smtClean="0">
                <a:latin typeface="黑体" panose="02010609060101010101" pitchFamily="49" charset="-122"/>
              </a:rPr>
              <a:t>习题</a:t>
            </a:r>
            <a:r>
              <a:rPr lang="en-US" altLang="zh-CN" sz="4400" smtClean="0">
                <a:latin typeface="黑体" panose="02010609060101010101" pitchFamily="49" charset="-122"/>
              </a:rPr>
              <a:t>4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idx="1"/>
          </p:nvPr>
        </p:nvSpPr>
        <p:spPr>
          <a:xfrm>
            <a:off x="1131888" y="1206500"/>
            <a:ext cx="7543800" cy="4391025"/>
          </a:xfrm>
        </p:spPr>
        <p:txBody>
          <a:bodyPr/>
          <a:lstStyle/>
          <a:p>
            <a:pPr marL="0" indent="790575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某系统利用</a:t>
            </a:r>
            <a:r>
              <a:rPr lang="en-US" altLang="zh-CN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台计算机进行容错处理。如果</a:t>
            </a:r>
            <a:r>
              <a:rPr lang="en-US" altLang="zh-CN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台计算机正常工作时间服从负指数分布，平均</a:t>
            </a:r>
            <a:r>
              <a:rPr lang="en-US" altLang="zh-CN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10</a:t>
            </a:r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天，而计算机损坏时由</a:t>
            </a:r>
            <a:r>
              <a:rPr lang="en-US" altLang="zh-CN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名工程师维修，维修</a:t>
            </a:r>
            <a:r>
              <a:rPr lang="en-US" altLang="zh-CN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台计算机的时间是负指数分布的，平均</a:t>
            </a:r>
            <a:r>
              <a:rPr lang="en-US" altLang="zh-CN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5</a:t>
            </a:r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天。求：</a:t>
            </a:r>
            <a:r>
              <a:rPr lang="en-US" altLang="zh-CN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台计算机都正常运行的概率和由于计算机损坏无法运行的概率，系统中平均运行的计算机数。</a:t>
            </a:r>
          </a:p>
        </p:txBody>
      </p:sp>
      <p:sp>
        <p:nvSpPr>
          <p:cNvPr id="5530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4CE60E-548A-42E4-BF39-4CAEB5C746E7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5530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33778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605713" cy="1550988"/>
          </a:xfrm>
        </p:spPr>
        <p:txBody>
          <a:bodyPr/>
          <a:lstStyle/>
          <a:p>
            <a:pPr marL="0" indent="790575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由题设知，</a:t>
            </a:r>
            <a:r>
              <a:rPr lang="zh-CN" altLang="en-US" smtClean="0">
                <a:sym typeface="Symbol" panose="05050102010706020507" pitchFamily="18" charset="2"/>
              </a:rPr>
              <a:t>＝</a:t>
            </a:r>
            <a:r>
              <a:rPr lang="en-US" altLang="zh-CN" smtClean="0">
                <a:sym typeface="Symbol" panose="05050102010706020507" pitchFamily="18" charset="2"/>
              </a:rPr>
              <a:t>1/10(</a:t>
            </a:r>
            <a:r>
              <a:rPr lang="zh-CN" altLang="en-US" smtClean="0">
                <a:sym typeface="Symbol" panose="05050102010706020507" pitchFamily="18" charset="2"/>
              </a:rPr>
              <a:t>台</a:t>
            </a:r>
            <a:r>
              <a:rPr lang="en-US" altLang="zh-CN" smtClean="0">
                <a:sym typeface="Symbol" panose="05050102010706020507" pitchFamily="18" charset="2"/>
              </a:rPr>
              <a:t>/</a:t>
            </a:r>
            <a:r>
              <a:rPr lang="zh-CN" altLang="en-US" smtClean="0">
                <a:sym typeface="Symbol" panose="05050102010706020507" pitchFamily="18" charset="2"/>
              </a:rPr>
              <a:t>天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，＝</a:t>
            </a:r>
            <a:r>
              <a:rPr lang="en-US" altLang="zh-CN" smtClean="0">
                <a:sym typeface="Symbol" panose="05050102010706020507" pitchFamily="18" charset="2"/>
              </a:rPr>
              <a:t>1/5(</a:t>
            </a:r>
            <a:r>
              <a:rPr lang="zh-CN" altLang="en-US" smtClean="0">
                <a:sym typeface="Symbol" panose="05050102010706020507" pitchFamily="18" charset="2"/>
              </a:rPr>
              <a:t>台</a:t>
            </a:r>
            <a:r>
              <a:rPr lang="en-US" altLang="zh-CN" smtClean="0">
                <a:sym typeface="Symbol" panose="05050102010706020507" pitchFamily="18" charset="2"/>
              </a:rPr>
              <a:t>/</a:t>
            </a:r>
            <a:r>
              <a:rPr lang="zh-CN" altLang="en-US" smtClean="0">
                <a:sym typeface="Symbol" panose="05050102010706020507" pitchFamily="18" charset="2"/>
              </a:rPr>
              <a:t>天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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1/2</a:t>
            </a:r>
            <a:r>
              <a:rPr lang="zh-CN" altLang="en-US" smtClean="0">
                <a:sym typeface="Symbol" panose="05050102010706020507" pitchFamily="18" charset="2"/>
              </a:rPr>
              <a:t>，该系统按</a:t>
            </a:r>
            <a:r>
              <a:rPr lang="en-US" altLang="zh-CN" smtClean="0"/>
              <a:t>M/M/c/</a:t>
            </a:r>
            <a:r>
              <a:rPr lang="en-US" altLang="zh-CN" smtClean="0">
                <a:sym typeface="Symbol" panose="05050102010706020507" pitchFamily="18" charset="2"/>
              </a:rPr>
              <a:t>m/m</a:t>
            </a:r>
            <a:r>
              <a:rPr lang="zh-CN" altLang="en-US" smtClean="0">
                <a:sym typeface="Symbol" panose="05050102010706020507" pitchFamily="18" charset="2"/>
              </a:rPr>
              <a:t>型处理，</a:t>
            </a:r>
            <a:r>
              <a:rPr lang="en-US" altLang="zh-CN" smtClean="0">
                <a:sym typeface="Symbol" panose="05050102010706020507" pitchFamily="18" charset="2"/>
              </a:rPr>
              <a:t>c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1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m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2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734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F9C8D24-1ADD-47D0-94B7-257793835868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5734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1143000" y="2935288"/>
            <a:ext cx="7772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FF00"/>
              </a:buClr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P{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台计算机都正常运行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250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endParaRPr lang="en-US" altLang="zh-CN" sz="2800" b="1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21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42869"/>
              </p:ext>
            </p:extLst>
          </p:nvPr>
        </p:nvGraphicFramePr>
        <p:xfrm>
          <a:off x="1771650" y="3487738"/>
          <a:ext cx="68564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0" name="Equation" r:id="rId4" imgW="2857320" imgH="495000" progId="Equation.DSMT4">
                  <p:embed/>
                </p:oleObj>
              </mc:Choice>
              <mc:Fallback>
                <p:oleObj name="Equation" r:id="rId4" imgW="28573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487738"/>
                        <a:ext cx="685641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1143000" y="4827588"/>
            <a:ext cx="7772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FF00"/>
              </a:buClr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P{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计算机损坏无法运行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250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</a:p>
        </p:txBody>
      </p:sp>
      <p:graphicFrame>
        <p:nvGraphicFramePr>
          <p:cNvPr id="321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39336"/>
              </p:ext>
            </p:extLst>
          </p:nvPr>
        </p:nvGraphicFramePr>
        <p:xfrm>
          <a:off x="1741488" y="5502275"/>
          <a:ext cx="58816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1" name="Equation" r:id="rId6" imgW="2450880" imgH="419040" progId="Equation.DSMT4">
                  <p:embed/>
                </p:oleObj>
              </mc:Choice>
              <mc:Fallback>
                <p:oleObj name="Equation" r:id="rId6" imgW="2450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502275"/>
                        <a:ext cx="58816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7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autoUpdateAnimBg="0"/>
      <p:bldP spid="3215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r>
              <a:rPr lang="en-US" altLang="zh-CN" sz="4400" smtClean="0">
                <a:latin typeface="宋体" panose="02010600030101010101" pitchFamily="2" charset="-122"/>
              </a:rPr>
              <a:t>(</a:t>
            </a:r>
            <a:r>
              <a:rPr lang="zh-CN" altLang="en-US" sz="4400" smtClean="0">
                <a:latin typeface="宋体" panose="02010600030101010101" pitchFamily="2" charset="-122"/>
              </a:rPr>
              <a:t>续</a:t>
            </a:r>
            <a:r>
              <a:rPr lang="en-US" altLang="zh-CN" sz="4400" smtClean="0">
                <a:latin typeface="宋体" panose="02010600030101010101" pitchFamily="2" charset="-122"/>
              </a:rPr>
              <a:t>)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38250"/>
            <a:ext cx="7737475" cy="4381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平均发生故障的计算机数</a:t>
            </a:r>
            <a:endParaRPr lang="zh-CN" altLang="en-US" smtClean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39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955EB55-3DBC-42B3-8A5C-F428F5C9CB9E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5939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143000" y="4581128"/>
            <a:ext cx="7316788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系统中平均运行的计算机数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为                  </a:t>
            </a:r>
            <a:r>
              <a:rPr lang="en-US" altLang="zh-CN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台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323589" name="Object 5"/>
          <p:cNvGraphicFramePr>
            <a:graphicFrameLocks noChangeAspect="1"/>
          </p:cNvGraphicFramePr>
          <p:nvPr>
            <p:extLst/>
          </p:nvPr>
        </p:nvGraphicFramePr>
        <p:xfrm>
          <a:off x="1447790" y="1870279"/>
          <a:ext cx="344424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1" name="Equation" r:id="rId4" imgW="1435100" imgH="457200" progId="Equation.3">
                  <p:embed/>
                </p:oleObj>
              </mc:Choice>
              <mc:Fallback>
                <p:oleObj name="Equation" r:id="rId4" imgW="1435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790" y="1870279"/>
                        <a:ext cx="3444240" cy="1097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210102"/>
              </p:ext>
            </p:extLst>
          </p:nvPr>
        </p:nvGraphicFramePr>
        <p:xfrm>
          <a:off x="2168525" y="3175000"/>
          <a:ext cx="67659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Equation" r:id="rId6" imgW="2819160" imgH="393480" progId="Equation.DSMT4">
                  <p:embed/>
                </p:oleObj>
              </mc:Choice>
              <mc:Fallback>
                <p:oleObj name="Equation" r:id="rId6" imgW="281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3175000"/>
                        <a:ext cx="67659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572242"/>
              </p:ext>
            </p:extLst>
          </p:nvPr>
        </p:nvGraphicFramePr>
        <p:xfrm>
          <a:off x="5796136" y="4365104"/>
          <a:ext cx="15557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name="Equation" r:id="rId8" imgW="622080" imgH="393480" progId="Equation.DSMT4">
                  <p:embed/>
                </p:oleObj>
              </mc:Choice>
              <mc:Fallback>
                <p:oleObj name="Equation" r:id="rId8" imgW="622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365104"/>
                        <a:ext cx="15557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4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黑体" panose="02010609060101010101" pitchFamily="49" charset="-122"/>
              </a:rPr>
              <a:t>习题</a:t>
            </a:r>
            <a:r>
              <a:rPr lang="en-US" altLang="zh-CN" sz="4400" smtClean="0">
                <a:latin typeface="黑体" panose="02010609060101010101" pitchFamily="49" charset="-122"/>
              </a:rPr>
              <a:t>5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16038"/>
            <a:ext cx="7558088" cy="3225179"/>
          </a:xfrm>
        </p:spPr>
        <p:txBody>
          <a:bodyPr lIns="90000" tIns="46800" rIns="90000" bIns="46800"/>
          <a:lstStyle/>
          <a:p>
            <a:pPr marL="0" indent="790575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某电视台有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部发射机，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部发射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部备用。如果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部正常工作时间服从负指数分布，平均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9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天，而调整维修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部机器的是负指数分布的，平均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天。求无备用机而正常运转的概率和由于停机无法发射的概率。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9B74DD1-C4BA-4307-BC1C-3CCB92E1DF08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6144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1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532688" cy="1616075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由题设知，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＝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1/9(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台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天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，＝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1/3(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台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天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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1/3</a:t>
            </a:r>
            <a:r>
              <a:rPr lang="zh-CN" altLang="en-US" smtClean="0">
                <a:sym typeface="Symbol" panose="05050102010706020507" pitchFamily="18" charset="2"/>
              </a:rPr>
              <a:t>，该系统按</a:t>
            </a:r>
            <a:r>
              <a:rPr lang="en-US" altLang="zh-CN" smtClean="0"/>
              <a:t>M/M/c/</a:t>
            </a:r>
            <a:r>
              <a:rPr lang="en-US" altLang="zh-CN" smtClean="0">
                <a:sym typeface="Symbol" panose="05050102010706020507" pitchFamily="18" charset="2"/>
              </a:rPr>
              <a:t>m+k/m</a:t>
            </a:r>
            <a:r>
              <a:rPr lang="zh-CN" altLang="en-US" smtClean="0">
                <a:sym typeface="Symbol" panose="05050102010706020507" pitchFamily="18" charset="2"/>
              </a:rPr>
              <a:t>型处理，</a:t>
            </a:r>
            <a:r>
              <a:rPr lang="en-US" altLang="zh-CN" smtClean="0">
                <a:sym typeface="Symbol" panose="05050102010706020507" pitchFamily="18" charset="2"/>
              </a:rPr>
              <a:t>c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1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m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1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k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1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  <a:endParaRPr lang="zh-CN" altLang="en-US" smtClean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49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7BBA05-927A-448E-B922-7DE2395137AB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634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1143000" y="1697038"/>
            <a:ext cx="77724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2800" b="1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1143000" y="2755900"/>
            <a:ext cx="76057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792000" algn="just" eaLnBrk="1" hangingPunct="1">
              <a:lnSpc>
                <a:spcPct val="125000"/>
              </a:lnSpc>
              <a:buClr>
                <a:srgbClr val="00FF00"/>
              </a:buCl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若无备用机器，即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，化为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M/M/c/m/m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型系统：</a:t>
            </a:r>
          </a:p>
          <a:p>
            <a:pPr algn="just" eaLnBrk="1" hangingPunct="1">
              <a:lnSpc>
                <a:spcPct val="125000"/>
              </a:lnSpc>
              <a:buClr>
                <a:srgbClr val="00FF00"/>
              </a:buClr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P{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无备用机而正常运转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}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/>
                <a:ea typeface="黑体" pitchFamily="2" charset="-122"/>
                <a:sym typeface="Symbol" pitchFamily="18" charset="2"/>
              </a:rPr>
              <a:t>0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668771"/>
              </p:ext>
            </p:extLst>
          </p:nvPr>
        </p:nvGraphicFramePr>
        <p:xfrm>
          <a:off x="1517650" y="4473575"/>
          <a:ext cx="67960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1" name="Equation" r:id="rId4" imgW="2831760" imgH="495000" progId="Equation.DSMT4">
                  <p:embed/>
                </p:oleObj>
              </mc:Choice>
              <mc:Fallback>
                <p:oleObj name="Equation" r:id="rId4" imgW="28317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473575"/>
                        <a:ext cx="679608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6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r>
              <a:rPr lang="en-US" altLang="zh-CN" sz="4400" smtClean="0">
                <a:latin typeface="宋体" panose="02010600030101010101" pitchFamily="2" charset="-122"/>
              </a:rPr>
              <a:t>(</a:t>
            </a:r>
            <a:r>
              <a:rPr lang="zh-CN" altLang="en-US" sz="4400" smtClean="0">
                <a:latin typeface="宋体" panose="02010600030101010101" pitchFamily="2" charset="-122"/>
              </a:rPr>
              <a:t>续</a:t>
            </a:r>
            <a:r>
              <a:rPr lang="en-US" altLang="zh-CN" sz="4400" smtClean="0">
                <a:latin typeface="宋体" panose="02010600030101010101" pitchFamily="2" charset="-122"/>
              </a:rPr>
              <a:t>)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38250"/>
            <a:ext cx="7737475" cy="4381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对</a:t>
            </a:r>
            <a:r>
              <a:rPr lang="en-US" altLang="zh-CN" smtClean="0">
                <a:latin typeface="宋体" panose="02010600030101010101" pitchFamily="2" charset="-122"/>
              </a:rPr>
              <a:t>M/M/1/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1+1/1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型系统</a:t>
            </a:r>
          </a:p>
        </p:txBody>
      </p:sp>
      <p:sp>
        <p:nvSpPr>
          <p:cNvPr id="6554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C3E1E8-02E6-4EAC-A23D-6AE7FE573A90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6554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35876" name="Object 4"/>
          <p:cNvGraphicFramePr>
            <a:graphicFrameLocks noChangeAspect="1"/>
          </p:cNvGraphicFramePr>
          <p:nvPr/>
        </p:nvGraphicFramePr>
        <p:xfrm>
          <a:off x="990600" y="1812925"/>
          <a:ext cx="80137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6" name="Equation" r:id="rId4" imgW="4178300" imgH="520700" progId="Equation.3">
                  <p:embed/>
                </p:oleObj>
              </mc:Choice>
              <mc:Fallback>
                <p:oleObj name="Equation" r:id="rId4" imgW="417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12925"/>
                        <a:ext cx="80137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990600" y="4987925"/>
            <a:ext cx="7772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FF00"/>
              </a:buClr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P{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由于停机无法发射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="1" baseline="-250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</a:p>
        </p:txBody>
      </p:sp>
      <p:graphicFrame>
        <p:nvGraphicFramePr>
          <p:cNvPr id="335878" name="Object 6"/>
          <p:cNvGraphicFramePr>
            <a:graphicFrameLocks noChangeAspect="1"/>
          </p:cNvGraphicFramePr>
          <p:nvPr/>
        </p:nvGraphicFramePr>
        <p:xfrm>
          <a:off x="1397000" y="2816225"/>
          <a:ext cx="53514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7" name="Equation" r:id="rId6" imgW="2794000" imgH="508000" progId="Equation.DSMT4">
                  <p:embed/>
                </p:oleObj>
              </mc:Choice>
              <mc:Fallback>
                <p:oleObj name="Equation" r:id="rId6" imgW="27940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816225"/>
                        <a:ext cx="5351463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9" name="Object 7"/>
          <p:cNvGraphicFramePr>
            <a:graphicFrameLocks noChangeAspect="1"/>
          </p:cNvGraphicFramePr>
          <p:nvPr>
            <p:extLst/>
          </p:nvPr>
        </p:nvGraphicFramePr>
        <p:xfrm>
          <a:off x="1403648" y="5649913"/>
          <a:ext cx="74295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8" name="Equation" r:id="rId8" imgW="3873240" imgH="444240" progId="Equation.DSMT4">
                  <p:embed/>
                </p:oleObj>
              </mc:Choice>
              <mc:Fallback>
                <p:oleObj name="Equation" r:id="rId8" imgW="3873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649913"/>
                        <a:ext cx="74295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/>
          </p:nvPr>
        </p:nvGraphicFramePr>
        <p:xfrm>
          <a:off x="1944688" y="3998913"/>
          <a:ext cx="27971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9" name="Equation" r:id="rId10" imgW="1460160" imgH="469800" progId="Equation.DSMT4">
                  <p:embed/>
                </p:oleObj>
              </mc:Choice>
              <mc:Fallback>
                <p:oleObj name="Equation" r:id="rId10" imgW="1460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998913"/>
                        <a:ext cx="27971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8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 advAuto="0"/>
      <p:bldP spid="33587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algn="l"/>
            <a:r>
              <a:rPr lang="zh-CN" altLang="en-US" sz="4400" smtClean="0">
                <a:latin typeface="黑体" panose="02010609060101010101" pitchFamily="49" charset="-122"/>
              </a:rPr>
              <a:t>习题</a:t>
            </a:r>
            <a:r>
              <a:rPr lang="en-US" altLang="zh-CN" sz="4400" smtClean="0">
                <a:latin typeface="黑体" panose="02010609060101010101" pitchFamily="49" charset="-122"/>
              </a:rPr>
              <a:t>6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idx="1"/>
          </p:nvPr>
        </p:nvSpPr>
        <p:spPr>
          <a:xfrm>
            <a:off x="1116013" y="1189038"/>
            <a:ext cx="7559675" cy="5080000"/>
          </a:xfrm>
        </p:spPr>
        <p:txBody>
          <a:bodyPr lIns="90000" tIns="46800" rIns="90000" bIns="46800"/>
          <a:lstStyle/>
          <a:p>
            <a:pPr marL="0" indent="0" algn="just">
              <a:buClrTx/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3000" dirty="0">
                <a:sym typeface="Symbol" pitchFamily="18" charset="2"/>
              </a:rPr>
              <a:t>在一商店，顾客以泊松流到达收银台</a:t>
            </a:r>
            <a:r>
              <a:rPr lang="zh-CN" altLang="en-US" sz="3000" dirty="0" smtClean="0">
                <a:sym typeface="Symbol" pitchFamily="18" charset="2"/>
              </a:rPr>
              <a:t>，平均</a:t>
            </a:r>
            <a:r>
              <a:rPr lang="en-US" altLang="zh-CN" sz="3000" dirty="0" smtClean="0">
                <a:sym typeface="Symbol" pitchFamily="18" charset="2"/>
              </a:rPr>
              <a:t>5</a:t>
            </a:r>
            <a:r>
              <a:rPr lang="zh-CN" altLang="en-US" sz="3000" dirty="0" smtClean="0">
                <a:sym typeface="Symbol" pitchFamily="18" charset="2"/>
              </a:rPr>
              <a:t>分钟到达</a:t>
            </a:r>
            <a:r>
              <a:rPr lang="en-US" altLang="zh-CN" sz="3000" dirty="0" smtClean="0">
                <a:sym typeface="Symbol" pitchFamily="18" charset="2"/>
              </a:rPr>
              <a:t>9</a:t>
            </a:r>
            <a:r>
              <a:rPr lang="zh-CN" altLang="en-US" sz="3000" dirty="0" smtClean="0">
                <a:sym typeface="Symbol" pitchFamily="18" charset="2"/>
              </a:rPr>
              <a:t>个顾客；而服务员每</a:t>
            </a:r>
            <a:r>
              <a:rPr lang="en-US" altLang="zh-CN" sz="3000" dirty="0" smtClean="0">
                <a:sym typeface="Symbol" pitchFamily="18" charset="2"/>
              </a:rPr>
              <a:t>5</a:t>
            </a:r>
            <a:r>
              <a:rPr lang="zh-CN" altLang="en-US" sz="3000" dirty="0" smtClean="0">
                <a:sym typeface="Symbol" pitchFamily="18" charset="2"/>
              </a:rPr>
              <a:t>分钟能服务</a:t>
            </a:r>
            <a:r>
              <a:rPr lang="en-US" altLang="zh-CN" sz="3000" dirty="0" smtClean="0">
                <a:sym typeface="Symbol" pitchFamily="18" charset="2"/>
              </a:rPr>
              <a:t>10</a:t>
            </a:r>
            <a:r>
              <a:rPr lang="zh-CN" altLang="en-US" sz="3000" dirty="0" smtClean="0">
                <a:sym typeface="Symbol" pitchFamily="18" charset="2"/>
              </a:rPr>
              <a:t>个顾客，服务时间服从指数分布。商店经理希望将顾客等待时间不超过</a:t>
            </a:r>
            <a:r>
              <a:rPr lang="en-US" altLang="zh-CN" sz="3000" dirty="0" smtClean="0">
                <a:sym typeface="Symbol" pitchFamily="18" charset="2"/>
              </a:rPr>
              <a:t>1</a:t>
            </a:r>
            <a:r>
              <a:rPr lang="zh-CN" altLang="en-US" sz="3000" dirty="0" smtClean="0">
                <a:sym typeface="Symbol" pitchFamily="18" charset="2"/>
              </a:rPr>
              <a:t>分钟。他有两个方案：</a:t>
            </a:r>
            <a:endParaRPr lang="en-US" altLang="zh-CN" sz="3000" dirty="0" smtClean="0">
              <a:sym typeface="Symbol" pitchFamily="18" charset="2"/>
            </a:endParaRPr>
          </a:p>
          <a:p>
            <a:pPr marL="720000" indent="-540000" algn="just">
              <a:buClr>
                <a:srgbClr val="C00000"/>
              </a:buClr>
              <a:buFontTx/>
              <a:buAutoNum type="arabicParenR"/>
              <a:defRPr/>
            </a:pPr>
            <a:r>
              <a:rPr lang="zh-CN" altLang="en-US" sz="3000" dirty="0" smtClean="0">
                <a:sym typeface="Symbol" pitchFamily="18" charset="2"/>
              </a:rPr>
              <a:t>增加一名服务同样效率的服务员</a:t>
            </a:r>
            <a:r>
              <a:rPr lang="en-US" altLang="zh-CN" sz="3000" dirty="0" smtClean="0">
                <a:sym typeface="Symbol" pitchFamily="18" charset="2"/>
              </a:rPr>
              <a:t>,</a:t>
            </a:r>
            <a:r>
              <a:rPr lang="zh-CN" altLang="en-US" sz="3000" dirty="0" smtClean="0">
                <a:sym typeface="Symbol" pitchFamily="18" charset="2"/>
              </a:rPr>
              <a:t>即提高服务率一倍。</a:t>
            </a:r>
          </a:p>
          <a:p>
            <a:pPr marL="720000" indent="-540000" algn="just">
              <a:buClr>
                <a:srgbClr val="C00000"/>
              </a:buClr>
              <a:buFontTx/>
              <a:buAutoNum type="arabicParenR"/>
              <a:defRPr/>
            </a:pPr>
            <a:r>
              <a:rPr lang="zh-CN" altLang="en-US" sz="3000" dirty="0" smtClean="0">
                <a:sym typeface="Symbol" pitchFamily="18" charset="2"/>
              </a:rPr>
              <a:t>增加一新柜台。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ym typeface="Symbol" pitchFamily="18" charset="2"/>
              </a:rPr>
              <a:t>试分析选择那种方案？</a:t>
            </a:r>
            <a:endParaRPr lang="zh-CN" altLang="en-US" sz="3000" dirty="0">
              <a:sym typeface="Symbol" pitchFamily="18" charset="2"/>
            </a:endParaRPr>
          </a:p>
        </p:txBody>
      </p:sp>
      <p:sp>
        <p:nvSpPr>
          <p:cNvPr id="6758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DAD1074-E291-46AD-AE75-EF1B5CCA561B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59653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77862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38250"/>
            <a:ext cx="7737475" cy="1838004"/>
          </a:xfrm>
        </p:spPr>
        <p:txBody>
          <a:bodyPr/>
          <a:lstStyle/>
          <a:p>
            <a:pPr marL="0" indent="7905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方案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 smtClean="0">
                <a:latin typeface="宋体" panose="02010600030101010101" pitchFamily="2" charset="-122"/>
              </a:rPr>
              <a:t>  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9/5(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个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分钟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，＝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4(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个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分钟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), 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9/20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＜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，该系统按</a:t>
            </a:r>
            <a:r>
              <a:rPr lang="en-US" altLang="zh-CN" dirty="0" smtClean="0">
                <a:latin typeface="宋体" panose="02010600030101010101" pitchFamily="2" charset="-122"/>
              </a:rPr>
              <a:t>M/M/1/</a:t>
            </a:r>
            <a:r>
              <a:rPr lang="en-US" altLang="en-US" dirty="0" smtClean="0">
                <a:sym typeface="Symbol" panose="05050102010706020507" pitchFamily="18" charset="2"/>
              </a:rPr>
              <a:t>∞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型处理，平均等待时间</a:t>
            </a:r>
            <a:endParaRPr lang="en-US" altLang="zh-CN" dirty="0" smtClean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63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D7D2C9-8DAD-44BE-AEB0-CADEA4C5AF8E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6963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/>
          </p:nvPr>
        </p:nvGraphicFramePr>
        <p:xfrm>
          <a:off x="1855688" y="2746375"/>
          <a:ext cx="53086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Equation" r:id="rId4" imgW="2120760" imgH="761760" progId="Equation.DSMT4">
                  <p:embed/>
                </p:oleObj>
              </mc:Choice>
              <mc:Fallback>
                <p:oleObj name="Equation" r:id="rId4" imgW="21207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688" y="2746375"/>
                        <a:ext cx="53086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164288" y="3284984"/>
            <a:ext cx="1262063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32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分钟</a:t>
            </a:r>
            <a:r>
              <a:rPr lang="en-US" altLang="zh-CN" sz="32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lang="en-US" altLang="zh-CN" sz="3200" baseline="-25000" dirty="0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9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 advAuto="0"/>
      <p:bldP spid="1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r>
              <a:rPr lang="en-US" altLang="zh-CN" sz="4400" smtClean="0">
                <a:latin typeface="宋体" panose="02010600030101010101" pitchFamily="2" charset="-122"/>
              </a:rPr>
              <a:t>(</a:t>
            </a:r>
            <a:r>
              <a:rPr lang="zh-CN" altLang="en-US" sz="4400" smtClean="0">
                <a:latin typeface="宋体" panose="02010600030101010101" pitchFamily="2" charset="-122"/>
              </a:rPr>
              <a:t>续</a:t>
            </a:r>
            <a:r>
              <a:rPr lang="en-US" altLang="zh-CN" sz="4400" smtClean="0">
                <a:latin typeface="宋体" panose="02010600030101010101" pitchFamily="2" charset="-122"/>
              </a:rPr>
              <a:t>)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125538"/>
            <a:ext cx="7777162" cy="1560512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方案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mtClean="0">
                <a:latin typeface="宋体" panose="02010600030101010101" pitchFamily="2" charset="-122"/>
              </a:rPr>
              <a:t>  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＝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9/5(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个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分钟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，＝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2(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个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分钟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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9/10</a:t>
            </a:r>
            <a:r>
              <a:rPr lang="zh-CN" altLang="en-US" smtClean="0">
                <a:sym typeface="Symbol" panose="05050102010706020507" pitchFamily="18" charset="2"/>
              </a:rPr>
              <a:t>，该系统按</a:t>
            </a:r>
            <a:r>
              <a:rPr lang="en-US" altLang="zh-CN" smtClean="0"/>
              <a:t>M/M/c/</a:t>
            </a:r>
            <a:r>
              <a:rPr lang="en-US" altLang="en-US" smtClean="0">
                <a:sym typeface="Symbol" panose="05050102010706020507" pitchFamily="18" charset="2"/>
              </a:rPr>
              <a:t>∞</a:t>
            </a:r>
            <a:r>
              <a:rPr lang="zh-CN" altLang="en-US" smtClean="0">
                <a:sym typeface="Symbol" panose="05050102010706020507" pitchFamily="18" charset="2"/>
              </a:rPr>
              <a:t>型处理， </a:t>
            </a:r>
            <a:r>
              <a:rPr lang="en-US" altLang="zh-CN" smtClean="0">
                <a:sym typeface="Symbol" panose="05050102010706020507" pitchFamily="18" charset="2"/>
              </a:rPr>
              <a:t>c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2</a:t>
            </a:r>
            <a:r>
              <a:rPr lang="zh-CN" altLang="en-US" smtClean="0">
                <a:sym typeface="Symbol" panose="05050102010706020507" pitchFamily="18" charset="2"/>
              </a:rPr>
              <a:t>，</a:t>
            </a:r>
            <a:r>
              <a:rPr lang="en-US" altLang="zh-CN" baseline="-25000" smtClean="0">
                <a:sym typeface="Symbol" panose="05050102010706020507" pitchFamily="18" charset="2"/>
              </a:rPr>
              <a:t>c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9/20</a:t>
            </a:r>
            <a:r>
              <a:rPr lang="zh-CN" altLang="en-US" smtClean="0">
                <a:sym typeface="Symbol" panose="05050102010706020507" pitchFamily="18" charset="2"/>
              </a:rPr>
              <a:t>＜</a:t>
            </a:r>
            <a:r>
              <a:rPr lang="en-US" altLang="zh-CN" smtClean="0">
                <a:sym typeface="Symbol" panose="05050102010706020507" pitchFamily="18" charset="2"/>
              </a:rPr>
              <a:t>1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endParaRPr lang="zh-CN" altLang="en-US" smtClean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68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C5C2FC1-4A9C-445F-8318-7F6A0AC1E71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7168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403350" y="3860800"/>
          <a:ext cx="17621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1" name="公式" r:id="rId4" imgW="761669" imgH="406224" progId="Equation.3">
                  <p:embed/>
                </p:oleObj>
              </mc:Choice>
              <mc:Fallback>
                <p:oleObj name="公式" r:id="rId4" imgW="76166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60800"/>
                        <a:ext cx="17621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/>
          </p:nvPr>
        </p:nvGraphicFramePr>
        <p:xfrm>
          <a:off x="1438920" y="5437188"/>
          <a:ext cx="2413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2" name="公式" r:id="rId6" imgW="1256755" imgH="444307" progId="Equation.3">
                  <p:embed/>
                </p:oleObj>
              </mc:Choice>
              <mc:Fallback>
                <p:oleObj name="公式" r:id="rId6" imgW="125675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920" y="5437188"/>
                        <a:ext cx="24130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524328" y="5523954"/>
            <a:ext cx="1116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</a:pP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分钟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lang="en-US" altLang="zh-CN" sz="2800" b="1" baseline="-25000" dirty="0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43000" y="4773613"/>
            <a:ext cx="242093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平均等待时间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1403350" y="2205038"/>
          <a:ext cx="706437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3" name="公式" r:id="rId8" imgW="3543300" imgH="825500" progId="Equation.3">
                  <p:embed/>
                </p:oleObj>
              </mc:Choice>
              <mc:Fallback>
                <p:oleObj name="公式" r:id="rId8" imgW="3543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5038"/>
                        <a:ext cx="706437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/>
          </p:nvPr>
        </p:nvGraphicFramePr>
        <p:xfrm>
          <a:off x="3854450" y="5132388"/>
          <a:ext cx="3630613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4" name="Equation" r:id="rId10" imgW="1892160" imgH="761760" progId="Equation.DSMT4">
                  <p:embed/>
                </p:oleObj>
              </mc:Choice>
              <mc:Fallback>
                <p:oleObj name="Equation" r:id="rId10" imgW="18921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5132388"/>
                        <a:ext cx="3630613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3176588" y="3860800"/>
          <a:ext cx="3124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5" name="公式" r:id="rId12" imgW="1562100" imgH="469900" progId="Equation.3">
                  <p:embed/>
                </p:oleObj>
              </mc:Choice>
              <mc:Fallback>
                <p:oleObj name="公式" r:id="rId12" imgW="1562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3860800"/>
                        <a:ext cx="3124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8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 advAuto="0"/>
      <p:bldP spid="16" grpId="0" autoUpdateAnimBg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27403"/>
            <a:ext cx="7467600" cy="677108"/>
          </a:xfrm>
          <a:noFill/>
        </p:spPr>
        <p:txBody>
          <a:bodyPr/>
          <a:lstStyle/>
          <a:p>
            <a:pPr algn="l"/>
            <a:r>
              <a:rPr lang="zh-CN" altLang="en-US" sz="4400" dirty="0" smtClean="0">
                <a:latin typeface="黑体" panose="02010609060101010101" pitchFamily="49" charset="-122"/>
              </a:rPr>
              <a:t>习题</a:t>
            </a:r>
            <a:r>
              <a:rPr lang="en-US" altLang="zh-CN" sz="4400" dirty="0" smtClean="0">
                <a:latin typeface="黑体" panose="02010609060101010101" pitchFamily="49" charset="-122"/>
              </a:rPr>
              <a:t>7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idx="1"/>
          </p:nvPr>
        </p:nvSpPr>
        <p:spPr>
          <a:xfrm>
            <a:off x="1116013" y="1189038"/>
            <a:ext cx="7559675" cy="5215660"/>
          </a:xfrm>
        </p:spPr>
        <p:txBody>
          <a:bodyPr lIns="90000" tIns="46800" rIns="90000" bIns="46800"/>
          <a:lstStyle/>
          <a:p>
            <a:pPr marL="0" indent="0" algn="just">
              <a:buClrTx/>
              <a:buSzPct val="90000"/>
              <a:buNone/>
              <a:defRPr/>
            </a:pPr>
            <a:r>
              <a:rPr lang="zh-CN" altLang="zh-CN" dirty="0"/>
              <a:t>有一排队系统，顾客到达为参数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dirty="0"/>
              <a:t>&gt;0)</a:t>
            </a:r>
            <a:r>
              <a:rPr lang="zh-CN" altLang="zh-CN" dirty="0"/>
              <a:t>的泊松过程，顾客到达看到队长为</a:t>
            </a:r>
            <a:r>
              <a:rPr lang="en-US" altLang="zh-CN" i="1" dirty="0"/>
              <a:t>k</a:t>
            </a:r>
            <a:r>
              <a:rPr lang="zh-CN" altLang="zh-CN" dirty="0"/>
              <a:t>时，进入系统的概率为</a:t>
            </a:r>
            <a:r>
              <a:rPr lang="en-US" altLang="zh-CN" dirty="0"/>
              <a:t>1/(</a:t>
            </a:r>
            <a:r>
              <a:rPr lang="en-US" altLang="zh-CN" i="1" dirty="0"/>
              <a:t>k</a:t>
            </a:r>
            <a:r>
              <a:rPr lang="en-US" altLang="zh-CN" dirty="0"/>
              <a:t>+1)</a:t>
            </a:r>
            <a:r>
              <a:rPr lang="zh-CN" altLang="zh-CN" dirty="0"/>
              <a:t>；顾客所需的服务时间服从指数分布，具有两个服务率</a:t>
            </a:r>
            <a:r>
              <a:rPr lang="en-US" altLang="zh-CN" i="1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i="1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/>
              <a:t>2 </a:t>
            </a:r>
            <a:r>
              <a:rPr lang="en-US" altLang="zh-CN" dirty="0"/>
              <a:t>(0</a:t>
            </a:r>
            <a:r>
              <a:rPr lang="zh-CN" altLang="zh-CN" dirty="0"/>
              <a:t>＜</a:t>
            </a:r>
            <a:r>
              <a:rPr lang="en-US" altLang="zh-CN" i="1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/>
              <a:t>1</a:t>
            </a:r>
            <a:r>
              <a:rPr lang="zh-CN" altLang="zh-CN" dirty="0"/>
              <a:t>＜</a:t>
            </a:r>
            <a:r>
              <a:rPr lang="en-US" altLang="zh-CN" i="1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，当对长＜</a:t>
            </a:r>
            <a:r>
              <a:rPr lang="en-US" altLang="zh-CN" i="1" dirty="0"/>
              <a:t>m</a:t>
            </a:r>
            <a:r>
              <a:rPr lang="zh-CN" altLang="zh-CN" dirty="0"/>
              <a:t>（</a:t>
            </a:r>
            <a:r>
              <a:rPr lang="en-US" altLang="zh-CN" i="1" dirty="0"/>
              <a:t>m</a:t>
            </a:r>
            <a:r>
              <a:rPr lang="zh-CN" altLang="zh-CN" dirty="0"/>
              <a:t>是一个固定的正整数）时，服务员用速率</a:t>
            </a:r>
            <a:r>
              <a:rPr lang="en-US" altLang="zh-CN" i="1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/>
              <a:t>1</a:t>
            </a:r>
            <a:r>
              <a:rPr lang="zh-CN" altLang="zh-CN" dirty="0"/>
              <a:t>工作，当对长</a:t>
            </a:r>
            <a:r>
              <a:rPr lang="en-US" altLang="zh-CN" dirty="0"/>
              <a:t>≥</a:t>
            </a:r>
            <a:r>
              <a:rPr lang="en-US" altLang="zh-CN" i="1" dirty="0"/>
              <a:t>m</a:t>
            </a:r>
            <a:r>
              <a:rPr lang="zh-CN" altLang="zh-CN" dirty="0"/>
              <a:t>时，服务员用速率</a:t>
            </a:r>
            <a:r>
              <a:rPr lang="en-US" altLang="zh-CN" i="1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/>
              <a:t>2</a:t>
            </a:r>
            <a:r>
              <a:rPr lang="zh-CN" altLang="zh-CN" dirty="0"/>
              <a:t>工作；系统中只有一个服务台；容量为无穷大，而且到达过程与服务过程</a:t>
            </a:r>
            <a:r>
              <a:rPr lang="zh-CN" altLang="zh-CN" dirty="0" smtClean="0"/>
              <a:t>彼</a:t>
            </a:r>
            <a:r>
              <a:rPr lang="zh-CN" altLang="zh-CN" dirty="0"/>
              <a:t>此独立。试分析该系统什么情况下存在平稳分布，并计算其平稳分布和平均对长。</a:t>
            </a:r>
            <a:endParaRPr lang="zh-CN" altLang="en-US" dirty="0">
              <a:sym typeface="Symbol" pitchFamily="18" charset="2"/>
            </a:endParaRPr>
          </a:p>
        </p:txBody>
      </p:sp>
      <p:sp>
        <p:nvSpPr>
          <p:cNvPr id="6758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4D7D395-594D-4B5E-BB81-A08ABB00E82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391974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 smtClean="0">
                <a:latin typeface="黑体" panose="02010609060101010101" pitchFamily="49" charset="-122"/>
              </a:rPr>
              <a:t>习题</a:t>
            </a:r>
            <a:r>
              <a:rPr lang="en-US" altLang="zh-CN" sz="4400" smtClean="0">
                <a:latin typeface="黑体" panose="02010609060101010101" pitchFamily="49" charset="-122"/>
              </a:rPr>
              <a:t>1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772400" cy="4906963"/>
          </a:xfrm>
        </p:spPr>
        <p:txBody>
          <a:bodyPr/>
          <a:lstStyle/>
          <a:p>
            <a:pPr marL="0" indent="539750" eaLnBrk="1" hangingPunct="1">
              <a:lnSpc>
                <a:spcPct val="125000"/>
              </a:lnSpc>
              <a:spcBef>
                <a:spcPts val="600"/>
              </a:spcBef>
              <a:buClrTx/>
              <a:buSzPct val="90000"/>
              <a:buFontTx/>
              <a:buNone/>
            </a:pPr>
            <a:r>
              <a:rPr lang="zh-CN" altLang="en-US" sz="3000" dirty="0" smtClean="0">
                <a:sym typeface="Symbol" panose="05050102010706020507" pitchFamily="18" charset="2"/>
              </a:rPr>
              <a:t>病人以每小时</a:t>
            </a:r>
            <a:r>
              <a:rPr lang="en-US" altLang="zh-CN" sz="3000" dirty="0" smtClean="0">
                <a:sym typeface="Symbol" panose="05050102010706020507" pitchFamily="18" charset="2"/>
              </a:rPr>
              <a:t>3</a:t>
            </a:r>
            <a:r>
              <a:rPr lang="zh-CN" altLang="en-US" sz="3000" dirty="0" smtClean="0">
                <a:sym typeface="Symbol" panose="05050102010706020507" pitchFamily="18" charset="2"/>
              </a:rPr>
              <a:t>人的泊松流到达医院，假设该医院只有一个医生服务，他的服务时间服从负指数分布，并且平均服务一个顾客时间为</a:t>
            </a:r>
            <a:r>
              <a:rPr lang="en-US" altLang="zh-CN" sz="3000" dirty="0" smtClean="0">
                <a:sym typeface="Symbol" panose="05050102010706020507" pitchFamily="18" charset="2"/>
              </a:rPr>
              <a:t>15</a:t>
            </a:r>
            <a:r>
              <a:rPr lang="zh-CN" altLang="en-US" sz="3000" dirty="0" smtClean="0">
                <a:sym typeface="Symbol" panose="05050102010706020507" pitchFamily="18" charset="2"/>
              </a:rPr>
              <a:t>分钟。</a:t>
            </a:r>
          </a:p>
          <a:p>
            <a:pPr marL="0" indent="539750" eaLnBrk="1" hangingPunct="1">
              <a:lnSpc>
                <a:spcPct val="125000"/>
              </a:lnSpc>
              <a:spcBef>
                <a:spcPts val="600"/>
              </a:spcBef>
              <a:buClrTx/>
              <a:buSzPct val="90000"/>
              <a:buFontTx/>
              <a:buNone/>
            </a:pPr>
            <a:r>
              <a:rPr lang="zh-CN" altLang="en-US" sz="3000" dirty="0" smtClean="0">
                <a:sym typeface="Symbol" panose="05050102010706020507" pitchFamily="18" charset="2"/>
              </a:rPr>
              <a:t>（</a:t>
            </a:r>
            <a:r>
              <a:rPr lang="en-US" altLang="zh-CN" sz="3000" dirty="0" smtClean="0">
                <a:sym typeface="Symbol" panose="05050102010706020507" pitchFamily="18" charset="2"/>
              </a:rPr>
              <a:t>a</a:t>
            </a:r>
            <a:r>
              <a:rPr lang="zh-CN" altLang="en-US" sz="3000" dirty="0" smtClean="0">
                <a:sym typeface="Symbol" panose="05050102010706020507" pitchFamily="18" charset="2"/>
              </a:rPr>
              <a:t>）医生空闲时间的比例？</a:t>
            </a:r>
          </a:p>
          <a:p>
            <a:pPr marL="0" indent="539750" eaLnBrk="1" hangingPunct="1">
              <a:lnSpc>
                <a:spcPct val="125000"/>
              </a:lnSpc>
              <a:spcBef>
                <a:spcPts val="600"/>
              </a:spcBef>
              <a:buClrTx/>
              <a:buSzPct val="90000"/>
              <a:buFontTx/>
              <a:buNone/>
            </a:pPr>
            <a:r>
              <a:rPr lang="zh-CN" altLang="en-US" sz="3000" dirty="0" smtClean="0">
                <a:sym typeface="Symbol" panose="05050102010706020507" pitchFamily="18" charset="2"/>
              </a:rPr>
              <a:t>（</a:t>
            </a:r>
            <a:r>
              <a:rPr lang="en-US" altLang="zh-CN" sz="3000" dirty="0" smtClean="0">
                <a:sym typeface="Symbol" panose="05050102010706020507" pitchFamily="18" charset="2"/>
              </a:rPr>
              <a:t>b</a:t>
            </a:r>
            <a:r>
              <a:rPr lang="zh-CN" altLang="en-US" sz="3000" dirty="0" smtClean="0">
                <a:sym typeface="Symbol" panose="05050102010706020507" pitchFamily="18" charset="2"/>
              </a:rPr>
              <a:t>）有多少病人等待看医生？</a:t>
            </a:r>
          </a:p>
          <a:p>
            <a:pPr marL="0" indent="539750" eaLnBrk="1" hangingPunct="1">
              <a:lnSpc>
                <a:spcPct val="125000"/>
              </a:lnSpc>
              <a:spcBef>
                <a:spcPts val="600"/>
              </a:spcBef>
              <a:buClrTx/>
              <a:buSzPct val="90000"/>
              <a:buFontTx/>
              <a:buNone/>
            </a:pPr>
            <a:r>
              <a:rPr lang="zh-CN" altLang="en-US" sz="3000" dirty="0" smtClean="0">
                <a:sym typeface="Symbol" panose="05050102010706020507" pitchFamily="18" charset="2"/>
              </a:rPr>
              <a:t>（</a:t>
            </a:r>
            <a:r>
              <a:rPr lang="en-US" altLang="zh-CN" sz="3000" dirty="0" smtClean="0">
                <a:sym typeface="Symbol" panose="05050102010706020507" pitchFamily="18" charset="2"/>
              </a:rPr>
              <a:t>c</a:t>
            </a:r>
            <a:r>
              <a:rPr lang="zh-CN" altLang="en-US" sz="3000" dirty="0" smtClean="0">
                <a:sym typeface="Symbol" panose="05050102010706020507" pitchFamily="18" charset="2"/>
              </a:rPr>
              <a:t>）病人的平均等待时间？</a:t>
            </a:r>
          </a:p>
          <a:p>
            <a:pPr marL="0" indent="539750" eaLnBrk="1" hangingPunct="1">
              <a:lnSpc>
                <a:spcPct val="125000"/>
              </a:lnSpc>
              <a:spcBef>
                <a:spcPts val="600"/>
              </a:spcBef>
              <a:buClrTx/>
              <a:buSzPct val="90000"/>
              <a:buFontTx/>
              <a:buNone/>
            </a:pPr>
            <a:r>
              <a:rPr lang="zh-CN" altLang="en-US" sz="3000" dirty="0" smtClean="0">
                <a:sym typeface="Symbol" panose="05050102010706020507" pitchFamily="18" charset="2"/>
              </a:rPr>
              <a:t>（</a:t>
            </a:r>
            <a:r>
              <a:rPr lang="en-US" altLang="zh-CN" sz="3000" dirty="0" smtClean="0">
                <a:sym typeface="Symbol" panose="05050102010706020507" pitchFamily="18" charset="2"/>
              </a:rPr>
              <a:t>d</a:t>
            </a:r>
            <a:r>
              <a:rPr lang="zh-CN" altLang="en-US" sz="3000" dirty="0" smtClean="0">
                <a:sym typeface="Symbol" panose="05050102010706020507" pitchFamily="18" charset="2"/>
              </a:rPr>
              <a:t>）一个病人等待超过一个小时的概率？</a:t>
            </a:r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34ED2B-5C73-4D10-B07F-DFEC4C4DC5D9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891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92962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77862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09400"/>
            <a:ext cx="7737475" cy="281307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假定</a:t>
            </a:r>
            <a:r>
              <a:rPr lang="en-US" altLang="zh-CN" sz="2400" i="1" dirty="0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</a:t>
            </a:r>
            <a:r>
              <a:rPr lang="zh-CN" altLang="zh-CN" sz="2400" dirty="0"/>
              <a:t>表示在时刻</a:t>
            </a:r>
            <a:r>
              <a:rPr lang="en-US" altLang="zh-CN" sz="2400" i="1" dirty="0"/>
              <a:t>t</a:t>
            </a:r>
            <a:r>
              <a:rPr lang="zh-CN" altLang="zh-CN" sz="2400" dirty="0"/>
              <a:t>系统中的顾客数，包括正在被服务的顾客数，即</a:t>
            </a:r>
            <a:r>
              <a:rPr lang="en-US" altLang="zh-CN" sz="2400" i="1" dirty="0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</a:t>
            </a:r>
            <a:r>
              <a:rPr lang="zh-CN" altLang="zh-CN" sz="2400" dirty="0"/>
              <a:t>表示时刻</a:t>
            </a:r>
            <a:r>
              <a:rPr lang="en-US" altLang="zh-CN" sz="2400" i="1" dirty="0"/>
              <a:t>t</a:t>
            </a:r>
            <a:r>
              <a:rPr lang="zh-CN" altLang="zh-CN" sz="2400" dirty="0"/>
              <a:t>系统的队长，</a:t>
            </a:r>
            <a:r>
              <a:rPr lang="en-US" altLang="zh-CN" sz="2400" i="1" dirty="0"/>
              <a:t>t</a:t>
            </a:r>
            <a:r>
              <a:rPr lang="en-US" altLang="zh-CN" sz="2400" dirty="0">
                <a:sym typeface="Symbol" panose="05050102010706020507" pitchFamily="18" charset="2"/>
              </a:rPr>
              <a:t></a:t>
            </a:r>
            <a:r>
              <a:rPr lang="en-US" altLang="zh-CN" sz="2400" dirty="0"/>
              <a:t>0</a:t>
            </a:r>
            <a:r>
              <a:rPr lang="zh-CN" altLang="zh-CN" sz="2400" dirty="0"/>
              <a:t>，且令</a:t>
            </a:r>
          </a:p>
          <a:p>
            <a:pPr marL="0" indent="0" algn="ctr">
              <a:buNone/>
            </a:pP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</a:t>
            </a:r>
            <a:r>
              <a:rPr lang="en-US" altLang="zh-CN" sz="2400" i="1" dirty="0"/>
              <a:t>t</a:t>
            </a:r>
            <a:r>
              <a:rPr lang="en-US" altLang="zh-CN" sz="2400" dirty="0" smtClean="0"/>
              <a:t>) </a:t>
            </a:r>
            <a:r>
              <a:rPr lang="zh-CN" altLang="zh-CN" sz="2400" dirty="0" smtClean="0"/>
              <a:t>＝</a:t>
            </a:r>
            <a:r>
              <a:rPr lang="en-US" altLang="zh-CN" sz="2400" dirty="0" smtClean="0"/>
              <a:t> P{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dirty="0"/>
              <a:t>+</a:t>
            </a:r>
            <a:r>
              <a:rPr lang="en-US" altLang="zh-CN" sz="2400" i="1" dirty="0">
                <a:sym typeface="Symbol" panose="05050102010706020507" pitchFamily="18" charset="2"/>
              </a:rPr>
              <a:t></a:t>
            </a:r>
            <a:r>
              <a:rPr lang="en-US" altLang="zh-CN" sz="2400" i="1" dirty="0"/>
              <a:t>t</a:t>
            </a:r>
            <a:r>
              <a:rPr lang="en-US" altLang="zh-CN" sz="2400" dirty="0"/>
              <a:t>)</a:t>
            </a:r>
            <a:r>
              <a:rPr lang="zh-CN" altLang="zh-CN" sz="2400" dirty="0"/>
              <a:t>＝</a:t>
            </a:r>
            <a:r>
              <a:rPr lang="en-US" altLang="zh-CN" sz="2400" i="1" dirty="0" smtClean="0"/>
              <a:t>j </a:t>
            </a:r>
            <a:r>
              <a:rPr lang="en-US" altLang="zh-CN" sz="2400" dirty="0" smtClean="0"/>
              <a:t>|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dirty="0"/>
              <a:t>)</a:t>
            </a:r>
            <a:r>
              <a:rPr lang="zh-CN" altLang="zh-CN" sz="2400" dirty="0"/>
              <a:t>＝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}</a:t>
            </a:r>
            <a:r>
              <a:rPr lang="zh-CN" altLang="zh-CN" sz="2400" dirty="0"/>
              <a:t>，</a:t>
            </a:r>
            <a:r>
              <a:rPr lang="en-US" altLang="zh-CN" sz="2400" i="1" dirty="0" err="1"/>
              <a:t>i,j</a:t>
            </a:r>
            <a:r>
              <a:rPr lang="zh-CN" altLang="zh-CN" sz="2400" dirty="0"/>
              <a:t>＝</a:t>
            </a:r>
            <a:r>
              <a:rPr lang="en-US" altLang="zh-CN" sz="2400" dirty="0"/>
              <a:t>0,1,2,…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 smtClean="0"/>
              <a:t>则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p</a:t>
            </a:r>
            <a:r>
              <a:rPr lang="en-US" altLang="zh-CN" sz="2400" baseline="-25000" dirty="0"/>
              <a:t>i,i+1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</a:t>
            </a:r>
            <a:r>
              <a:rPr lang="en-US" altLang="zh-CN" sz="2400" dirty="0"/>
              <a:t>t)</a:t>
            </a:r>
            <a:r>
              <a:rPr lang="zh-CN" altLang="zh-CN" sz="2400" dirty="0"/>
              <a:t>＝</a:t>
            </a:r>
            <a:r>
              <a:rPr lang="en-US" altLang="zh-CN" sz="2400" dirty="0"/>
              <a:t>P{</a:t>
            </a:r>
            <a:r>
              <a:rPr lang="zh-CN" altLang="zh-CN" sz="2400" dirty="0"/>
              <a:t>在</a:t>
            </a:r>
            <a:r>
              <a:rPr lang="en-US" altLang="zh-CN" sz="2400" dirty="0">
                <a:sym typeface="Symbol" panose="05050102010706020507" pitchFamily="18" charset="2"/>
              </a:rPr>
              <a:t></a:t>
            </a:r>
            <a:r>
              <a:rPr lang="en-US" altLang="zh-CN" sz="2400" dirty="0"/>
              <a:t>t</a:t>
            </a:r>
            <a:r>
              <a:rPr lang="zh-CN" altLang="zh-CN" sz="2400" dirty="0"/>
              <a:t>内到达且进入</a:t>
            </a:r>
            <a:r>
              <a:rPr lang="en-US" altLang="zh-CN" sz="2400" dirty="0"/>
              <a:t>1</a:t>
            </a:r>
            <a:r>
              <a:rPr lang="zh-CN" altLang="zh-CN" sz="2400" dirty="0"/>
              <a:t>个而服务未完成</a:t>
            </a:r>
            <a:r>
              <a:rPr lang="en-US" altLang="zh-CN" sz="2400" dirty="0" smtClean="0"/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zh-CN" sz="2400" dirty="0" smtClean="0"/>
              <a:t>＋</a:t>
            </a:r>
            <a:r>
              <a:rPr lang="en-US" altLang="zh-CN" sz="2400" dirty="0" smtClean="0"/>
              <a:t>        {</a:t>
            </a:r>
            <a:r>
              <a:rPr lang="zh-CN" altLang="zh-CN" sz="2400" dirty="0"/>
              <a:t>在</a:t>
            </a:r>
            <a:r>
              <a:rPr lang="en-US" altLang="zh-CN" sz="2400" dirty="0">
                <a:sym typeface="Symbol" panose="05050102010706020507" pitchFamily="18" charset="2"/>
              </a:rPr>
              <a:t></a:t>
            </a:r>
            <a:r>
              <a:rPr lang="en-US" altLang="zh-CN" sz="2400" dirty="0"/>
              <a:t>t</a:t>
            </a:r>
            <a:r>
              <a:rPr lang="zh-CN" altLang="zh-CN" sz="2400" dirty="0"/>
              <a:t>内到达且进入</a:t>
            </a:r>
            <a:r>
              <a:rPr lang="en-US" altLang="zh-CN" sz="2400" dirty="0"/>
              <a:t>j</a:t>
            </a:r>
            <a:r>
              <a:rPr lang="zh-CN" altLang="zh-CN" sz="2400" dirty="0"/>
              <a:t>个而服务完</a:t>
            </a:r>
            <a:r>
              <a:rPr lang="en-US" altLang="zh-CN" sz="2400" dirty="0"/>
              <a:t>j-1</a:t>
            </a:r>
            <a:r>
              <a:rPr lang="zh-CN" altLang="zh-CN" sz="2400" dirty="0"/>
              <a:t>个</a:t>
            </a:r>
            <a:r>
              <a:rPr lang="en-US" altLang="zh-CN" sz="2400" dirty="0"/>
              <a:t>}</a:t>
            </a:r>
            <a:endParaRPr lang="en-US" altLang="zh-CN" sz="2400" dirty="0" smtClean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63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93F0C95-E64C-4EC1-9AE7-1AF84DCFCCDE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6963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099548"/>
              </p:ext>
            </p:extLst>
          </p:nvPr>
        </p:nvGraphicFramePr>
        <p:xfrm>
          <a:off x="1403648" y="4305752"/>
          <a:ext cx="6090480" cy="1787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4" name="Equation" r:id="rId4" imgW="2768400" imgH="812520" progId="Equation.DSMT4">
                  <p:embed/>
                </p:oleObj>
              </mc:Choice>
              <mc:Fallback>
                <p:oleObj name="Equation" r:id="rId4" imgW="27684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305752"/>
                        <a:ext cx="6090480" cy="1787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88109"/>
              </p:ext>
            </p:extLst>
          </p:nvPr>
        </p:nvGraphicFramePr>
        <p:xfrm>
          <a:off x="1907704" y="3297632"/>
          <a:ext cx="761340" cy="106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5" name="Equation" r:id="rId6" imgW="317225" imgH="444114" progId="Equation.DSMT4">
                  <p:embed/>
                </p:oleObj>
              </mc:Choice>
              <mc:Fallback>
                <p:oleObj name="Equation" r:id="rId6" imgW="317225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297632"/>
                        <a:ext cx="761340" cy="1065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r>
              <a:rPr lang="en-US" altLang="zh-CN" sz="4400" smtClean="0">
                <a:latin typeface="宋体" panose="02010600030101010101" pitchFamily="2" charset="-122"/>
              </a:rPr>
              <a:t>(</a:t>
            </a:r>
            <a:r>
              <a:rPr lang="zh-CN" altLang="en-US" sz="4400" smtClean="0">
                <a:latin typeface="宋体" panose="02010600030101010101" pitchFamily="2" charset="-122"/>
              </a:rPr>
              <a:t>续</a:t>
            </a:r>
            <a:r>
              <a:rPr lang="en-US" altLang="zh-CN" sz="4400" smtClean="0">
                <a:latin typeface="宋体" panose="02010600030101010101" pitchFamily="2" charset="-122"/>
              </a:rPr>
              <a:t>)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125538"/>
            <a:ext cx="7777162" cy="1231106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i,i-1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</a:t>
            </a:r>
            <a:r>
              <a:rPr lang="en-US" altLang="zh-CN" dirty="0"/>
              <a:t>t)</a:t>
            </a:r>
            <a:r>
              <a:rPr lang="zh-CN" altLang="zh-CN" dirty="0"/>
              <a:t>＝</a:t>
            </a:r>
            <a:r>
              <a:rPr lang="en-US" altLang="zh-CN" dirty="0"/>
              <a:t>P{</a:t>
            </a:r>
            <a:r>
              <a:rPr lang="zh-CN" altLang="zh-CN" dirty="0"/>
              <a:t>在</a:t>
            </a:r>
            <a:r>
              <a:rPr lang="en-US" altLang="zh-CN" dirty="0">
                <a:sym typeface="Symbol" panose="05050102010706020507" pitchFamily="18" charset="2"/>
              </a:rPr>
              <a:t></a:t>
            </a:r>
            <a:r>
              <a:rPr lang="en-US" altLang="zh-CN" dirty="0"/>
              <a:t>t</a:t>
            </a:r>
            <a:r>
              <a:rPr lang="zh-CN" altLang="zh-CN" dirty="0"/>
              <a:t>内到达且进入</a:t>
            </a:r>
            <a:r>
              <a:rPr lang="en-US" altLang="zh-CN" dirty="0"/>
              <a:t>0</a:t>
            </a:r>
            <a:r>
              <a:rPr lang="zh-CN" altLang="zh-CN" dirty="0"/>
              <a:t>个而服务完成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 smtClean="0"/>
              <a:t>}</a:t>
            </a:r>
          </a:p>
          <a:p>
            <a:pPr marL="0" indent="0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＋</a:t>
            </a:r>
            <a:r>
              <a:rPr lang="en-US" altLang="zh-CN" dirty="0" smtClean="0"/>
              <a:t>        {</a:t>
            </a:r>
            <a:r>
              <a:rPr lang="zh-CN" altLang="zh-CN" dirty="0"/>
              <a:t>在</a:t>
            </a:r>
            <a:r>
              <a:rPr lang="en-US" altLang="zh-CN" dirty="0">
                <a:sym typeface="Symbol" panose="05050102010706020507" pitchFamily="18" charset="2"/>
              </a:rPr>
              <a:t></a:t>
            </a:r>
            <a:r>
              <a:rPr lang="en-US" altLang="zh-CN" dirty="0"/>
              <a:t>t</a:t>
            </a:r>
            <a:r>
              <a:rPr lang="zh-CN" altLang="zh-CN" dirty="0"/>
              <a:t>内到达且进入</a:t>
            </a:r>
            <a:r>
              <a:rPr lang="en-US" altLang="zh-CN" dirty="0"/>
              <a:t>j-1</a:t>
            </a:r>
            <a:r>
              <a:rPr lang="zh-CN" altLang="zh-CN" dirty="0"/>
              <a:t>个而服务完</a:t>
            </a:r>
            <a:r>
              <a:rPr lang="en-US" altLang="zh-CN" dirty="0"/>
              <a:t>j</a:t>
            </a:r>
            <a:r>
              <a:rPr lang="zh-CN" altLang="zh-CN" dirty="0"/>
              <a:t>个</a:t>
            </a:r>
            <a:r>
              <a:rPr lang="en-US" altLang="zh-CN" dirty="0"/>
              <a:t>}</a:t>
            </a:r>
            <a:endParaRPr lang="zh-CN" altLang="en-US" dirty="0" smtClean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68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8B8A30-FDD8-49E5-9797-36499B3C6606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 dirty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7168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436821"/>
              </p:ext>
            </p:extLst>
          </p:nvPr>
        </p:nvGraphicFramePr>
        <p:xfrm>
          <a:off x="3336627" y="4617145"/>
          <a:ext cx="4403725" cy="205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8" name="Equation" r:id="rId4" imgW="1904760" imgH="1066680" progId="Equation.DSMT4">
                  <p:embed/>
                </p:oleObj>
              </mc:Choice>
              <mc:Fallback>
                <p:oleObj name="Equation" r:id="rId4" imgW="19047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627" y="4617145"/>
                        <a:ext cx="4403725" cy="2052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43000" y="3605998"/>
            <a:ext cx="7543800" cy="222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t) </a:t>
            </a: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	|</a:t>
            </a:r>
            <a:r>
              <a:rPr lang="en-US" altLang="zh-CN" sz="2800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-j|≥2</a:t>
            </a:r>
          </a:p>
          <a:p>
            <a:pPr algn="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于是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{N(t</a:t>
            </a:r>
            <a:r>
              <a:rPr lang="en-US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), t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0}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{0,1,2,…}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上的</a:t>
            </a:r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生灭过</a:t>
            </a:r>
            <a:endParaRPr lang="en-US" altLang="zh-CN" sz="2800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程，其参数为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069997"/>
              </p:ext>
            </p:extLst>
          </p:nvPr>
        </p:nvGraphicFramePr>
        <p:xfrm>
          <a:off x="923925" y="2636912"/>
          <a:ext cx="80248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9" name="Equation" r:id="rId6" imgW="4025880" imgH="482400" progId="Equation.DSMT4">
                  <p:embed/>
                </p:oleObj>
              </mc:Choice>
              <mc:Fallback>
                <p:oleObj name="Equation" r:id="rId6" imgW="4025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636912"/>
                        <a:ext cx="802481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2123728" y="1628800"/>
          <a:ext cx="761340" cy="106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0" name="Equation" r:id="rId8" imgW="317225" imgH="444114" progId="Equation.DSMT4">
                  <p:embed/>
                </p:oleObj>
              </mc:Choice>
              <mc:Fallback>
                <p:oleObj name="Equation" r:id="rId8" imgW="317225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628800"/>
                        <a:ext cx="761340" cy="1065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59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 advAuto="0"/>
      <p:bldP spid="1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147"/>
            <a:ext cx="7467600" cy="677108"/>
          </a:xfrm>
        </p:spPr>
        <p:txBody>
          <a:bodyPr/>
          <a:lstStyle/>
          <a:p>
            <a:pPr algn="l" eaLnBrk="1" hangingPunct="1"/>
            <a:r>
              <a:rPr lang="zh-CN" altLang="en-US" sz="4400" dirty="0" smtClean="0">
                <a:latin typeface="宋体" panose="02010600030101010101" pitchFamily="2" charset="-122"/>
              </a:rPr>
              <a:t>解</a:t>
            </a:r>
            <a:r>
              <a:rPr lang="en-US" altLang="zh-CN" sz="4400" dirty="0" smtClean="0">
                <a:latin typeface="宋体" panose="02010600030101010101" pitchFamily="2" charset="-122"/>
              </a:rPr>
              <a:t>(</a:t>
            </a:r>
            <a:r>
              <a:rPr lang="zh-CN" altLang="en-US" sz="4400" dirty="0" smtClean="0">
                <a:latin typeface="宋体" panose="02010600030101010101" pitchFamily="2" charset="-122"/>
              </a:rPr>
              <a:t>续</a:t>
            </a:r>
            <a:r>
              <a:rPr lang="en-US" altLang="zh-CN" sz="4400" dirty="0" smtClean="0">
                <a:latin typeface="宋体" panose="02010600030101010101" pitchFamily="2" charset="-122"/>
              </a:rPr>
              <a:t>1)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268760"/>
            <a:ext cx="7777162" cy="483722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1200"/>
              </a:spcBef>
              <a:buNone/>
            </a:pPr>
            <a:r>
              <a:rPr lang="zh-CN" altLang="en-US" dirty="0" smtClean="0"/>
              <a:t>令                                                                  ，</a:t>
            </a:r>
            <a:r>
              <a:rPr lang="zh-CN" altLang="zh-CN" dirty="0" smtClean="0"/>
              <a:t>因为</a:t>
            </a:r>
            <a:endParaRPr lang="zh-CN" altLang="en-US" dirty="0" smtClean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68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9C65E9-B120-44EB-B9F8-F84A625055D1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7168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1100" y="5878433"/>
            <a:ext cx="754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存在，与初始条件无关，且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72155"/>
              </p:ext>
            </p:extLst>
          </p:nvPr>
        </p:nvGraphicFramePr>
        <p:xfrm>
          <a:off x="1043608" y="2275049"/>
          <a:ext cx="7906536" cy="103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9" name="Equation" r:id="rId4" imgW="3593880" imgH="469800" progId="Equation.DSMT4">
                  <p:embed/>
                </p:oleObj>
              </mc:Choice>
              <mc:Fallback>
                <p:oleObj name="Equation" r:id="rId4" imgW="3593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5049"/>
                        <a:ext cx="7906536" cy="103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911447"/>
              </p:ext>
            </p:extLst>
          </p:nvPr>
        </p:nvGraphicFramePr>
        <p:xfrm>
          <a:off x="1400175" y="1082675"/>
          <a:ext cx="58705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0" name="Equation" r:id="rId6" imgW="2450880" imgH="431640" progId="Equation.DSMT4">
                  <p:embed/>
                </p:oleObj>
              </mc:Choice>
              <mc:Fallback>
                <p:oleObj name="Equation" r:id="rId6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082675"/>
                        <a:ext cx="587057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615310"/>
              </p:ext>
            </p:extLst>
          </p:nvPr>
        </p:nvGraphicFramePr>
        <p:xfrm>
          <a:off x="1115616" y="3465932"/>
          <a:ext cx="7319664" cy="22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1" name="Equation" r:id="rId8" imgW="3327120" imgH="1028520" progId="Equation.DSMT4">
                  <p:embed/>
                </p:oleObj>
              </mc:Choice>
              <mc:Fallback>
                <p:oleObj name="Equation" r:id="rId8" imgW="332712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65932"/>
                        <a:ext cx="7319664" cy="2262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 advAuto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147"/>
            <a:ext cx="7467600" cy="677108"/>
          </a:xfrm>
        </p:spPr>
        <p:txBody>
          <a:bodyPr/>
          <a:lstStyle/>
          <a:p>
            <a:pPr algn="l" eaLnBrk="1" hangingPunct="1"/>
            <a:r>
              <a:rPr lang="zh-CN" altLang="en-US" sz="4400" dirty="0" smtClean="0">
                <a:latin typeface="宋体" panose="02010600030101010101" pitchFamily="2" charset="-122"/>
              </a:rPr>
              <a:t>解</a:t>
            </a:r>
            <a:r>
              <a:rPr lang="en-US" altLang="zh-CN" sz="4400" dirty="0" smtClean="0">
                <a:latin typeface="宋体" panose="02010600030101010101" pitchFamily="2" charset="-122"/>
              </a:rPr>
              <a:t>(</a:t>
            </a:r>
            <a:r>
              <a:rPr lang="zh-CN" altLang="en-US" sz="4400" dirty="0" smtClean="0">
                <a:latin typeface="宋体" panose="02010600030101010101" pitchFamily="2" charset="-122"/>
              </a:rPr>
              <a:t>续</a:t>
            </a:r>
            <a:r>
              <a:rPr lang="en-US" altLang="zh-CN" sz="4400" dirty="0" smtClean="0">
                <a:latin typeface="宋体" panose="02010600030101010101" pitchFamily="2" charset="-122"/>
              </a:rPr>
              <a:t>2)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7168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8D45792-949D-4AFA-A92A-8CA96AC9EA04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7168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1115623" y="1012397"/>
          <a:ext cx="6816744" cy="36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6" name="Equation" r:id="rId4" imgW="3098520" imgH="1638000" progId="Equation.DSMT4">
                  <p:embed/>
                </p:oleObj>
              </mc:Choice>
              <mc:Fallback>
                <p:oleObj name="Equation" r:id="rId4" imgW="309852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23" y="1012397"/>
                        <a:ext cx="6816744" cy="360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/>
          </p:nvPr>
        </p:nvGraphicFramePr>
        <p:xfrm>
          <a:off x="1020763" y="4421228"/>
          <a:ext cx="782161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7" name="Equation" r:id="rId6" imgW="3555720" imgH="977760" progId="Equation.DSMT4">
                  <p:embed/>
                </p:oleObj>
              </mc:Choice>
              <mc:Fallback>
                <p:oleObj name="Equation" r:id="rId6" imgW="355572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421228"/>
                        <a:ext cx="7821612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25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147"/>
            <a:ext cx="7467600" cy="677108"/>
          </a:xfrm>
        </p:spPr>
        <p:txBody>
          <a:bodyPr/>
          <a:lstStyle/>
          <a:p>
            <a:pPr algn="l" eaLnBrk="1" hangingPunct="1"/>
            <a:r>
              <a:rPr lang="zh-CN" altLang="en-US" sz="4400" dirty="0" smtClean="0">
                <a:latin typeface="宋体" panose="02010600030101010101" pitchFamily="2" charset="-122"/>
              </a:rPr>
              <a:t>解</a:t>
            </a:r>
            <a:r>
              <a:rPr lang="en-US" altLang="zh-CN" sz="4400" dirty="0" smtClean="0">
                <a:latin typeface="宋体" panose="02010600030101010101" pitchFamily="2" charset="-122"/>
              </a:rPr>
              <a:t>(</a:t>
            </a:r>
            <a:r>
              <a:rPr lang="zh-CN" altLang="en-US" sz="4400" dirty="0" smtClean="0">
                <a:latin typeface="宋体" panose="02010600030101010101" pitchFamily="2" charset="-122"/>
              </a:rPr>
              <a:t>续</a:t>
            </a:r>
            <a:r>
              <a:rPr lang="en-US" altLang="zh-CN" sz="4400" dirty="0" smtClean="0">
                <a:latin typeface="宋体" panose="02010600030101010101" pitchFamily="2" charset="-122"/>
              </a:rPr>
              <a:t>3)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268760"/>
            <a:ext cx="7777162" cy="464551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1200"/>
              </a:spcBef>
              <a:buNone/>
            </a:pPr>
            <a:r>
              <a:rPr lang="zh-CN" altLang="zh-CN" dirty="0"/>
              <a:t>平均队长：</a:t>
            </a:r>
            <a:endParaRPr lang="zh-CN" altLang="en-US" dirty="0" smtClean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68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5EB95F5-9A77-43EC-A20C-0BD5424AEA3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7168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899592" y="1628800"/>
          <a:ext cx="8151813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3" name="Equation" r:id="rId4" imgW="3403440" imgH="2044440" progId="Equation.DSMT4">
                  <p:embed/>
                </p:oleObj>
              </mc:Choice>
              <mc:Fallback>
                <p:oleObj name="Equation" r:id="rId4" imgW="3403440" imgH="2044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28800"/>
                        <a:ext cx="8151813" cy="489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47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4C72637-98FD-4D53-814C-08286FA67EB2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215702"/>
            <a:ext cx="7559675" cy="862013"/>
          </a:xfrm>
        </p:spPr>
        <p:txBody>
          <a:bodyPr/>
          <a:lstStyle/>
          <a:p>
            <a:pPr marL="0" indent="540000" eaLnBrk="1" hangingPunct="1">
              <a:lnSpc>
                <a:spcPct val="100000"/>
              </a:lnSpc>
              <a:spcBef>
                <a:spcPct val="20000"/>
              </a:spcBef>
              <a:buClrTx/>
              <a:buSzPct val="90000"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设随机变量</a:t>
            </a:r>
            <a:r>
              <a:rPr lang="en-US" altLang="zh-CN" i="1" dirty="0" smtClean="0">
                <a:latin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的概率密度函数为</a:t>
            </a:r>
            <a:r>
              <a:rPr lang="en-US" altLang="zh-CN" i="1" dirty="0" err="1" smtClean="0">
                <a:latin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i="1" baseline="-25000" dirty="0" err="1" smtClean="0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lang="en-US" altLang="zh-CN" i="1" dirty="0" smtClean="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baseline="30000" dirty="0" smtClean="0">
                <a:latin typeface="宋体" panose="02010600030101010101" pitchFamily="2" charset="-122"/>
                <a:sym typeface="Symbol" panose="05050102010706020507" pitchFamily="18" charset="2"/>
              </a:rPr>
              <a:t>-|</a:t>
            </a:r>
            <a:r>
              <a:rPr lang="en-US" altLang="zh-CN" i="1" baseline="30000" dirty="0" smtClean="0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30000" dirty="0" smtClean="0">
                <a:latin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，试求：</a:t>
            </a:r>
            <a:endParaRPr lang="zh-CN" altLang="zh-CN" dirty="0" smtClean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27025"/>
            <a:ext cx="7467600" cy="677863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 smtClean="0"/>
              <a:t>例</a:t>
            </a:r>
            <a:r>
              <a:rPr lang="en-US" altLang="zh-CN" sz="4400" smtClean="0"/>
              <a:t>1</a:t>
            </a:r>
          </a:p>
        </p:txBody>
      </p:sp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65" y="2352394"/>
            <a:ext cx="146526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65" y="3017947"/>
            <a:ext cx="20256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81434"/>
            <a:ext cx="22082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65" y="3606601"/>
            <a:ext cx="30765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BA2749E-51FF-4740-94C9-89EC7F0B36C7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3021013"/>
            <a:ext cx="7696200" cy="43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2) </a:t>
            </a:r>
            <a:r>
              <a:rPr lang="zh-CN" altLang="en-US" sz="2400" smtClean="0">
                <a:latin typeface="宋体" panose="02010600030101010101" pitchFamily="2" charset="-122"/>
              </a:rPr>
              <a:t>由分布函数的性质知</a:t>
            </a:r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25538"/>
            <a:ext cx="6492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554163"/>
            <a:ext cx="5008562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11438"/>
            <a:ext cx="2093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06913"/>
            <a:ext cx="70850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013325"/>
            <a:ext cx="643731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3713" y="3475087"/>
            <a:ext cx="5648325" cy="96202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24B98D-DCCC-40E7-835A-E92E27B27E71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6013" y="1112838"/>
            <a:ext cx="7559675" cy="4222750"/>
          </a:xfrm>
        </p:spPr>
        <p:txBody>
          <a:bodyPr/>
          <a:lstStyle/>
          <a:p>
            <a:pPr marL="0" indent="720000" algn="just" eaLnBrk="1" hangingPunct="1">
              <a:lnSpc>
                <a:spcPct val="140000"/>
              </a:lnSpc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设</a:t>
            </a:r>
            <a:r>
              <a:rPr lang="en-US" altLang="zh-CN" dirty="0" smtClean="0">
                <a:solidFill>
                  <a:srgbClr val="000000"/>
                </a:solidFill>
              </a:rPr>
              <a:t>N(t)</a:t>
            </a:r>
            <a:r>
              <a:rPr lang="zh-CN" altLang="en-US" dirty="0" smtClean="0">
                <a:solidFill>
                  <a:srgbClr val="000000"/>
                </a:solidFill>
              </a:rPr>
              <a:t>是一个参数为</a:t>
            </a:r>
            <a:r>
              <a:rPr lang="en-US" altLang="zh-CN" dirty="0" smtClean="0"/>
              <a:t>λ</a:t>
            </a:r>
            <a:r>
              <a:rPr lang="zh-CN" altLang="en-US" dirty="0" smtClean="0"/>
              <a:t>的泊松过程。设</a:t>
            </a:r>
            <a:r>
              <a:rPr lang="zh-CN" altLang="en-US" dirty="0"/>
              <a:t>该泊松过程中，每一事件发生时就抛硬币，设正面出现的概率为</a:t>
            </a:r>
            <a:r>
              <a:rPr lang="en-US" altLang="zh-CN" dirty="0"/>
              <a:t>p</a:t>
            </a:r>
            <a:r>
              <a:rPr lang="zh-CN" altLang="en-US" dirty="0"/>
              <a:t>。 设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(t)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(t) </a:t>
            </a:r>
            <a:r>
              <a:rPr lang="zh-CN" altLang="en-US" dirty="0"/>
              <a:t>分别为时间</a:t>
            </a:r>
            <a:r>
              <a:rPr lang="en-US" altLang="zh-CN" dirty="0"/>
              <a:t>[0,t)</a:t>
            </a:r>
            <a:r>
              <a:rPr lang="zh-CN" altLang="en-US" dirty="0"/>
              <a:t>内正面和反面出现的次数。</a:t>
            </a:r>
          </a:p>
          <a:p>
            <a:pPr marL="360000" indent="-360000" eaLnBrk="1" hangingPunct="1">
              <a:lnSpc>
                <a:spcPct val="140000"/>
              </a:lnSpc>
              <a:buClr>
                <a:srgbClr val="6600CC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6600CC"/>
                </a:solidFill>
              </a:rPr>
              <a:t>1) </a:t>
            </a:r>
            <a:r>
              <a:rPr lang="zh-CN" altLang="en-US" dirty="0" smtClean="0"/>
              <a:t>试</a:t>
            </a:r>
            <a:r>
              <a:rPr lang="zh-CN" altLang="en-US" dirty="0"/>
              <a:t>求</a:t>
            </a:r>
            <a:r>
              <a:rPr lang="en-US" altLang="zh-CN" dirty="0"/>
              <a:t>P{N</a:t>
            </a:r>
            <a:r>
              <a:rPr lang="en-US" altLang="zh-CN" baseline="-25000" dirty="0"/>
              <a:t>1</a:t>
            </a:r>
            <a:r>
              <a:rPr lang="en-US" altLang="zh-CN" dirty="0"/>
              <a:t>(t)=j</a:t>
            </a:r>
            <a:r>
              <a:rPr lang="en-US" altLang="zh-CN" dirty="0" smtClean="0"/>
              <a:t>, 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(t</a:t>
            </a:r>
            <a:r>
              <a:rPr lang="en-US" altLang="zh-CN" dirty="0"/>
              <a:t>)= </a:t>
            </a:r>
            <a:r>
              <a:rPr lang="en-US" altLang="zh-CN" dirty="0" smtClean="0"/>
              <a:t>k | N(t</a:t>
            </a:r>
            <a:r>
              <a:rPr lang="en-US" altLang="zh-CN" dirty="0"/>
              <a:t>)=k + j}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60000" indent="-360000" eaLnBrk="1" hangingPunct="1">
              <a:lnSpc>
                <a:spcPct val="140000"/>
              </a:lnSpc>
              <a:buClr>
                <a:srgbClr val="6600CC"/>
              </a:buClr>
              <a:buNone/>
              <a:defRPr/>
            </a:pPr>
            <a:r>
              <a:rPr lang="en-US" altLang="zh-CN" dirty="0" smtClean="0">
                <a:solidFill>
                  <a:srgbClr val="6600CC"/>
                </a:solidFill>
              </a:rPr>
              <a:t>2) </a:t>
            </a:r>
            <a:r>
              <a:rPr lang="zh-CN" altLang="en-US" dirty="0" smtClean="0"/>
              <a:t>证明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(t)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(t)</a:t>
            </a:r>
            <a:r>
              <a:rPr lang="zh-CN" altLang="en-US" dirty="0"/>
              <a:t>分别为相互独立的参数为</a:t>
            </a:r>
            <a:r>
              <a:rPr lang="en-US" altLang="zh-CN" dirty="0" err="1"/>
              <a:t>pλ</a:t>
            </a:r>
            <a:r>
              <a:rPr lang="zh-CN" altLang="en-US" dirty="0"/>
              <a:t>和</a:t>
            </a:r>
            <a:r>
              <a:rPr lang="en-US" altLang="zh-CN" dirty="0"/>
              <a:t>(1−p)λ</a:t>
            </a:r>
            <a:r>
              <a:rPr lang="zh-CN" altLang="en-US" dirty="0"/>
              <a:t>的泊松过程</a:t>
            </a:r>
            <a:r>
              <a:rPr lang="zh-CN" altLang="en-US" dirty="0" smtClean="0"/>
              <a:t>。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27025"/>
            <a:ext cx="7467600" cy="677863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 smtClean="0"/>
              <a:t>例</a:t>
            </a:r>
            <a:r>
              <a:rPr lang="en-US" altLang="zh-CN" sz="4400" smtClean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87E3E9-1B2B-4551-A5B7-0D7AA605413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143000"/>
            <a:ext cx="7737475" cy="42842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ClrTx/>
              <a:buFont typeface="Wingdings" panose="05000000000000000000" pitchFamily="2" charset="2"/>
              <a:buAutoNum type="arabicParenR"/>
              <a:defRPr/>
            </a:pPr>
            <a:r>
              <a:rPr lang="zh-CN" altLang="en-US" dirty="0" smtClean="0"/>
              <a:t>显然，</a:t>
            </a:r>
            <a:r>
              <a:rPr lang="en-US" altLang="zh-CN" dirty="0" smtClean="0"/>
              <a:t>P{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|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j </a:t>
            </a:r>
            <a:r>
              <a:rPr lang="en-US" altLang="zh-CN" dirty="0" smtClean="0"/>
              <a:t>}</a:t>
            </a:r>
            <a:r>
              <a:rPr lang="zh-CN" altLang="en-US" dirty="0" smtClean="0"/>
              <a:t>表示</a:t>
            </a:r>
            <a:r>
              <a:rPr lang="zh-CN" altLang="en-US" dirty="0" smtClean="0">
                <a:sym typeface="Symbol" panose="05050102010706020507" pitchFamily="18" charset="2"/>
              </a:rPr>
              <a:t>在</a:t>
            </a:r>
            <a:r>
              <a:rPr lang="zh-CN" altLang="en-US" kern="1200" dirty="0">
                <a:solidFill>
                  <a:srgbClr val="000000"/>
                </a:solidFill>
                <a:sym typeface="Symbol" panose="05050102010706020507" pitchFamily="18" charset="2"/>
              </a:rPr>
              <a:t>抛</a:t>
            </a:r>
            <a:r>
              <a:rPr lang="zh-CN" altLang="en-US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了 </a:t>
            </a:r>
            <a:r>
              <a:rPr lang="en-US" altLang="zh-CN" i="1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lang="en-US" altLang="zh-CN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 +</a:t>
            </a:r>
            <a:r>
              <a:rPr lang="en-US" altLang="zh-CN" i="1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 j </a:t>
            </a:r>
            <a:r>
              <a:rPr lang="zh-CN" altLang="en-US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次</a:t>
            </a:r>
            <a:r>
              <a:rPr lang="zh-CN" altLang="en-US" kern="1200" dirty="0">
                <a:solidFill>
                  <a:srgbClr val="000000"/>
                </a:solidFill>
                <a:sym typeface="Symbol" panose="05050102010706020507" pitchFamily="18" charset="2"/>
              </a:rPr>
              <a:t>硬币后，</a:t>
            </a:r>
            <a:r>
              <a:rPr lang="zh-CN" altLang="en-US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出现 </a:t>
            </a:r>
            <a:r>
              <a:rPr lang="en-US" altLang="zh-CN" i="1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j </a:t>
            </a:r>
            <a:r>
              <a:rPr lang="zh-CN" altLang="en-US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次正面 </a:t>
            </a:r>
            <a:r>
              <a:rPr lang="en-US" altLang="zh-CN" i="1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k </a:t>
            </a:r>
            <a:r>
              <a:rPr lang="zh-CN" altLang="en-US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次</a:t>
            </a:r>
            <a:r>
              <a:rPr lang="zh-CN" altLang="en-US" kern="1200" dirty="0">
                <a:solidFill>
                  <a:srgbClr val="000000"/>
                </a:solidFill>
                <a:sym typeface="Symbol" panose="05050102010706020507" pitchFamily="18" charset="2"/>
              </a:rPr>
              <a:t>反面的概率。</a:t>
            </a:r>
            <a:r>
              <a:rPr lang="zh-CN" altLang="en-US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所以</a:t>
            </a:r>
            <a:endParaRPr lang="en-US" altLang="zh-CN" kern="1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30000"/>
              </a:lnSpc>
              <a:spcBef>
                <a:spcPts val="6000"/>
              </a:spcBef>
              <a:buClrTx/>
              <a:buFont typeface="Wingdings" panose="05000000000000000000" pitchFamily="2" charset="2"/>
              <a:buAutoNum type="arabicParenR"/>
              <a:defRPr/>
            </a:pPr>
            <a:r>
              <a:rPr lang="zh-CN" altLang="en-US" kern="1200" dirty="0" smtClean="0">
                <a:solidFill>
                  <a:srgbClr val="000000"/>
                </a:solidFill>
                <a:sym typeface="Symbol" panose="05050102010706020507" pitchFamily="18" charset="2"/>
              </a:rPr>
              <a:t>因为</a:t>
            </a:r>
            <a:endParaRPr lang="en-US" altLang="zh-CN" kern="1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720000" algn="just" eaLnBrk="1" hangingPunct="1">
              <a:lnSpc>
                <a:spcPct val="130000"/>
              </a:lnSpc>
              <a:spcBef>
                <a:spcPts val="600"/>
              </a:spcBef>
              <a:buClrTx/>
              <a:buNone/>
              <a:defRPr/>
            </a:pPr>
            <a:r>
              <a:rPr lang="en-US" altLang="zh-CN" dirty="0"/>
              <a:t>P{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 = </a:t>
            </a:r>
            <a:r>
              <a:rPr lang="en-US" altLang="zh-CN" i="1" dirty="0"/>
              <a:t>j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 =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} </a:t>
            </a:r>
          </a:p>
          <a:p>
            <a:pPr marL="0" indent="0" algn="r" eaLnBrk="1" hangingPunct="1">
              <a:lnSpc>
                <a:spcPct val="130000"/>
              </a:lnSpc>
              <a:spcBef>
                <a:spcPts val="600"/>
              </a:spcBef>
              <a:buClrTx/>
              <a:buNone/>
              <a:defRPr/>
            </a:pPr>
            <a:r>
              <a:rPr lang="en-US" altLang="zh-CN" dirty="0" smtClean="0"/>
              <a:t>= P{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/>
              <a:t>) = </a:t>
            </a:r>
            <a:r>
              <a:rPr lang="en-US" altLang="zh-CN" i="1" dirty="0"/>
              <a:t>j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 = </a:t>
            </a:r>
            <a:r>
              <a:rPr lang="en-US" altLang="zh-CN" i="1" dirty="0"/>
              <a:t>k</a:t>
            </a:r>
            <a:r>
              <a:rPr lang="en-US" altLang="zh-CN" dirty="0"/>
              <a:t> | </a:t>
            </a:r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 = </a:t>
            </a:r>
            <a:r>
              <a:rPr lang="en-US" altLang="zh-CN" i="1" dirty="0"/>
              <a:t>k</a:t>
            </a:r>
            <a:r>
              <a:rPr lang="en-US" altLang="zh-CN" dirty="0"/>
              <a:t> + </a:t>
            </a:r>
            <a:r>
              <a:rPr lang="en-US" altLang="zh-CN" i="1" dirty="0"/>
              <a:t>j</a:t>
            </a:r>
            <a:r>
              <a:rPr lang="en-US" altLang="zh-CN" dirty="0" smtClean="0"/>
              <a:t>}﹒P{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/>
              <a:t>) = </a:t>
            </a:r>
            <a:r>
              <a:rPr lang="en-US" altLang="zh-CN" i="1" dirty="0"/>
              <a:t>k</a:t>
            </a:r>
            <a:r>
              <a:rPr lang="en-US" altLang="zh-CN" dirty="0"/>
              <a:t> + </a:t>
            </a:r>
            <a:r>
              <a:rPr lang="en-US" altLang="zh-CN" i="1" dirty="0"/>
              <a:t>j</a:t>
            </a:r>
            <a:r>
              <a:rPr lang="en-US" altLang="zh-CN" dirty="0"/>
              <a:t>}</a:t>
            </a:r>
            <a:endParaRPr lang="zh-CN" alt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861122"/>
              </p:ext>
            </p:extLst>
          </p:nvPr>
        </p:nvGraphicFramePr>
        <p:xfrm>
          <a:off x="1403648" y="2968028"/>
          <a:ext cx="7494228" cy="53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Equation" r:id="rId4" imgW="3568680" imgH="253800" progId="Equation.DSMT4">
                  <p:embed/>
                </p:oleObj>
              </mc:Choice>
              <mc:Fallback>
                <p:oleObj name="Equation" r:id="rId4" imgW="3568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68028"/>
                        <a:ext cx="7494228" cy="5329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422381"/>
              </p:ext>
            </p:extLst>
          </p:nvPr>
        </p:nvGraphicFramePr>
        <p:xfrm>
          <a:off x="1316296" y="5445224"/>
          <a:ext cx="4479840" cy="106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name="Equation" r:id="rId6" imgW="1866600" imgH="444240" progId="Equation.DSMT4">
                  <p:embed/>
                </p:oleObj>
              </mc:Choice>
              <mc:Fallback>
                <p:oleObj name="Equation" r:id="rId6" imgW="1866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296" y="5445224"/>
                        <a:ext cx="4479840" cy="1066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CA286B8-9B35-411B-9C7A-6CBCF105AD2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r>
              <a:rPr lang="en-US" altLang="zh-CN" sz="4400" smtClean="0">
                <a:latin typeface="宋体" panose="02010600030101010101" pitchFamily="2" charset="-122"/>
              </a:rPr>
              <a:t>(</a:t>
            </a:r>
            <a:r>
              <a:rPr lang="zh-CN" altLang="en-US" sz="4400" smtClean="0">
                <a:latin typeface="宋体" panose="02010600030101010101" pitchFamily="2" charset="-122"/>
              </a:rPr>
              <a:t>续</a:t>
            </a:r>
            <a:r>
              <a:rPr lang="en-US" altLang="zh-CN" sz="440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52736"/>
            <a:ext cx="7696200" cy="726096"/>
          </a:xfrm>
        </p:spPr>
        <p:txBody>
          <a:bodyPr/>
          <a:lstStyle/>
          <a:p>
            <a:pPr marL="0" indent="54000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对</a:t>
            </a:r>
            <a:r>
              <a:rPr lang="en-US" altLang="zh-CN" dirty="0" smtClean="0"/>
              <a:t>P{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)=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}</a:t>
            </a:r>
            <a:r>
              <a:rPr lang="zh-CN" altLang="en-US" dirty="0" smtClean="0"/>
              <a:t>求边缘分布函数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994285"/>
              </p:ext>
            </p:extLst>
          </p:nvPr>
        </p:nvGraphicFramePr>
        <p:xfrm>
          <a:off x="1558925" y="1897358"/>
          <a:ext cx="66436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0" name="Equation" r:id="rId4" imgW="2768400" imgH="431640" progId="Equation.DSMT4">
                  <p:embed/>
                </p:oleObj>
              </mc:Choice>
              <mc:Fallback>
                <p:oleObj name="Equation" r:id="rId4" imgW="276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1897358"/>
                        <a:ext cx="6643688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49090"/>
              </p:ext>
            </p:extLst>
          </p:nvPr>
        </p:nvGraphicFramePr>
        <p:xfrm>
          <a:off x="1236663" y="3050934"/>
          <a:ext cx="49371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1" name="Equation" r:id="rId6" imgW="2057400" imgH="444240" progId="Equation.DSMT4">
                  <p:embed/>
                </p:oleObj>
              </mc:Choice>
              <mc:Fallback>
                <p:oleObj name="Equation" r:id="rId6" imgW="2057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050934"/>
                        <a:ext cx="49371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189230"/>
              </p:ext>
            </p:extLst>
          </p:nvPr>
        </p:nvGraphicFramePr>
        <p:xfrm>
          <a:off x="1236663" y="4236260"/>
          <a:ext cx="41751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2" name="Equation" r:id="rId8" imgW="1739880" imgH="444240" progId="Equation.DSMT4">
                  <p:embed/>
                </p:oleObj>
              </mc:Choice>
              <mc:Fallback>
                <p:oleObj name="Equation" r:id="rId8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236260"/>
                        <a:ext cx="41751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204576"/>
              </p:ext>
            </p:extLst>
          </p:nvPr>
        </p:nvGraphicFramePr>
        <p:xfrm>
          <a:off x="1236663" y="5421585"/>
          <a:ext cx="2863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3" name="Equation" r:id="rId10" imgW="1193760" imgH="444240" progId="Equation.DSMT4">
                  <p:embed/>
                </p:oleObj>
              </mc:Choice>
              <mc:Fallback>
                <p:oleObj name="Equation" r:id="rId10" imgW="1193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5421585"/>
                        <a:ext cx="28638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859161"/>
              </p:ext>
            </p:extLst>
          </p:nvPr>
        </p:nvGraphicFramePr>
        <p:xfrm>
          <a:off x="4211960" y="5421585"/>
          <a:ext cx="204152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4" name="Equation" r:id="rId12" imgW="850680" imgH="444240" progId="Equation.DSMT4">
                  <p:embed/>
                </p:oleObj>
              </mc:Choice>
              <mc:Fallback>
                <p:oleObj name="Equation" r:id="rId12" imgW="850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421585"/>
                        <a:ext cx="2041525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黑体" panose="02010609060101010101" pitchFamily="49" charset="-122"/>
              </a:rPr>
              <a:t>解</a:t>
            </a:r>
            <a:endParaRPr lang="zh-CN" altLang="en-US" smtClean="0">
              <a:latin typeface="黑体" panose="02010609060101010101" pitchFamily="49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115888" y="1224235"/>
            <a:ext cx="7737475" cy="4381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pitchFamily="49" charset="-122"/>
              </a:rPr>
              <a:t>由题设知， </a:t>
            </a:r>
            <a:r>
              <a:rPr lang="zh-CN" altLang="en-US" smtClean="0">
                <a:latin typeface="黑体" panose="02010609060101010101" pitchFamily="49" charset="-122"/>
                <a:sym typeface="Symbol" panose="05050102010706020507" pitchFamily="18" charset="2"/>
              </a:rPr>
              <a:t>＝</a:t>
            </a:r>
            <a:r>
              <a:rPr lang="en-US" altLang="zh-CN" smtClean="0">
                <a:latin typeface="黑体" panose="02010609060101010101" pitchFamily="49" charset="-122"/>
                <a:sym typeface="Symbol" panose="05050102010706020507" pitchFamily="18" charset="2"/>
              </a:rPr>
              <a:t>3(</a:t>
            </a:r>
            <a:r>
              <a:rPr lang="zh-CN" altLang="en-US" smtClean="0">
                <a:latin typeface="黑体" panose="02010609060101010101" pitchFamily="49" charset="-122"/>
                <a:sym typeface="Symbol" panose="05050102010706020507" pitchFamily="18" charset="2"/>
              </a:rPr>
              <a:t>人</a:t>
            </a:r>
            <a:r>
              <a:rPr lang="en-US" altLang="zh-CN" smtClean="0">
                <a:latin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 smtClean="0">
                <a:latin typeface="黑体" panose="02010609060101010101" pitchFamily="49" charset="-122"/>
                <a:sym typeface="Symbol" panose="05050102010706020507" pitchFamily="18" charset="2"/>
              </a:rPr>
              <a:t>小时</a:t>
            </a:r>
            <a:r>
              <a:rPr lang="en-US" altLang="zh-CN" smtClean="0"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mtClean="0">
                <a:latin typeface="黑体" panose="02010609060101010101" pitchFamily="49" charset="-122"/>
                <a:sym typeface="Symbol" panose="05050102010706020507" pitchFamily="18" charset="2"/>
              </a:rPr>
              <a:t>，＝</a:t>
            </a:r>
            <a:r>
              <a:rPr lang="en-US" altLang="zh-CN" smtClean="0">
                <a:latin typeface="黑体" panose="02010609060101010101" pitchFamily="49" charset="-122"/>
                <a:sym typeface="Symbol" panose="05050102010706020507" pitchFamily="18" charset="2"/>
              </a:rPr>
              <a:t>4(</a:t>
            </a:r>
            <a:r>
              <a:rPr lang="zh-CN" altLang="en-US" smtClean="0">
                <a:latin typeface="黑体" panose="02010609060101010101" pitchFamily="49" charset="-122"/>
                <a:sym typeface="Symbol" panose="05050102010706020507" pitchFamily="18" charset="2"/>
              </a:rPr>
              <a:t>人</a:t>
            </a:r>
            <a:r>
              <a:rPr lang="en-US" altLang="zh-CN" smtClean="0">
                <a:latin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 smtClean="0">
                <a:latin typeface="黑体" panose="02010609060101010101" pitchFamily="49" charset="-122"/>
                <a:sym typeface="Symbol" panose="05050102010706020507" pitchFamily="18" charset="2"/>
              </a:rPr>
              <a:t>小时</a:t>
            </a:r>
            <a:r>
              <a:rPr lang="en-US" altLang="zh-CN" smtClean="0"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mtClean="0">
                <a:latin typeface="黑体" panose="02010609060101010101" pitchFamily="49" charset="-122"/>
                <a:sym typeface="Symbol" panose="05050102010706020507" pitchFamily="18" charset="2"/>
              </a:rPr>
              <a:t>，</a:t>
            </a:r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160E627-F963-4B8D-8AD2-943D9A72C9BA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096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1115888" y="1778273"/>
            <a:ext cx="7772400" cy="46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＝　，该系统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按 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M/M/1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</a:rPr>
              <a:t>/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 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型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处理。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1115888" y="2408510"/>
            <a:ext cx="77724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AutoNum type="alphaLcParenR"/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P{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医生空闲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P{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系统空闲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－＝　</a:t>
            </a:r>
            <a:endParaRPr lang="zh-CN" altLang="en-US" dirty="0" smtClean="0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lvl="1" algn="just" eaLnBrk="1" hangingPunct="1"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0.25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09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92493"/>
              </p:ext>
            </p:extLst>
          </p:nvPr>
        </p:nvGraphicFramePr>
        <p:xfrm>
          <a:off x="1496888" y="1638573"/>
          <a:ext cx="3016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8" name="Equation" r:id="rId4" imgW="152268" imgH="406048" progId="Equation.3">
                  <p:embed/>
                </p:oleObj>
              </mc:Choice>
              <mc:Fallback>
                <p:oleObj name="Equation" r:id="rId4" imgW="15226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888" y="1638573"/>
                        <a:ext cx="3016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1115888" y="3454673"/>
            <a:ext cx="7772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AutoNum type="alphaLcParenR" startAt="2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平均等待对长</a:t>
            </a:r>
          </a:p>
        </p:txBody>
      </p:sp>
      <p:graphicFrame>
        <p:nvGraphicFramePr>
          <p:cNvPr id="280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99942"/>
              </p:ext>
            </p:extLst>
          </p:nvPr>
        </p:nvGraphicFramePr>
        <p:xfrm>
          <a:off x="3940051" y="3294335"/>
          <a:ext cx="1397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9" name="Equation" r:id="rId6" imgW="698197" imgH="444307" progId="Equation.DSMT4">
                  <p:embed/>
                </p:oleObj>
              </mc:Choice>
              <mc:Fallback>
                <p:oleObj name="Equation" r:id="rId6" imgW="69819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051" y="3294335"/>
                        <a:ext cx="13970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1115888" y="4805635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AutoNum type="alphaLcParenR" startAt="3"/>
            </a:pP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平均等待时间</a:t>
            </a:r>
          </a:p>
        </p:txBody>
      </p:sp>
      <p:graphicFrame>
        <p:nvGraphicFramePr>
          <p:cNvPr id="280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185991"/>
              </p:ext>
            </p:extLst>
          </p:nvPr>
        </p:nvGraphicFramePr>
        <p:xfrm>
          <a:off x="8050088" y="2291035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0" name="Equation" r:id="rId8" imgW="152268" imgH="406048" progId="Equation.3">
                  <p:embed/>
                </p:oleObj>
              </mc:Choice>
              <mc:Fallback>
                <p:oleObj name="Equation" r:id="rId8" imgW="15226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088" y="2291035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7" name="Rectangle 11"/>
          <p:cNvSpPr>
            <a:spLocks noChangeArrowheads="1"/>
          </p:cNvSpPr>
          <p:nvPr/>
        </p:nvSpPr>
        <p:spPr bwMode="auto">
          <a:xfrm>
            <a:off x="1573088" y="4196035"/>
            <a:ext cx="7391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即平均有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2.25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个病人等待看医生</a:t>
            </a:r>
          </a:p>
        </p:txBody>
      </p:sp>
      <p:graphicFrame>
        <p:nvGraphicFramePr>
          <p:cNvPr id="280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315611"/>
              </p:ext>
            </p:extLst>
          </p:nvPr>
        </p:nvGraphicFramePr>
        <p:xfrm>
          <a:off x="4054351" y="4734198"/>
          <a:ext cx="18589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1" name="Equation" r:id="rId10" imgW="927100" imgH="431800" progId="Equation.DSMT4">
                  <p:embed/>
                </p:oleObj>
              </mc:Choice>
              <mc:Fallback>
                <p:oleObj name="Equation" r:id="rId10" imgW="927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351" y="4734198"/>
                        <a:ext cx="185896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1496888" y="5643835"/>
            <a:ext cx="73914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即病人的平均等待时间为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0.75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小时，即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45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分钟。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37863"/>
              </p:ext>
            </p:extLst>
          </p:nvPr>
        </p:nvGraphicFramePr>
        <p:xfrm>
          <a:off x="5378326" y="3319735"/>
          <a:ext cx="264001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2" name="Equation" r:id="rId12" imgW="1320227" imgH="418918" progId="Equation.DSMT4">
                  <p:embed/>
                </p:oleObj>
              </mc:Choice>
              <mc:Fallback>
                <p:oleObj name="Equation" r:id="rId12" imgW="1320227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326" y="3319735"/>
                        <a:ext cx="264001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321489"/>
              </p:ext>
            </p:extLst>
          </p:nvPr>
        </p:nvGraphicFramePr>
        <p:xfrm>
          <a:off x="5840288" y="4734198"/>
          <a:ext cx="30035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3" name="Equation" r:id="rId14" imgW="1497950" imgH="431613" progId="Equation.DSMT4">
                  <p:embed/>
                </p:oleObj>
              </mc:Choice>
              <mc:Fallback>
                <p:oleObj name="Equation" r:id="rId14" imgW="149795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288" y="4734198"/>
                        <a:ext cx="30035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 build="p" autoUpdateAnimBg="0"/>
      <p:bldP spid="280583" grpId="0" autoUpdateAnimBg="0"/>
      <p:bldP spid="280585" grpId="0" autoUpdateAnimBg="0"/>
      <p:bldP spid="280587" grpId="0" autoUpdateAnimBg="0"/>
      <p:bldP spid="28058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668AD4-7100-4095-AF71-8F90CAB64F21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</a:t>
            </a:r>
            <a:r>
              <a:rPr lang="en-US" altLang="zh-CN" sz="4400" smtClean="0">
                <a:latin typeface="宋体" panose="02010600030101010101" pitchFamily="2" charset="-122"/>
              </a:rPr>
              <a:t>(</a:t>
            </a:r>
            <a:r>
              <a:rPr lang="zh-CN" altLang="en-US" sz="4400" smtClean="0">
                <a:latin typeface="宋体" panose="02010600030101010101" pitchFamily="2" charset="-122"/>
              </a:rPr>
              <a:t>续</a:t>
            </a:r>
            <a:r>
              <a:rPr lang="en-US" altLang="zh-CN" sz="440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3144216"/>
            <a:ext cx="7696200" cy="2733056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因此有  </a:t>
            </a:r>
            <a:r>
              <a:rPr lang="en-US" altLang="zh-CN" sz="2400" dirty="0" smtClean="0"/>
              <a:t>P{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k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} = </a:t>
            </a:r>
            <a:r>
              <a:rPr lang="en-US" altLang="zh-CN" sz="2400" dirty="0"/>
              <a:t>P{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 = </a:t>
            </a:r>
            <a:r>
              <a:rPr lang="en-US" altLang="zh-CN" sz="2400" i="1" dirty="0" smtClean="0"/>
              <a:t>j </a:t>
            </a:r>
            <a:r>
              <a:rPr lang="en-US" altLang="zh-CN" sz="2400" dirty="0" smtClean="0"/>
              <a:t>}﹒P{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k</a:t>
            </a:r>
            <a:r>
              <a:rPr lang="en-US" altLang="zh-CN" sz="2400" dirty="0"/>
              <a:t> } </a:t>
            </a:r>
            <a:endParaRPr lang="en-US" altLang="zh-CN" sz="2400" dirty="0" smtClean="0"/>
          </a:p>
          <a:p>
            <a:pPr marL="0" indent="72000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由概率的性质知，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与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相互独立。</a:t>
            </a:r>
            <a:endParaRPr lang="en-US" altLang="zh-CN" sz="2400" dirty="0" smtClean="0"/>
          </a:p>
          <a:p>
            <a:pPr marL="0" indent="720000" eaLnBrk="1" hangingPunct="1">
              <a:lnSpc>
                <a:spcPct val="180000"/>
              </a:lnSpc>
              <a:buNone/>
            </a:pPr>
            <a:r>
              <a:rPr lang="zh-CN" altLang="en-US" sz="2400" dirty="0" smtClean="0"/>
              <a:t>由泊松过程的定义，易证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</a:t>
            </a:r>
            <a:r>
              <a:rPr lang="zh-CN" altLang="en-US" sz="2400" dirty="0"/>
              <a:t>与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分别</a:t>
            </a:r>
            <a:r>
              <a:rPr lang="zh-CN" altLang="en-US" sz="2400" dirty="0" smtClean="0"/>
              <a:t>为参数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pλ</a:t>
            </a:r>
            <a:r>
              <a:rPr lang="zh-CN" altLang="en-US" sz="2400" dirty="0"/>
              <a:t>和</a:t>
            </a:r>
            <a:r>
              <a:rPr lang="en-US" altLang="zh-CN" sz="2400" dirty="0"/>
              <a:t>(1−p)λ</a:t>
            </a:r>
            <a:r>
              <a:rPr lang="zh-CN" altLang="en-US" sz="2400" dirty="0"/>
              <a:t>的泊松过程泊松过程</a:t>
            </a:r>
            <a:r>
              <a:rPr lang="zh-CN" altLang="en-US" sz="2400" dirty="0" smtClean="0"/>
              <a:t>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333082"/>
              </p:ext>
            </p:extLst>
          </p:nvPr>
        </p:nvGraphicFramePr>
        <p:xfrm>
          <a:off x="1120154" y="1079500"/>
          <a:ext cx="69802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2" name="Equation" r:id="rId4" imgW="2908080" imgH="888840" progId="Equation.DSMT4">
                  <p:embed/>
                </p:oleObj>
              </mc:Choice>
              <mc:Fallback>
                <p:oleObj name="Equation" r:id="rId4" imgW="29080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154" y="1079500"/>
                        <a:ext cx="6980238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2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B49A9A-5805-4987-9CE1-2F8E851CC12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01480"/>
            <a:ext cx="7467600" cy="492443"/>
          </a:xfrm>
        </p:spPr>
        <p:txBody>
          <a:bodyPr/>
          <a:lstStyle/>
          <a:p>
            <a:pPr algn="l" eaLnBrk="1" hangingPunct="1"/>
            <a:r>
              <a:rPr lang="zh-CN" altLang="en-US" sz="3200" dirty="0"/>
              <a:t>证</a:t>
            </a:r>
            <a:r>
              <a:rPr lang="en-US" altLang="zh-CN" sz="3200" i="1" dirty="0"/>
              <a:t>N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(</a:t>
            </a:r>
            <a:r>
              <a:rPr lang="en-US" altLang="zh-CN" sz="3200" i="1" dirty="0"/>
              <a:t>t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 为</a:t>
            </a:r>
            <a:r>
              <a:rPr lang="zh-CN" altLang="en-US" sz="3200" dirty="0"/>
              <a:t>参数为</a:t>
            </a:r>
            <a:r>
              <a:rPr lang="en-US" altLang="zh-CN" sz="3200" dirty="0" err="1" smtClean="0"/>
              <a:t>pλ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泊松过程</a:t>
            </a:r>
            <a:r>
              <a:rPr lang="zh-CN" altLang="en-US" sz="3200" dirty="0" smtClean="0"/>
              <a:t>泊松过程</a:t>
            </a:r>
            <a:endParaRPr lang="en-US" altLang="zh-CN" sz="5400" dirty="0" smtClean="0">
              <a:latin typeface="宋体" panose="02010600030101010101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24744"/>
            <a:ext cx="7696200" cy="443198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</a:pPr>
            <a:r>
              <a:rPr lang="zh-CN" altLang="en-US" sz="2400" dirty="0" smtClean="0"/>
              <a:t>由于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(0) = 0</a:t>
            </a:r>
            <a:r>
              <a:rPr lang="zh-CN" altLang="en-US" sz="2400" dirty="0" smtClean="0"/>
              <a:t>，所以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 0) = 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</a:pPr>
            <a:r>
              <a:rPr lang="zh-CN" altLang="en-US" sz="2400" dirty="0" smtClean="0">
                <a:sym typeface="Symbol" panose="05050102010706020507" pitchFamily="18" charset="2"/>
              </a:rPr>
              <a:t>对</a:t>
            </a:r>
            <a:r>
              <a:rPr lang="zh-CN" altLang="en-US" sz="2400" dirty="0">
                <a:sym typeface="Symbol" panose="05050102010706020507" pitchFamily="18" charset="2"/>
              </a:rPr>
              <a:t>任意正整数</a:t>
            </a:r>
            <a:r>
              <a:rPr lang="en-US" altLang="zh-CN" sz="2400" dirty="0">
                <a:sym typeface="Symbol" panose="05050102010706020507" pitchFamily="18" charset="2"/>
              </a:rPr>
              <a:t>n2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,t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,…,</a:t>
            </a:r>
            <a:r>
              <a:rPr lang="en-US" altLang="zh-CN" sz="2400" dirty="0" err="1"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2400" dirty="0" err="1">
                <a:sym typeface="Symbol" panose="05050102010706020507" pitchFamily="18" charset="2"/>
              </a:rPr>
              <a:t>T</a:t>
            </a:r>
            <a:r>
              <a:rPr lang="zh-CN" altLang="en-US" sz="2400" dirty="0">
                <a:sym typeface="Symbol" panose="05050102010706020507" pitchFamily="18" charset="2"/>
              </a:rPr>
              <a:t>且</a:t>
            </a:r>
            <a:r>
              <a:rPr lang="en-US" altLang="zh-CN" sz="2400" dirty="0"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&lt; t</a:t>
            </a:r>
            <a:r>
              <a:rPr lang="en-US" altLang="zh-CN" sz="2400" baseline="-25000" dirty="0"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ym typeface="Symbol" panose="05050102010706020507" pitchFamily="18" charset="2"/>
              </a:rPr>
              <a:t>&lt; … &lt; </a:t>
            </a:r>
            <a:r>
              <a:rPr lang="en-US" altLang="zh-CN" sz="2400" dirty="0" err="1"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400" dirty="0" smtClean="0">
                <a:sym typeface="Symbol" panose="05050102010706020507" pitchFamily="18" charset="2"/>
              </a:rPr>
              <a:t>，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marL="540000" indent="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zh-CN" altLang="en-US" sz="2400" dirty="0" smtClean="0">
                <a:sym typeface="Symbol" panose="05050102010706020507" pitchFamily="18" charset="2"/>
              </a:rPr>
              <a:t>因为</a:t>
            </a:r>
            <a:r>
              <a:rPr lang="zh-CN" altLang="en-US" sz="2400" dirty="0">
                <a:sym typeface="Symbol" panose="05050102010706020507" pitchFamily="18" charset="2"/>
              </a:rPr>
              <a:t>泊松过程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是独立</a:t>
            </a:r>
            <a:r>
              <a:rPr lang="zh-CN" altLang="en-US" sz="2400" dirty="0" smtClean="0">
                <a:sym typeface="Symbol" panose="05050102010706020507" pitchFamily="18" charset="2"/>
              </a:rPr>
              <a:t>增量过程，所以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marL="540000" indent="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400" i="1" dirty="0" smtClean="0"/>
              <a:t> N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sz="2400" dirty="0" smtClean="0">
                <a:sym typeface="Symbol" panose="05050102010706020507" pitchFamily="18" charset="2"/>
              </a:rPr>
              <a:t>)-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),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3</a:t>
            </a:r>
            <a:r>
              <a:rPr lang="en-US" altLang="zh-CN" sz="2400" dirty="0" smtClean="0">
                <a:sym typeface="Symbol" panose="05050102010706020507" pitchFamily="18" charset="2"/>
              </a:rPr>
              <a:t>)-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), </a:t>
            </a:r>
            <a:r>
              <a:rPr lang="en-US" altLang="zh-CN" sz="2400" dirty="0">
                <a:sym typeface="Symbol" panose="05050102010706020507" pitchFamily="18" charset="2"/>
              </a:rPr>
              <a:t>…,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</a:t>
            </a:r>
            <a:r>
              <a:rPr lang="en-US" altLang="zh-CN" sz="2400" i="1" dirty="0" err="1" smtClean="0"/>
              <a:t>t</a:t>
            </a:r>
            <a:r>
              <a:rPr lang="en-US" altLang="zh-CN" sz="2400" i="1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sz="2400" dirty="0" smtClean="0">
                <a:sym typeface="Symbol" panose="05050102010706020507" pitchFamily="18" charset="2"/>
              </a:rPr>
              <a:t>)-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i="1" baseline="-25000" dirty="0" smtClean="0">
                <a:sym typeface="Symbol" panose="05050102010706020507" pitchFamily="18" charset="2"/>
              </a:rPr>
              <a:t>n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-1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相互独立，</a:t>
            </a:r>
            <a:endParaRPr lang="en-US" altLang="zh-CN" sz="2400" dirty="0" smtClean="0"/>
          </a:p>
          <a:p>
            <a:pPr marL="540000" indent="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zh-CN" altLang="en-US" sz="2400" dirty="0" smtClean="0"/>
              <a:t>而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的一部分，所以</a:t>
            </a:r>
            <a:endParaRPr lang="en-US" altLang="zh-CN" sz="2400" dirty="0" smtClean="0"/>
          </a:p>
          <a:p>
            <a:pPr marL="540000" indent="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400" i="1" dirty="0" smtClean="0"/>
              <a:t> 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)-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), 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ym typeface="Symbol" panose="05050102010706020507" pitchFamily="18" charset="2"/>
              </a:rPr>
              <a:t>)-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), </a:t>
            </a:r>
            <a:r>
              <a:rPr lang="en-US" altLang="zh-CN" sz="2400" dirty="0">
                <a:sym typeface="Symbol" panose="05050102010706020507" pitchFamily="18" charset="2"/>
              </a:rPr>
              <a:t>…, 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i="1" dirty="0" err="1" smtClean="0"/>
              <a:t>t</a:t>
            </a:r>
            <a:r>
              <a:rPr lang="en-US" altLang="zh-CN" sz="2400" i="1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)-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i="1" baseline="-25000" dirty="0" smtClean="0">
                <a:sym typeface="Symbol" panose="05050102010706020507" pitchFamily="18" charset="2"/>
              </a:rPr>
              <a:t>n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-1</a:t>
            </a:r>
            <a:r>
              <a:rPr lang="en-US" altLang="zh-CN" sz="2400" dirty="0"/>
              <a:t>)</a:t>
            </a:r>
            <a:r>
              <a:rPr lang="zh-CN" altLang="en-US" sz="2400" dirty="0"/>
              <a:t>相互独立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540000" indent="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zh-CN" altLang="en-US" sz="2400" dirty="0" smtClean="0"/>
              <a:t>即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dirty="0"/>
              <a:t>)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独立</a:t>
            </a:r>
            <a:r>
              <a:rPr lang="zh-CN" altLang="en-US" sz="2400" dirty="0" smtClean="0">
                <a:sym typeface="Symbol" panose="05050102010706020507" pitchFamily="18" charset="2"/>
              </a:rPr>
              <a:t>增量过程。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3"/>
            </a:pPr>
            <a:r>
              <a:rPr lang="zh-CN" altLang="en-US" sz="2400" dirty="0" smtClean="0">
                <a:sym typeface="Symbol" panose="05050102010706020507" pitchFamily="18" charset="2"/>
              </a:rPr>
              <a:t>由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的平稳性</a:t>
            </a:r>
            <a:r>
              <a:rPr lang="zh-CN" altLang="en-US" sz="2400" dirty="0" smtClean="0">
                <a:sym typeface="Symbol" panose="05050102010706020507" pitchFamily="18" charset="2"/>
              </a:rPr>
              <a:t>，易得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也是平稳的，因此有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538523"/>
              </p:ext>
            </p:extLst>
          </p:nvPr>
        </p:nvGraphicFramePr>
        <p:xfrm>
          <a:off x="1297920" y="5556731"/>
          <a:ext cx="759456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5" name="Equation" r:id="rId4" imgW="3797280" imgH="444240" progId="Equation.DSMT4">
                  <p:embed/>
                </p:oleObj>
              </mc:Choice>
              <mc:Fallback>
                <p:oleObj name="Equation" r:id="rId4" imgW="3797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920" y="5556731"/>
                        <a:ext cx="7594560" cy="888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01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E86EE6-AF25-4E58-A5EF-27B2538DD591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149"/>
            <a:ext cx="7467600" cy="677108"/>
          </a:xfrm>
        </p:spPr>
        <p:txBody>
          <a:bodyPr/>
          <a:lstStyle/>
          <a:p>
            <a:pPr algn="just" eaLnBrk="1" hangingPunct="1"/>
            <a:r>
              <a:rPr lang="zh-CN" altLang="en-US" sz="4400" dirty="0">
                <a:latin typeface="宋体" panose="02010600030101010101" pitchFamily="2" charset="-122"/>
              </a:rPr>
              <a:t>直接计算增量分布</a:t>
            </a:r>
            <a:endParaRPr lang="en-US" altLang="zh-CN" sz="4400" dirty="0">
              <a:latin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96547"/>
              </p:ext>
            </p:extLst>
          </p:nvPr>
        </p:nvGraphicFramePr>
        <p:xfrm>
          <a:off x="1187624" y="1124744"/>
          <a:ext cx="6971832" cy="541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6" name="Equation" r:id="rId4" imgW="3873240" imgH="3009600" progId="Equation.DSMT4">
                  <p:embed/>
                </p:oleObj>
              </mc:Choice>
              <mc:Fallback>
                <p:oleObj name="Equation" r:id="rId4" imgW="3873240" imgH="30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24744"/>
                        <a:ext cx="6971832" cy="541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76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EA9390-0505-4F21-9DD2-A40CDDBC412B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6013" y="1210840"/>
            <a:ext cx="7559675" cy="5170488"/>
          </a:xfrm>
        </p:spPr>
        <p:txBody>
          <a:bodyPr/>
          <a:lstStyle/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甲乙两人进行一种比赛，设每局比赛甲胜的概率为</a:t>
            </a:r>
            <a:r>
              <a:rPr lang="en-US" altLang="zh-CN" dirty="0" smtClean="0">
                <a:solidFill>
                  <a:srgbClr val="000000"/>
                </a:solidFill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</a:rPr>
              <a:t>，乙胜的概率为</a:t>
            </a:r>
            <a:r>
              <a:rPr lang="en-US" altLang="zh-CN" dirty="0" smtClean="0">
                <a:solidFill>
                  <a:srgbClr val="000000"/>
                </a:solidFill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</a:rPr>
              <a:t>，和局的概率为</a:t>
            </a:r>
            <a:r>
              <a:rPr lang="en-US" altLang="zh-CN" dirty="0" smtClean="0">
                <a:solidFill>
                  <a:srgbClr val="000000"/>
                </a:solidFill>
              </a:rPr>
              <a:t>r</a:t>
            </a:r>
            <a:r>
              <a:rPr lang="zh-CN" altLang="en-US" dirty="0" smtClean="0">
                <a:solidFill>
                  <a:srgbClr val="000000"/>
                </a:solidFill>
              </a:rPr>
              <a:t>，且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/>
              <a:t>＜</a:t>
            </a:r>
            <a:r>
              <a:rPr lang="en-US" altLang="zh-CN" dirty="0" smtClean="0"/>
              <a:t>p, q, r</a:t>
            </a:r>
            <a:r>
              <a:rPr lang="zh-CN" altLang="en-US" dirty="0" smtClean="0"/>
              <a:t>＜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>
                <a:solidFill>
                  <a:srgbClr val="000000"/>
                </a:solidFill>
              </a:rPr>
              <a:t>p+q+r</a:t>
            </a:r>
            <a:r>
              <a:rPr lang="en-US" altLang="zh-CN" dirty="0" smtClean="0">
                <a:solidFill>
                  <a:srgbClr val="000000"/>
                </a:solidFill>
              </a:rPr>
              <a:t>=1</a:t>
            </a:r>
            <a:r>
              <a:rPr lang="zh-CN" altLang="en-US" dirty="0" smtClean="0">
                <a:solidFill>
                  <a:srgbClr val="000000"/>
                </a:solidFill>
              </a:rPr>
              <a:t>。设每局比赛胜者记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分，负者记</a:t>
            </a:r>
            <a:r>
              <a:rPr lang="en-US" altLang="zh-CN" dirty="0" smtClean="0">
                <a:solidFill>
                  <a:srgbClr val="000000"/>
                </a:solidFill>
              </a:rPr>
              <a:t>-1</a:t>
            </a:r>
            <a:r>
              <a:rPr lang="zh-CN" altLang="en-US" dirty="0" smtClean="0">
                <a:solidFill>
                  <a:srgbClr val="000000"/>
                </a:solidFill>
              </a:rPr>
              <a:t>分，和局记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</a:rPr>
              <a:t>分。当有一人获得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分时比赛结束。以</a:t>
            </a:r>
            <a:r>
              <a:rPr lang="en-US" altLang="zh-CN" dirty="0" err="1" smtClean="0">
                <a:solidFill>
                  <a:srgbClr val="00000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</a:rPr>
              <a:t>表示比赛至第</a:t>
            </a:r>
            <a:r>
              <a:rPr lang="en-US" altLang="zh-CN" dirty="0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</a:rPr>
              <a:t>局时甲获得的分数，则</a:t>
            </a:r>
            <a:r>
              <a:rPr lang="en-US" altLang="zh-CN" dirty="0" smtClean="0">
                <a:solidFill>
                  <a:srgbClr val="000000"/>
                </a:solidFill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/>
              <a:t>≥1</a:t>
            </a:r>
            <a:r>
              <a:rPr lang="en-US" altLang="zh-CN" dirty="0" smtClean="0">
                <a:solidFill>
                  <a:srgbClr val="000000"/>
                </a:solidFill>
              </a:rPr>
              <a:t>}</a:t>
            </a:r>
            <a:r>
              <a:rPr lang="zh-CN" altLang="en-US" dirty="0" smtClean="0">
                <a:solidFill>
                  <a:srgbClr val="000000"/>
                </a:solidFill>
              </a:rPr>
              <a:t>是齐次马尔可夫链。</a:t>
            </a:r>
          </a:p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）写出状态空间</a:t>
            </a:r>
            <a:r>
              <a:rPr lang="en-US" altLang="zh-CN" dirty="0" smtClean="0">
                <a:solidFill>
                  <a:srgbClr val="000000"/>
                </a:solidFill>
              </a:rPr>
              <a:t>E</a:t>
            </a:r>
            <a:r>
              <a:rPr lang="zh-CN" altLang="en-US" dirty="0" smtClean="0">
                <a:solidFill>
                  <a:srgbClr val="000000"/>
                </a:solidFill>
              </a:rPr>
              <a:t>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）求二步转移概率矩阵；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）求甲已获得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分时，最多再赛两局可以结束比赛的概率。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 dirty="0" smtClean="0">
                <a:latin typeface="宋体" panose="02010600030101010101" pitchFamily="2" charset="-122"/>
              </a:rPr>
              <a:t>例</a:t>
            </a:r>
            <a:r>
              <a:rPr lang="en-US" altLang="zh-CN" sz="4400" dirty="0" smtClean="0"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D69210B-6BA2-490D-802F-8D8509D11ACE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44488"/>
            <a:ext cx="7467600" cy="6096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lang="zh-CN" altLang="en-US" sz="6000" smtClean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63638"/>
            <a:ext cx="7543800" cy="5175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ym typeface="Symbol" panose="05050102010706020507" pitchFamily="18" charset="2"/>
              </a:rPr>
              <a:t>1</a:t>
            </a:r>
            <a:r>
              <a:rPr lang="zh-CN" altLang="en-US" smtClean="0">
                <a:sym typeface="Symbol" panose="05050102010706020507" pitchFamily="18" charset="2"/>
              </a:rPr>
              <a:t>）</a:t>
            </a:r>
            <a:r>
              <a:rPr lang="en-US" altLang="zh-CN" smtClean="0">
                <a:sym typeface="Symbol" panose="05050102010706020507" pitchFamily="18" charset="2"/>
              </a:rPr>
              <a:t>E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{-2, -1, 0, 1, 2}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1146175" y="2636838"/>
            <a:ext cx="75580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）转移概率矩阵</a:t>
            </a:r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4067175" y="1733550"/>
          <a:ext cx="30099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公式" r:id="rId4" imgW="1417428" imgH="1135452" progId="Equation.3">
                  <p:embed/>
                </p:oleObj>
              </mc:Choice>
              <mc:Fallback>
                <p:oleObj name="公式" r:id="rId4" imgW="1417428" imgH="11354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33550"/>
                        <a:ext cx="300990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1146175" y="4076700"/>
          <a:ext cx="7747000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公式" r:id="rId6" imgW="3672948" imgH="1135452" progId="Equation.3">
                  <p:embed/>
                </p:oleObj>
              </mc:Choice>
              <mc:Fallback>
                <p:oleObj name="公式" r:id="rId6" imgW="3672948" imgH="11354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076700"/>
                        <a:ext cx="7747000" cy="242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 advAuto="0"/>
      <p:bldP spid="35021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1FD277-4307-4046-AE52-A71644E65098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4325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解</a:t>
            </a:r>
            <a:r>
              <a:rPr lang="en-US" altLang="zh-CN" sz="4400" smtClean="0">
                <a:latin typeface="宋体" panose="02010600030101010101" pitchFamily="2" charset="-122"/>
              </a:rPr>
              <a:t>(</a:t>
            </a:r>
            <a:r>
              <a:rPr lang="zh-CN" altLang="en-US" sz="4400" smtClean="0">
                <a:latin typeface="宋体" panose="02010600030101010101" pitchFamily="2" charset="-122"/>
              </a:rPr>
              <a:t>续</a:t>
            </a:r>
            <a:r>
              <a:rPr lang="en-US" altLang="zh-CN" sz="4400" smtClean="0">
                <a:latin typeface="宋体" panose="02010600030101010101" pitchFamily="2" charset="-122"/>
              </a:rPr>
              <a:t>)</a:t>
            </a:r>
            <a:endParaRPr lang="en-US" altLang="zh-CN" sz="6000" smtClean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63638"/>
            <a:ext cx="7543800" cy="323165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）最多经</a:t>
            </a:r>
            <a:r>
              <a:rPr lang="zh-CN" altLang="en-US" dirty="0" smtClean="0">
                <a:solidFill>
                  <a:srgbClr val="000000"/>
                </a:solidFill>
              </a:rPr>
              <a:t>两局结束比赛包括两种情形：甲得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分经二步转移至得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分而结束比赛，或甲得</a:t>
            </a:r>
            <a:r>
              <a:rPr lang="en-US" altLang="zh-CN" dirty="0" smtClean="0">
                <a:solidFill>
                  <a:srgbClr val="000000"/>
                </a:solidFill>
              </a:rPr>
              <a:t>-3</a:t>
            </a:r>
            <a:r>
              <a:rPr lang="zh-CN" altLang="en-US" dirty="0" smtClean="0">
                <a:solidFill>
                  <a:srgbClr val="000000"/>
                </a:solidFill>
              </a:rPr>
              <a:t>分经二步转移至得</a:t>
            </a:r>
            <a:r>
              <a:rPr lang="en-US" altLang="zh-CN" dirty="0" smtClean="0">
                <a:solidFill>
                  <a:srgbClr val="000000"/>
                </a:solidFill>
              </a:rPr>
              <a:t>-2</a:t>
            </a:r>
            <a:r>
              <a:rPr lang="zh-CN" altLang="en-US" dirty="0" smtClean="0">
                <a:solidFill>
                  <a:srgbClr val="000000"/>
                </a:solidFill>
              </a:rPr>
              <a:t>分而结束比赛。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因此，有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p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45</a:t>
            </a:r>
            <a:r>
              <a:rPr lang="en-US" altLang="zh-CN" dirty="0" smtClean="0">
                <a:solidFill>
                  <a:srgbClr val="000000"/>
                </a:solidFill>
              </a:rPr>
              <a:t>(2)+p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41</a:t>
            </a:r>
            <a:r>
              <a:rPr lang="en-US" altLang="zh-CN" dirty="0" smtClean="0">
                <a:solidFill>
                  <a:srgbClr val="000000"/>
                </a:solidFill>
              </a:rPr>
              <a:t>(2)</a:t>
            </a:r>
            <a:r>
              <a:rPr lang="zh-CN" altLang="en-US" dirty="0" smtClean="0">
                <a:solidFill>
                  <a:srgbClr val="000000"/>
                </a:solidFill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</a:rPr>
              <a:t>p+pr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p(1+r)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172142-A3DF-48CC-9A15-C70ACF0683EF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例</a:t>
            </a:r>
            <a:r>
              <a:rPr lang="en-US" altLang="zh-CN" sz="4400" smtClean="0">
                <a:latin typeface="宋体" panose="02010600030101010101" pitchFamily="2" charset="-122"/>
              </a:rPr>
              <a:t>4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65771"/>
            <a:ext cx="7559675" cy="4135437"/>
          </a:xfrm>
        </p:spPr>
        <p:txBody>
          <a:bodyPr/>
          <a:lstStyle/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在一计算机系统中，每一循环具有误差的概率取决于先前一个循环是否有误差。以</a:t>
            </a:r>
            <a:r>
              <a:rPr lang="en-US" altLang="zh-CN" smtClean="0">
                <a:latin typeface="宋体" panose="02010600030101010101" pitchFamily="2" charset="-122"/>
              </a:rPr>
              <a:t>0</a:t>
            </a:r>
            <a:r>
              <a:rPr lang="zh-CN" altLang="en-US" smtClean="0">
                <a:latin typeface="宋体" panose="02010600030101010101" pitchFamily="2" charset="-122"/>
              </a:rPr>
              <a:t>表示误差状态，以</a:t>
            </a:r>
            <a:r>
              <a:rPr lang="en-US" altLang="zh-CN" smtClean="0">
                <a:latin typeface="宋体" panose="02010600030101010101" pitchFamily="2" charset="-122"/>
              </a:rPr>
              <a:t>1</a:t>
            </a:r>
            <a:r>
              <a:rPr lang="zh-CN" altLang="en-US" smtClean="0">
                <a:latin typeface="宋体" panose="02010600030101010101" pitchFamily="2" charset="-122"/>
              </a:rPr>
              <a:t>表示无误差状态，设转移矩阵为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0" indent="719138" eaLnBrk="1" hangingPunct="1">
              <a:buFont typeface="Wingdings" panose="05000000000000000000" pitchFamily="2" charset="2"/>
              <a:buNone/>
            </a:pPr>
            <a:endParaRPr lang="en-US" altLang="zh-CN" smtClean="0">
              <a:latin typeface="宋体" panose="02010600030101010101" pitchFamily="2" charset="-122"/>
            </a:endParaRPr>
          </a:p>
          <a:p>
            <a:pPr marL="0" indent="719138" eaLnBrk="1" hangingPunct="1">
              <a:buFont typeface="Wingdings" panose="05000000000000000000" pitchFamily="2" charset="2"/>
              <a:buNone/>
            </a:pPr>
            <a:endParaRPr lang="en-US" altLang="zh-CN" smtClean="0">
              <a:latin typeface="宋体" panose="02010600030101010101" pitchFamily="2" charset="-122"/>
            </a:endParaRPr>
          </a:p>
          <a:p>
            <a:pPr marL="0" indent="719138" eaLnBrk="1" hangingPunct="1">
              <a:buFont typeface="Wingdings" panose="05000000000000000000" pitchFamily="2" charset="2"/>
              <a:buNone/>
            </a:pPr>
            <a:endParaRPr lang="en-US" altLang="zh-CN" smtClean="0">
              <a:latin typeface="宋体" panose="02010600030101010101" pitchFamily="2" charset="-122"/>
            </a:endParaRPr>
          </a:p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讨论相应齐次马尔可夫链的遍历性，并求其极限分布。</a:t>
            </a:r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016273"/>
              </p:ext>
            </p:extLst>
          </p:nvPr>
        </p:nvGraphicFramePr>
        <p:xfrm>
          <a:off x="3419475" y="2892971"/>
          <a:ext cx="2792413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公式" r:id="rId4" imgW="1117600" imgH="469900" progId="Equation.3">
                  <p:embed/>
                </p:oleObj>
              </mc:Choice>
              <mc:Fallback>
                <p:oleObj name="公式" r:id="rId4" imgW="11176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92971"/>
                        <a:ext cx="2792413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16330-8DB2-445D-BB10-3B149020513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解法</a:t>
            </a:r>
            <a:r>
              <a:rPr lang="en-US" altLang="zh-CN" sz="4400" smtClean="0">
                <a:latin typeface="宋体" panose="02010600030101010101" pitchFamily="2" charset="-122"/>
              </a:rPr>
              <a:t>1</a:t>
            </a:r>
            <a:r>
              <a:rPr lang="zh-CN" altLang="en-US" sz="4400" smtClean="0">
                <a:latin typeface="宋体" panose="02010600030101010101" pitchFamily="2" charset="-122"/>
              </a:rPr>
              <a:t>（用定义解）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268760"/>
            <a:ext cx="7704534" cy="1191673"/>
          </a:xfrm>
        </p:spPr>
        <p:txBody>
          <a:bodyPr/>
          <a:lstStyle/>
          <a:p>
            <a:pPr marL="0" indent="7200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为求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步转移矩阵</a:t>
            </a:r>
            <a:r>
              <a:rPr lang="en-US" altLang="zh-CN" dirty="0" err="1" smtClean="0">
                <a:latin typeface="宋体" panose="02010600030101010101" pitchFamily="2" charset="-122"/>
              </a:rPr>
              <a:t>P</a:t>
            </a:r>
            <a:r>
              <a:rPr lang="en-US" altLang="zh-CN" baseline="30000" dirty="0" err="1" smtClean="0">
                <a:latin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</a:rPr>
              <a:t>，先求</a:t>
            </a:r>
            <a:r>
              <a:rPr lang="en-US" altLang="zh-CN" dirty="0" smtClean="0">
                <a:latin typeface="宋体" panose="02010600030101010101" pitchFamily="2" charset="-122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</a:rPr>
              <a:t>的特征值和特征向量</a:t>
            </a:r>
          </a:p>
        </p:txBody>
      </p:sp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2771775" y="2708275"/>
          <a:ext cx="452913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公式" r:id="rId4" imgW="1955800" imgH="469900" progId="Equation.3">
                  <p:embed/>
                </p:oleObj>
              </mc:Choice>
              <mc:Fallback>
                <p:oleObj name="公式" r:id="rId4" imgW="19558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08275"/>
                        <a:ext cx="452913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219200" y="4057650"/>
            <a:ext cx="6054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dirty="0"/>
              <a:t>求得特征值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=1</a:t>
            </a:r>
            <a:r>
              <a:rPr lang="zh-CN" altLang="en-US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=0.25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en-US" dirty="0"/>
              <a:t>特征向量</a:t>
            </a:r>
          </a:p>
        </p:txBody>
      </p:sp>
      <p:graphicFrame>
        <p:nvGraphicFramePr>
          <p:cNvPr id="26632" name="Object 6"/>
          <p:cNvGraphicFramePr>
            <a:graphicFrameLocks noChangeAspect="1"/>
          </p:cNvGraphicFramePr>
          <p:nvPr/>
        </p:nvGraphicFramePr>
        <p:xfrm>
          <a:off x="3132138" y="4941888"/>
          <a:ext cx="352901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6" imgW="1333500" imgH="469900" progId="Equation.DSMT4">
                  <p:embed/>
                </p:oleObj>
              </mc:Choice>
              <mc:Fallback>
                <p:oleObj name="Equation" r:id="rId6" imgW="13335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941888"/>
                        <a:ext cx="3529012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  <p:bldP spid="266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FE03EA-6D13-46D0-B5D5-D1BDB4BB987F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867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解法</a:t>
            </a:r>
            <a:r>
              <a:rPr lang="en-US" altLang="zh-CN" sz="4400" smtClean="0">
                <a:latin typeface="宋体" panose="02010600030101010101" pitchFamily="2" charset="-122"/>
              </a:rPr>
              <a:t>1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1)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1543050"/>
            <a:ext cx="2933700" cy="43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正交，将其单位化得</a:t>
            </a: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3875088" y="1066800"/>
          <a:ext cx="27940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公式" r:id="rId4" imgW="1651000" imgH="838200" progId="Equation.3">
                  <p:embed/>
                </p:oleObj>
              </mc:Choice>
              <mc:Fallback>
                <p:oleObj name="公式" r:id="rId4" imgW="16510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1066800"/>
                        <a:ext cx="27940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1597025" y="2971800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</a:rPr>
              <a:t>得矩阵</a:t>
            </a:r>
          </a:p>
        </p:txBody>
      </p:sp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2711450" y="2498725"/>
          <a:ext cx="47339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公式" r:id="rId6" imgW="2794000" imgH="850900" progId="Equation.3">
                  <p:embed/>
                </p:oleObj>
              </mc:Choice>
              <mc:Fallback>
                <p:oleObj name="公式" r:id="rId6" imgW="2794000" imgH="850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498725"/>
                        <a:ext cx="47339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1" name="Object 7"/>
          <p:cNvGraphicFramePr>
            <a:graphicFrameLocks noChangeAspect="1"/>
          </p:cNvGraphicFramePr>
          <p:nvPr/>
        </p:nvGraphicFramePr>
        <p:xfrm>
          <a:off x="2171700" y="3954463"/>
          <a:ext cx="391318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公式" r:id="rId8" imgW="2311400" imgH="469900" progId="Equation.3">
                  <p:embed/>
                </p:oleObj>
              </mc:Choice>
              <mc:Fallback>
                <p:oleObj name="公式" r:id="rId8" imgW="23114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954463"/>
                        <a:ext cx="3913188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2" name="Object 8"/>
          <p:cNvGraphicFramePr>
            <a:graphicFrameLocks noChangeAspect="1"/>
          </p:cNvGraphicFramePr>
          <p:nvPr/>
        </p:nvGraphicFramePr>
        <p:xfrm>
          <a:off x="1076325" y="4775200"/>
          <a:ext cx="1676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Equation" r:id="rId10" imgW="825500" imgH="190500" progId="Equation.3">
                  <p:embed/>
                </p:oleObj>
              </mc:Choice>
              <mc:Fallback>
                <p:oleObj name="Equation" r:id="rId10" imgW="825500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775200"/>
                        <a:ext cx="1676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1209675" y="5176838"/>
          <a:ext cx="76454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公式" r:id="rId12" imgW="4686300" imgH="850900" progId="Equation.3">
                  <p:embed/>
                </p:oleObj>
              </mc:Choice>
              <mc:Fallback>
                <p:oleObj name="公式" r:id="rId12" imgW="4686300" imgH="850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5176838"/>
                        <a:ext cx="764540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41851B-AD54-4975-9F99-01245A5775BC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解法</a:t>
            </a:r>
            <a:r>
              <a:rPr lang="en-US" altLang="zh-CN" sz="4400" smtClean="0">
                <a:latin typeface="宋体" panose="02010600030101010101" pitchFamily="2" charset="-122"/>
              </a:rPr>
              <a:t>1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2)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525" y="1628775"/>
            <a:ext cx="7686675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因此，</a:t>
            </a:r>
            <a:r>
              <a:rPr lang="zh-CN" altLang="en-US" smtClean="0">
                <a:sym typeface="Symbol" panose="05050102010706020507" pitchFamily="18" charset="2"/>
              </a:rPr>
              <a:t>有</a:t>
            </a:r>
            <a:endParaRPr lang="zh-CN" altLang="en-US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2627313" y="1166813"/>
          <a:ext cx="221297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公式" r:id="rId4" imgW="1104900" imgH="787400" progId="Equation.3">
                  <p:embed/>
                </p:oleObj>
              </mc:Choice>
              <mc:Fallback>
                <p:oleObj name="公式" r:id="rId4" imgW="11049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166813"/>
                        <a:ext cx="2212975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1143000" y="2852738"/>
            <a:ext cx="7772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Tx/>
              <a:buFontTx/>
              <a:buNone/>
            </a:pPr>
            <a:r>
              <a:rPr lang="zh-CN" altLang="en-US" dirty="0" smtClean="0"/>
              <a:t>由于存在与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无关的极限，          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，</a:t>
            </a:r>
            <a:r>
              <a:rPr lang="zh-CN" altLang="en-US" dirty="0"/>
              <a:t>所以此链具有遍历性。</a:t>
            </a:r>
          </a:p>
          <a:p>
            <a:pPr eaLnBrk="1" hangingPunct="1">
              <a:lnSpc>
                <a:spcPct val="200000"/>
              </a:lnSpc>
              <a:buClrTx/>
              <a:buFontTx/>
              <a:buNone/>
            </a:pPr>
            <a:r>
              <a:rPr lang="zh-CN" altLang="en-US" dirty="0" smtClean="0"/>
              <a:t>因为</a:t>
            </a:r>
            <a:r>
              <a:rPr lang="en-US" altLang="zh-CN" dirty="0"/>
              <a:t>2/3</a:t>
            </a:r>
            <a:r>
              <a:rPr lang="zh-CN" altLang="en-US" dirty="0"/>
              <a:t>＋</a:t>
            </a:r>
            <a:r>
              <a:rPr lang="en-US" altLang="zh-CN" dirty="0"/>
              <a:t>1/3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，所以</a:t>
            </a:r>
            <a:r>
              <a:rPr lang="el-GR" altLang="zh-CN" dirty="0"/>
              <a:t>π</a:t>
            </a:r>
            <a:r>
              <a:rPr lang="zh-CN" altLang="en-US" dirty="0"/>
              <a:t>＝</a:t>
            </a:r>
            <a:r>
              <a:rPr lang="en-US" altLang="zh-CN" dirty="0"/>
              <a:t>(2/3</a:t>
            </a:r>
            <a:r>
              <a:rPr lang="zh-CN" altLang="en-US" dirty="0"/>
              <a:t>，</a:t>
            </a:r>
            <a:r>
              <a:rPr lang="en-US" altLang="zh-CN" dirty="0"/>
              <a:t>1/3)</a:t>
            </a:r>
            <a:r>
              <a:rPr lang="zh-CN" altLang="en-US" dirty="0"/>
              <a:t>为此链的极限分布。</a:t>
            </a:r>
            <a:endParaRPr lang="zh-CN" altLang="el-GR" dirty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40620"/>
              </p:ext>
            </p:extLst>
          </p:nvPr>
        </p:nvGraphicFramePr>
        <p:xfrm>
          <a:off x="5287664" y="2996952"/>
          <a:ext cx="24526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6" imgW="927000" imgH="266400" progId="Equation.DSMT4">
                  <p:embed/>
                </p:oleObj>
              </mc:Choice>
              <mc:Fallback>
                <p:oleObj name="Equation" r:id="rId6" imgW="927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664" y="2996952"/>
                        <a:ext cx="24526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黑体" panose="02010609060101010101" pitchFamily="49" charset="-122"/>
              </a:rPr>
              <a:t>解</a:t>
            </a:r>
            <a:r>
              <a:rPr lang="en-US" altLang="zh-CN" sz="4400" smtClean="0">
                <a:latin typeface="黑体" panose="02010609060101010101" pitchFamily="49" charset="-122"/>
              </a:rPr>
              <a:t>(</a:t>
            </a:r>
            <a:r>
              <a:rPr lang="zh-CN" altLang="en-US" sz="4400" smtClean="0">
                <a:latin typeface="黑体" panose="02010609060101010101" pitchFamily="49" charset="-122"/>
              </a:rPr>
              <a:t>续</a:t>
            </a:r>
            <a:r>
              <a:rPr lang="en-US" altLang="zh-CN" sz="4400" smtClean="0">
                <a:latin typeface="黑体" panose="02010609060101010101" pitchFamily="49" charset="-122"/>
              </a:rPr>
              <a:t>)</a:t>
            </a:r>
            <a:endParaRPr lang="en-US" altLang="zh-CN" smtClean="0">
              <a:latin typeface="黑体" panose="02010609060101010101" pitchFamily="49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737475" cy="506965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lphaLcParenR" startAt="4"/>
            </a:pPr>
            <a:r>
              <a:rPr lang="en-US" altLang="zh-CN" dirty="0" smtClean="0">
                <a:latin typeface="黑体" panose="02010609060101010101" pitchFamily="49" charset="-122"/>
              </a:rPr>
              <a:t>P{</a:t>
            </a:r>
            <a:r>
              <a:rPr lang="zh-CN" altLang="en-US" dirty="0" smtClean="0">
                <a:latin typeface="黑体" panose="02010609060101010101" pitchFamily="49" charset="-122"/>
                <a:sym typeface="Symbol" panose="05050102010706020507" pitchFamily="18" charset="2"/>
              </a:rPr>
              <a:t>等待超过一个小时</a:t>
            </a:r>
            <a:r>
              <a:rPr lang="en-US" altLang="zh-CN" dirty="0" smtClean="0">
                <a:latin typeface="黑体" panose="02010609060101010101" pitchFamily="49" charset="-122"/>
              </a:rPr>
              <a:t>}</a:t>
            </a: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P{</a:t>
            </a:r>
            <a:r>
              <a:rPr lang="en-US" altLang="zh-CN" dirty="0" err="1" smtClean="0">
                <a:solidFill>
                  <a:srgbClr val="000000"/>
                </a:solidFill>
                <a:latin typeface="黑体" panose="02010609060101010101" pitchFamily="49" charset="-122"/>
              </a:rPr>
              <a:t>W</a:t>
            </a:r>
            <a:r>
              <a:rPr lang="en-US" altLang="zh-CN" baseline="-25000" dirty="0" err="1" smtClean="0">
                <a:solidFill>
                  <a:srgbClr val="000000"/>
                </a:solidFill>
                <a:latin typeface="黑体" panose="02010609060101010101" pitchFamily="49" charset="-12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＞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}</a:t>
            </a: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P{W</a:t>
            </a:r>
            <a:r>
              <a:rPr lang="en-US" altLang="zh-CN" baseline="-250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q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≤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}</a:t>
            </a: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－</a:t>
            </a:r>
            <a:r>
              <a:rPr lang="en-US" altLang="zh-CN" dirty="0" err="1" smtClean="0">
                <a:solidFill>
                  <a:srgbClr val="000000"/>
                </a:solidFill>
                <a:latin typeface="黑体" panose="02010609060101010101" pitchFamily="49" charset="-122"/>
              </a:rPr>
              <a:t>W</a:t>
            </a:r>
            <a:r>
              <a:rPr lang="en-US" altLang="zh-CN" baseline="-25000" dirty="0" err="1" smtClean="0">
                <a:solidFill>
                  <a:srgbClr val="000000"/>
                </a:solidFill>
                <a:latin typeface="黑体" panose="02010609060101010101" pitchFamily="49" charset="-122"/>
              </a:rPr>
              <a:t>q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(1)</a:t>
            </a:r>
          </a:p>
          <a:p>
            <a:pPr algn="just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baseline="30000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-(1-)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即病人等待超过一个小时的概率约为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en-US" altLang="zh-CN" dirty="0" smtClean="0">
              <a:latin typeface="黑体" panose="02010609060101010101" pitchFamily="49" charset="-122"/>
            </a:endParaRPr>
          </a:p>
        </p:txBody>
      </p:sp>
      <p:sp>
        <p:nvSpPr>
          <p:cNvPr id="4301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AD7132-EC28-49DA-854C-E95203125E50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301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81605" name="Object 5"/>
          <p:cNvGraphicFramePr>
            <a:graphicFrameLocks noChangeAspect="1"/>
          </p:cNvGraphicFramePr>
          <p:nvPr>
            <p:extLst/>
          </p:nvPr>
        </p:nvGraphicFramePr>
        <p:xfrm>
          <a:off x="1115275" y="4509120"/>
          <a:ext cx="3016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Equation" r:id="rId4" imgW="1206500" imgH="431800" progId="Equation.DSMT4">
                  <p:embed/>
                </p:oleObj>
              </mc:Choice>
              <mc:Fallback>
                <p:oleObj name="Equation" r:id="rId4" imgW="120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275" y="4509120"/>
                        <a:ext cx="3016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6915052" y="5438136"/>
          <a:ext cx="825300" cy="10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Equation" r:id="rId6" imgW="330120" imgH="406080" progId="Equation.DSMT4">
                  <p:embed/>
                </p:oleObj>
              </mc:Choice>
              <mc:Fallback>
                <p:oleObj name="Equation" r:id="rId6" imgW="330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052" y="5438136"/>
                        <a:ext cx="825300" cy="10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29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4204E9-8235-4595-9A41-D0D1F2696D84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解法</a:t>
            </a:r>
            <a:r>
              <a:rPr lang="en-US" altLang="zh-CN" smtClean="0"/>
              <a:t>2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525" y="1125538"/>
            <a:ext cx="7534275" cy="1938992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zh-CN" altLang="en-US" dirty="0"/>
              <a:t>由于</a:t>
            </a:r>
            <a:r>
              <a:rPr lang="en-US" altLang="zh-CN" dirty="0"/>
              <a:t>P</a:t>
            </a:r>
            <a:r>
              <a:rPr lang="zh-CN" altLang="en-US" dirty="0"/>
              <a:t>中元素皆非</a:t>
            </a:r>
            <a:r>
              <a:rPr lang="en-US" altLang="zh-CN" dirty="0"/>
              <a:t>0</a:t>
            </a:r>
            <a:r>
              <a:rPr lang="zh-CN" altLang="en-US" dirty="0"/>
              <a:t>，所以此链具有遍历性。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zh-CN" altLang="en-US" dirty="0" smtClean="0"/>
              <a:t>设 </a:t>
            </a:r>
            <a:r>
              <a:rPr lang="el-GR" altLang="zh-CN" dirty="0" smtClean="0"/>
              <a:t>Π</a:t>
            </a:r>
            <a:r>
              <a:rPr lang="en-US" altLang="zh-CN" dirty="0" smtClean="0"/>
              <a:t> </a:t>
            </a:r>
            <a:r>
              <a:rPr lang="zh-CN" altLang="en-US" dirty="0" smtClean="0"/>
              <a:t>＝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, 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，由 </a:t>
            </a:r>
            <a:r>
              <a:rPr lang="el-GR" altLang="zh-CN" dirty="0" smtClean="0"/>
              <a:t>Π</a:t>
            </a:r>
            <a:r>
              <a:rPr lang="en-US" altLang="zh-CN" dirty="0" smtClean="0"/>
              <a:t> </a:t>
            </a:r>
            <a:r>
              <a:rPr lang="zh-CN" altLang="en-US" dirty="0" smtClean="0"/>
              <a:t>＝</a:t>
            </a:r>
            <a:r>
              <a:rPr lang="el-GR" altLang="zh-CN" dirty="0" smtClean="0"/>
              <a:t> ΠP</a:t>
            </a:r>
            <a:r>
              <a:rPr lang="zh-CN" altLang="en-US" dirty="0" smtClean="0"/>
              <a:t>及</a:t>
            </a:r>
            <a:r>
              <a:rPr lang="zh-CN" altLang="en-US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0</a:t>
            </a:r>
            <a:r>
              <a:rPr lang="zh-CN" altLang="en-US" dirty="0" smtClean="0">
                <a:sym typeface="Symbol" panose="05050102010706020507" pitchFamily="18" charset="2"/>
              </a:rPr>
              <a:t>＋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sym typeface="Symbol" panose="05050102010706020507" pitchFamily="18" charset="2"/>
              </a:rPr>
              <a:t>，得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ym typeface="Symbol" panose="05050102010706020507" pitchFamily="18" charset="2"/>
              </a:rPr>
              <a:t>方程组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1143000" y="4861966"/>
            <a:ext cx="777240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dirty="0"/>
              <a:t>得惟一解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2/3</a:t>
            </a:r>
            <a:r>
              <a:rPr lang="zh-CN" altLang="en-US" dirty="0">
                <a:sym typeface="Symbol" panose="05050102010706020507" pitchFamily="18" charset="2"/>
              </a:rPr>
              <a:t>，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zh-CN" altLang="en-US" dirty="0"/>
              <a:t>＝</a:t>
            </a:r>
            <a:r>
              <a:rPr lang="en-US" altLang="zh-CN" dirty="0"/>
              <a:t>1/3</a:t>
            </a:r>
            <a:r>
              <a:rPr lang="zh-CN" altLang="en-US" dirty="0"/>
              <a:t>，</a:t>
            </a:r>
            <a:r>
              <a:rPr lang="zh-CN" altLang="en-US" dirty="0" smtClean="0"/>
              <a:t>故 </a:t>
            </a:r>
            <a:r>
              <a:rPr lang="el-GR" altLang="zh-CN" dirty="0" smtClean="0"/>
              <a:t>Π</a:t>
            </a:r>
            <a:r>
              <a:rPr lang="zh-CN" altLang="en-US" dirty="0" smtClean="0"/>
              <a:t>＝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2/3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/>
              <a:t>1/3)</a:t>
            </a:r>
            <a:r>
              <a:rPr lang="zh-CN" altLang="en-US" dirty="0"/>
              <a:t>是极限分布。</a:t>
            </a:r>
          </a:p>
        </p:txBody>
      </p:sp>
      <p:graphicFrame>
        <p:nvGraphicFramePr>
          <p:cNvPr id="356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693442"/>
              </p:ext>
            </p:extLst>
          </p:nvPr>
        </p:nvGraphicFramePr>
        <p:xfrm>
          <a:off x="2843213" y="3023641"/>
          <a:ext cx="3325812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公式" r:id="rId4" imgW="1333500" imgH="711200" progId="Equation.3">
                  <p:embed/>
                </p:oleObj>
              </mc:Choice>
              <mc:Fallback>
                <p:oleObj name="公式" r:id="rId4" imgW="13335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023641"/>
                        <a:ext cx="3325812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1A99C9-756F-4E2C-9A28-EA460FED61F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宋体" panose="02010600030101010101" pitchFamily="2" charset="-122"/>
              </a:rPr>
              <a:t>例</a:t>
            </a:r>
            <a:r>
              <a:rPr lang="en-US" altLang="zh-CN" sz="4400" smtClean="0">
                <a:latin typeface="宋体" panose="02010600030101010101" pitchFamily="2" charset="-122"/>
              </a:rPr>
              <a:t>5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4442498"/>
          </a:xfrm>
        </p:spPr>
        <p:txBody>
          <a:bodyPr/>
          <a:lstStyle/>
          <a:p>
            <a:pPr marL="0" indent="7191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赌徒甲有</a:t>
            </a:r>
            <a:r>
              <a:rPr lang="en-US" altLang="zh-CN" smtClean="0"/>
              <a:t>a</a:t>
            </a:r>
            <a:r>
              <a:rPr lang="zh-CN" altLang="en-US" smtClean="0"/>
              <a:t>元，赌徒乙有</a:t>
            </a:r>
            <a:r>
              <a:rPr lang="en-US" altLang="zh-CN" smtClean="0"/>
              <a:t>b</a:t>
            </a:r>
            <a:r>
              <a:rPr lang="zh-CN" altLang="en-US" smtClean="0"/>
              <a:t>元，两人进行赌博。每赌一局负者给胜者</a:t>
            </a:r>
            <a:r>
              <a:rPr lang="en-US" altLang="zh-CN" smtClean="0"/>
              <a:t>1</a:t>
            </a:r>
            <a:r>
              <a:rPr lang="zh-CN" altLang="en-US" smtClean="0"/>
              <a:t>元，没有和局，直到两人中有一个输光为止。设在每一局中甲乙获胜的概率均为</a:t>
            </a:r>
            <a:r>
              <a:rPr lang="en-US" altLang="zh-CN" smtClean="0"/>
              <a:t>0.5</a:t>
            </a:r>
            <a:r>
              <a:rPr lang="zh-CN" altLang="en-US" smtClean="0"/>
              <a:t>，</a:t>
            </a:r>
            <a:r>
              <a:rPr lang="en-US" altLang="zh-CN" smtClean="0"/>
              <a:t>X(n)</a:t>
            </a:r>
            <a:r>
              <a:rPr lang="zh-CN" altLang="en-US" smtClean="0"/>
              <a:t>表示第</a:t>
            </a:r>
            <a:r>
              <a:rPr lang="en-US" altLang="zh-CN" smtClean="0"/>
              <a:t>n</a:t>
            </a:r>
            <a:r>
              <a:rPr lang="zh-CN" altLang="en-US" smtClean="0"/>
              <a:t>局结束时甲的赌金。</a:t>
            </a:r>
            <a:r>
              <a:rPr lang="en-US" altLang="zh-CN" smtClean="0"/>
              <a:t>{X(n), n = 0, 1, 2, ……}</a:t>
            </a:r>
            <a:r>
              <a:rPr lang="zh-CN" altLang="en-US" smtClean="0"/>
              <a:t>为齐次马尔科夫链。</a:t>
            </a:r>
            <a:endParaRPr lang="en-US" altLang="zh-CN" smtClean="0"/>
          </a:p>
          <a:p>
            <a:pPr marL="0" indent="7191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(1)</a:t>
            </a:r>
            <a:r>
              <a:rPr lang="zh-CN" altLang="en-US" smtClean="0"/>
              <a:t>写出状态空间和状态转移矩阵；</a:t>
            </a:r>
            <a:endParaRPr lang="en-US" altLang="zh-CN" smtClean="0"/>
          </a:p>
          <a:p>
            <a:pPr marL="0" indent="7191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(2)</a:t>
            </a:r>
            <a:r>
              <a:rPr lang="zh-CN" altLang="en-US" smtClean="0"/>
              <a:t>求出甲输光的概率。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5426101"/>
          </a:xfrm>
        </p:spPr>
        <p:txBody>
          <a:bodyPr/>
          <a:lstStyle/>
          <a:p>
            <a:pPr>
              <a:buFont typeface="Wingdings" panose="05000000000000000000" pitchFamily="2" charset="2"/>
              <a:buAutoNum type="arabicParenBoth"/>
            </a:pPr>
            <a:r>
              <a:rPr lang="zh-CN" altLang="en-US" sz="2400" dirty="0" smtClean="0"/>
              <a:t>状态空间</a:t>
            </a:r>
            <a:r>
              <a:rPr lang="en-US" altLang="zh-CN" sz="2400" dirty="0" smtClean="0"/>
              <a:t>E={0, 1, 2, …, 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。状态转移矩阵为</a:t>
            </a:r>
            <a:endParaRPr lang="en-US" altLang="zh-CN" sz="2400" dirty="0" smtClean="0"/>
          </a:p>
          <a:p>
            <a:pPr marL="0" indent="0">
              <a:spcBef>
                <a:spcPts val="354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其中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a+b</a:t>
            </a:r>
            <a:r>
              <a:rPr lang="zh-CN" altLang="en-US" sz="2400" dirty="0" smtClean="0"/>
              <a:t>为吸收壁。</a:t>
            </a:r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F4671A-D4A8-400A-A9F9-11E888996CB2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08263" y="1709738"/>
          <a:ext cx="5059362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3" imgW="2260600" imgH="1930400" progId="Equation.DSMT4">
                  <p:embed/>
                </p:oleObj>
              </mc:Choice>
              <mc:Fallback>
                <p:oleObj name="Equation" r:id="rId3" imgW="2260600" imgH="1930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1709738"/>
                        <a:ext cx="5059362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262565" y="1635344"/>
            <a:ext cx="941283" cy="45181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/>
              <a:t>0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altLang="zh-CN" b="1" dirty="0" smtClean="0"/>
              <a:t>1</a:t>
            </a:r>
          </a:p>
          <a:p>
            <a:pPr algn="ctr">
              <a:lnSpc>
                <a:spcPct val="150000"/>
              </a:lnSpc>
              <a:spcBef>
                <a:spcPts val="2400"/>
              </a:spcBef>
            </a:pPr>
            <a:r>
              <a:rPr lang="en-US" altLang="zh-CN" b="1" dirty="0" smtClean="0"/>
              <a:t>2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 smtClean="0"/>
              <a:t>.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 smtClean="0"/>
              <a:t>.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 smtClean="0"/>
              <a:t>.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 smtClean="0"/>
              <a:t>a+b-1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altLang="zh-CN" b="1" dirty="0" err="1" smtClean="0"/>
              <a:t>a+b</a:t>
            </a:r>
            <a:endParaRPr lang="zh-CN" alt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3" grpId="0" animBg="1"/>
      <p:bldP spid="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52689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(2) </a:t>
            </a:r>
            <a:r>
              <a:rPr lang="zh-CN" altLang="en-US" smtClean="0"/>
              <a:t>设</a:t>
            </a:r>
            <a:r>
              <a:rPr lang="en-US" altLang="zh-CN" i="1" smtClean="0"/>
              <a:t>u</a:t>
            </a:r>
            <a:r>
              <a:rPr lang="en-US" altLang="zh-CN" i="1" baseline="-25000" smtClean="0"/>
              <a:t>i</a:t>
            </a:r>
            <a:r>
              <a:rPr lang="zh-CN" altLang="en-US" smtClean="0"/>
              <a:t>表示由状态</a:t>
            </a:r>
            <a:r>
              <a:rPr lang="en-US" altLang="zh-CN" smtClean="0"/>
              <a:t>i</a:t>
            </a:r>
            <a:r>
              <a:rPr lang="zh-CN" altLang="en-US" smtClean="0"/>
              <a:t>最终达到</a:t>
            </a:r>
            <a:r>
              <a:rPr lang="en-US" altLang="zh-CN" smtClean="0"/>
              <a:t>0</a:t>
            </a:r>
            <a:r>
              <a:rPr lang="zh-CN" altLang="en-US" smtClean="0"/>
              <a:t>的概率，则有</a:t>
            </a:r>
            <a:endParaRPr lang="en-US" altLang="zh-CN" smtClean="0"/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i="1" smtClean="0"/>
              <a:t>		u</a:t>
            </a:r>
            <a:r>
              <a:rPr lang="en-US" altLang="zh-CN" baseline="-25000" smtClean="0"/>
              <a:t>0</a:t>
            </a:r>
            <a:r>
              <a:rPr lang="en-US" altLang="zh-CN" i="1" baseline="-25000" smtClean="0"/>
              <a:t> </a:t>
            </a:r>
            <a:r>
              <a:rPr lang="en-US" altLang="zh-CN" smtClean="0"/>
              <a:t>=1</a:t>
            </a:r>
            <a:r>
              <a:rPr lang="zh-CN" altLang="en-US" smtClean="0"/>
              <a:t>，  </a:t>
            </a:r>
            <a:r>
              <a:rPr lang="en-US" altLang="zh-CN" i="1" smtClean="0"/>
              <a:t> u</a:t>
            </a:r>
            <a:r>
              <a:rPr lang="en-US" altLang="zh-CN" i="1" baseline="-25000" smtClean="0"/>
              <a:t>a+b</a:t>
            </a:r>
            <a:r>
              <a:rPr lang="en-US" altLang="zh-CN" smtClean="0"/>
              <a:t>=0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/>
              <a:t>所以</a:t>
            </a:r>
            <a:r>
              <a:rPr lang="en-US" altLang="zh-CN" smtClean="0"/>
              <a:t>		</a:t>
            </a:r>
            <a:r>
              <a:rPr lang="en-US" altLang="zh-CN" i="1" smtClean="0"/>
              <a:t>u</a:t>
            </a:r>
            <a:r>
              <a:rPr lang="en-US" altLang="zh-CN" i="1" baseline="-25000" smtClean="0"/>
              <a:t>i  </a:t>
            </a:r>
            <a:r>
              <a:rPr lang="en-US" altLang="zh-CN" smtClean="0"/>
              <a:t>-</a:t>
            </a:r>
            <a:r>
              <a:rPr lang="en-US" altLang="zh-CN" i="1" smtClean="0"/>
              <a:t> u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-1</a:t>
            </a:r>
            <a:r>
              <a:rPr lang="en-US" altLang="zh-CN" i="1" baseline="-25000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u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+1</a:t>
            </a:r>
            <a:r>
              <a:rPr lang="en-US" altLang="zh-CN" i="1" baseline="-25000" smtClean="0"/>
              <a:t>  </a:t>
            </a:r>
            <a:r>
              <a:rPr lang="en-US" altLang="zh-CN" smtClean="0"/>
              <a:t>-</a:t>
            </a:r>
            <a:r>
              <a:rPr lang="en-US" altLang="zh-CN" i="1" smtClean="0"/>
              <a:t> u</a:t>
            </a:r>
            <a:r>
              <a:rPr lang="en-US" altLang="zh-CN" i="1" baseline="-25000" smtClean="0"/>
              <a:t>i</a:t>
            </a: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/>
              <a:t>从而</a:t>
            </a:r>
            <a:r>
              <a:rPr lang="en-US" altLang="zh-CN" smtClean="0"/>
              <a:t>	</a:t>
            </a:r>
            <a:r>
              <a:rPr lang="en-US" altLang="zh-CN" i="1" smtClean="0"/>
              <a:t>u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+1</a:t>
            </a:r>
            <a:r>
              <a:rPr lang="en-US" altLang="zh-CN" i="1" baseline="-25000" smtClean="0"/>
              <a:t>  </a:t>
            </a:r>
            <a:r>
              <a:rPr lang="en-US" altLang="zh-CN" smtClean="0"/>
              <a:t>-</a:t>
            </a:r>
            <a:r>
              <a:rPr lang="en-US" altLang="zh-CN" i="1" smtClean="0"/>
              <a:t> u</a:t>
            </a:r>
            <a:r>
              <a:rPr lang="en-US" altLang="zh-CN" i="1" baseline="-25000" smtClean="0"/>
              <a:t>i </a:t>
            </a:r>
            <a:r>
              <a:rPr lang="en-US" altLang="zh-CN" smtClean="0"/>
              <a:t>=</a:t>
            </a:r>
            <a:r>
              <a:rPr lang="en-US" altLang="zh-CN" i="1" smtClean="0"/>
              <a:t> u</a:t>
            </a:r>
            <a:r>
              <a:rPr lang="en-US" altLang="zh-CN" i="1" baseline="-25000" smtClean="0"/>
              <a:t>i  </a:t>
            </a:r>
            <a:r>
              <a:rPr lang="en-US" altLang="zh-CN" smtClean="0"/>
              <a:t>-</a:t>
            </a:r>
            <a:r>
              <a:rPr lang="en-US" altLang="zh-CN" i="1" smtClean="0"/>
              <a:t> u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-1</a:t>
            </a:r>
            <a:r>
              <a:rPr lang="en-US" altLang="zh-CN" i="1" baseline="-25000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…= u</a:t>
            </a:r>
            <a:r>
              <a:rPr lang="en-US" altLang="zh-CN" baseline="-25000" smtClean="0"/>
              <a:t>2</a:t>
            </a:r>
            <a:r>
              <a:rPr lang="en-US" altLang="zh-CN" i="1" baseline="-25000" smtClean="0"/>
              <a:t>  </a:t>
            </a:r>
            <a:r>
              <a:rPr lang="en-US" altLang="zh-CN" smtClean="0"/>
              <a:t>-</a:t>
            </a:r>
            <a:r>
              <a:rPr lang="en-US" altLang="zh-CN" i="1" smtClean="0"/>
              <a:t> u</a:t>
            </a:r>
            <a:r>
              <a:rPr lang="en-US" altLang="zh-CN" baseline="-25000" smtClean="0"/>
              <a:t>1</a:t>
            </a:r>
            <a:r>
              <a:rPr lang="en-US" altLang="zh-CN" i="1" baseline="-25000" smtClean="0"/>
              <a:t> </a:t>
            </a:r>
            <a:r>
              <a:rPr lang="en-US" altLang="zh-CN" i="1" smtClean="0"/>
              <a:t>=u</a:t>
            </a:r>
            <a:r>
              <a:rPr lang="en-US" altLang="zh-CN" baseline="-25000" smtClean="0"/>
              <a:t>1</a:t>
            </a:r>
            <a:r>
              <a:rPr lang="en-US" altLang="zh-CN" i="1" baseline="-25000" smtClean="0"/>
              <a:t>  </a:t>
            </a:r>
            <a:r>
              <a:rPr lang="en-US" altLang="zh-CN" smtClean="0"/>
              <a:t>-</a:t>
            </a:r>
            <a:r>
              <a:rPr lang="en-US" altLang="zh-CN" i="1" smtClean="0"/>
              <a:t> u</a:t>
            </a:r>
            <a:r>
              <a:rPr lang="en-US" altLang="zh-CN" baseline="-25000" smtClean="0"/>
              <a:t>0</a:t>
            </a:r>
            <a:r>
              <a:rPr lang="en-US" altLang="zh-CN" i="1" baseline="-25000" smtClean="0"/>
              <a:t> </a:t>
            </a:r>
            <a:endParaRPr lang="en-US" altLang="zh-CN" smtClean="0"/>
          </a:p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zh-CN" i="1" smtClean="0"/>
              <a:t>u</a:t>
            </a:r>
            <a:r>
              <a:rPr lang="en-US" altLang="zh-CN" i="1" baseline="-25000" smtClean="0"/>
              <a:t>a </a:t>
            </a:r>
            <a:r>
              <a:rPr lang="en-US" altLang="zh-CN" smtClean="0"/>
              <a:t>–</a:t>
            </a:r>
            <a:r>
              <a:rPr lang="en-US" altLang="zh-CN" i="1" smtClean="0"/>
              <a:t> u</a:t>
            </a:r>
            <a:r>
              <a:rPr lang="en-US" altLang="zh-CN" baseline="-25000" smtClean="0"/>
              <a:t>0</a:t>
            </a:r>
            <a:r>
              <a:rPr lang="en-US" altLang="zh-CN" i="1" baseline="-25000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u</a:t>
            </a:r>
            <a:r>
              <a:rPr lang="en-US" altLang="zh-CN" i="1" baseline="-25000" smtClean="0"/>
              <a:t>a  </a:t>
            </a:r>
            <a:r>
              <a:rPr lang="en-US" altLang="zh-CN" smtClean="0"/>
              <a:t>-</a:t>
            </a:r>
            <a:r>
              <a:rPr lang="en-US" altLang="zh-CN" i="1" smtClean="0"/>
              <a:t> u</a:t>
            </a:r>
            <a:r>
              <a:rPr lang="en-US" altLang="zh-CN" i="1" baseline="-25000" smtClean="0"/>
              <a:t>a</a:t>
            </a:r>
            <a:r>
              <a:rPr lang="en-US" altLang="zh-CN" baseline="-25000" smtClean="0"/>
              <a:t>-1</a:t>
            </a:r>
            <a:r>
              <a:rPr lang="en-US" altLang="zh-CN" i="1" baseline="-25000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u</a:t>
            </a:r>
            <a:r>
              <a:rPr lang="en-US" altLang="zh-CN" i="1" baseline="-25000" smtClean="0"/>
              <a:t>a</a:t>
            </a:r>
            <a:r>
              <a:rPr lang="en-US" altLang="zh-CN" baseline="-25000" smtClean="0"/>
              <a:t>-1</a:t>
            </a:r>
            <a:r>
              <a:rPr lang="en-US" altLang="zh-CN" smtClean="0"/>
              <a:t> -</a:t>
            </a:r>
            <a:r>
              <a:rPr lang="en-US" altLang="zh-CN" i="1" smtClean="0"/>
              <a:t> u</a:t>
            </a:r>
            <a:r>
              <a:rPr lang="en-US" altLang="zh-CN" i="1" baseline="-25000" smtClean="0"/>
              <a:t>a</a:t>
            </a:r>
            <a:r>
              <a:rPr lang="en-US" altLang="zh-CN" baseline="-25000" smtClean="0"/>
              <a:t>-2</a:t>
            </a:r>
            <a:r>
              <a:rPr lang="en-US" altLang="zh-CN" i="1" baseline="-25000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u</a:t>
            </a:r>
            <a:r>
              <a:rPr lang="en-US" altLang="zh-CN" i="1" baseline="-25000" smtClean="0"/>
              <a:t>a</a:t>
            </a:r>
            <a:r>
              <a:rPr lang="en-US" altLang="zh-CN" baseline="-25000" smtClean="0"/>
              <a:t>-2</a:t>
            </a:r>
            <a:r>
              <a:rPr lang="en-US" altLang="zh-CN" i="1" smtClean="0"/>
              <a:t> …</a:t>
            </a:r>
            <a:r>
              <a:rPr lang="en-US" altLang="zh-CN" i="1" baseline="-25000" smtClean="0"/>
              <a:t>  </a:t>
            </a:r>
            <a:r>
              <a:rPr lang="en-US" altLang="zh-CN" smtClean="0"/>
              <a:t>-</a:t>
            </a:r>
            <a:r>
              <a:rPr lang="en-US" altLang="zh-CN" i="1" smtClean="0"/>
              <a:t> u</a:t>
            </a:r>
            <a:r>
              <a:rPr lang="en-US" altLang="zh-CN" baseline="-25000" smtClean="0"/>
              <a:t>1</a:t>
            </a:r>
            <a:r>
              <a:rPr lang="en-US" altLang="zh-CN" i="1" baseline="-25000" smtClean="0"/>
              <a:t> </a:t>
            </a:r>
            <a:r>
              <a:rPr lang="en-US" altLang="zh-CN" i="1" smtClean="0"/>
              <a:t>+u</a:t>
            </a:r>
            <a:r>
              <a:rPr lang="en-US" altLang="zh-CN" baseline="-25000" smtClean="0"/>
              <a:t>1</a:t>
            </a:r>
            <a:r>
              <a:rPr lang="en-US" altLang="zh-CN" i="1" baseline="-25000" smtClean="0"/>
              <a:t>  </a:t>
            </a:r>
            <a:r>
              <a:rPr lang="en-US" altLang="zh-CN" smtClean="0"/>
              <a:t>-</a:t>
            </a:r>
            <a:r>
              <a:rPr lang="en-US" altLang="zh-CN" i="1" smtClean="0"/>
              <a:t> u</a:t>
            </a:r>
            <a:r>
              <a:rPr lang="en-US" altLang="zh-CN" baseline="-25000" smtClean="0"/>
              <a:t>0</a:t>
            </a: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	     =a(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1</a:t>
            </a:r>
            <a:r>
              <a:rPr lang="en-US" altLang="zh-CN" i="1" baseline="-25000" smtClean="0"/>
              <a:t>  </a:t>
            </a:r>
            <a:r>
              <a:rPr lang="en-US" altLang="zh-CN" smtClean="0"/>
              <a:t>-</a:t>
            </a:r>
            <a:r>
              <a:rPr lang="en-US" altLang="zh-CN" i="1" smtClean="0"/>
              <a:t> u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/>
              <a:t>又</a:t>
            </a:r>
            <a:r>
              <a:rPr lang="en-US" altLang="zh-CN" smtClean="0"/>
              <a:t>	</a:t>
            </a:r>
            <a:r>
              <a:rPr lang="en-US" altLang="zh-CN" i="1" smtClean="0"/>
              <a:t>u</a:t>
            </a:r>
            <a:r>
              <a:rPr lang="en-US" altLang="zh-CN" i="1" baseline="-25000" smtClean="0"/>
              <a:t>a+b</a:t>
            </a:r>
            <a:r>
              <a:rPr lang="en-US" altLang="zh-CN" smtClean="0"/>
              <a:t>=0,	</a:t>
            </a:r>
            <a:r>
              <a:rPr lang="en-US" altLang="zh-CN" i="1" smtClean="0"/>
              <a:t>u</a:t>
            </a:r>
            <a:r>
              <a:rPr lang="en-US" altLang="zh-CN" i="1" baseline="-25000" smtClean="0"/>
              <a:t>a+b </a:t>
            </a:r>
            <a:r>
              <a:rPr lang="en-US" altLang="zh-CN" smtClean="0"/>
              <a:t>–</a:t>
            </a:r>
            <a:r>
              <a:rPr lang="en-US" altLang="zh-CN" i="1" smtClean="0"/>
              <a:t> u</a:t>
            </a:r>
            <a:r>
              <a:rPr lang="en-US" altLang="zh-CN" baseline="-25000" smtClean="0"/>
              <a:t>0</a:t>
            </a:r>
            <a:r>
              <a:rPr lang="en-US" altLang="zh-CN" i="1" baseline="-25000" smtClean="0"/>
              <a:t> </a:t>
            </a:r>
            <a:r>
              <a:rPr lang="en-US" altLang="zh-CN" smtClean="0"/>
              <a:t>=(a+b)(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1</a:t>
            </a:r>
            <a:r>
              <a:rPr lang="en-US" altLang="zh-CN" i="1" baseline="-25000" smtClean="0"/>
              <a:t>  </a:t>
            </a:r>
            <a:r>
              <a:rPr lang="en-US" altLang="zh-CN" smtClean="0"/>
              <a:t>-</a:t>
            </a:r>
            <a:r>
              <a:rPr lang="en-US" altLang="zh-CN" i="1" smtClean="0"/>
              <a:t> u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zh-CN" altLang="en-US" smtClean="0"/>
              <a:t>故</a:t>
            </a: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/>
              <a:t>即甲输光的概率为</a:t>
            </a:r>
          </a:p>
        </p:txBody>
      </p:sp>
      <p:sp>
        <p:nvSpPr>
          <p:cNvPr id="3789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C3C448-1210-43F2-BE72-436C6FB327AC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78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943600" y="1557338"/>
          <a:ext cx="25892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3" imgW="1155199" imgH="406224" progId="Equation.DSMT4">
                  <p:embed/>
                </p:oleObj>
              </mc:Choice>
              <mc:Fallback>
                <p:oleObj name="Equation" r:id="rId3" imgW="1155199" imgH="4062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557338"/>
                        <a:ext cx="258921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49488" y="4868863"/>
          <a:ext cx="21907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Equation" r:id="rId5" imgW="977476" imgH="406224" progId="Equation.DSMT4">
                  <p:embed/>
                </p:oleObj>
              </mc:Choice>
              <mc:Fallback>
                <p:oleObj name="Equation" r:id="rId5" imgW="977476" imgH="406224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4868863"/>
                        <a:ext cx="21907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300663" y="4868863"/>
          <a:ext cx="30162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Equation" r:id="rId7" imgW="1345616" imgH="406224" progId="Equation.DSMT4">
                  <p:embed/>
                </p:oleObj>
              </mc:Choice>
              <mc:Fallback>
                <p:oleObj name="Equation" r:id="rId7" imgW="1345616" imgH="406224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4868863"/>
                        <a:ext cx="30162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33838" y="5634038"/>
          <a:ext cx="8255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Equation" r:id="rId9" imgW="368140" imgH="406224" progId="Equation.DSMT4">
                  <p:embed/>
                </p:oleObj>
              </mc:Choice>
              <mc:Fallback>
                <p:oleObj name="Equation" r:id="rId9" imgW="368140" imgH="406224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5634038"/>
                        <a:ext cx="8255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E885CB-DC81-4221-BB56-0D84930B8D0F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dirty="0" smtClean="0">
                <a:latin typeface="宋体" panose="02010600030101010101" pitchFamily="2" charset="-122"/>
              </a:rPr>
              <a:t>例</a:t>
            </a:r>
            <a:r>
              <a:rPr lang="en-US" altLang="zh-CN" sz="4400" dirty="0" smtClean="0">
                <a:latin typeface="宋体" panose="02010600030101010101" pitchFamily="2" charset="-122"/>
              </a:rPr>
              <a:t>6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4442498"/>
          </a:xfrm>
        </p:spPr>
        <p:txBody>
          <a:bodyPr/>
          <a:lstStyle/>
          <a:p>
            <a:pPr marL="0" indent="719138" eaLnBrk="1" hangingPunct="1">
              <a:lnSpc>
                <a:spcPct val="150000"/>
              </a:lnSpc>
              <a:buNone/>
            </a:pPr>
            <a:r>
              <a:rPr lang="zh-CN" altLang="zh-CN" dirty="0"/>
              <a:t>设电话总机在</a:t>
            </a:r>
            <a:r>
              <a:rPr lang="en-US" altLang="zh-CN" dirty="0"/>
              <a:t>[0, 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zh-CN" dirty="0"/>
              <a:t>接到的电话呼叫数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zh-CN" dirty="0"/>
              <a:t>是泊松过程，平均每分钟</a:t>
            </a:r>
            <a:r>
              <a:rPr lang="en-US" altLang="zh-CN" dirty="0"/>
              <a:t>2</a:t>
            </a:r>
            <a:r>
              <a:rPr lang="zh-CN" altLang="zh-CN" dirty="0"/>
              <a:t>次，求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0"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/>
              <a:t>[0, 3)</a:t>
            </a:r>
            <a:r>
              <a:rPr lang="zh-CN" altLang="zh-CN" dirty="0"/>
              <a:t>分钟内接到</a:t>
            </a:r>
            <a:r>
              <a:rPr lang="en-US" altLang="zh-CN" dirty="0"/>
              <a:t>5</a:t>
            </a:r>
            <a:r>
              <a:rPr lang="zh-CN" altLang="zh-CN" dirty="0"/>
              <a:t>次呼叫的概率；</a:t>
            </a:r>
          </a:p>
          <a:p>
            <a:pPr lvl="0">
              <a:lnSpc>
                <a:spcPct val="150000"/>
              </a:lnSpc>
              <a:buClr>
                <a:srgbClr val="C00000"/>
              </a:buClr>
            </a:pPr>
            <a:r>
              <a:rPr lang="zh-CN" altLang="zh-CN" dirty="0"/>
              <a:t>在</a:t>
            </a:r>
            <a:r>
              <a:rPr lang="en-US" altLang="zh-CN" dirty="0"/>
              <a:t>[0, 1)</a:t>
            </a:r>
            <a:r>
              <a:rPr lang="zh-CN" altLang="zh-CN" dirty="0"/>
              <a:t>分钟和</a:t>
            </a:r>
            <a:r>
              <a:rPr lang="en-US" altLang="zh-CN" dirty="0"/>
              <a:t>[2, 3)</a:t>
            </a:r>
            <a:r>
              <a:rPr lang="zh-CN" altLang="zh-CN" dirty="0"/>
              <a:t>分钟内各接到</a:t>
            </a:r>
            <a:r>
              <a:rPr lang="en-US" altLang="zh-CN" dirty="0"/>
              <a:t>2</a:t>
            </a:r>
            <a:r>
              <a:rPr lang="zh-CN" altLang="zh-CN" dirty="0"/>
              <a:t>次呼叫的概率；</a:t>
            </a:r>
          </a:p>
          <a:p>
            <a:pPr lvl="0"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/>
              <a:t>[0, 3)</a:t>
            </a:r>
            <a:r>
              <a:rPr lang="zh-CN" altLang="zh-CN" dirty="0"/>
              <a:t>分钟内接到</a:t>
            </a:r>
            <a:r>
              <a:rPr lang="en-US" altLang="zh-CN" dirty="0"/>
              <a:t>5</a:t>
            </a:r>
            <a:r>
              <a:rPr lang="zh-CN" altLang="zh-CN" dirty="0"/>
              <a:t>次呼叫，且第</a:t>
            </a:r>
            <a:r>
              <a:rPr lang="en-US" altLang="zh-CN" dirty="0"/>
              <a:t>5</a:t>
            </a:r>
            <a:r>
              <a:rPr lang="zh-CN" altLang="zh-CN" dirty="0"/>
              <a:t>次呼叫在</a:t>
            </a:r>
            <a:r>
              <a:rPr lang="en-US" altLang="zh-CN" dirty="0"/>
              <a:t>[2, 3)</a:t>
            </a:r>
            <a:r>
              <a:rPr lang="zh-CN" altLang="zh-CN" dirty="0"/>
              <a:t>分钟接到的概率</a:t>
            </a:r>
            <a:r>
              <a:rPr lang="zh-CN" altLang="zh-CN" dirty="0" smtClean="0"/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15616" y="1196752"/>
            <a:ext cx="7571184" cy="2080570"/>
          </a:xfrm>
        </p:spPr>
        <p:txBody>
          <a:bodyPr/>
          <a:lstStyle/>
          <a:p>
            <a:pPr>
              <a:buClr>
                <a:srgbClr val="C00000"/>
              </a:buClr>
              <a:buFont typeface="+mj-lt"/>
              <a:buAutoNum type="arabicPeriod"/>
            </a:pPr>
            <a:r>
              <a:rPr lang="en-US" altLang="zh-CN" sz="2400" dirty="0"/>
              <a:t>3</a:t>
            </a:r>
            <a:r>
              <a:rPr lang="zh-CN" altLang="zh-CN" sz="2400" dirty="0"/>
              <a:t>分钟内接到</a:t>
            </a:r>
            <a:r>
              <a:rPr lang="en-US" altLang="zh-CN" sz="2400" dirty="0"/>
              <a:t>5</a:t>
            </a:r>
            <a:r>
              <a:rPr lang="zh-CN" altLang="zh-CN" sz="2400" dirty="0"/>
              <a:t>次呼叫的</a:t>
            </a:r>
            <a:r>
              <a:rPr lang="zh-CN" altLang="zh-CN" sz="2400" dirty="0" smtClean="0"/>
              <a:t>概率</a:t>
            </a:r>
            <a:endParaRPr lang="en-US" altLang="zh-CN" sz="240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zh-CN" sz="2400" dirty="0"/>
          </a:p>
          <a:p>
            <a:pPr>
              <a:buClr>
                <a:srgbClr val="C00000"/>
              </a:buClr>
              <a:buFont typeface="+mj-lt"/>
              <a:buAutoNum type="arabicPeriod"/>
            </a:pPr>
            <a:endParaRPr lang="en-US" altLang="zh-CN" sz="2400" dirty="0" smtClean="0"/>
          </a:p>
          <a:p>
            <a:pPr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dirty="0" smtClean="0"/>
              <a:t>在</a:t>
            </a:r>
            <a:r>
              <a:rPr lang="en-US" altLang="zh-CN" sz="2400" dirty="0"/>
              <a:t>[0, 1)</a:t>
            </a:r>
            <a:r>
              <a:rPr lang="zh-CN" altLang="zh-CN" sz="2400" dirty="0"/>
              <a:t>分钟和</a:t>
            </a:r>
            <a:r>
              <a:rPr lang="en-US" altLang="zh-CN" sz="2400" dirty="0"/>
              <a:t>[2, 3)</a:t>
            </a:r>
            <a:r>
              <a:rPr lang="zh-CN" altLang="zh-CN" sz="2400" dirty="0"/>
              <a:t>分钟内各接到</a:t>
            </a:r>
            <a:r>
              <a:rPr lang="en-US" altLang="zh-CN" sz="2400" dirty="0"/>
              <a:t>2</a:t>
            </a:r>
            <a:r>
              <a:rPr lang="zh-CN" altLang="zh-CN" sz="2400" dirty="0"/>
              <a:t>次呼叫的概率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3B5BDB9-246A-4BC0-937C-FCED041BC832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31940"/>
              </p:ext>
            </p:extLst>
          </p:nvPr>
        </p:nvGraphicFramePr>
        <p:xfrm>
          <a:off x="2051720" y="1714892"/>
          <a:ext cx="497332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4" name="Equation" r:id="rId3" imgW="2260600" imgH="419100" progId="Equation.DSMT4">
                  <p:embed/>
                </p:oleObj>
              </mc:Choice>
              <mc:Fallback>
                <p:oleObj name="Equation" r:id="rId3" imgW="22606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714892"/>
                        <a:ext cx="4973320" cy="922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27422"/>
              </p:ext>
            </p:extLst>
          </p:nvPr>
        </p:nvGraphicFramePr>
        <p:xfrm>
          <a:off x="1876421" y="3418904"/>
          <a:ext cx="5671512" cy="2458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5" name="Equation" r:id="rId5" imgW="2577960" imgH="1117440" progId="Equation.DSMT4">
                  <p:embed/>
                </p:oleObj>
              </mc:Choice>
              <mc:Fallback>
                <p:oleObj name="Equation" r:id="rId5" imgW="2577960" imgH="1117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1" y="3418904"/>
                        <a:ext cx="5671512" cy="2458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4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解（续）</a:t>
            </a:r>
            <a:endParaRPr lang="zh-CN" altLang="en-US"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3109923" y="188640"/>
            <a:ext cx="5085184" cy="882348"/>
          </a:xfrm>
        </p:spPr>
        <p:txBody>
          <a:bodyPr/>
          <a:lstStyle/>
          <a:p>
            <a:pPr>
              <a:buClr>
                <a:srgbClr val="C00000"/>
              </a:buClr>
              <a:buFont typeface="+mj-lt"/>
              <a:buAutoNum type="arabicPeriod" startAt="3"/>
            </a:pPr>
            <a:r>
              <a:rPr lang="en-US" altLang="zh-CN" sz="2400" dirty="0"/>
              <a:t>3</a:t>
            </a:r>
            <a:r>
              <a:rPr lang="zh-CN" altLang="zh-CN" sz="2400" dirty="0"/>
              <a:t>分钟内接到</a:t>
            </a:r>
            <a:r>
              <a:rPr lang="en-US" altLang="zh-CN" sz="2400" dirty="0"/>
              <a:t>5</a:t>
            </a:r>
            <a:r>
              <a:rPr lang="zh-CN" altLang="zh-CN" sz="2400" dirty="0"/>
              <a:t>次呼叫，且第</a:t>
            </a:r>
            <a:r>
              <a:rPr lang="en-US" altLang="zh-CN" sz="2400" dirty="0"/>
              <a:t>5</a:t>
            </a:r>
            <a:r>
              <a:rPr lang="zh-CN" altLang="zh-CN" sz="2400" dirty="0"/>
              <a:t>次呼叫在第</a:t>
            </a:r>
            <a:r>
              <a:rPr lang="en-US" altLang="zh-CN" sz="2400" dirty="0"/>
              <a:t>3</a:t>
            </a:r>
            <a:r>
              <a:rPr lang="zh-CN" altLang="zh-CN" sz="2400" dirty="0"/>
              <a:t>分钟到来的</a:t>
            </a:r>
            <a:r>
              <a:rPr lang="zh-CN" altLang="zh-CN" sz="2400" dirty="0" smtClean="0"/>
              <a:t>概率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C211F32-1BE5-4EDD-B4DF-0C03775C3AA0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192293"/>
              </p:ext>
            </p:extLst>
          </p:nvPr>
        </p:nvGraphicFramePr>
        <p:xfrm>
          <a:off x="1475656" y="1150556"/>
          <a:ext cx="6453972" cy="538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4" name="Equation" r:id="rId3" imgW="3073320" imgH="2565360" progId="Equation.DSMT4">
                  <p:embed/>
                </p:oleObj>
              </mc:Choice>
              <mc:Fallback>
                <p:oleObj name="Equation" r:id="rId3" imgW="307332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50556"/>
                        <a:ext cx="6453972" cy="538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6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364EE0-FFA2-4FEC-9065-055BD6881939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dirty="0" smtClean="0">
                <a:latin typeface="宋体" panose="02010600030101010101" pitchFamily="2" charset="-122"/>
              </a:rPr>
              <a:t>例</a:t>
            </a:r>
            <a:r>
              <a:rPr lang="en-US" altLang="zh-CN" sz="4400" dirty="0" smtClean="0">
                <a:latin typeface="宋体" panose="02010600030101010101" pitchFamily="2" charset="-122"/>
              </a:rPr>
              <a:t>7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5324535"/>
          </a:xfrm>
        </p:spPr>
        <p:txBody>
          <a:bodyPr/>
          <a:lstStyle/>
          <a:p>
            <a:pPr marL="0" indent="719138" eaLnBrk="1" hangingPunct="1">
              <a:buNone/>
            </a:pPr>
            <a:r>
              <a:rPr lang="zh-CN" altLang="zh-CN" dirty="0"/>
              <a:t>设齐次马氏</a:t>
            </a:r>
            <a:r>
              <a:rPr lang="zh-CN" altLang="zh-CN" dirty="0" smtClean="0"/>
              <a:t>链</a:t>
            </a:r>
            <a:r>
              <a:rPr lang="en-US" altLang="zh-CN" dirty="0" smtClean="0"/>
              <a:t>{X(n), n=0, 1, 2, 3, …}</a:t>
            </a:r>
            <a:r>
              <a:rPr lang="zh-CN" altLang="zh-CN" dirty="0" smtClean="0"/>
              <a:t>的状态空间</a:t>
            </a:r>
            <a:r>
              <a:rPr lang="en-US" altLang="zh-CN" dirty="0" smtClean="0"/>
              <a:t>E = {1, 2, 3}</a:t>
            </a:r>
            <a:r>
              <a:rPr lang="zh-CN" altLang="zh-CN" dirty="0" smtClean="0"/>
              <a:t>，</a:t>
            </a:r>
            <a:r>
              <a:rPr lang="zh-CN" altLang="zh-CN" dirty="0"/>
              <a:t>其初始分布和一步状态转移矩阵如下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719138" eaLnBrk="1" hangingPunct="1">
              <a:buNone/>
            </a:pPr>
            <a:endParaRPr lang="en-US" altLang="zh-CN" dirty="0"/>
          </a:p>
          <a:p>
            <a:pPr marL="0" indent="719138" eaLnBrk="1" hangingPunct="1">
              <a:buNone/>
            </a:pPr>
            <a:endParaRPr lang="en-US" altLang="zh-CN" dirty="0" smtClean="0"/>
          </a:p>
          <a:p>
            <a:pPr marL="0" indent="719138" eaLnBrk="1" hangingPunct="1">
              <a:buNone/>
            </a:pPr>
            <a:endParaRPr lang="en-US" altLang="zh-CN" dirty="0" smtClean="0"/>
          </a:p>
          <a:p>
            <a:pPr lvl="0">
              <a:spcBef>
                <a:spcPts val="1200"/>
              </a:spcBef>
              <a:buClr>
                <a:srgbClr val="C00000"/>
              </a:buClr>
            </a:pPr>
            <a:r>
              <a:rPr lang="zh-CN" altLang="zh-CN" dirty="0"/>
              <a:t>求</a:t>
            </a:r>
            <a:r>
              <a:rPr lang="en-US" altLang="zh-CN" dirty="0"/>
              <a:t>P{X(0)=1, X(2)=3}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lvl="0">
              <a:buClr>
                <a:srgbClr val="C00000"/>
              </a:buClr>
            </a:pPr>
            <a:r>
              <a:rPr lang="zh-CN" altLang="zh-CN" dirty="0"/>
              <a:t>求</a:t>
            </a:r>
            <a:r>
              <a:rPr lang="en-US" altLang="zh-CN" dirty="0"/>
              <a:t>P{X(2)=2}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lvl="0">
              <a:buClr>
                <a:srgbClr val="C00000"/>
              </a:buClr>
            </a:pPr>
            <a:r>
              <a:rPr lang="zh-CN" altLang="zh-CN" dirty="0"/>
              <a:t>论其遍历性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>
              <a:buClr>
                <a:srgbClr val="C00000"/>
              </a:buClr>
            </a:pPr>
            <a:r>
              <a:rPr lang="zh-CN" altLang="zh-CN" dirty="0"/>
              <a:t>求平稳分布</a:t>
            </a:r>
            <a:r>
              <a:rPr lang="zh-CN" altLang="zh-CN" dirty="0" smtClean="0"/>
              <a:t>。</a:t>
            </a:r>
            <a:endParaRPr lang="zh-CN" altLang="en-US" dirty="0" smtClean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386285"/>
              </p:ext>
            </p:extLst>
          </p:nvPr>
        </p:nvGraphicFramePr>
        <p:xfrm>
          <a:off x="5557838" y="2384425"/>
          <a:ext cx="2906712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8" name="Equation" r:id="rId4" imgW="1320480" imgH="965160" progId="Equation.DSMT4">
                  <p:embed/>
                </p:oleObj>
              </mc:Choice>
              <mc:Fallback>
                <p:oleObj name="Equation" r:id="rId4" imgW="1320480" imgH="965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2384425"/>
                        <a:ext cx="2906712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71528"/>
              </p:ext>
            </p:extLst>
          </p:nvPr>
        </p:nvGraphicFramePr>
        <p:xfrm>
          <a:off x="1521303" y="2780928"/>
          <a:ext cx="3424808" cy="1327485"/>
        </p:xfrm>
        <a:graphic>
          <a:graphicData uri="http://schemas.openxmlformats.org/drawingml/2006/table">
            <a:tbl>
              <a:tblPr/>
              <a:tblGrid>
                <a:gridCol w="957852"/>
                <a:gridCol w="938304"/>
                <a:gridCol w="824925"/>
                <a:gridCol w="703727"/>
              </a:tblGrid>
              <a:tr h="66287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(0)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61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4985980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zh-CN" sz="2400" dirty="0"/>
              <a:t>根据已知条件可</a:t>
            </a:r>
            <a:r>
              <a:rPr lang="zh-CN" altLang="zh-CN" sz="2400" dirty="0" smtClean="0"/>
              <a:t>得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altLang="zh-CN" sz="2400" dirty="0"/>
              <a:t>P{X(0)=1, X(2)=3</a:t>
            </a:r>
            <a:r>
              <a:rPr lang="en-US" altLang="zh-CN" sz="2400" dirty="0" smtClean="0"/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400" dirty="0" smtClean="0"/>
              <a:t>   = </a:t>
            </a:r>
            <a:r>
              <a:rPr lang="en-US" altLang="zh-CN" sz="2400" dirty="0"/>
              <a:t>P{X(0)=1} P{X(2)=3 | X(0)=1} 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400" dirty="0" smtClean="0"/>
              <a:t>  = 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(0)p</a:t>
            </a:r>
            <a:r>
              <a:rPr lang="en-US" altLang="zh-CN" sz="2400" baseline="-25000" dirty="0"/>
              <a:t>13</a:t>
            </a:r>
            <a:r>
              <a:rPr lang="en-US" altLang="zh-CN" sz="2400" dirty="0"/>
              <a:t>(2)=0.2*3/8 = 3/40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DFB73C5-D451-48E8-9B14-17F600F703E7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102151"/>
              </p:ext>
            </p:extLst>
          </p:nvPr>
        </p:nvGraphicFramePr>
        <p:xfrm>
          <a:off x="1143793" y="1575345"/>
          <a:ext cx="7618413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Equation" r:id="rId3" imgW="3403440" imgH="1269720" progId="Equation.DSMT4">
                  <p:embed/>
                </p:oleObj>
              </mc:Choice>
              <mc:Fallback>
                <p:oleObj name="Equation" r:id="rId3" imgW="340344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793" y="1575345"/>
                        <a:ext cx="7618413" cy="284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82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解（续）</a:t>
            </a:r>
            <a:endParaRPr lang="zh-CN" altLang="en-US"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3262683"/>
            <a:ext cx="7696200" cy="886397"/>
          </a:xfrm>
        </p:spPr>
        <p:txBody>
          <a:bodyPr/>
          <a:lstStyle/>
          <a:p>
            <a:pPr>
              <a:buClr>
                <a:srgbClr val="C00000"/>
              </a:buClr>
              <a:buFont typeface="+mj-lt"/>
              <a:buAutoNum type="arabicPeriod" startAt="3"/>
            </a:pPr>
            <a:r>
              <a:rPr lang="zh-CN" altLang="zh-CN" sz="2400" dirty="0" smtClean="0"/>
              <a:t>因为</a:t>
            </a:r>
            <a:r>
              <a:rPr lang="en-US" altLang="zh-CN" sz="2400" dirty="0" smtClean="0"/>
              <a:t>P(2)</a:t>
            </a:r>
            <a:r>
              <a:rPr lang="zh-CN" altLang="zh-CN" sz="2400" dirty="0"/>
              <a:t>中所有元素均大于</a:t>
            </a:r>
            <a:r>
              <a:rPr lang="en-US" altLang="zh-CN" sz="2400" dirty="0"/>
              <a:t>0</a:t>
            </a:r>
            <a:r>
              <a:rPr lang="zh-CN" altLang="zh-CN" sz="2400" dirty="0"/>
              <a:t>，所以该齐次马氏链是遍历的。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BD8F36-B2EA-4DAD-907A-D8DD3C33ECEB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676004"/>
              </p:ext>
            </p:extLst>
          </p:nvPr>
        </p:nvGraphicFramePr>
        <p:xfrm>
          <a:off x="1547664" y="1128091"/>
          <a:ext cx="5577120" cy="201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Equation" r:id="rId3" imgW="2323800" imgH="838080" progId="Equation.DSMT4">
                  <p:embed/>
                </p:oleObj>
              </mc:Choice>
              <mc:Fallback>
                <p:oleObj name="Equation" r:id="rId3" imgW="23238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128091"/>
                        <a:ext cx="5577120" cy="20113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43000" y="1383159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2.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8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algn="l" eaLnBrk="1" hangingPunct="1"/>
            <a:r>
              <a:rPr lang="zh-CN" altLang="en-US" sz="4400" smtClean="0">
                <a:latin typeface="黑体" panose="02010609060101010101" pitchFamily="49" charset="-122"/>
              </a:rPr>
              <a:t>习题</a:t>
            </a:r>
            <a:r>
              <a:rPr lang="en-US" altLang="zh-CN" sz="4400" smtClean="0">
                <a:latin typeface="黑体" panose="02010609060101010101" pitchFamily="49" charset="-122"/>
              </a:rPr>
              <a:t>2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idx="1"/>
          </p:nvPr>
        </p:nvSpPr>
        <p:spPr>
          <a:xfrm>
            <a:off x="1116013" y="1233488"/>
            <a:ext cx="7646987" cy="2482850"/>
          </a:xfrm>
        </p:spPr>
        <p:txBody>
          <a:bodyPr/>
          <a:lstStyle/>
          <a:p>
            <a:pPr marL="0" indent="790575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</a:rPr>
              <a:t>一台计算机有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</a:rPr>
              <a:t>个终端，假定计算一个题目的时间服从负指数分布，平均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</a:rPr>
              <a:t>20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</a:rPr>
              <a:t>分钟。假定题目是以泊松流到达，平均每小时到达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</a:rPr>
              <a:t>5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</a:rPr>
              <a:t>个。求积压题目的概率及平均积压的题目数。</a:t>
            </a:r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4CFCC5-7611-48D4-91E1-1F50931757FF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506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32974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build="p" autoUpdateAnimBg="0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24744"/>
            <a:ext cx="7696200" cy="844014"/>
          </a:xfrm>
        </p:spPr>
        <p:txBody>
          <a:bodyPr/>
          <a:lstStyle/>
          <a:p>
            <a:pPr>
              <a:buClr>
                <a:srgbClr val="C00000"/>
              </a:buClr>
              <a:buFont typeface="+mj-lt"/>
              <a:buAutoNum type="arabicPeriod" startAt="4"/>
            </a:pPr>
            <a:r>
              <a:rPr lang="zh-CN" altLang="zh-CN" sz="2400" dirty="0"/>
              <a:t>遍历的齐次马氏链一定存在极限分布，其极限分布就是平稳分布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7E34BF6-9815-4AF6-859B-59DB42ECAC3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168875"/>
              </p:ext>
            </p:extLst>
          </p:nvPr>
        </p:nvGraphicFramePr>
        <p:xfrm>
          <a:off x="1528713" y="1952625"/>
          <a:ext cx="6643687" cy="45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Equation" r:id="rId3" imgW="2768400" imgH="1892160" progId="Equation.DSMT4">
                  <p:embed/>
                </p:oleObj>
              </mc:Choice>
              <mc:Fallback>
                <p:oleObj name="Equation" r:id="rId3" imgW="2768400" imgH="1892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13" y="1952625"/>
                        <a:ext cx="6643687" cy="454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8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3D47F0-1D5E-48DA-8047-E80C7064977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dirty="0" smtClean="0">
                <a:latin typeface="宋体" panose="02010600030101010101" pitchFamily="2" charset="-122"/>
              </a:rPr>
              <a:t>例</a:t>
            </a:r>
            <a:r>
              <a:rPr lang="en-US" altLang="zh-CN" sz="4400" dirty="0" smtClean="0">
                <a:latin typeface="宋体" panose="02010600030101010101" pitchFamily="2" charset="-122"/>
              </a:rPr>
              <a:t>8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5472267"/>
          </a:xfrm>
        </p:spPr>
        <p:txBody>
          <a:bodyPr/>
          <a:lstStyle/>
          <a:p>
            <a:pPr marL="0" indent="719138" eaLnBrk="1" hangingPunct="1">
              <a:buNone/>
            </a:pPr>
            <a:r>
              <a:rPr lang="zh-CN" altLang="zh-CN" sz="2400" dirty="0"/>
              <a:t>设齐次马氏</a:t>
            </a:r>
            <a:r>
              <a:rPr lang="zh-CN" altLang="zh-CN" sz="2400" dirty="0" smtClean="0"/>
              <a:t>链</a:t>
            </a:r>
            <a:r>
              <a:rPr lang="en-US" altLang="zh-CN" sz="2400" dirty="0" smtClean="0"/>
              <a:t>{X(n), n=0, 1, 2, 3, …}</a:t>
            </a:r>
            <a:r>
              <a:rPr lang="zh-CN" altLang="zh-CN" sz="2400" dirty="0" smtClean="0"/>
              <a:t>的状态空间</a:t>
            </a:r>
            <a:r>
              <a:rPr lang="en-US" altLang="zh-CN" sz="2400" dirty="0" smtClean="0"/>
              <a:t>E = {1, 2, 3, 4, 5, 6}</a:t>
            </a:r>
            <a:r>
              <a:rPr lang="zh-CN" altLang="zh-CN" sz="2400" dirty="0" smtClean="0"/>
              <a:t>，一</a:t>
            </a:r>
            <a:r>
              <a:rPr lang="zh-CN" altLang="zh-CN" sz="2400" dirty="0"/>
              <a:t>步状态转移矩阵如下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indent="719138" eaLnBrk="1" hangingPunct="1">
              <a:buNone/>
            </a:pPr>
            <a:endParaRPr lang="en-US" altLang="zh-CN" sz="2400" dirty="0" smtClean="0"/>
          </a:p>
          <a:p>
            <a:pPr marL="0" indent="719138" eaLnBrk="1" hangingPunct="1">
              <a:buNone/>
            </a:pPr>
            <a:endParaRPr lang="en-US" altLang="zh-CN" sz="2400" dirty="0"/>
          </a:p>
          <a:p>
            <a:pPr marL="0" indent="719138" eaLnBrk="1" hangingPunct="1">
              <a:buNone/>
            </a:pPr>
            <a:endParaRPr lang="en-US" altLang="zh-CN" sz="2400" dirty="0" smtClean="0"/>
          </a:p>
          <a:p>
            <a:pPr marL="0" indent="719138" eaLnBrk="1" hangingPunct="1">
              <a:buNone/>
            </a:pPr>
            <a:endParaRPr lang="en-US" altLang="zh-CN" sz="2400" dirty="0"/>
          </a:p>
          <a:p>
            <a:pPr marL="0" indent="719138" eaLnBrk="1" hangingPunct="1">
              <a:buNone/>
            </a:pPr>
            <a:endParaRPr lang="en-US" altLang="zh-CN" sz="2400" dirty="0"/>
          </a:p>
          <a:p>
            <a:pPr marL="0" indent="719138" eaLnBrk="1" hangingPunct="1">
              <a:buNone/>
            </a:pPr>
            <a:endParaRPr lang="en-US" altLang="zh-CN" sz="2400" dirty="0" smtClean="0"/>
          </a:p>
          <a:p>
            <a:pPr marL="0" indent="719138" eaLnBrk="1" hangingPunct="1">
              <a:buNone/>
            </a:pPr>
            <a:endParaRPr lang="en-US" altLang="zh-CN" sz="2400" dirty="0" smtClean="0"/>
          </a:p>
          <a:p>
            <a:pPr lvl="0">
              <a:spcBef>
                <a:spcPts val="1200"/>
              </a:spcBef>
              <a:buClr>
                <a:srgbClr val="C00000"/>
              </a:buClr>
            </a:pPr>
            <a:r>
              <a:rPr lang="zh-CN" altLang="zh-CN" sz="2400" dirty="0"/>
              <a:t>画出状态转移图</a:t>
            </a:r>
            <a:r>
              <a:rPr lang="zh-CN" altLang="zh-CN" sz="2400" dirty="0" smtClean="0"/>
              <a:t>；</a:t>
            </a:r>
            <a:endParaRPr lang="zh-CN" altLang="zh-CN" sz="2400" dirty="0"/>
          </a:p>
          <a:p>
            <a:pPr lvl="0">
              <a:buClr>
                <a:srgbClr val="C00000"/>
              </a:buClr>
            </a:pPr>
            <a:r>
              <a:rPr lang="zh-CN" altLang="zh-CN" sz="2400" dirty="0"/>
              <a:t>讨论各状态性质</a:t>
            </a:r>
            <a:r>
              <a:rPr lang="zh-CN" altLang="zh-CN" sz="2400" dirty="0" smtClean="0"/>
              <a:t>；</a:t>
            </a:r>
            <a:endParaRPr lang="zh-CN" altLang="zh-CN" sz="2400" dirty="0"/>
          </a:p>
          <a:p>
            <a:pPr lvl="0">
              <a:buClr>
                <a:srgbClr val="C00000"/>
              </a:buClr>
            </a:pPr>
            <a:r>
              <a:rPr lang="zh-CN" altLang="zh-CN" sz="2400" dirty="0"/>
              <a:t>分解状态空间</a:t>
            </a:r>
            <a:r>
              <a:rPr lang="zh-CN" altLang="zh-CN" sz="2400" dirty="0" smtClean="0"/>
              <a:t>。</a:t>
            </a:r>
            <a:endParaRPr lang="zh-CN" altLang="en-US" sz="2400" dirty="0" smtClean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82823"/>
              </p:ext>
            </p:extLst>
          </p:nvPr>
        </p:nvGraphicFramePr>
        <p:xfrm>
          <a:off x="2411574" y="2022822"/>
          <a:ext cx="4968552" cy="320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name="Equation" r:id="rId4" imgW="1739880" imgH="1752480" progId="Equation.DSMT4">
                  <p:embed/>
                </p:oleObj>
              </mc:Choice>
              <mc:Fallback>
                <p:oleObj name="Equation" r:id="rId4" imgW="173988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574" y="2022822"/>
                        <a:ext cx="4968552" cy="32063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8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4839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dirty="0" smtClean="0"/>
              <a:t>状态转移图</a:t>
            </a:r>
            <a:r>
              <a:rPr lang="zh-CN" altLang="zh-CN" sz="2400" dirty="0"/>
              <a:t>：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823B085-007D-48B9-A99D-588EDD35BB06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8" y="1821606"/>
            <a:ext cx="7099090" cy="26875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5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解（续）</a:t>
            </a:r>
            <a:endParaRPr lang="zh-CN" altLang="en-US"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24744"/>
            <a:ext cx="7543800" cy="4185761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 typeface="+mj-lt"/>
              <a:buAutoNum type="arabicPeriod" startAt="2"/>
            </a:pPr>
            <a:r>
              <a:rPr lang="zh-CN" altLang="zh-CN" sz="2400" dirty="0"/>
              <a:t>状态性质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(1)</a:t>
            </a:r>
            <a:r>
              <a:rPr lang="zh-CN" altLang="zh-CN" sz="2400" dirty="0"/>
              <a:t>＝</a:t>
            </a:r>
            <a:r>
              <a:rPr lang="en-US" altLang="zh-CN" sz="2400" dirty="0"/>
              <a:t>0</a:t>
            </a:r>
            <a:r>
              <a:rPr lang="zh-CN" altLang="zh-CN" sz="2400" dirty="0"/>
              <a:t>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(2)</a:t>
            </a:r>
            <a:r>
              <a:rPr lang="zh-CN" altLang="zh-CN" sz="2400" dirty="0"/>
              <a:t>＝</a:t>
            </a:r>
            <a:r>
              <a:rPr lang="en-US" altLang="zh-CN" sz="2400" dirty="0"/>
              <a:t>0</a:t>
            </a:r>
            <a:r>
              <a:rPr lang="zh-CN" altLang="zh-CN" sz="2400" dirty="0"/>
              <a:t>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(3)</a:t>
            </a:r>
            <a:r>
              <a:rPr lang="zh-CN" altLang="zh-CN" sz="2400" dirty="0"/>
              <a:t>＝</a:t>
            </a:r>
            <a:r>
              <a:rPr lang="en-US" altLang="zh-CN" sz="24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(n)</a:t>
            </a:r>
            <a:r>
              <a:rPr lang="zh-CN" altLang="zh-CN" sz="2400" dirty="0"/>
              <a:t>＝</a:t>
            </a:r>
            <a:r>
              <a:rPr lang="en-US" altLang="zh-CN" sz="2400" dirty="0"/>
              <a:t>0</a:t>
            </a:r>
            <a:r>
              <a:rPr lang="zh-CN" altLang="zh-CN" sz="2400" dirty="0"/>
              <a:t>（</a:t>
            </a:r>
            <a:r>
              <a:rPr lang="en-US" altLang="zh-CN" sz="2400" dirty="0"/>
              <a:t>n</a:t>
            </a:r>
            <a:r>
              <a:rPr lang="zh-CN" altLang="zh-CN" sz="2400" dirty="0"/>
              <a:t>＞</a:t>
            </a:r>
            <a:r>
              <a:rPr lang="en-US" altLang="zh-CN" sz="2400" dirty="0"/>
              <a:t>3</a:t>
            </a:r>
            <a:r>
              <a:rPr lang="zh-CN" altLang="zh-CN" sz="2400" dirty="0"/>
              <a:t>），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zh-CN" altLang="zh-CN" sz="2400" dirty="0"/>
              <a:t>＝</a:t>
            </a:r>
            <a:r>
              <a:rPr lang="en-US" altLang="zh-CN" sz="2400" dirty="0"/>
              <a:t>1</a:t>
            </a:r>
            <a:r>
              <a:rPr lang="zh-CN" altLang="zh-CN" sz="2400" dirty="0"/>
              <a:t>，故状态</a:t>
            </a:r>
            <a:r>
              <a:rPr lang="en-US" altLang="zh-CN" sz="2400" dirty="0"/>
              <a:t>1</a:t>
            </a:r>
            <a:r>
              <a:rPr lang="zh-CN" altLang="zh-CN" sz="2400" dirty="0"/>
              <a:t>为常返状态。</a:t>
            </a:r>
          </a:p>
          <a:p>
            <a:pPr marL="36000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zh-CN" sz="2400" dirty="0" smtClean="0"/>
              <a:t>而</a:t>
            </a:r>
            <a:r>
              <a:rPr lang="en-US" altLang="zh-CN" sz="2400" dirty="0" smtClean="0"/>
              <a:t>				        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360000" indent="0">
              <a:lnSpc>
                <a:spcPct val="150000"/>
              </a:lnSpc>
              <a:buNone/>
            </a:pPr>
            <a:r>
              <a:rPr lang="zh-CN" altLang="zh-CN" sz="2400" dirty="0" smtClean="0"/>
              <a:t>所以</a:t>
            </a:r>
            <a:r>
              <a:rPr lang="zh-CN" altLang="zh-CN" sz="2400" dirty="0"/>
              <a:t>状态</a:t>
            </a:r>
            <a:r>
              <a:rPr lang="en-US" altLang="zh-CN" sz="2400" dirty="0"/>
              <a:t>1</a:t>
            </a:r>
            <a:r>
              <a:rPr lang="zh-CN" altLang="zh-CN" sz="2400" dirty="0"/>
              <a:t>为正常返状态。因为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(3n)=1</a:t>
            </a:r>
            <a:r>
              <a:rPr lang="zh-CN" altLang="zh-CN" sz="2400" dirty="0"/>
              <a:t>＞</a:t>
            </a:r>
            <a:r>
              <a:rPr lang="en-US" altLang="zh-CN" sz="2400" dirty="0"/>
              <a:t>0</a:t>
            </a:r>
            <a:r>
              <a:rPr lang="zh-CN" altLang="zh-CN" sz="2400" dirty="0"/>
              <a:t>（</a:t>
            </a:r>
            <a:r>
              <a:rPr lang="en-US" altLang="zh-CN" sz="2400" dirty="0"/>
              <a:t>n</a:t>
            </a:r>
            <a:r>
              <a:rPr lang="zh-CN" altLang="zh-CN" sz="2400" dirty="0"/>
              <a:t>＞</a:t>
            </a:r>
            <a:r>
              <a:rPr lang="en-US" altLang="zh-CN" sz="2400" dirty="0" smtClean="0"/>
              <a:t>1)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所以状态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的周期是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。</a:t>
            </a:r>
            <a:r>
              <a:rPr lang="zh-CN" altLang="zh-CN" sz="2400" dirty="0"/>
              <a:t>由于状态</a:t>
            </a:r>
            <a:r>
              <a:rPr lang="en-US" altLang="zh-CN" sz="24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3</a:t>
            </a:r>
            <a:r>
              <a:rPr lang="zh-CN" altLang="zh-CN" sz="2400" dirty="0"/>
              <a:t>、</a:t>
            </a:r>
            <a:r>
              <a:rPr lang="en-US" altLang="zh-CN" sz="2400" dirty="0"/>
              <a:t>5</a:t>
            </a:r>
            <a:r>
              <a:rPr lang="zh-CN" altLang="zh-CN" sz="2400" dirty="0"/>
              <a:t>互通，因此具有相同的状态性质。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F5CA8D9-9989-4009-885C-EA4C4321A6DF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00971"/>
              </p:ext>
            </p:extLst>
          </p:nvPr>
        </p:nvGraphicFramePr>
        <p:xfrm>
          <a:off x="1835696" y="2708920"/>
          <a:ext cx="35655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9" name="Equation" r:id="rId3" imgW="1485720" imgH="431640" progId="Equation.DSMT4">
                  <p:embed/>
                </p:oleObj>
              </mc:Choice>
              <mc:Fallback>
                <p:oleObj name="Equation" r:id="rId3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08920"/>
                        <a:ext cx="356552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8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990600" y="1124744"/>
            <a:ext cx="7696200" cy="5207579"/>
          </a:xfrm>
        </p:spPr>
        <p:txBody>
          <a:bodyPr/>
          <a:lstStyle/>
          <a:p>
            <a:pPr marL="360000" indent="0">
              <a:lnSpc>
                <a:spcPct val="200000"/>
              </a:lnSpc>
              <a:buNone/>
            </a:pP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66</a:t>
            </a:r>
            <a:r>
              <a:rPr lang="en-US" altLang="zh-CN" sz="2400" dirty="0" smtClean="0"/>
              <a:t>(1)</a:t>
            </a:r>
            <a:r>
              <a:rPr lang="zh-CN" altLang="zh-CN" sz="2400" dirty="0" smtClean="0"/>
              <a:t>＝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66</a:t>
            </a:r>
            <a:r>
              <a:rPr lang="en-US" altLang="zh-CN" sz="2400" dirty="0" smtClean="0"/>
              <a:t>(2)</a:t>
            </a:r>
            <a:r>
              <a:rPr lang="zh-CN" altLang="zh-CN" sz="2400" dirty="0" smtClean="0"/>
              <a:t>＝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66</a:t>
            </a:r>
            <a:r>
              <a:rPr lang="en-US" altLang="zh-CN" sz="2400" dirty="0" smtClean="0"/>
              <a:t>(n)</a:t>
            </a:r>
            <a:r>
              <a:rPr lang="zh-CN" altLang="zh-CN" sz="2400" dirty="0" smtClean="0"/>
              <a:t>＝</a:t>
            </a:r>
            <a:r>
              <a:rPr lang="en-US" altLang="zh-CN" sz="2400" dirty="0" smtClean="0"/>
              <a:t>0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＞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），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66</a:t>
            </a:r>
            <a:r>
              <a:rPr lang="zh-CN" altLang="zh-CN" sz="2400" dirty="0" smtClean="0"/>
              <a:t>＝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，故状态</a:t>
            </a:r>
            <a:r>
              <a:rPr lang="en-US" altLang="zh-CN" sz="2400" dirty="0" smtClean="0"/>
              <a:t>6</a:t>
            </a:r>
            <a:r>
              <a:rPr lang="zh-CN" altLang="zh-CN" sz="2400" dirty="0" smtClean="0"/>
              <a:t>为常返状态。</a:t>
            </a:r>
          </a:p>
          <a:p>
            <a:pPr marL="360000" indent="0">
              <a:lnSpc>
                <a:spcPct val="150000"/>
              </a:lnSpc>
              <a:buNone/>
            </a:pPr>
            <a:r>
              <a:rPr lang="zh-CN" altLang="zh-CN" sz="2400" dirty="0" smtClean="0"/>
              <a:t>而</a:t>
            </a:r>
            <a:r>
              <a:rPr lang="en-US" altLang="zh-CN" sz="2400" dirty="0" smtClean="0"/>
              <a:t>                                         </a:t>
            </a:r>
            <a:r>
              <a:rPr lang="zh-CN" altLang="zh-CN" sz="2400" dirty="0" smtClean="0"/>
              <a:t>，所以状态</a:t>
            </a:r>
            <a:r>
              <a:rPr lang="en-US" altLang="zh-CN" sz="2400" dirty="0" smtClean="0"/>
              <a:t>6</a:t>
            </a:r>
            <a:r>
              <a:rPr lang="zh-CN" altLang="zh-CN" sz="2400" dirty="0" smtClean="0"/>
              <a:t>为正常返状态。因为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66</a:t>
            </a:r>
            <a:r>
              <a:rPr lang="zh-CN" altLang="zh-CN" sz="2400" dirty="0" smtClean="0"/>
              <a:t>＞</a:t>
            </a:r>
            <a:r>
              <a:rPr lang="en-US" altLang="zh-CN" sz="2400" dirty="0" smtClean="0"/>
              <a:t>0</a:t>
            </a:r>
            <a:r>
              <a:rPr lang="zh-CN" altLang="zh-CN" sz="2400" dirty="0" smtClean="0"/>
              <a:t>，所以状态</a:t>
            </a:r>
            <a:r>
              <a:rPr lang="en-US" altLang="zh-CN" sz="2400" dirty="0" smtClean="0"/>
              <a:t>6</a:t>
            </a:r>
            <a:r>
              <a:rPr lang="zh-CN" altLang="zh-CN" sz="2400" dirty="0" smtClean="0"/>
              <a:t>是非周期的。由于状态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6</a:t>
            </a:r>
            <a:r>
              <a:rPr lang="zh-CN" altLang="zh-CN" sz="2400" dirty="0" smtClean="0"/>
              <a:t>互通，因此具有相同的状态性质。</a:t>
            </a:r>
            <a:endParaRPr lang="en-US" altLang="zh-CN" sz="2400" dirty="0" smtClean="0"/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44</a:t>
            </a:r>
            <a:r>
              <a:rPr lang="en-US" altLang="zh-CN" sz="2400" dirty="0" smtClean="0"/>
              <a:t>(1</a:t>
            </a:r>
            <a:r>
              <a:rPr lang="en-US" altLang="zh-CN" sz="2400" dirty="0"/>
              <a:t>)</a:t>
            </a:r>
            <a:r>
              <a:rPr lang="zh-CN" altLang="zh-CN" sz="2400" dirty="0"/>
              <a:t>＝</a:t>
            </a:r>
            <a:r>
              <a:rPr lang="en-US" altLang="zh-CN" sz="2400" dirty="0"/>
              <a:t>    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44</a:t>
            </a:r>
            <a:r>
              <a:rPr lang="en-US" altLang="zh-CN" sz="2400" dirty="0" smtClean="0"/>
              <a:t>(n</a:t>
            </a:r>
            <a:r>
              <a:rPr lang="en-US" altLang="zh-CN" sz="2400" dirty="0"/>
              <a:t>)</a:t>
            </a:r>
            <a:r>
              <a:rPr lang="zh-CN" altLang="zh-CN" sz="2400" dirty="0"/>
              <a:t>＝</a:t>
            </a:r>
            <a:r>
              <a:rPr lang="en-US" altLang="zh-CN" sz="2400" dirty="0"/>
              <a:t>0</a:t>
            </a:r>
            <a:r>
              <a:rPr lang="zh-CN" altLang="zh-CN" sz="2400" dirty="0"/>
              <a:t>（</a:t>
            </a:r>
            <a:r>
              <a:rPr lang="en-US" altLang="zh-CN" sz="2400" dirty="0"/>
              <a:t>n</a:t>
            </a:r>
            <a:r>
              <a:rPr lang="zh-CN" altLang="zh-CN" sz="2400" dirty="0" smtClean="0"/>
              <a:t>＞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），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44 </a:t>
            </a:r>
            <a:r>
              <a:rPr lang="en-US" altLang="zh-CN" sz="2400" dirty="0" smtClean="0"/>
              <a:t>&lt; 1</a:t>
            </a:r>
            <a:r>
              <a:rPr lang="zh-CN" altLang="zh-CN" sz="2400" dirty="0"/>
              <a:t>，故</a:t>
            </a:r>
            <a:r>
              <a:rPr lang="zh-CN" altLang="zh-CN" sz="2400" dirty="0" smtClean="0"/>
              <a:t>状态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为</a:t>
            </a:r>
            <a:r>
              <a:rPr lang="zh-CN" altLang="en-US" sz="2400" dirty="0" smtClean="0"/>
              <a:t>非</a:t>
            </a:r>
            <a:r>
              <a:rPr lang="zh-CN" altLang="zh-CN" sz="2400" dirty="0" smtClean="0"/>
              <a:t>常返状态。</a:t>
            </a:r>
            <a:endParaRPr lang="en-US" altLang="zh-CN" sz="2400" dirty="0" smtClean="0"/>
          </a:p>
          <a:p>
            <a:pPr>
              <a:buClr>
                <a:srgbClr val="C00000"/>
              </a:buClr>
              <a:buFont typeface="+mj-lt"/>
              <a:buAutoNum type="arabicPeriod" startAt="4"/>
            </a:pPr>
            <a:r>
              <a:rPr lang="zh-CN" altLang="zh-CN" sz="2400" dirty="0" smtClean="0"/>
              <a:t>状态空间</a:t>
            </a:r>
            <a:r>
              <a:rPr lang="zh-CN" altLang="zh-CN" sz="2400" dirty="0"/>
              <a:t>分解</a:t>
            </a:r>
            <a:r>
              <a:rPr lang="zh-CN" altLang="zh-CN" sz="2400" dirty="0" smtClean="0"/>
              <a:t>为</a:t>
            </a:r>
            <a:endParaRPr lang="en-US" altLang="zh-CN" sz="2400" dirty="0" smtClean="0"/>
          </a:p>
          <a:p>
            <a:pPr marL="0" indent="0" algn="ctr">
              <a:buClr>
                <a:srgbClr val="C00000"/>
              </a:buClr>
              <a:buNone/>
            </a:pPr>
            <a:r>
              <a:rPr lang="en-US" altLang="zh-CN" dirty="0" smtClean="0"/>
              <a:t>E</a:t>
            </a:r>
            <a:r>
              <a:rPr lang="zh-CN" altLang="zh-CN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zh-CN" dirty="0"/>
              <a:t>＋</a:t>
            </a:r>
            <a:r>
              <a:rPr lang="en-US" altLang="zh-CN" dirty="0">
                <a:solidFill>
                  <a:srgbClr val="6600CC"/>
                </a:solidFill>
              </a:rPr>
              <a:t>C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zh-CN" altLang="zh-CN" dirty="0"/>
              <a:t>＋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en-US" altLang="zh-CN" baseline="-25000" dirty="0">
                <a:solidFill>
                  <a:srgbClr val="FFC000"/>
                </a:solidFill>
              </a:rPr>
              <a:t>2</a:t>
            </a:r>
            <a:r>
              <a:rPr lang="zh-CN" altLang="zh-CN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{4}</a:t>
            </a:r>
            <a:r>
              <a:rPr lang="zh-CN" altLang="zh-CN" dirty="0"/>
              <a:t>＋</a:t>
            </a:r>
            <a:r>
              <a:rPr lang="en-US" altLang="zh-CN" dirty="0">
                <a:solidFill>
                  <a:srgbClr val="6600CC"/>
                </a:solidFill>
              </a:rPr>
              <a:t>{2,6}</a:t>
            </a:r>
            <a:r>
              <a:rPr lang="zh-CN" altLang="zh-CN" dirty="0"/>
              <a:t>＋</a:t>
            </a:r>
            <a:r>
              <a:rPr lang="en-US" altLang="zh-CN" dirty="0">
                <a:solidFill>
                  <a:srgbClr val="FFC000"/>
                </a:solidFill>
              </a:rPr>
              <a:t>{1,3,5}</a:t>
            </a:r>
            <a:endParaRPr lang="zh-CN" altLang="en-US" dirty="0" smtClean="0">
              <a:solidFill>
                <a:srgbClr val="FFC000"/>
              </a:solidFill>
            </a:endParaRPr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78B60FE-8D33-47F6-BA1B-D89EEDB458D2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 dirty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03916"/>
              </p:ext>
            </p:extLst>
          </p:nvPr>
        </p:nvGraphicFramePr>
        <p:xfrm>
          <a:off x="2339752" y="1124744"/>
          <a:ext cx="30456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9" name="Equation" r:id="rId3" imgW="152280" imgH="406080" progId="Equation.DSMT4">
                  <p:embed/>
                </p:oleObj>
              </mc:Choice>
              <mc:Fallback>
                <p:oleObj name="Equation" r:id="rId3" imgW="152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124744"/>
                        <a:ext cx="30456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683376"/>
              </p:ext>
            </p:extLst>
          </p:nvPr>
        </p:nvGraphicFramePr>
        <p:xfrm>
          <a:off x="3864870" y="1124744"/>
          <a:ext cx="30456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0" name="Equation" r:id="rId5" imgW="152280" imgH="406080" progId="Equation.DSMT4">
                  <p:embed/>
                </p:oleObj>
              </mc:Choice>
              <mc:Fallback>
                <p:oleObj name="Equation" r:id="rId5" imgW="152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870" y="1124744"/>
                        <a:ext cx="30456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5497"/>
              </p:ext>
            </p:extLst>
          </p:nvPr>
        </p:nvGraphicFramePr>
        <p:xfrm>
          <a:off x="1629297" y="2492896"/>
          <a:ext cx="320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1" name="Equation" r:id="rId6" imgW="1600200" imgH="431640" progId="Equation.DSMT4">
                  <p:embed/>
                </p:oleObj>
              </mc:Choice>
              <mc:Fallback>
                <p:oleObj name="Equation" r:id="rId6" imgW="160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297" y="2492896"/>
                        <a:ext cx="3200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590099"/>
              </p:ext>
            </p:extLst>
          </p:nvPr>
        </p:nvGraphicFramePr>
        <p:xfrm>
          <a:off x="2339752" y="4129008"/>
          <a:ext cx="30456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2" name="Equation" r:id="rId8" imgW="152280" imgH="406080" progId="Equation.DSMT4">
                  <p:embed/>
                </p:oleObj>
              </mc:Choice>
              <mc:Fallback>
                <p:oleObj name="Equation" r:id="rId8" imgW="152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129008"/>
                        <a:ext cx="30456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8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61E7297-1295-4D06-9C0B-434B552C6356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dirty="0" smtClean="0">
                <a:latin typeface="宋体" panose="02010600030101010101" pitchFamily="2" charset="-122"/>
              </a:rPr>
              <a:t>例</a:t>
            </a:r>
            <a:r>
              <a:rPr lang="en-US" altLang="zh-CN" sz="4400" dirty="0" smtClean="0">
                <a:latin typeface="宋体" panose="02010600030101010101" pitchFamily="2" charset="-122"/>
              </a:rPr>
              <a:t>9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4240905"/>
          </a:xfrm>
        </p:spPr>
        <p:txBody>
          <a:bodyPr/>
          <a:lstStyle/>
          <a:p>
            <a:pPr marL="0" indent="719138" algn="just" eaLnBrk="1" hangingPunct="1">
              <a:buNone/>
            </a:pPr>
            <a:r>
              <a:rPr lang="zh-CN" altLang="zh-CN" dirty="0"/>
              <a:t>一理发店有理发员</a:t>
            </a:r>
            <a:r>
              <a:rPr lang="en-US" altLang="zh-CN" dirty="0"/>
              <a:t>2</a:t>
            </a:r>
            <a:r>
              <a:rPr lang="zh-CN" altLang="zh-CN" dirty="0"/>
              <a:t>人，供顾客等候的座位有</a:t>
            </a:r>
            <a:r>
              <a:rPr lang="en-US" altLang="zh-CN" dirty="0"/>
              <a:t>3</a:t>
            </a:r>
            <a:r>
              <a:rPr lang="zh-CN" altLang="zh-CN" dirty="0"/>
              <a:t>个；若顾客以泊松流到达，每小时</a:t>
            </a:r>
            <a:r>
              <a:rPr lang="en-US" altLang="zh-CN" dirty="0"/>
              <a:t>8</a:t>
            </a:r>
            <a:r>
              <a:rPr lang="zh-CN" altLang="zh-CN" dirty="0"/>
              <a:t>人；理发时间为负指数分布，每一理发员平均为一人理发需要</a:t>
            </a:r>
            <a:r>
              <a:rPr lang="en-US" altLang="zh-CN" dirty="0"/>
              <a:t>30</a:t>
            </a:r>
            <a:r>
              <a:rPr lang="zh-CN" altLang="zh-CN" dirty="0"/>
              <a:t>分钟。如果顾客到来发现无空座位等候则离去另求服务。试求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0" algn="just">
              <a:spcBef>
                <a:spcPts val="1200"/>
              </a:spcBef>
              <a:buClr>
                <a:srgbClr val="C00000"/>
              </a:buClr>
            </a:pPr>
            <a:r>
              <a:rPr lang="zh-CN" altLang="zh-CN" dirty="0"/>
              <a:t>每小时平均损失顾客数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lvl="0" algn="just">
              <a:buClr>
                <a:srgbClr val="C00000"/>
              </a:buClr>
            </a:pPr>
            <a:r>
              <a:rPr lang="zh-CN" altLang="zh-CN" dirty="0"/>
              <a:t>每小时内平均忙着的理发员数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lvl="0" algn="just">
              <a:buClr>
                <a:srgbClr val="C00000"/>
              </a:buClr>
            </a:pPr>
            <a:r>
              <a:rPr lang="zh-CN" altLang="zh-CN" dirty="0"/>
              <a:t>顾客排队等待理发的平均时间</a:t>
            </a:r>
            <a:r>
              <a:rPr lang="zh-CN" altLang="zh-CN" dirty="0" smtClean="0"/>
              <a:t>。</a:t>
            </a:r>
            <a:endParaRPr lang="zh-CN" altLang="en-US" dirty="0" smtClean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1037913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zh-CN" sz="2400" dirty="0"/>
              <a:t>由题意，按</a:t>
            </a:r>
            <a:r>
              <a:rPr lang="en-US" altLang="zh-CN" sz="2400" dirty="0"/>
              <a:t>M/M/c/K</a:t>
            </a:r>
            <a:r>
              <a:rPr lang="zh-CN" altLang="zh-CN" sz="2400" dirty="0"/>
              <a:t>混合制排队系统处理，其中</a:t>
            </a:r>
            <a:r>
              <a:rPr lang="en-US" altLang="zh-CN" sz="2400" dirty="0"/>
              <a:t>c</a:t>
            </a:r>
            <a:r>
              <a:rPr lang="zh-CN" altLang="zh-CN" sz="2400" dirty="0"/>
              <a:t>＝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k</a:t>
            </a:r>
            <a:r>
              <a:rPr lang="zh-CN" altLang="zh-CN" sz="2400" dirty="0"/>
              <a:t>＝</a:t>
            </a:r>
            <a:r>
              <a:rPr lang="en-US" altLang="zh-CN" sz="2400" dirty="0"/>
              <a:t>5</a:t>
            </a:r>
            <a:r>
              <a:rPr lang="zh-CN" altLang="zh-CN" sz="2400" dirty="0"/>
              <a:t>，λ＝</a:t>
            </a:r>
            <a:r>
              <a:rPr lang="en-US" altLang="zh-CN" sz="2400" dirty="0"/>
              <a:t>8</a:t>
            </a:r>
            <a:r>
              <a:rPr lang="zh-CN" altLang="zh-CN" sz="2400" dirty="0"/>
              <a:t>（人</a:t>
            </a:r>
            <a:r>
              <a:rPr lang="en-US" altLang="zh-CN" sz="2400" dirty="0"/>
              <a:t>/</a:t>
            </a:r>
            <a:r>
              <a:rPr lang="zh-CN" altLang="zh-CN" sz="2400" dirty="0"/>
              <a:t>小时），μ＝</a:t>
            </a:r>
            <a:r>
              <a:rPr lang="en-US" altLang="zh-CN" sz="2400" dirty="0"/>
              <a:t>2</a:t>
            </a:r>
            <a:r>
              <a:rPr lang="zh-CN" altLang="zh-CN" sz="2400" dirty="0"/>
              <a:t>（人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  <a:r>
              <a:rPr lang="zh-CN" altLang="zh-CN" sz="2400" dirty="0" smtClean="0"/>
              <a:t>），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732175-108C-4C26-9B51-9C824BD0D9F4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44361"/>
              </p:ext>
            </p:extLst>
          </p:nvPr>
        </p:nvGraphicFramePr>
        <p:xfrm>
          <a:off x="6876256" y="1556792"/>
          <a:ext cx="14779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3" name="Equation" r:id="rId3" imgW="660240" imgH="419040" progId="Equation.DSMT4">
                  <p:embed/>
                </p:oleObj>
              </mc:Choice>
              <mc:Fallback>
                <p:oleObj name="Equation" r:id="rId3" imgW="660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556792"/>
                        <a:ext cx="14779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773296"/>
              </p:ext>
            </p:extLst>
          </p:nvPr>
        </p:nvGraphicFramePr>
        <p:xfrm>
          <a:off x="1219195" y="2420883"/>
          <a:ext cx="5360670" cy="109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4" name="Equation" r:id="rId5" imgW="2552700" imgH="520700" progId="Equation.DSMT4">
                  <p:embed/>
                </p:oleObj>
              </mc:Choice>
              <mc:Fallback>
                <p:oleObj name="Equation" r:id="rId5" imgW="2552700" imgH="520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5" y="2420883"/>
                        <a:ext cx="5360670" cy="1093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418694"/>
              </p:ext>
            </p:extLst>
          </p:nvPr>
        </p:nvGraphicFramePr>
        <p:xfrm>
          <a:off x="1169800" y="3591169"/>
          <a:ext cx="40005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5" name="Equation" r:id="rId7" imgW="1905000" imgH="889000" progId="Equation.DSMT4">
                  <p:embed/>
                </p:oleObj>
              </mc:Choice>
              <mc:Fallback>
                <p:oleObj name="Equation" r:id="rId7" imgW="19050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800" y="3591169"/>
                        <a:ext cx="40005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68910"/>
              </p:ext>
            </p:extLst>
          </p:nvPr>
        </p:nvGraphicFramePr>
        <p:xfrm>
          <a:off x="1129876" y="5600366"/>
          <a:ext cx="1199629" cy="82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6" name="Equation" r:id="rId9" imgW="571252" imgH="393529" progId="Equation.DSMT4">
                  <p:embed/>
                </p:oleObj>
              </mc:Choice>
              <mc:Fallback>
                <p:oleObj name="Equation" r:id="rId9" imgW="571252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876" y="5600366"/>
                        <a:ext cx="1199629" cy="826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171497"/>
              </p:ext>
            </p:extLst>
          </p:nvPr>
        </p:nvGraphicFramePr>
        <p:xfrm>
          <a:off x="2686133" y="5600366"/>
          <a:ext cx="1226289" cy="82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7" name="Equation" r:id="rId11" imgW="583947" imgH="393529" progId="Equation.DSMT4">
                  <p:embed/>
                </p:oleObj>
              </mc:Choice>
              <mc:Fallback>
                <p:oleObj name="Equation" r:id="rId11" imgW="583947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133" y="5600366"/>
                        <a:ext cx="1226289" cy="826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053890"/>
              </p:ext>
            </p:extLst>
          </p:nvPr>
        </p:nvGraphicFramePr>
        <p:xfrm>
          <a:off x="4269050" y="5600366"/>
          <a:ext cx="1226289" cy="82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8" name="Equation" r:id="rId13" imgW="583947" imgH="393529" progId="Equation.DSMT4">
                  <p:embed/>
                </p:oleObj>
              </mc:Choice>
              <mc:Fallback>
                <p:oleObj name="Equation" r:id="rId13" imgW="583947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050" y="5600366"/>
                        <a:ext cx="1226289" cy="826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84198"/>
              </p:ext>
            </p:extLst>
          </p:nvPr>
        </p:nvGraphicFramePr>
        <p:xfrm>
          <a:off x="5851967" y="5600366"/>
          <a:ext cx="1226289" cy="82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9" name="Equation" r:id="rId15" imgW="583947" imgH="393529" progId="Equation.DSMT4">
                  <p:embed/>
                </p:oleObj>
              </mc:Choice>
              <mc:Fallback>
                <p:oleObj name="Equation" r:id="rId15" imgW="583947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967" y="5600366"/>
                        <a:ext cx="1226289" cy="826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234649"/>
              </p:ext>
            </p:extLst>
          </p:nvPr>
        </p:nvGraphicFramePr>
        <p:xfrm>
          <a:off x="7434885" y="5600366"/>
          <a:ext cx="1226289" cy="82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0" name="Equation" r:id="rId17" imgW="583947" imgH="393529" progId="Equation.DSMT4">
                  <p:embed/>
                </p:oleObj>
              </mc:Choice>
              <mc:Fallback>
                <p:oleObj name="Equation" r:id="rId17" imgW="583947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885" y="5600366"/>
                        <a:ext cx="1226289" cy="826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7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14590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kern="100" dirty="0"/>
              <a:t>单位时间内平均损失顾客</a:t>
            </a:r>
            <a:r>
              <a:rPr lang="zh-CN" altLang="zh-CN" sz="2400" kern="100" dirty="0" smtClean="0"/>
              <a:t>数</a:t>
            </a:r>
            <a:endParaRPr lang="en-US" altLang="zh-CN" sz="2400" kern="100" dirty="0" smtClean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endParaRPr lang="en-US" altLang="zh-CN" sz="2400" kern="1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endParaRPr lang="en-US" altLang="zh-CN" sz="2400" kern="100" dirty="0" smtClean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dirty="0" smtClean="0"/>
              <a:t>平均</a:t>
            </a:r>
            <a:r>
              <a:rPr lang="zh-CN" altLang="zh-CN" sz="2400" dirty="0"/>
              <a:t>忙着的理发员数即为正在被服务的平均顾客数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5709E5-7744-45C3-BB81-83EEC043F577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460776"/>
              </p:ext>
            </p:extLst>
          </p:nvPr>
        </p:nvGraphicFramePr>
        <p:xfrm>
          <a:off x="2267744" y="1737518"/>
          <a:ext cx="4000500" cy="98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" name="Equation" r:id="rId3" imgW="1600200" imgH="393480" progId="Equation.DSMT4">
                  <p:embed/>
                </p:oleObj>
              </mc:Choice>
              <mc:Fallback>
                <p:oleObj name="Equation" r:id="rId3" imgW="16002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37518"/>
                        <a:ext cx="4000500" cy="98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23480"/>
              </p:ext>
            </p:extLst>
          </p:nvPr>
        </p:nvGraphicFramePr>
        <p:xfrm>
          <a:off x="2051720" y="3518290"/>
          <a:ext cx="5587200" cy="98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0" name="Equation" r:id="rId5" imgW="2234880" imgH="393480" progId="Equation.DSMT4">
                  <p:embed/>
                </p:oleObj>
              </mc:Choice>
              <mc:Fallback>
                <p:oleObj name="Equation" r:id="rId5" imgW="2234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518290"/>
                        <a:ext cx="5587200" cy="98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0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</a:t>
            </a:r>
            <a:r>
              <a:rPr lang="en-US" altLang="zh-CN" dirty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4662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3"/>
            </a:pPr>
            <a:r>
              <a:rPr lang="zh-CN" altLang="zh-CN" sz="2400" dirty="0"/>
              <a:t>令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j</a:t>
            </a:r>
            <a:r>
              <a:rPr lang="zh-CN" altLang="zh-CN" sz="2400" dirty="0"/>
              <a:t>表示到达且进入系统系统的顾客看到有</a:t>
            </a:r>
            <a:r>
              <a:rPr lang="en-US" altLang="zh-CN" sz="2400" dirty="0"/>
              <a:t>j</a:t>
            </a:r>
            <a:r>
              <a:rPr lang="zh-CN" altLang="zh-CN" sz="2400" dirty="0"/>
              <a:t>个顾客的平稳概率</a:t>
            </a:r>
            <a:endParaRPr lang="en-US" altLang="zh-CN" sz="2400" kern="1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zh-CN" sz="2400" kern="1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zh-CN" sz="2400" kern="1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zh-CN" sz="2400" kern="1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zh-CN" sz="2400" kern="1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zh-CN" altLang="zh-CN" sz="2400" dirty="0"/>
              <a:t>所以，顾客排队等待理发的平均</a:t>
            </a:r>
            <a:r>
              <a:rPr lang="zh-CN" altLang="zh-CN" sz="2400" dirty="0" smtClean="0"/>
              <a:t>时间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1800"/>
              </a:spcBef>
              <a:buClr>
                <a:srgbClr val="C00000"/>
              </a:buClr>
              <a:buNone/>
            </a:pPr>
            <a:r>
              <a:rPr lang="en-US" altLang="zh-CN" sz="2400" dirty="0" smtClean="0"/>
              <a:t>                                                                  </a:t>
            </a:r>
            <a:r>
              <a:rPr lang="zh-CN" altLang="zh-CN" sz="2400" dirty="0" smtClean="0"/>
              <a:t>（</a:t>
            </a:r>
            <a:r>
              <a:rPr lang="zh-CN" altLang="zh-CN" sz="2400" dirty="0"/>
              <a:t>小时）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1984C7-45AF-4BC8-8EE5-E1AF0E14758A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354290"/>
              </p:ext>
            </p:extLst>
          </p:nvPr>
        </p:nvGraphicFramePr>
        <p:xfrm>
          <a:off x="2078906" y="2132856"/>
          <a:ext cx="5619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7" name="Equation" r:id="rId3" imgW="2247900" imgH="457200" progId="Equation.DSMT4">
                  <p:embed/>
                </p:oleObj>
              </mc:Choice>
              <mc:Fallback>
                <p:oleObj name="Equation" r:id="rId3" imgW="22479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906" y="2132856"/>
                        <a:ext cx="56197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144947"/>
              </p:ext>
            </p:extLst>
          </p:nvPr>
        </p:nvGraphicFramePr>
        <p:xfrm>
          <a:off x="1475656" y="3322068"/>
          <a:ext cx="1237713" cy="98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8" name="Equation" r:id="rId5" imgW="495085" imgH="393529" progId="Equation.DSMT4">
                  <p:embed/>
                </p:oleObj>
              </mc:Choice>
              <mc:Fallback>
                <p:oleObj name="Equation" r:id="rId5" imgW="495085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22068"/>
                        <a:ext cx="1237713" cy="983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31797"/>
              </p:ext>
            </p:extLst>
          </p:nvPr>
        </p:nvGraphicFramePr>
        <p:xfrm>
          <a:off x="2926231" y="3322068"/>
          <a:ext cx="1205978" cy="98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9" name="Equation" r:id="rId7" imgW="482391" imgH="393529" progId="Equation.DSMT4">
                  <p:embed/>
                </p:oleObj>
              </mc:Choice>
              <mc:Fallback>
                <p:oleObj name="Equation" r:id="rId7" imgW="482391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231" y="3322068"/>
                        <a:ext cx="1205978" cy="983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26413"/>
              </p:ext>
            </p:extLst>
          </p:nvPr>
        </p:nvGraphicFramePr>
        <p:xfrm>
          <a:off x="4345071" y="3322068"/>
          <a:ext cx="1237713" cy="98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0" name="Equation" r:id="rId9" imgW="495085" imgH="393529" progId="Equation.DSMT4">
                  <p:embed/>
                </p:oleObj>
              </mc:Choice>
              <mc:Fallback>
                <p:oleObj name="Equation" r:id="rId9" imgW="495085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071" y="3322068"/>
                        <a:ext cx="1237713" cy="983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992127"/>
              </p:ext>
            </p:extLst>
          </p:nvPr>
        </p:nvGraphicFramePr>
        <p:xfrm>
          <a:off x="5795646" y="3322068"/>
          <a:ext cx="1237713" cy="98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1" name="Equation" r:id="rId11" imgW="495085" imgH="393529" progId="Equation.DSMT4">
                  <p:embed/>
                </p:oleObj>
              </mc:Choice>
              <mc:Fallback>
                <p:oleObj name="Equation" r:id="rId11" imgW="495085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646" y="3322068"/>
                        <a:ext cx="1237713" cy="983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0623"/>
              </p:ext>
            </p:extLst>
          </p:nvPr>
        </p:nvGraphicFramePr>
        <p:xfrm>
          <a:off x="7246219" y="3322068"/>
          <a:ext cx="1269450" cy="98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2" name="Equation" r:id="rId13" imgW="507780" imgH="393529" progId="Equation.DSMT4">
                  <p:embed/>
                </p:oleObj>
              </mc:Choice>
              <mc:Fallback>
                <p:oleObj name="Equation" r:id="rId13" imgW="507780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219" y="3322068"/>
                        <a:ext cx="1269450" cy="983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33400" y="81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33400" y="1162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33400" y="151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33400" y="185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841699"/>
              </p:ext>
            </p:extLst>
          </p:nvPr>
        </p:nvGraphicFramePr>
        <p:xfrm>
          <a:off x="2238375" y="4978400"/>
          <a:ext cx="4032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3" name="Equation" r:id="rId15" imgW="1612800" imgH="444240" progId="Equation.DSMT4">
                  <p:embed/>
                </p:oleObj>
              </mc:Choice>
              <mc:Fallback>
                <p:oleObj name="Equation" r:id="rId15" imgW="161280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978400"/>
                        <a:ext cx="403225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4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A27581-3F63-4028-887C-C667E27BF5F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dirty="0" smtClean="0">
                <a:latin typeface="宋体" panose="02010600030101010101" pitchFamily="2" charset="-122"/>
              </a:rPr>
              <a:t>例</a:t>
            </a:r>
            <a:r>
              <a:rPr lang="en-US" altLang="zh-CN" sz="4400" dirty="0" smtClean="0">
                <a:latin typeface="宋体" panose="02010600030101010101" pitchFamily="2" charset="-122"/>
              </a:rPr>
              <a:t>10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4981107"/>
          </a:xfrm>
        </p:spPr>
        <p:txBody>
          <a:bodyPr/>
          <a:lstStyle/>
          <a:p>
            <a:pPr marL="0" indent="719138" eaLnBrk="1" hangingPunct="1">
              <a:lnSpc>
                <a:spcPct val="130000"/>
              </a:lnSpc>
              <a:buNone/>
            </a:pPr>
            <a:r>
              <a:rPr lang="zh-CN" altLang="zh-CN" dirty="0"/>
              <a:t>某货运公司有</a:t>
            </a:r>
            <a:r>
              <a:rPr lang="en-US" altLang="zh-CN" dirty="0"/>
              <a:t>3</a:t>
            </a:r>
            <a:r>
              <a:rPr lang="zh-CN" altLang="zh-CN" dirty="0"/>
              <a:t>辆汽车，</a:t>
            </a:r>
            <a:r>
              <a:rPr lang="en-US" altLang="zh-CN" dirty="0"/>
              <a:t>2</a:t>
            </a:r>
            <a:r>
              <a:rPr lang="zh-CN" altLang="zh-CN" dirty="0"/>
              <a:t>个修理工，假定汽车正常运行时间和修理时间都服从指数分布，每辆车平均</a:t>
            </a:r>
            <a:r>
              <a:rPr lang="en-US" altLang="zh-CN" dirty="0"/>
              <a:t>30</a:t>
            </a:r>
            <a:r>
              <a:rPr lang="zh-CN" altLang="zh-CN" dirty="0"/>
              <a:t>天修理一次，平均修理时间为</a:t>
            </a:r>
            <a:r>
              <a:rPr lang="en-US" altLang="zh-CN" dirty="0"/>
              <a:t>6</a:t>
            </a:r>
            <a:r>
              <a:rPr lang="zh-CN" altLang="zh-CN" dirty="0"/>
              <a:t>天。求：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720000" lvl="0" indent="-576000">
              <a:lnSpc>
                <a:spcPct val="130000"/>
              </a:lnSpc>
              <a:buClr>
                <a:srgbClr val="C00000"/>
              </a:buClr>
            </a:pPr>
            <a:r>
              <a:rPr lang="zh-CN" altLang="zh-CN" dirty="0"/>
              <a:t>该公司无车可用的概率；</a:t>
            </a:r>
          </a:p>
          <a:p>
            <a:pPr marL="720000" lvl="0" indent="-576000">
              <a:lnSpc>
                <a:spcPct val="130000"/>
              </a:lnSpc>
              <a:buClr>
                <a:srgbClr val="C00000"/>
              </a:buClr>
            </a:pPr>
            <a:r>
              <a:rPr lang="zh-CN" altLang="zh-CN" dirty="0"/>
              <a:t>需要修理的汽车的平均数；</a:t>
            </a:r>
          </a:p>
          <a:p>
            <a:pPr marL="720000" lvl="0" indent="-576000">
              <a:lnSpc>
                <a:spcPct val="130000"/>
              </a:lnSpc>
              <a:buClr>
                <a:srgbClr val="C00000"/>
              </a:buClr>
            </a:pPr>
            <a:r>
              <a:rPr lang="zh-CN" altLang="zh-CN" dirty="0"/>
              <a:t>每辆汽车等待修理的平均时间；</a:t>
            </a:r>
          </a:p>
          <a:p>
            <a:pPr marL="720000" indent="-576000">
              <a:lnSpc>
                <a:spcPct val="130000"/>
              </a:lnSpc>
              <a:buClr>
                <a:srgbClr val="C00000"/>
              </a:buClr>
            </a:pPr>
            <a:r>
              <a:rPr lang="zh-CN" altLang="zh-CN" dirty="0"/>
              <a:t>若再增加</a:t>
            </a:r>
            <a:r>
              <a:rPr lang="en-US" altLang="zh-CN" dirty="0"/>
              <a:t>1</a:t>
            </a:r>
            <a:r>
              <a:rPr lang="zh-CN" altLang="zh-CN" dirty="0"/>
              <a:t>辆汽车备用，此时该公司无车可用的概率</a:t>
            </a:r>
            <a:r>
              <a:rPr lang="zh-CN" altLang="zh-CN" dirty="0" smtClean="0"/>
              <a:t>。</a:t>
            </a:r>
            <a:endParaRPr lang="zh-CN" altLang="en-US" dirty="0" smtClean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1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 smtClean="0"/>
              <a:t>解</a:t>
            </a:r>
            <a:endParaRPr lang="zh-CN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737475" cy="3683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</a:rPr>
              <a:t>由题设知， 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＝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5(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题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小时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，＝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3(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题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小时</a:t>
            </a:r>
            <a:r>
              <a:rPr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latin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400" smtClean="0">
                <a:latin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400" smtClean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smtClean="0">
                <a:latin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710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3CFB52-2996-46DC-9D39-4AA1A4EBE36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710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1143000" y="1522413"/>
            <a:ext cx="7772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该系统按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</a:rPr>
              <a:t>M/M/c/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型处理。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1143000" y="4035425"/>
            <a:ext cx="7772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P{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</a:rPr>
              <a:t>积压题目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＝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P{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</a:rPr>
              <a:t>题目到达时需要等待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}</a:t>
            </a:r>
          </a:p>
        </p:txBody>
      </p:sp>
      <p:graphicFrame>
        <p:nvGraphicFramePr>
          <p:cNvPr id="47113" name="Object 6"/>
          <p:cNvGraphicFramePr>
            <a:graphicFrameLocks noChangeAspect="1"/>
          </p:cNvGraphicFramePr>
          <p:nvPr/>
        </p:nvGraphicFramePr>
        <p:xfrm>
          <a:off x="5287963" y="1484313"/>
          <a:ext cx="24526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0" name="Equation" r:id="rId4" imgW="1117115" imgH="304668" progId="Equation.DSMT4">
                  <p:embed/>
                </p:oleObj>
              </mc:Choice>
              <mc:Fallback>
                <p:oleObj name="Equation" r:id="rId4" imgW="111711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484313"/>
                        <a:ext cx="24526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1143000" y="5310188"/>
            <a:ext cx="7391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</a:rPr>
              <a:t>平均积压的题目数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17448" name="Object 8"/>
          <p:cNvGraphicFramePr>
            <a:graphicFrameLocks noChangeAspect="1"/>
          </p:cNvGraphicFramePr>
          <p:nvPr/>
        </p:nvGraphicFramePr>
        <p:xfrm>
          <a:off x="1403350" y="2157413"/>
          <a:ext cx="31099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1" name="Equation" r:id="rId6" imgW="1562100" imgH="457200" progId="Equation.DSMT4">
                  <p:embed/>
                </p:oleObj>
              </mc:Choice>
              <mc:Fallback>
                <p:oleObj name="Equation" r:id="rId6" imgW="1562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57413"/>
                        <a:ext cx="31099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9" name="Object 9"/>
          <p:cNvGraphicFramePr>
            <a:graphicFrameLocks noChangeAspect="1"/>
          </p:cNvGraphicFramePr>
          <p:nvPr/>
        </p:nvGraphicFramePr>
        <p:xfrm>
          <a:off x="1547813" y="4408488"/>
          <a:ext cx="292893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2" name="Equation" r:id="rId8" imgW="1460500" imgH="457200" progId="Equation.DSMT4">
                  <p:embed/>
                </p:oleObj>
              </mc:Choice>
              <mc:Fallback>
                <p:oleObj name="Equation" r:id="rId8" imgW="1460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08488"/>
                        <a:ext cx="2928937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0" name="Object 10"/>
          <p:cNvGraphicFramePr>
            <a:graphicFrameLocks noChangeAspect="1"/>
          </p:cNvGraphicFramePr>
          <p:nvPr/>
        </p:nvGraphicFramePr>
        <p:xfrm>
          <a:off x="1547813" y="5697538"/>
          <a:ext cx="23812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3" name="Equation" r:id="rId10" imgW="1193800" imgH="444500" progId="Equation.DSMT4">
                  <p:embed/>
                </p:oleObj>
              </mc:Choice>
              <mc:Fallback>
                <p:oleObj name="Equation" r:id="rId10" imgW="1193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697538"/>
                        <a:ext cx="23812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2312988" y="3057525"/>
          <a:ext cx="29845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4" name="Equation" r:id="rId12" imgW="1498320" imgH="495000" progId="Equation.DSMT4">
                  <p:embed/>
                </p:oleObj>
              </mc:Choice>
              <mc:Fallback>
                <p:oleObj name="Equation" r:id="rId12" imgW="14983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057525"/>
                        <a:ext cx="29845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500563" y="2157413"/>
          <a:ext cx="35909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5" name="Equation" r:id="rId14" imgW="1803400" imgH="457200" progId="Equation.DSMT4">
                  <p:embed/>
                </p:oleObj>
              </mc:Choice>
              <mc:Fallback>
                <p:oleObj name="Equation" r:id="rId14" imgW="1803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157413"/>
                        <a:ext cx="35909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4499992" y="4433888"/>
          <a:ext cx="30591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6" name="Equation" r:id="rId16" imgW="1523880" imgH="444240" progId="Equation.DSMT4">
                  <p:embed/>
                </p:oleObj>
              </mc:Choice>
              <mc:Fallback>
                <p:oleObj name="Equation" r:id="rId16" imgW="1523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433888"/>
                        <a:ext cx="30591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3923928" y="5673725"/>
          <a:ext cx="331628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7" name="Equation" r:id="rId18" imgW="1663560" imgH="444240" progId="Equation.DSMT4">
                  <p:embed/>
                </p:oleObj>
              </mc:Choice>
              <mc:Fallback>
                <p:oleObj name="Equation" r:id="rId18" imgW="1663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673725"/>
                        <a:ext cx="3316288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9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5" grpId="0" autoUpdateAnimBg="0"/>
      <p:bldP spid="31744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1037913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zh-CN" sz="2400" dirty="0"/>
              <a:t>由题意，按</a:t>
            </a:r>
            <a:r>
              <a:rPr lang="en-US" altLang="zh-CN" sz="2400" dirty="0"/>
              <a:t>M/M/c/m/m</a:t>
            </a:r>
            <a:r>
              <a:rPr lang="zh-CN" altLang="zh-CN" sz="2400" dirty="0"/>
              <a:t>系统处理，其中</a:t>
            </a:r>
            <a:r>
              <a:rPr lang="en-US" altLang="zh-CN" sz="2400" dirty="0"/>
              <a:t>c</a:t>
            </a:r>
            <a:r>
              <a:rPr lang="zh-CN" altLang="zh-CN" sz="2400" dirty="0"/>
              <a:t>＝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m</a:t>
            </a:r>
            <a:r>
              <a:rPr lang="zh-CN" altLang="zh-CN" sz="2400" dirty="0"/>
              <a:t>＝</a:t>
            </a:r>
            <a:r>
              <a:rPr lang="en-US" altLang="zh-CN" sz="2400" dirty="0"/>
              <a:t>3</a:t>
            </a:r>
            <a:r>
              <a:rPr lang="zh-CN" altLang="zh-CN" sz="2400" dirty="0"/>
              <a:t>，λ</a:t>
            </a:r>
            <a:r>
              <a:rPr lang="zh-CN" altLang="zh-CN" sz="2400" dirty="0" smtClean="0"/>
              <a:t>＝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zh-CN" sz="2400" dirty="0" smtClean="0"/>
              <a:t>（</a:t>
            </a:r>
            <a:r>
              <a:rPr lang="zh-CN" altLang="zh-CN" sz="2400" dirty="0"/>
              <a:t>辆</a:t>
            </a:r>
            <a:r>
              <a:rPr lang="en-US" altLang="zh-CN" sz="2400" dirty="0"/>
              <a:t>/</a:t>
            </a:r>
            <a:r>
              <a:rPr lang="zh-CN" altLang="zh-CN" sz="2400" dirty="0"/>
              <a:t>天），μ</a:t>
            </a:r>
            <a:r>
              <a:rPr lang="zh-CN" altLang="zh-CN" sz="2400" dirty="0" smtClean="0"/>
              <a:t>＝</a:t>
            </a:r>
            <a:r>
              <a:rPr lang="en-US" altLang="zh-CN" sz="2400" dirty="0" smtClean="0"/>
              <a:t>  </a:t>
            </a:r>
            <a:r>
              <a:rPr lang="zh-CN" altLang="zh-CN" sz="2400" dirty="0" smtClean="0"/>
              <a:t>（</a:t>
            </a:r>
            <a:r>
              <a:rPr lang="zh-CN" altLang="zh-CN" sz="2400" dirty="0"/>
              <a:t>辆</a:t>
            </a:r>
            <a:r>
              <a:rPr lang="en-US" altLang="zh-CN" sz="2400" dirty="0"/>
              <a:t>/</a:t>
            </a:r>
            <a:r>
              <a:rPr lang="zh-CN" altLang="zh-CN" sz="2400" dirty="0"/>
              <a:t>天），ρ</a:t>
            </a:r>
            <a:r>
              <a:rPr lang="zh-CN" altLang="zh-CN" sz="2400" dirty="0" smtClean="0"/>
              <a:t>＝</a:t>
            </a:r>
            <a:r>
              <a:rPr lang="en-US" altLang="zh-CN" sz="2400" dirty="0" smtClean="0"/>
              <a:t>            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因此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0A18B0-6171-42B4-8BA2-FAAE25C2619C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221265"/>
              </p:ext>
            </p:extLst>
          </p:nvPr>
        </p:nvGraphicFramePr>
        <p:xfrm>
          <a:off x="1129876" y="1556792"/>
          <a:ext cx="452997" cy="82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6" name="Equation" r:id="rId3" imgW="215713" imgH="393359" progId="Equation.DSMT4">
                  <p:embed/>
                </p:oleObj>
              </mc:Choice>
              <mc:Fallback>
                <p:oleObj name="Equation" r:id="rId3" imgW="215713" imgH="39335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876" y="1556792"/>
                        <a:ext cx="452997" cy="826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7622"/>
              </p:ext>
            </p:extLst>
          </p:nvPr>
        </p:nvGraphicFramePr>
        <p:xfrm>
          <a:off x="3579629" y="1556792"/>
          <a:ext cx="319901" cy="82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7" name="Equation" r:id="rId5" imgW="152334" imgH="393529" progId="Equation.DSMT4">
                  <p:embed/>
                </p:oleObj>
              </mc:Choice>
              <mc:Fallback>
                <p:oleObj name="Equation" r:id="rId5" imgW="152334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629" y="1556792"/>
                        <a:ext cx="319901" cy="826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80575"/>
              </p:ext>
            </p:extLst>
          </p:nvPr>
        </p:nvGraphicFramePr>
        <p:xfrm>
          <a:off x="5780122" y="1556792"/>
          <a:ext cx="880110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8" name="Equation" r:id="rId7" imgW="419100" imgH="419100" progId="Equation.DSMT4">
                  <p:embed/>
                </p:oleObj>
              </mc:Choice>
              <mc:Fallback>
                <p:oleObj name="Equation" r:id="rId7" imgW="4191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122" y="1556792"/>
                        <a:ext cx="880110" cy="880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546940"/>
              </p:ext>
            </p:extLst>
          </p:nvPr>
        </p:nvGraphicFramePr>
        <p:xfrm>
          <a:off x="1129876" y="2471747"/>
          <a:ext cx="5486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9" name="Equation" r:id="rId9" imgW="2743200" imgH="888840" progId="Equation.DSMT4">
                  <p:embed/>
                </p:oleObj>
              </mc:Choice>
              <mc:Fallback>
                <p:oleObj name="Equation" r:id="rId9" imgW="2743200" imgH="8888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876" y="2471747"/>
                        <a:ext cx="54864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257427"/>
              </p:ext>
            </p:extLst>
          </p:nvPr>
        </p:nvGraphicFramePr>
        <p:xfrm>
          <a:off x="1129876" y="4338648"/>
          <a:ext cx="7137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0" name="Equation" r:id="rId11" imgW="3568700" imgH="660400" progId="Equation.DSMT4">
                  <p:embed/>
                </p:oleObj>
              </mc:Choice>
              <mc:Fallback>
                <p:oleObj name="Equation" r:id="rId11" imgW="3568700" imgH="660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876" y="4338648"/>
                        <a:ext cx="71374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03112"/>
              </p:ext>
            </p:extLst>
          </p:nvPr>
        </p:nvGraphicFramePr>
        <p:xfrm>
          <a:off x="1129876" y="5748350"/>
          <a:ext cx="276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1" name="Equation" r:id="rId13" imgW="1384300" imgH="393700" progId="Equation.DSMT4">
                  <p:embed/>
                </p:oleObj>
              </mc:Choice>
              <mc:Fallback>
                <p:oleObj name="Equation" r:id="rId13" imgW="13843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876" y="5748350"/>
                        <a:ext cx="2768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212271"/>
              </p:ext>
            </p:extLst>
          </p:nvPr>
        </p:nvGraphicFramePr>
        <p:xfrm>
          <a:off x="5560640" y="5748350"/>
          <a:ext cx="2971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2" name="Equation" r:id="rId15" imgW="1485900" imgH="393700" progId="Equation.DSMT4">
                  <p:embed/>
                </p:oleObj>
              </mc:Choice>
              <mc:Fallback>
                <p:oleObj name="Equation" r:id="rId15" imgW="1485900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640" y="5748350"/>
                        <a:ext cx="2971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796385"/>
              </p:ext>
            </p:extLst>
          </p:nvPr>
        </p:nvGraphicFramePr>
        <p:xfrm>
          <a:off x="5076056" y="245672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3" name="Equation" r:id="rId17" imgW="1790700" imgH="393700" progId="Equation.DSMT4">
                  <p:embed/>
                </p:oleObj>
              </mc:Choice>
              <mc:Fallback>
                <p:oleObj name="Equation" r:id="rId17" imgW="1790700" imgH="393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45672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1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464742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dirty="0"/>
              <a:t>该单位无车可用的概率</a:t>
            </a:r>
            <a:endParaRPr lang="en-US" altLang="zh-CN" sz="2400" kern="1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dirty="0" smtClean="0"/>
              <a:t>需要</a:t>
            </a:r>
            <a:r>
              <a:rPr lang="zh-CN" altLang="zh-CN" sz="2400" dirty="0"/>
              <a:t>修理的汽车的</a:t>
            </a:r>
            <a:r>
              <a:rPr lang="zh-CN" altLang="zh-CN" sz="2400" dirty="0" smtClean="0"/>
              <a:t>平均数</a:t>
            </a:r>
            <a:endParaRPr lang="en-US" altLang="zh-CN" sz="2400" dirty="0" smtClean="0"/>
          </a:p>
          <a:p>
            <a:pPr marL="0" indent="0" algn="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zh-CN" altLang="zh-CN" sz="2400" kern="100" dirty="0" smtClean="0">
                <a:ea typeface="宋体" panose="02010600030101010101" pitchFamily="2" charset="-122"/>
              </a:rPr>
              <a:t>（</a:t>
            </a:r>
            <a:r>
              <a:rPr lang="zh-CN" altLang="zh-CN" sz="2400" kern="100" dirty="0">
                <a:ea typeface="宋体" panose="02010600030101010101" pitchFamily="2" charset="-122"/>
              </a:rPr>
              <a:t>辆</a:t>
            </a:r>
            <a:r>
              <a:rPr lang="zh-CN" altLang="zh-CN" sz="2400" kern="100" dirty="0" smtClean="0">
                <a:ea typeface="宋体" panose="02010600030101010101" pitchFamily="2" charset="-122"/>
              </a:rPr>
              <a:t>）</a:t>
            </a:r>
            <a:endParaRPr lang="en-US" altLang="zh-CN" sz="2400" kern="1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3"/>
            </a:pPr>
            <a:r>
              <a:rPr lang="zh-CN" altLang="zh-CN" sz="2400" dirty="0"/>
              <a:t>平均等待队长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en-US" altLang="zh-CN" sz="2400" dirty="0"/>
              <a:t>					    </a:t>
            </a:r>
            <a:r>
              <a:rPr lang="zh-CN" altLang="zh-CN" sz="2400" dirty="0"/>
              <a:t>（辆）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zh-CN" sz="2400" dirty="0" smtClean="0"/>
              <a:t>每</a:t>
            </a:r>
            <a:r>
              <a:rPr lang="zh-CN" altLang="zh-CN" sz="2400" dirty="0"/>
              <a:t>辆汽车等待修理的平均时间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None/>
            </a:pPr>
            <a:r>
              <a:rPr lang="en-US" altLang="zh-CN" sz="2400" dirty="0" smtClean="0"/>
              <a:t>					</a:t>
            </a:r>
            <a:r>
              <a:rPr lang="zh-CN" altLang="zh-CN" sz="2400" dirty="0" smtClean="0"/>
              <a:t>（天</a:t>
            </a:r>
            <a:r>
              <a:rPr lang="zh-CN" altLang="zh-CN" sz="2400" dirty="0"/>
              <a:t>）</a:t>
            </a:r>
            <a:endParaRPr lang="zh-CN" altLang="en-US" sz="2400" dirty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53D9DF-7914-4E1C-A51E-1D5C67DFA367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82845"/>
              </p:ext>
            </p:extLst>
          </p:nvPr>
        </p:nvGraphicFramePr>
        <p:xfrm>
          <a:off x="4818400" y="1013805"/>
          <a:ext cx="119376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5" name="Equation" r:id="rId3" imgW="596880" imgH="393480" progId="Equation.DSMT4">
                  <p:embed/>
                </p:oleObj>
              </mc:Choice>
              <mc:Fallback>
                <p:oleObj name="Equation" r:id="rId3" imgW="59688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400" y="1013805"/>
                        <a:ext cx="1193760" cy="786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837032"/>
              </p:ext>
            </p:extLst>
          </p:nvPr>
        </p:nvGraphicFramePr>
        <p:xfrm>
          <a:off x="1219200" y="2214408"/>
          <a:ext cx="685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6" name="Equation" r:id="rId5" imgW="3429000" imgH="457200" progId="Equation.DSMT4">
                  <p:embed/>
                </p:oleObj>
              </mc:Choice>
              <mc:Fallback>
                <p:oleObj name="Equation" r:id="rId5" imgW="34290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14408"/>
                        <a:ext cx="6858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371998"/>
              </p:ext>
            </p:extLst>
          </p:nvPr>
        </p:nvGraphicFramePr>
        <p:xfrm>
          <a:off x="2474678" y="3645024"/>
          <a:ext cx="365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7" name="Equation" r:id="rId7" imgW="1828800" imgH="444500" progId="Equation.DSMT4">
                  <p:embed/>
                </p:oleObj>
              </mc:Choice>
              <mc:Fallback>
                <p:oleObj name="Equation" r:id="rId7" imgW="18288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678" y="3645024"/>
                        <a:ext cx="3657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63668"/>
              </p:ext>
            </p:extLst>
          </p:nvPr>
        </p:nvGraphicFramePr>
        <p:xfrm>
          <a:off x="3203848" y="5035550"/>
          <a:ext cx="261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8" name="Equation" r:id="rId9" imgW="1307880" imgH="457200" progId="Equation.DSMT4">
                  <p:embed/>
                </p:oleObj>
              </mc:Choice>
              <mc:Fallback>
                <p:oleObj name="Equation" r:id="rId9" imgW="130788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035550"/>
                        <a:ext cx="2616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</a:t>
            </a:r>
            <a:r>
              <a:rPr lang="en-US" altLang="zh-CN" dirty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052736"/>
            <a:ext cx="7696200" cy="1661993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 typeface="+mj-lt"/>
              <a:buAutoNum type="arabicPeriod" startAt="4"/>
            </a:pPr>
            <a:r>
              <a:rPr lang="zh-CN" altLang="zh-CN" sz="2400" dirty="0"/>
              <a:t>由题意，按</a:t>
            </a:r>
            <a:r>
              <a:rPr lang="en-US" altLang="zh-CN" sz="2400" dirty="0" smtClean="0"/>
              <a:t>M/M/c/</a:t>
            </a:r>
            <a:r>
              <a:rPr lang="en-US" altLang="zh-CN" sz="2400" dirty="0" err="1" smtClean="0"/>
              <a:t>m+k</a:t>
            </a:r>
            <a:r>
              <a:rPr lang="en-US" altLang="zh-CN" sz="2400" dirty="0" smtClean="0"/>
              <a:t>/m</a:t>
            </a:r>
            <a:r>
              <a:rPr lang="zh-CN" altLang="zh-CN" sz="2400" dirty="0"/>
              <a:t>系统处理，其中</a:t>
            </a:r>
            <a:r>
              <a:rPr lang="en-US" altLang="zh-CN" sz="2400" dirty="0"/>
              <a:t>c</a:t>
            </a:r>
            <a:r>
              <a:rPr lang="zh-CN" altLang="zh-CN" sz="2400" dirty="0"/>
              <a:t>＝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m</a:t>
            </a:r>
            <a:r>
              <a:rPr lang="zh-CN" altLang="zh-CN" sz="2400" dirty="0"/>
              <a:t>＝</a:t>
            </a:r>
            <a:r>
              <a:rPr lang="en-US" altLang="zh-CN" sz="2400" dirty="0"/>
              <a:t>3</a:t>
            </a:r>
            <a:r>
              <a:rPr lang="zh-CN" altLang="zh-CN" sz="2400" dirty="0" smtClean="0"/>
              <a:t>，</a:t>
            </a:r>
            <a:r>
              <a:rPr lang="en-US" altLang="zh-CN" sz="2400" dirty="0"/>
              <a:t>k=1</a:t>
            </a:r>
            <a:r>
              <a:rPr lang="zh-CN" altLang="zh-CN" sz="2400" dirty="0"/>
              <a:t>，</a:t>
            </a:r>
            <a:r>
              <a:rPr lang="zh-CN" altLang="zh-CN" sz="2400" dirty="0" smtClean="0"/>
              <a:t>λ＝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（</a:t>
            </a:r>
            <a:r>
              <a:rPr lang="zh-CN" altLang="zh-CN" sz="2400" dirty="0"/>
              <a:t>辆</a:t>
            </a:r>
            <a:r>
              <a:rPr lang="en-US" altLang="zh-CN" sz="2400" dirty="0"/>
              <a:t>/</a:t>
            </a:r>
            <a:r>
              <a:rPr lang="zh-CN" altLang="zh-CN" sz="2400" dirty="0" smtClean="0"/>
              <a:t>天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μ</a:t>
            </a:r>
            <a:r>
              <a:rPr lang="zh-CN" altLang="zh-CN" sz="2400" dirty="0" smtClean="0"/>
              <a:t>＝</a:t>
            </a:r>
            <a:r>
              <a:rPr lang="en-US" altLang="zh-CN" sz="2400" dirty="0" smtClean="0"/>
              <a:t>  </a:t>
            </a:r>
            <a:r>
              <a:rPr lang="zh-CN" altLang="zh-CN" sz="2400" dirty="0" smtClean="0"/>
              <a:t>（</a:t>
            </a:r>
            <a:r>
              <a:rPr lang="zh-CN" altLang="zh-CN" sz="2400" dirty="0"/>
              <a:t>辆</a:t>
            </a:r>
            <a:r>
              <a:rPr lang="en-US" altLang="zh-CN" sz="2400" dirty="0"/>
              <a:t>/</a:t>
            </a:r>
            <a:r>
              <a:rPr lang="zh-CN" altLang="zh-CN" sz="2400" dirty="0" smtClean="0"/>
              <a:t>天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ρ</a:t>
            </a:r>
            <a:r>
              <a:rPr lang="zh-CN" altLang="zh-CN" sz="2400" dirty="0" smtClean="0"/>
              <a:t>＝</a:t>
            </a:r>
            <a:r>
              <a:rPr lang="en-US" altLang="zh-CN" sz="2400" dirty="0" smtClean="0"/>
              <a:t>           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因此</a:t>
            </a:r>
            <a:endParaRPr lang="zh-CN" altLang="en-US" sz="2400" dirty="0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AB0BB2-89A6-4C3D-9FFB-F2B2165E5AA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955509"/>
              </p:ext>
            </p:extLst>
          </p:nvPr>
        </p:nvGraphicFramePr>
        <p:xfrm>
          <a:off x="3398923" y="1484784"/>
          <a:ext cx="452997" cy="82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2" name="Equation" r:id="rId3" imgW="215713" imgH="393359" progId="Equation.DSMT4">
                  <p:embed/>
                </p:oleObj>
              </mc:Choice>
              <mc:Fallback>
                <p:oleObj name="Equation" r:id="rId3" imgW="215713" imgH="3933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923" y="1484784"/>
                        <a:ext cx="452997" cy="826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100193"/>
              </p:ext>
            </p:extLst>
          </p:nvPr>
        </p:nvGraphicFramePr>
        <p:xfrm>
          <a:off x="5580112" y="1484784"/>
          <a:ext cx="319901" cy="82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3" name="Equation" r:id="rId5" imgW="152334" imgH="393529" progId="Equation.DSMT4">
                  <p:embed/>
                </p:oleObj>
              </mc:Choice>
              <mc:Fallback>
                <p:oleObj name="Equation" r:id="rId5" imgW="15233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484784"/>
                        <a:ext cx="319901" cy="826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77347"/>
              </p:ext>
            </p:extLst>
          </p:nvPr>
        </p:nvGraphicFramePr>
        <p:xfrm>
          <a:off x="7596336" y="1484784"/>
          <a:ext cx="880110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4" name="Equation" r:id="rId7" imgW="419100" imgH="419100" progId="Equation.DSMT4">
                  <p:embed/>
                </p:oleObj>
              </mc:Choice>
              <mc:Fallback>
                <p:oleObj name="Equation" r:id="rId7" imgW="419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1484784"/>
                        <a:ext cx="880110" cy="880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328466"/>
              </p:ext>
            </p:extLst>
          </p:nvPr>
        </p:nvGraphicFramePr>
        <p:xfrm>
          <a:off x="2190104" y="2801730"/>
          <a:ext cx="6342336" cy="201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5" name="Equation" r:id="rId9" imgW="2882880" imgH="914400" progId="Equation.DSMT4">
                  <p:embed/>
                </p:oleObj>
              </mc:Choice>
              <mc:Fallback>
                <p:oleObj name="Equation" r:id="rId9" imgW="288288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104" y="2801730"/>
                        <a:ext cx="6342336" cy="201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09743"/>
              </p:ext>
            </p:extLst>
          </p:nvPr>
        </p:nvGraphicFramePr>
        <p:xfrm>
          <a:off x="1187624" y="5589240"/>
          <a:ext cx="774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6" name="Equation" r:id="rId11" imgW="3873240" imgH="444240" progId="Equation.DSMT4">
                  <p:embed/>
                </p:oleObj>
              </mc:Choice>
              <mc:Fallback>
                <p:oleObj name="Equation" r:id="rId11" imgW="387324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589240"/>
                        <a:ext cx="7747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125539" y="497049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此时该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公司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无车可用的概率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1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39923"/>
            <a:ext cx="7467600" cy="615553"/>
          </a:xfrm>
          <a:extLst/>
        </p:spPr>
        <p:txBody>
          <a:bodyPr/>
          <a:lstStyle/>
          <a:p>
            <a:pPr>
              <a:defRPr/>
            </a:pPr>
            <a:r>
              <a:rPr lang="en-US" altLang="zh-CN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altLang="zh-CN" kern="10" dirty="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5149" y="1330032"/>
            <a:ext cx="3892550" cy="731803"/>
          </a:xfrm>
          <a:extLst/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sz="44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6600CC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Good Luck</a:t>
            </a:r>
            <a:r>
              <a:rPr lang="zh-CN" altLang="en-US" sz="44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6600CC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</p:txBody>
      </p:sp>
      <p:sp>
        <p:nvSpPr>
          <p:cNvPr id="737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8B8387-460F-4B90-A213-434E7015B589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737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pic>
        <p:nvPicPr>
          <p:cNvPr id="73735" name="Picture 4" descr="EXAM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6813"/>
            <a:ext cx="37465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 smtClean="0">
                <a:latin typeface="黑体" panose="02010609060101010101" pitchFamily="49" charset="-122"/>
              </a:rPr>
              <a:t>习题</a:t>
            </a:r>
            <a:r>
              <a:rPr lang="en-US" altLang="zh-CN" sz="4400" smtClean="0">
                <a:latin typeface="黑体" panose="02010609060101010101" pitchFamily="49" charset="-122"/>
              </a:rPr>
              <a:t>3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idx="1"/>
          </p:nvPr>
        </p:nvSpPr>
        <p:spPr>
          <a:xfrm>
            <a:off x="1336675" y="1358900"/>
            <a:ext cx="7197725" cy="4308475"/>
          </a:xfrm>
        </p:spPr>
        <p:txBody>
          <a:bodyPr/>
          <a:lstStyle/>
          <a:p>
            <a:pPr marL="0" indent="719138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考虑一个</a:t>
            </a:r>
            <a:r>
              <a:rPr lang="en-US" altLang="zh-CN" smtClean="0">
                <a:solidFill>
                  <a:srgbClr val="000000"/>
                </a:solidFill>
              </a:rPr>
              <a:t>M/M/1/K</a:t>
            </a:r>
            <a:r>
              <a:rPr lang="zh-CN" altLang="en-US" smtClean="0">
                <a:solidFill>
                  <a:srgbClr val="000000"/>
                </a:solidFill>
              </a:rPr>
              <a:t>排队系统，</a:t>
            </a:r>
            <a:r>
              <a:rPr lang="en-US" altLang="zh-CN" smtClean="0">
                <a:solidFill>
                  <a:srgbClr val="000000"/>
                </a:solidFill>
              </a:rPr>
              <a:t>λ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</a:rPr>
              <a:t>人</a:t>
            </a:r>
            <a:r>
              <a:rPr lang="en-US" altLang="zh-CN" smtClean="0">
                <a:solidFill>
                  <a:srgbClr val="000000"/>
                </a:solidFill>
              </a:rPr>
              <a:t>/</a:t>
            </a:r>
            <a:r>
              <a:rPr lang="zh-CN" altLang="en-US" smtClean="0">
                <a:solidFill>
                  <a:srgbClr val="000000"/>
                </a:solidFill>
              </a:rPr>
              <a:t>小时，</a:t>
            </a:r>
            <a:r>
              <a:rPr lang="en-US" altLang="zh-CN" smtClean="0">
                <a:solidFill>
                  <a:srgbClr val="000000"/>
                </a:solidFill>
              </a:rPr>
              <a:t>μ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30</a:t>
            </a:r>
            <a:r>
              <a:rPr lang="zh-CN" altLang="en-US" smtClean="0">
                <a:solidFill>
                  <a:srgbClr val="000000"/>
                </a:solidFill>
              </a:rPr>
              <a:t>人</a:t>
            </a:r>
            <a:r>
              <a:rPr lang="en-US" altLang="zh-CN" smtClean="0">
                <a:solidFill>
                  <a:srgbClr val="000000"/>
                </a:solidFill>
              </a:rPr>
              <a:t>/</a:t>
            </a:r>
            <a:r>
              <a:rPr lang="zh-CN" altLang="en-US" smtClean="0">
                <a:solidFill>
                  <a:srgbClr val="000000"/>
                </a:solidFill>
              </a:rPr>
              <a:t>小时，</a:t>
            </a:r>
            <a:r>
              <a:rPr lang="en-US" altLang="zh-CN" smtClean="0">
                <a:solidFill>
                  <a:srgbClr val="000000"/>
                </a:solidFill>
              </a:rPr>
              <a:t>K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</a:rPr>
              <a:t>。管理者想改进服务机构，提出了两个方案。方案</a:t>
            </a:r>
            <a:r>
              <a:rPr lang="en-US" altLang="zh-CN" smtClean="0">
                <a:solidFill>
                  <a:srgbClr val="000000"/>
                </a:solidFill>
              </a:rPr>
              <a:t>I</a:t>
            </a:r>
            <a:r>
              <a:rPr lang="zh-CN" altLang="en-US" smtClean="0">
                <a:solidFill>
                  <a:srgbClr val="000000"/>
                </a:solidFill>
              </a:rPr>
              <a:t>：增加等待空间，</a:t>
            </a:r>
            <a:r>
              <a:rPr lang="en-US" altLang="zh-CN" smtClean="0">
                <a:solidFill>
                  <a:srgbClr val="000000"/>
                </a:solidFill>
              </a:rPr>
              <a:t>K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</a:rPr>
              <a:t>；方案</a:t>
            </a:r>
            <a:r>
              <a:rPr lang="en-US" altLang="zh-CN" smtClean="0">
                <a:solidFill>
                  <a:srgbClr val="000000"/>
                </a:solidFill>
              </a:rPr>
              <a:t>II</a:t>
            </a:r>
            <a:r>
              <a:rPr lang="zh-CN" altLang="en-US" smtClean="0">
                <a:solidFill>
                  <a:srgbClr val="000000"/>
                </a:solidFill>
              </a:rPr>
              <a:t>：提高服务率，</a:t>
            </a:r>
            <a:r>
              <a:rPr lang="en-US" altLang="zh-CN" smtClean="0">
                <a:solidFill>
                  <a:srgbClr val="000000"/>
                </a:solidFill>
              </a:rPr>
              <a:t>μ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40</a:t>
            </a:r>
            <a:r>
              <a:rPr lang="zh-CN" altLang="en-US" smtClean="0">
                <a:solidFill>
                  <a:srgbClr val="000000"/>
                </a:solidFill>
              </a:rPr>
              <a:t>人</a:t>
            </a:r>
            <a:r>
              <a:rPr lang="en-US" altLang="zh-CN" smtClean="0">
                <a:solidFill>
                  <a:srgbClr val="000000"/>
                </a:solidFill>
              </a:rPr>
              <a:t>/</a:t>
            </a:r>
            <a:r>
              <a:rPr lang="zh-CN" altLang="en-US" smtClean="0">
                <a:solidFill>
                  <a:srgbClr val="000000"/>
                </a:solidFill>
              </a:rPr>
              <a:t>小时。假设在单位时间内单位服务成本</a:t>
            </a:r>
            <a:r>
              <a:rPr lang="en-US" altLang="zh-CN" smtClean="0">
                <a:solidFill>
                  <a:srgbClr val="000000"/>
                </a:solidFill>
              </a:rPr>
              <a:t>5</a:t>
            </a:r>
            <a:r>
              <a:rPr lang="zh-CN" altLang="en-US" smtClean="0">
                <a:solidFill>
                  <a:srgbClr val="000000"/>
                </a:solidFill>
              </a:rPr>
              <a:t>元和每服务一个顾客收益</a:t>
            </a:r>
            <a:r>
              <a:rPr lang="en-US" altLang="zh-CN" smtClean="0">
                <a:solidFill>
                  <a:srgbClr val="000000"/>
                </a:solidFill>
              </a:rPr>
              <a:t>8</a:t>
            </a:r>
            <a:r>
              <a:rPr lang="zh-CN" altLang="en-US" smtClean="0">
                <a:solidFill>
                  <a:srgbClr val="000000"/>
                </a:solidFill>
              </a:rPr>
              <a:t>元不变得情况下，哪个方案获得更大的收益？当</a:t>
            </a:r>
            <a:r>
              <a:rPr lang="en-US" altLang="zh-CN" smtClean="0">
                <a:solidFill>
                  <a:srgbClr val="000000"/>
                </a:solidFill>
              </a:rPr>
              <a:t>λ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30</a:t>
            </a:r>
            <a:r>
              <a:rPr lang="zh-CN" altLang="en-US" smtClean="0">
                <a:solidFill>
                  <a:srgbClr val="000000"/>
                </a:solidFill>
              </a:rPr>
              <a:t>人</a:t>
            </a:r>
            <a:r>
              <a:rPr lang="en-US" altLang="zh-CN" smtClean="0">
                <a:solidFill>
                  <a:srgbClr val="000000"/>
                </a:solidFill>
              </a:rPr>
              <a:t>/</a:t>
            </a:r>
            <a:r>
              <a:rPr lang="zh-CN" altLang="en-US" smtClean="0">
                <a:solidFill>
                  <a:srgbClr val="000000"/>
                </a:solidFill>
              </a:rPr>
              <a:t>小时，又有什么结果？</a:t>
            </a:r>
          </a:p>
        </p:txBody>
      </p:sp>
      <p:sp>
        <p:nvSpPr>
          <p:cNvPr id="4915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CDAB84-3819-4004-AE2A-789BBA01C80C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915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71753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44488"/>
            <a:ext cx="7467600" cy="6096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ym typeface="Symbol" panose="05050102010706020507" pitchFamily="18" charset="2"/>
              </a:rPr>
              <a:t>解</a:t>
            </a:r>
            <a:endParaRPr lang="zh-CN" altLang="en-US" sz="6000" smtClean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63638"/>
            <a:ext cx="7543800" cy="5175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单位时间内的纯收入为</a:t>
            </a:r>
          </a:p>
        </p:txBody>
      </p:sp>
      <p:sp>
        <p:nvSpPr>
          <p:cNvPr id="5120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EDF678-833B-4502-BB8A-FA99FCE31C56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5120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884363" y="1676400"/>
          <a:ext cx="59642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9" name="Equation" r:id="rId4" imgW="2819508" imgH="419028" progId="Equation.3">
                  <p:embed/>
                </p:oleObj>
              </mc:Choice>
              <mc:Fallback>
                <p:oleObj name="Equation" r:id="rId4" imgW="2819508" imgH="419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676400"/>
                        <a:ext cx="59642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1143000" y="2708275"/>
            <a:ext cx="782161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I(λ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3)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27686" name="Object 6"/>
          <p:cNvGraphicFramePr>
            <a:graphicFrameLocks noChangeAspect="1"/>
          </p:cNvGraphicFramePr>
          <p:nvPr/>
        </p:nvGraphicFramePr>
        <p:xfrm>
          <a:off x="1871663" y="3276600"/>
          <a:ext cx="60706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0" name="Equation" r:id="rId6" imgW="2872686" imgH="434340" progId="Equation.3">
                  <p:embed/>
                </p:oleObj>
              </mc:Choice>
              <mc:Fallback>
                <p:oleObj name="Equation" r:id="rId6" imgW="2872686" imgH="4343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276600"/>
                        <a:ext cx="60706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1143000" y="4267200"/>
            <a:ext cx="782161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II(λ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2):</a:t>
            </a:r>
          </a:p>
        </p:txBody>
      </p:sp>
      <p:graphicFrame>
        <p:nvGraphicFramePr>
          <p:cNvPr id="327688" name="Object 8"/>
          <p:cNvGraphicFramePr>
            <a:graphicFrameLocks noChangeAspect="1"/>
          </p:cNvGraphicFramePr>
          <p:nvPr/>
        </p:nvGraphicFramePr>
        <p:xfrm>
          <a:off x="1760538" y="4953000"/>
          <a:ext cx="64690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1" name="Equation" r:id="rId8" imgW="3063348" imgH="434340" progId="Equation.3">
                  <p:embed/>
                </p:oleObj>
              </mc:Choice>
              <mc:Fallback>
                <p:oleObj name="Equation" r:id="rId8" imgW="3063348" imgH="4343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953000"/>
                        <a:ext cx="646906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1143000" y="5867400"/>
            <a:ext cx="755808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故方案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比方案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9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autoUpdateAnimBg="0" advAuto="0"/>
      <p:bldP spid="327685" grpId="0" autoUpdateAnimBg="0"/>
      <p:bldP spid="327687" grpId="0" autoUpdateAnimBg="0"/>
      <p:bldP spid="32768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4325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解</a:t>
            </a:r>
            <a:r>
              <a:rPr lang="en-US" altLang="zh-CN" sz="4400" smtClean="0">
                <a:latin typeface="宋体" panose="02010600030101010101" pitchFamily="2" charset="-122"/>
              </a:rPr>
              <a:t>(</a:t>
            </a:r>
            <a:r>
              <a:rPr lang="zh-CN" altLang="en-US" sz="4400" smtClean="0">
                <a:latin typeface="宋体" panose="02010600030101010101" pitchFamily="2" charset="-122"/>
              </a:rPr>
              <a:t>续</a:t>
            </a:r>
            <a:r>
              <a:rPr lang="en-US" altLang="zh-CN" sz="4400" smtClean="0">
                <a:latin typeface="宋体" panose="02010600030101010101" pitchFamily="2" charset="-122"/>
              </a:rPr>
              <a:t>)</a:t>
            </a:r>
            <a:endParaRPr lang="en-US" altLang="zh-CN" sz="600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63638"/>
            <a:ext cx="7543800" cy="5175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当</a:t>
            </a:r>
            <a:r>
              <a:rPr lang="en-US" altLang="zh-CN" smtClean="0">
                <a:solidFill>
                  <a:srgbClr val="000000"/>
                </a:solidFill>
              </a:rPr>
              <a:t>λ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30</a:t>
            </a:r>
            <a:r>
              <a:rPr lang="zh-CN" altLang="en-US" smtClean="0">
                <a:solidFill>
                  <a:srgbClr val="000000"/>
                </a:solidFill>
              </a:rPr>
              <a:t>人</a:t>
            </a:r>
            <a:r>
              <a:rPr lang="en-US" altLang="zh-CN" smtClean="0">
                <a:solidFill>
                  <a:srgbClr val="000000"/>
                </a:solidFill>
              </a:rPr>
              <a:t>/</a:t>
            </a:r>
            <a:r>
              <a:rPr lang="zh-CN" altLang="en-US" smtClean="0">
                <a:solidFill>
                  <a:srgbClr val="000000"/>
                </a:solidFill>
              </a:rPr>
              <a:t>小时：</a:t>
            </a:r>
          </a:p>
        </p:txBody>
      </p:sp>
      <p:sp>
        <p:nvSpPr>
          <p:cNvPr id="5325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123C09-D1E5-4A6D-AD72-69D5646D8512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2019/11/23</a:t>
            </a:fld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5325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1143000" y="1944688"/>
            <a:ext cx="782161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方案</a:t>
            </a:r>
            <a:r>
              <a:rPr lang="en-US" altLang="zh-CN">
                <a:solidFill>
                  <a:srgbClr val="000000"/>
                </a:solidFill>
              </a:rPr>
              <a:t>I(λ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30</a:t>
            </a:r>
            <a:r>
              <a:rPr lang="zh-CN" altLang="en-US">
                <a:solidFill>
                  <a:srgbClr val="000000"/>
                </a:solidFill>
              </a:rPr>
              <a:t>人</a:t>
            </a:r>
            <a:r>
              <a:rPr lang="en-US" altLang="zh-CN">
                <a:solidFill>
                  <a:srgbClr val="000000"/>
                </a:solidFill>
              </a:rPr>
              <a:t>/</a:t>
            </a:r>
            <a:r>
              <a:rPr lang="zh-CN" altLang="en-US">
                <a:solidFill>
                  <a:srgbClr val="000000"/>
                </a:solidFill>
              </a:rPr>
              <a:t>小时，</a:t>
            </a:r>
            <a:r>
              <a:rPr lang="en-US" altLang="zh-CN">
                <a:solidFill>
                  <a:srgbClr val="000000"/>
                </a:solidFill>
              </a:rPr>
              <a:t>μ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30</a:t>
            </a:r>
            <a:r>
              <a:rPr lang="zh-CN" altLang="en-US">
                <a:solidFill>
                  <a:srgbClr val="000000"/>
                </a:solidFill>
              </a:rPr>
              <a:t>人</a:t>
            </a:r>
            <a:r>
              <a:rPr lang="en-US" altLang="zh-CN">
                <a:solidFill>
                  <a:srgbClr val="000000"/>
                </a:solidFill>
              </a:rPr>
              <a:t>/</a:t>
            </a:r>
            <a:r>
              <a:rPr lang="zh-CN" altLang="en-US">
                <a:solidFill>
                  <a:srgbClr val="000000"/>
                </a:solidFill>
              </a:rPr>
              <a:t>小时，</a:t>
            </a:r>
            <a:r>
              <a:rPr lang="en-US" altLang="zh-CN">
                <a:solidFill>
                  <a:srgbClr val="000000"/>
                </a:solidFill>
              </a:rPr>
              <a:t>K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3)</a:t>
            </a:r>
            <a:r>
              <a:rPr lang="zh-CN" altLang="en-US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1366838" y="2728913"/>
          <a:ext cx="70834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6" name="Equation" r:id="rId4" imgW="3352800" imgH="381072" progId="Equation.3">
                  <p:embed/>
                </p:oleObj>
              </mc:Choice>
              <mc:Fallback>
                <p:oleObj name="Equation" r:id="rId4" imgW="3352800" imgH="3810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728913"/>
                        <a:ext cx="70834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1143000" y="3851275"/>
            <a:ext cx="782161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方案</a:t>
            </a:r>
            <a:r>
              <a:rPr lang="en-US" altLang="zh-CN">
                <a:solidFill>
                  <a:srgbClr val="000000"/>
                </a:solidFill>
              </a:rPr>
              <a:t>II(λ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30</a:t>
            </a:r>
            <a:r>
              <a:rPr lang="zh-CN" altLang="en-US">
                <a:solidFill>
                  <a:srgbClr val="000000"/>
                </a:solidFill>
              </a:rPr>
              <a:t>人</a:t>
            </a:r>
            <a:r>
              <a:rPr lang="en-US" altLang="zh-CN">
                <a:solidFill>
                  <a:srgbClr val="000000"/>
                </a:solidFill>
              </a:rPr>
              <a:t>/</a:t>
            </a:r>
            <a:r>
              <a:rPr lang="zh-CN" altLang="en-US">
                <a:solidFill>
                  <a:srgbClr val="000000"/>
                </a:solidFill>
              </a:rPr>
              <a:t>小时，</a:t>
            </a:r>
            <a:r>
              <a:rPr lang="en-US" altLang="zh-CN">
                <a:solidFill>
                  <a:srgbClr val="000000"/>
                </a:solidFill>
              </a:rPr>
              <a:t>μ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40</a:t>
            </a:r>
            <a:r>
              <a:rPr lang="zh-CN" altLang="en-US">
                <a:solidFill>
                  <a:srgbClr val="000000"/>
                </a:solidFill>
              </a:rPr>
              <a:t>人</a:t>
            </a:r>
            <a:r>
              <a:rPr lang="en-US" altLang="zh-CN">
                <a:solidFill>
                  <a:srgbClr val="000000"/>
                </a:solidFill>
              </a:rPr>
              <a:t>/</a:t>
            </a:r>
            <a:r>
              <a:rPr lang="zh-CN" altLang="en-US">
                <a:solidFill>
                  <a:srgbClr val="000000"/>
                </a:solidFill>
              </a:rPr>
              <a:t>小时，</a:t>
            </a:r>
            <a:r>
              <a:rPr lang="en-US" altLang="zh-CN">
                <a:solidFill>
                  <a:srgbClr val="000000"/>
                </a:solidFill>
              </a:rPr>
              <a:t>K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2):</a:t>
            </a:r>
          </a:p>
        </p:txBody>
      </p:sp>
      <p:graphicFrame>
        <p:nvGraphicFramePr>
          <p:cNvPr id="329735" name="Object 7"/>
          <p:cNvGraphicFramePr>
            <a:graphicFrameLocks noChangeAspect="1"/>
          </p:cNvGraphicFramePr>
          <p:nvPr/>
        </p:nvGraphicFramePr>
        <p:xfrm>
          <a:off x="1720850" y="4635500"/>
          <a:ext cx="65484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7" name="Equation" r:id="rId6" imgW="3101394" imgH="434340" progId="Equation.3">
                  <p:embed/>
                </p:oleObj>
              </mc:Choice>
              <mc:Fallback>
                <p:oleObj name="Equation" r:id="rId6" imgW="3101394" imgH="4343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635500"/>
                        <a:ext cx="654843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1143000" y="5867400"/>
            <a:ext cx="755808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故方案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比方案</a:t>
            </a:r>
            <a:r>
              <a:rPr lang="en-US" altLang="zh-CN">
                <a:solidFill>
                  <a:srgbClr val="000000"/>
                </a:solidFill>
              </a:rPr>
              <a:t>II</a:t>
            </a:r>
            <a:r>
              <a:rPr lang="zh-CN" altLang="en-US">
                <a:solidFill>
                  <a:srgbClr val="000000"/>
                </a:solidFill>
              </a:rPr>
              <a:t>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63</a:t>
            </a:r>
            <a:r>
              <a:rPr lang="zh-CN" altLang="en-US" smtClean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autoUpdateAnimBg="0" advAuto="0"/>
      <p:bldP spid="329732" grpId="0" autoUpdateAnimBg="0"/>
      <p:bldP spid="329734" grpId="0" autoUpdateAnimBg="0"/>
      <p:bldP spid="32973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3820</Words>
  <Application>Microsoft Office PowerPoint</Application>
  <PresentationFormat>全屏显示(4:3)</PresentationFormat>
  <Paragraphs>532</Paragraphs>
  <Slides>63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63</vt:i4>
      </vt:variant>
    </vt:vector>
  </HeadingPairs>
  <TitlesOfParts>
    <vt:vector size="75" baseType="lpstr">
      <vt:lpstr>黑体</vt:lpstr>
      <vt:lpstr>华文行楷</vt:lpstr>
      <vt:lpstr>宋体</vt:lpstr>
      <vt:lpstr>Arial</vt:lpstr>
      <vt:lpstr>Symbol</vt:lpstr>
      <vt:lpstr>Times New Roman</vt:lpstr>
      <vt:lpstr>Wingdings</vt:lpstr>
      <vt:lpstr>默认设计模板</vt:lpstr>
      <vt:lpstr>BMP 图象</vt:lpstr>
      <vt:lpstr>MathType 6.0 Equation</vt:lpstr>
      <vt:lpstr>Equation</vt:lpstr>
      <vt:lpstr>公式</vt:lpstr>
      <vt:lpstr>随机过程与排队论</vt:lpstr>
      <vt:lpstr>习题1</vt:lpstr>
      <vt:lpstr>解</vt:lpstr>
      <vt:lpstr>解(续)</vt:lpstr>
      <vt:lpstr>习题2</vt:lpstr>
      <vt:lpstr>解</vt:lpstr>
      <vt:lpstr>习题3</vt:lpstr>
      <vt:lpstr>解</vt:lpstr>
      <vt:lpstr>解(续)</vt:lpstr>
      <vt:lpstr>习题4</vt:lpstr>
      <vt:lpstr>解</vt:lpstr>
      <vt:lpstr>解(续)</vt:lpstr>
      <vt:lpstr>习题5</vt:lpstr>
      <vt:lpstr>解</vt:lpstr>
      <vt:lpstr>解(续)</vt:lpstr>
      <vt:lpstr>习题6</vt:lpstr>
      <vt:lpstr>解</vt:lpstr>
      <vt:lpstr>解(续)</vt:lpstr>
      <vt:lpstr>习题7</vt:lpstr>
      <vt:lpstr>解</vt:lpstr>
      <vt:lpstr>解(续)</vt:lpstr>
      <vt:lpstr>解(续1)</vt:lpstr>
      <vt:lpstr>解(续2)</vt:lpstr>
      <vt:lpstr>解(续3)</vt:lpstr>
      <vt:lpstr>例1</vt:lpstr>
      <vt:lpstr>解</vt:lpstr>
      <vt:lpstr>例2</vt:lpstr>
      <vt:lpstr>解</vt:lpstr>
      <vt:lpstr>解(续)</vt:lpstr>
      <vt:lpstr>解(续)</vt:lpstr>
      <vt:lpstr>证N1(t) 为参数为pλ的泊松过程泊松过程</vt:lpstr>
      <vt:lpstr>直接计算增量分布</vt:lpstr>
      <vt:lpstr>例3</vt:lpstr>
      <vt:lpstr>解</vt:lpstr>
      <vt:lpstr>解(续)</vt:lpstr>
      <vt:lpstr>例4</vt:lpstr>
      <vt:lpstr>解法1（用定义解）</vt:lpstr>
      <vt:lpstr>解法1(续1)</vt:lpstr>
      <vt:lpstr>解法1(续2)</vt:lpstr>
      <vt:lpstr>解法2</vt:lpstr>
      <vt:lpstr>例5</vt:lpstr>
      <vt:lpstr>解</vt:lpstr>
      <vt:lpstr>解（续）</vt:lpstr>
      <vt:lpstr>例6</vt:lpstr>
      <vt:lpstr>解</vt:lpstr>
      <vt:lpstr>解（续）</vt:lpstr>
      <vt:lpstr>例7</vt:lpstr>
      <vt:lpstr>解</vt:lpstr>
      <vt:lpstr>解（续）</vt:lpstr>
      <vt:lpstr>解（续1）</vt:lpstr>
      <vt:lpstr>例8</vt:lpstr>
      <vt:lpstr>解</vt:lpstr>
      <vt:lpstr>解（续）</vt:lpstr>
      <vt:lpstr>解（续1）</vt:lpstr>
      <vt:lpstr>例9</vt:lpstr>
      <vt:lpstr>解</vt:lpstr>
      <vt:lpstr>解(续)</vt:lpstr>
      <vt:lpstr>解(续1)</vt:lpstr>
      <vt:lpstr>例10</vt:lpstr>
      <vt:lpstr>解</vt:lpstr>
      <vt:lpstr>解(续)</vt:lpstr>
      <vt:lpstr>解(续1)</vt:lpstr>
      <vt:lpstr>Thank You !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</cp:lastModifiedBy>
  <cp:revision>82</cp:revision>
  <dcterms:created xsi:type="dcterms:W3CDTF">2002-12-17T04:12:09Z</dcterms:created>
  <dcterms:modified xsi:type="dcterms:W3CDTF">2019-11-23T01:19:08Z</dcterms:modified>
</cp:coreProperties>
</file>