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3" r:id="rId1"/>
  </p:sldMasterIdLst>
  <p:notesMasterIdLst>
    <p:notesMasterId r:id="rId31"/>
  </p:notesMasterIdLst>
  <p:sldIdLst>
    <p:sldId id="898" r:id="rId2"/>
    <p:sldId id="901" r:id="rId3"/>
    <p:sldId id="1010" r:id="rId4"/>
    <p:sldId id="1138" r:id="rId5"/>
    <p:sldId id="1139" r:id="rId6"/>
    <p:sldId id="1140" r:id="rId7"/>
    <p:sldId id="1141" r:id="rId8"/>
    <p:sldId id="1142" r:id="rId9"/>
    <p:sldId id="1143" r:id="rId10"/>
    <p:sldId id="1144" r:id="rId11"/>
    <p:sldId id="1145" r:id="rId12"/>
    <p:sldId id="1146" r:id="rId13"/>
    <p:sldId id="1147" r:id="rId14"/>
    <p:sldId id="1148" r:id="rId15"/>
    <p:sldId id="1149" r:id="rId16"/>
    <p:sldId id="1150" r:id="rId17"/>
    <p:sldId id="1151" r:id="rId18"/>
    <p:sldId id="1152" r:id="rId19"/>
    <p:sldId id="1153" r:id="rId20"/>
    <p:sldId id="839" r:id="rId21"/>
    <p:sldId id="1011" r:id="rId22"/>
    <p:sldId id="1154" r:id="rId23"/>
    <p:sldId id="1155" r:id="rId24"/>
    <p:sldId id="1156" r:id="rId25"/>
    <p:sldId id="1157" r:id="rId26"/>
    <p:sldId id="1158" r:id="rId27"/>
    <p:sldId id="1159" r:id="rId28"/>
    <p:sldId id="1160" r:id="rId29"/>
    <p:sldId id="1161" r:id="rId30"/>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rhapsody" initials="s" lastIdx="0" clrIdx="0">
    <p:extLst>
      <p:ext uri="{19B8F6BF-5375-455C-9EA6-DF929625EA0E}">
        <p15:presenceInfo xmlns:p15="http://schemas.microsoft.com/office/powerpoint/2012/main" userId="searhapso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05" autoAdjust="0"/>
    <p:restoredTop sz="81202" autoAdjust="0"/>
  </p:normalViewPr>
  <p:slideViewPr>
    <p:cSldViewPr>
      <p:cViewPr varScale="1">
        <p:scale>
          <a:sx n="85" d="100"/>
          <a:sy n="85" d="100"/>
        </p:scale>
        <p:origin x="102" y="138"/>
      </p:cViewPr>
      <p:guideLst>
        <p:guide orient="horz" pos="2160"/>
        <p:guide pos="3840"/>
      </p:guideLst>
    </p:cSldViewPr>
  </p:slideViewPr>
  <p:outlineViewPr>
    <p:cViewPr>
      <p:scale>
        <a:sx n="33" d="100"/>
        <a:sy n="33" d="100"/>
      </p:scale>
      <p:origin x="0" y="-73459"/>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航" userId="7a052745c4ca7dd4" providerId="LiveId" clId="{0A79C8C4-372B-44BC-998F-80535248D46A}"/>
    <pc:docChg chg="modSld">
      <pc:chgData name="陈 航" userId="7a052745c4ca7dd4" providerId="LiveId" clId="{0A79C8C4-372B-44BC-998F-80535248D46A}" dt="2021-01-06T18:49:12.800" v="7" actId="20577"/>
      <pc:docMkLst>
        <pc:docMk/>
      </pc:docMkLst>
      <pc:sldChg chg="modSp">
        <pc:chgData name="陈 航" userId="7a052745c4ca7dd4" providerId="LiveId" clId="{0A79C8C4-372B-44BC-998F-80535248D46A}" dt="2021-01-06T18:49:12.800" v="7" actId="20577"/>
        <pc:sldMkLst>
          <pc:docMk/>
          <pc:sldMk cId="0" sldId="898"/>
        </pc:sldMkLst>
        <pc:spChg chg="mod">
          <ac:chgData name="陈 航" userId="7a052745c4ca7dd4" providerId="LiveId" clId="{0A79C8C4-372B-44BC-998F-80535248D46A}" dt="2021-01-06T18:49:12.800" v="7" actId="20577"/>
          <ac:spMkLst>
            <pc:docMk/>
            <pc:sldMk cId="0" sldId="898"/>
            <ac:spMk id="1024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ltLang="zh-CN"/>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ltLang="zh-CN"/>
          </a:p>
        </p:txBody>
      </p:sp>
      <p:sp>
        <p:nvSpPr>
          <p:cNvPr id="15360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9EBE8F6A-81B2-4C56-8595-E582CF9ED13F}" type="slidenum">
              <a:rPr lang="en-US" altLang="zh-CN"/>
              <a:pPr>
                <a:defRPr/>
              </a:pPr>
              <a:t>‹#›</a:t>
            </a:fld>
            <a:endParaRPr lang="en-US" altLang="zh-CN"/>
          </a:p>
        </p:txBody>
      </p:sp>
    </p:spTree>
    <p:extLst>
      <p:ext uri="{BB962C8B-B14F-4D97-AF65-F5344CB8AC3E}">
        <p14:creationId xmlns:p14="http://schemas.microsoft.com/office/powerpoint/2010/main" val="37069467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3</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5504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12</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251638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13</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15871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14</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4045160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15</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1922448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16</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449147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17</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2284020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18</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1784507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19</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15083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9DEBE51-9877-4EF2-ABAD-BDE21105ACB9}" type="slidenum">
              <a:rPr lang="zh-CN" altLang="en-US" sz="1200" smtClean="0">
                <a:latin typeface="Times New Roman" pitchFamily="18" charset="0"/>
              </a:rPr>
              <a:pPr eaLnBrk="1" hangingPunct="1"/>
              <a:t>20</a:t>
            </a:fld>
            <a:endParaRPr lang="en-US" altLang="zh-CN" sz="1200">
              <a:latin typeface="Times New Roman" pitchFamily="18" charset="0"/>
            </a:endParaRPr>
          </a:p>
        </p:txBody>
      </p:sp>
      <p:sp>
        <p:nvSpPr>
          <p:cNvPr id="160771" name="Rectangle 2"/>
          <p:cNvSpPr>
            <a:spLocks noGrp="1" noRot="1" noChangeAspect="1" noChangeArrowheads="1" noTextEdit="1"/>
          </p:cNvSpPr>
          <p:nvPr>
            <p:ph type="sldImg"/>
          </p:nvPr>
        </p:nvSpPr>
        <p:spPr>
          <a:xfrm>
            <a:off x="381000" y="685800"/>
            <a:ext cx="6096000" cy="3429000"/>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Times New Roman" pitchFamily="18" charset="0"/>
            </a:endParaRPr>
          </a:p>
        </p:txBody>
      </p:sp>
    </p:spTree>
    <p:extLst>
      <p:ext uri="{BB962C8B-B14F-4D97-AF65-F5344CB8AC3E}">
        <p14:creationId xmlns:p14="http://schemas.microsoft.com/office/powerpoint/2010/main" val="3337745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EBE8F6A-81B2-4C56-8595-E582CF9ED13F}" type="slidenum">
              <a:rPr lang="en-US" altLang="zh-CN" smtClean="0"/>
              <a:pPr>
                <a:defRPr/>
              </a:pPr>
              <a:t>23</a:t>
            </a:fld>
            <a:endParaRPr lang="en-US" altLang="zh-CN"/>
          </a:p>
        </p:txBody>
      </p:sp>
    </p:spTree>
    <p:extLst>
      <p:ext uri="{BB962C8B-B14F-4D97-AF65-F5344CB8AC3E}">
        <p14:creationId xmlns:p14="http://schemas.microsoft.com/office/powerpoint/2010/main" val="985524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4</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646784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EBE8F6A-81B2-4C56-8595-E582CF9ED13F}" type="slidenum">
              <a:rPr lang="en-US" altLang="zh-CN" smtClean="0"/>
              <a:pPr>
                <a:defRPr/>
              </a:pPr>
              <a:t>24</a:t>
            </a:fld>
            <a:endParaRPr lang="en-US" altLang="zh-CN"/>
          </a:p>
        </p:txBody>
      </p:sp>
    </p:spTree>
    <p:extLst>
      <p:ext uri="{BB962C8B-B14F-4D97-AF65-F5344CB8AC3E}">
        <p14:creationId xmlns:p14="http://schemas.microsoft.com/office/powerpoint/2010/main" val="196214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EBE8F6A-81B2-4C56-8595-E582CF9ED13F}" type="slidenum">
              <a:rPr lang="en-US" altLang="zh-CN" smtClean="0"/>
              <a:pPr>
                <a:defRPr/>
              </a:pPr>
              <a:t>25</a:t>
            </a:fld>
            <a:endParaRPr lang="en-US" altLang="zh-CN"/>
          </a:p>
        </p:txBody>
      </p:sp>
    </p:spTree>
    <p:extLst>
      <p:ext uri="{BB962C8B-B14F-4D97-AF65-F5344CB8AC3E}">
        <p14:creationId xmlns:p14="http://schemas.microsoft.com/office/powerpoint/2010/main" val="3725440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EBE8F6A-81B2-4C56-8595-E582CF9ED13F}" type="slidenum">
              <a:rPr lang="en-US" altLang="zh-CN" smtClean="0"/>
              <a:pPr>
                <a:defRPr/>
              </a:pPr>
              <a:t>26</a:t>
            </a:fld>
            <a:endParaRPr lang="en-US" altLang="zh-CN"/>
          </a:p>
        </p:txBody>
      </p:sp>
    </p:spTree>
    <p:extLst>
      <p:ext uri="{BB962C8B-B14F-4D97-AF65-F5344CB8AC3E}">
        <p14:creationId xmlns:p14="http://schemas.microsoft.com/office/powerpoint/2010/main" val="162056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EBE8F6A-81B2-4C56-8595-E582CF9ED13F}" type="slidenum">
              <a:rPr lang="en-US" altLang="zh-CN" smtClean="0"/>
              <a:pPr>
                <a:defRPr/>
              </a:pPr>
              <a:t>27</a:t>
            </a:fld>
            <a:endParaRPr lang="en-US" altLang="zh-CN"/>
          </a:p>
        </p:txBody>
      </p:sp>
    </p:spTree>
    <p:extLst>
      <p:ext uri="{BB962C8B-B14F-4D97-AF65-F5344CB8AC3E}">
        <p14:creationId xmlns:p14="http://schemas.microsoft.com/office/powerpoint/2010/main" val="923273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EBE8F6A-81B2-4C56-8595-E582CF9ED13F}" type="slidenum">
              <a:rPr lang="en-US" altLang="zh-CN" smtClean="0"/>
              <a:pPr>
                <a:defRPr/>
              </a:pPr>
              <a:t>28</a:t>
            </a:fld>
            <a:endParaRPr lang="en-US" altLang="zh-CN"/>
          </a:p>
        </p:txBody>
      </p:sp>
    </p:spTree>
    <p:extLst>
      <p:ext uri="{BB962C8B-B14F-4D97-AF65-F5344CB8AC3E}">
        <p14:creationId xmlns:p14="http://schemas.microsoft.com/office/powerpoint/2010/main" val="1646626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EBE8F6A-81B2-4C56-8595-E582CF9ED13F}" type="slidenum">
              <a:rPr lang="en-US" altLang="zh-CN" smtClean="0"/>
              <a:pPr>
                <a:defRPr/>
              </a:pPr>
              <a:t>29</a:t>
            </a:fld>
            <a:endParaRPr lang="en-US" altLang="zh-CN"/>
          </a:p>
        </p:txBody>
      </p:sp>
    </p:spTree>
    <p:extLst>
      <p:ext uri="{BB962C8B-B14F-4D97-AF65-F5344CB8AC3E}">
        <p14:creationId xmlns:p14="http://schemas.microsoft.com/office/powerpoint/2010/main" val="296836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5</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263507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6</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362492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7</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2231029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8</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386090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9</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2330268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10</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1190228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B362566C-042C-42E7-9865-5D923944360B}" type="slidenum">
              <a:rPr lang="zh-CN" altLang="en-US" smtClean="0"/>
              <a:pPr/>
              <a:t>11</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3739232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9" name="标题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dirty="0"/>
          </a:p>
        </p:txBody>
      </p:sp>
      <p:grpSp>
        <p:nvGrpSpPr>
          <p:cNvPr id="2" name="组合 1"/>
          <p:cNvGrpSpPr/>
          <p:nvPr/>
        </p:nvGrpSpPr>
        <p:grpSpPr>
          <a:xfrm>
            <a:off x="-5019" y="4953000"/>
            <a:ext cx="12197020"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2400"/>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2400"/>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2400"/>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6839115" y="6407944"/>
            <a:ext cx="1369120" cy="450056"/>
          </a:xfrm>
          <a:prstGeom prst="rect">
            <a:avLst/>
          </a:prstGeom>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a:xfrm>
            <a:off x="2385695" y="6407944"/>
            <a:ext cx="3328127" cy="450056"/>
          </a:xfrm>
          <a:prstGeom prst="rect">
            <a:avLst/>
          </a:prstGeom>
        </p:spPr>
        <p:txBody>
          <a:bodyPr/>
          <a:lstStyle>
            <a:lvl1pPr>
              <a:defRPr>
                <a:solidFill>
                  <a:schemeClr val="accent1">
                    <a:tint val="20000"/>
                  </a:schemeClr>
                </a:solidFill>
              </a:defRPr>
            </a:lvl1pPr>
            <a:extLst/>
          </a:lstStyle>
          <a:p>
            <a:pPr>
              <a:defRPr/>
            </a:pPr>
            <a:endParaRPr lang="en-US" altLang="zh-CN"/>
          </a:p>
        </p:txBody>
      </p:sp>
      <p:pic>
        <p:nvPicPr>
          <p:cNvPr id="18" name="Picture 2" descr="D:\my thesis\dissertation\final\LOGO.png"/>
          <p:cNvPicPr>
            <a:picLocks noChangeAspect="1" noChangeArrowheads="1"/>
          </p:cNvPicPr>
          <p:nvPr/>
        </p:nvPicPr>
        <p:blipFill>
          <a:blip r:embed="rId3" cstate="print"/>
          <a:srcRect/>
          <a:stretch>
            <a:fillRect/>
          </a:stretch>
        </p:blipFill>
        <p:spPr bwMode="auto">
          <a:xfrm>
            <a:off x="76968" y="48500"/>
            <a:ext cx="3714776"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685800"/>
            <a:ext cx="113792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406400" y="1524000"/>
            <a:ext cx="55372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46800" y="1524000"/>
            <a:ext cx="55372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46800" y="3886200"/>
            <a:ext cx="55372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705600" y="6597650"/>
            <a:ext cx="2540000" cy="228600"/>
          </a:xfrm>
          <a:prstGeom prst="rect">
            <a:avLst/>
          </a:prstGeo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61384" y="6589714"/>
            <a:ext cx="4978400" cy="295275"/>
          </a:xfrm>
          <a:prstGeom prst="rect">
            <a:avLst/>
          </a:prstGeo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9652000" y="6597650"/>
            <a:ext cx="2540000" cy="228600"/>
          </a:xfrm>
          <a:prstGeom prst="rect">
            <a:avLst/>
          </a:prstGeom>
        </p:spPr>
        <p:txBody>
          <a:bodyPr/>
          <a:lstStyle>
            <a:lvl1pPr>
              <a:defRPr/>
            </a:lvl1pPr>
          </a:lstStyle>
          <a:p>
            <a:pPr>
              <a:defRPr/>
            </a:pPr>
            <a:fld id="{E529782D-F684-41DD-BB7A-79BF87ABFA22}" type="slidenum">
              <a:rPr lang="en-US" altLang="zh-CN" smtClean="0"/>
              <a:pPr>
                <a:defRPr/>
              </a:pPr>
              <a:t>‹#›</a:t>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5"/>
          <p:cNvSpPr>
            <a:spLocks noGrp="1"/>
          </p:cNvSpPr>
          <p:nvPr>
            <p:ph type="title"/>
          </p:nvPr>
        </p:nvSpPr>
        <p:spPr>
          <a:xfrm>
            <a:off x="239349" y="-168"/>
            <a:ext cx="9793088" cy="979653"/>
          </a:xfrm>
          <a:noFill/>
          <a:ln w="9525" cap="flat" cmpd="sng" algn="ctr">
            <a:noFill/>
            <a:prstDash val="solid"/>
          </a:ln>
          <a:effectLst/>
          <a:scene3d>
            <a:camera prst="perspectiveFront"/>
            <a:lightRig rig="threePt" dir="t"/>
          </a:scene3d>
          <a:extLst/>
        </p:spPr>
        <p:txBody>
          <a:bodyPr vert="horz" wrap="square" lIns="91433" tIns="45716" rIns="91433" bIns="45716" numCol="1" rtlCol="0" anchor="ctr" anchorCtr="0" compatLnSpc="1">
            <a:prstTxWarp prst="textNoShape">
              <a:avLst/>
            </a:prstTxWarp>
            <a:noAutofit/>
          </a:bodyPr>
          <a:lstStyle>
            <a:lvl1pPr algn="l">
              <a:defRPr lang="zh-CN" altLang="en-US" sz="2400" b="0" kern="1200" dirty="0">
                <a:solidFill>
                  <a:srgbClr val="000000"/>
                </a:solidFill>
                <a:effectLst/>
                <a:latin typeface="微软雅黑" pitchFamily="34" charset="-122"/>
                <a:ea typeface="微软雅黑" pitchFamily="34" charset="-122"/>
              </a:defRPr>
            </a:lvl1pPr>
          </a:lstStyle>
          <a:p>
            <a:pPr lvl="0"/>
            <a:r>
              <a:rPr lang="zh-CN" altLang="en-US" dirty="0"/>
              <a:t>单击此处编辑母版标题样式</a:t>
            </a:r>
          </a:p>
        </p:txBody>
      </p:sp>
      <p:sp>
        <p:nvSpPr>
          <p:cNvPr id="3" name="Rectangle 6"/>
          <p:cNvSpPr>
            <a:spLocks noGrp="1" noChangeArrowheads="1"/>
          </p:cNvSpPr>
          <p:nvPr>
            <p:ph type="sldNum" sz="quarter" idx="4"/>
          </p:nvPr>
        </p:nvSpPr>
        <p:spPr bwMode="auto">
          <a:xfrm>
            <a:off x="8737600" y="6244562"/>
            <a:ext cx="2844800" cy="477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algn="r">
              <a:defRPr sz="1400">
                <a:latin typeface="Arial" pitchFamily="34" charset="0"/>
                <a:ea typeface="宋体" pitchFamily="2" charset="-122"/>
              </a:defRPr>
            </a:lvl1pPr>
          </a:lstStyle>
          <a:p>
            <a:pPr>
              <a:defRPr/>
            </a:pPr>
            <a:fld id="{DBD8E665-181E-42EE-BA3A-0BF4440714B2}" type="slidenum">
              <a:rPr lang="en-US" altLang="zh-CN" smtClean="0"/>
              <a:pPr>
                <a:defRPr/>
              </a:pPr>
              <a:t>‹#›</a:t>
            </a:fld>
            <a:endParaRPr lang="en-US" altLang="zh-CN" dirty="0"/>
          </a:p>
        </p:txBody>
      </p:sp>
      <p:sp>
        <p:nvSpPr>
          <p:cNvPr id="6" name="Rectangle 12"/>
          <p:cNvSpPr>
            <a:spLocks noChangeArrowheads="1"/>
          </p:cNvSpPr>
          <p:nvPr userDrawn="1"/>
        </p:nvSpPr>
        <p:spPr bwMode="auto">
          <a:xfrm>
            <a:off x="-3275" y="979595"/>
            <a:ext cx="10227733" cy="136081"/>
          </a:xfrm>
          <a:prstGeom prst="rect">
            <a:avLst/>
          </a:prstGeom>
          <a:gradFill rotWithShape="1">
            <a:gsLst>
              <a:gs pos="0">
                <a:srgbClr val="DE3500"/>
              </a:gs>
              <a:gs pos="100000">
                <a:schemeClr val="bg1"/>
              </a:gs>
            </a:gsLst>
            <a:lin ang="0" scaled="1"/>
          </a:gradFill>
          <a:ln>
            <a:noFill/>
          </a:ln>
          <a:extLst/>
        </p:spPr>
        <p:txBody>
          <a:bodyPr wrap="none" anchor="ctr"/>
          <a:lstStyle>
            <a:lvl1pPr eaLnBrk="0" hangingPunct="0">
              <a:defRPr>
                <a:solidFill>
                  <a:schemeClr val="tx1"/>
                </a:solidFill>
                <a:latin typeface="宋体" panose="02010600030101010101" pitchFamily="2" charset="-122"/>
                <a:ea typeface="宋体" panose="02010600030101010101" pitchFamily="2" charset="-122"/>
              </a:defRPr>
            </a:lvl1pPr>
            <a:lvl2pPr marL="742950" indent="-285750" eaLnBrk="0" hangingPunct="0">
              <a:defRPr>
                <a:solidFill>
                  <a:schemeClr val="tx1"/>
                </a:solidFill>
                <a:latin typeface="宋体" panose="02010600030101010101" pitchFamily="2" charset="-122"/>
                <a:ea typeface="宋体" panose="02010600030101010101" pitchFamily="2" charset="-122"/>
              </a:defRPr>
            </a:lvl2pPr>
            <a:lvl3pPr marL="1143000" indent="-228600" eaLnBrk="0" hangingPunct="0">
              <a:defRPr>
                <a:solidFill>
                  <a:schemeClr val="tx1"/>
                </a:solidFill>
                <a:latin typeface="宋体" panose="02010600030101010101" pitchFamily="2" charset="-122"/>
                <a:ea typeface="宋体" panose="02010600030101010101" pitchFamily="2" charset="-122"/>
              </a:defRPr>
            </a:lvl3pPr>
            <a:lvl4pPr marL="1600200" indent="-228600" eaLnBrk="0" hangingPunct="0">
              <a:defRPr>
                <a:solidFill>
                  <a:schemeClr val="tx1"/>
                </a:solidFill>
                <a:latin typeface="宋体" panose="02010600030101010101" pitchFamily="2" charset="-122"/>
                <a:ea typeface="宋体" panose="02010600030101010101" pitchFamily="2" charset="-122"/>
              </a:defRPr>
            </a:lvl4pPr>
            <a:lvl5pPr marL="2057400" indent="-228600" eaLnBrk="0" hangingPunc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spcBef>
                <a:spcPts val="550"/>
              </a:spcBef>
              <a:buClr>
                <a:schemeClr val="accent2"/>
              </a:buClr>
              <a:buSzPct val="60000"/>
              <a:buFont typeface="Wingdings" panose="05000000000000000000" pitchFamily="2" charset="2"/>
              <a:buChar char="p"/>
              <a:defRPr/>
            </a:pPr>
            <a:endParaRPr lang="zh-CN" altLang="en-US" sz="2400">
              <a:cs typeface="+mn-cs"/>
            </a:endParaRPr>
          </a:p>
        </p:txBody>
      </p:sp>
      <p:sp>
        <p:nvSpPr>
          <p:cNvPr id="7" name="Rectangle 3"/>
          <p:cNvSpPr txBox="1">
            <a:spLocks noChangeArrowheads="1"/>
          </p:cNvSpPr>
          <p:nvPr userDrawn="1"/>
        </p:nvSpPr>
        <p:spPr>
          <a:xfrm>
            <a:off x="335360" y="1273524"/>
            <a:ext cx="11521280" cy="4898811"/>
          </a:xfrm>
          <a:prstGeom prst="rect">
            <a:avLst/>
          </a:prstGeom>
          <a:noFill/>
          <a:ln/>
          <a:extLst>
            <a:ext uri="{91240B29-F687-4f45-9708-019B960494DF}">
              <a14:hiddenLine xmlns="" xmlns:a14="http://schemas.microsoft.com/office/drawing/2010/main" w="12700">
                <a:solidFill>
                  <a:schemeClr val="tx1"/>
                </a:solidFill>
                <a:miter lim="800000"/>
                <a:headEnd/>
                <a:tailEnd/>
              </a14:hiddenLine>
            </a:ext>
          </a:extLst>
        </p:spPr>
        <p:txBody>
          <a:bodyPr wrap="square" lIns="90488" tIns="44450" rIns="90488" bIns="44450">
            <a:noAutofit/>
          </a:bodyPr>
          <a:lstStyle>
            <a:lvl1pPr marL="341313" indent="-341313" algn="l" rtl="0" eaLnBrk="1" fontAlgn="base" hangingPunct="1">
              <a:spcBef>
                <a:spcPct val="20000"/>
              </a:spcBef>
              <a:spcAft>
                <a:spcPct val="0"/>
              </a:spcAft>
              <a:buChar char="•"/>
              <a:defRPr sz="3200">
                <a:solidFill>
                  <a:schemeClr val="tx1"/>
                </a:solidFill>
                <a:latin typeface="微软雅黑"/>
                <a:ea typeface="微软雅黑"/>
                <a:cs typeface="微软雅黑"/>
              </a:defRPr>
            </a:lvl1pPr>
            <a:lvl2pPr marL="741363" indent="-284163" algn="l" rtl="0" eaLnBrk="1" fontAlgn="base" hangingPunct="1">
              <a:spcBef>
                <a:spcPct val="20000"/>
              </a:spcBef>
              <a:spcAft>
                <a:spcPct val="0"/>
              </a:spcAft>
              <a:buChar char="–"/>
              <a:defRPr sz="2800">
                <a:solidFill>
                  <a:schemeClr val="tx1"/>
                </a:solidFill>
                <a:latin typeface="微软雅黑"/>
                <a:ea typeface="微软雅黑"/>
                <a:cs typeface="微软雅黑"/>
              </a:defRPr>
            </a:lvl2pPr>
            <a:lvl3pPr marL="1141413" indent="-227013" algn="l" rtl="0" eaLnBrk="1" fontAlgn="base" hangingPunct="1">
              <a:spcBef>
                <a:spcPct val="20000"/>
              </a:spcBef>
              <a:spcAft>
                <a:spcPct val="0"/>
              </a:spcAft>
              <a:buChar char="•"/>
              <a:defRPr sz="2400">
                <a:solidFill>
                  <a:schemeClr val="tx1"/>
                </a:solidFill>
                <a:latin typeface="微软雅黑"/>
                <a:ea typeface="微软雅黑"/>
                <a:cs typeface="微软雅黑"/>
              </a:defRPr>
            </a:lvl3pPr>
            <a:lvl4pPr marL="1598613" indent="-227013" algn="l" rtl="0" eaLnBrk="1" fontAlgn="base" hangingPunct="1">
              <a:spcBef>
                <a:spcPct val="20000"/>
              </a:spcBef>
              <a:spcAft>
                <a:spcPct val="0"/>
              </a:spcAft>
              <a:buChar char="–"/>
              <a:defRPr sz="2000">
                <a:solidFill>
                  <a:schemeClr val="tx1"/>
                </a:solidFill>
                <a:latin typeface="微软雅黑"/>
                <a:ea typeface="微软雅黑"/>
                <a:cs typeface="微软雅黑"/>
              </a:defRPr>
            </a:lvl4pPr>
            <a:lvl5pPr marL="2055813" indent="-227013" algn="l" rtl="0" eaLnBrk="1" fontAlgn="base" hangingPunct="1">
              <a:spcBef>
                <a:spcPct val="20000"/>
              </a:spcBef>
              <a:spcAft>
                <a:spcPct val="0"/>
              </a:spcAft>
              <a:buChar char="»"/>
              <a:defRPr sz="2000">
                <a:solidFill>
                  <a:schemeClr val="tx1"/>
                </a:solidFill>
                <a:latin typeface="微软雅黑"/>
                <a:ea typeface="微软雅黑"/>
                <a:cs typeface="微软雅黑"/>
              </a:defRPr>
            </a:lvl5pPr>
            <a:lvl6pPr marL="2514401" indent="-228582" algn="l" rtl="0" eaLnBrk="1" fontAlgn="base" hangingPunct="1">
              <a:spcBef>
                <a:spcPct val="20000"/>
              </a:spcBef>
              <a:spcAft>
                <a:spcPct val="0"/>
              </a:spcAft>
              <a:buChar char="»"/>
              <a:defRPr sz="2000">
                <a:solidFill>
                  <a:schemeClr val="tx1"/>
                </a:solidFill>
                <a:latin typeface="+mn-lt"/>
                <a:ea typeface="+mn-ea"/>
              </a:defRPr>
            </a:lvl6pPr>
            <a:lvl7pPr marL="2971565" indent="-228582" algn="l" rtl="0" eaLnBrk="1" fontAlgn="base" hangingPunct="1">
              <a:spcBef>
                <a:spcPct val="20000"/>
              </a:spcBef>
              <a:spcAft>
                <a:spcPct val="0"/>
              </a:spcAft>
              <a:buChar char="»"/>
              <a:defRPr sz="2000">
                <a:solidFill>
                  <a:schemeClr val="tx1"/>
                </a:solidFill>
                <a:latin typeface="+mn-lt"/>
                <a:ea typeface="+mn-ea"/>
              </a:defRPr>
            </a:lvl7pPr>
            <a:lvl8pPr marL="3428729" indent="-228582" algn="l" rtl="0" eaLnBrk="1" fontAlgn="base" hangingPunct="1">
              <a:spcBef>
                <a:spcPct val="20000"/>
              </a:spcBef>
              <a:spcAft>
                <a:spcPct val="0"/>
              </a:spcAft>
              <a:buChar char="»"/>
              <a:defRPr sz="2000">
                <a:solidFill>
                  <a:schemeClr val="tx1"/>
                </a:solidFill>
                <a:latin typeface="+mn-lt"/>
                <a:ea typeface="+mn-ea"/>
              </a:defRPr>
            </a:lvl8pPr>
            <a:lvl9pPr marL="3885893" indent="-228582" algn="l" rtl="0" eaLnBrk="1" fontAlgn="base" hangingPunct="1">
              <a:spcBef>
                <a:spcPct val="20000"/>
              </a:spcBef>
              <a:spcAft>
                <a:spcPct val="0"/>
              </a:spcAft>
              <a:buChar char="»"/>
              <a:defRPr sz="2000">
                <a:solidFill>
                  <a:schemeClr val="tx1"/>
                </a:solidFill>
                <a:latin typeface="+mn-lt"/>
                <a:ea typeface="+mn-ea"/>
              </a:defRPr>
            </a:lvl9pPr>
          </a:lstStyle>
          <a:p>
            <a:pPr marL="304800" indent="-304800">
              <a:lnSpc>
                <a:spcPct val="140000"/>
              </a:lnSpc>
              <a:buFont typeface="Wingdings" charset="0"/>
              <a:buNone/>
            </a:pPr>
            <a:endParaRPr lang="zh-CN" altLang="en-US" sz="1400" dirty="0"/>
          </a:p>
        </p:txBody>
      </p:sp>
    </p:spTree>
    <p:extLst>
      <p:ext uri="{BB962C8B-B14F-4D97-AF65-F5344CB8AC3E}">
        <p14:creationId xmlns:p14="http://schemas.microsoft.com/office/powerpoint/2010/main" val="208336939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rgbClr val="C00000"/>
                </a:solidFill>
              </a:defRPr>
            </a:lvl2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
        <p:nvSpPr>
          <p:cNvPr id="4" name="灯片编号占位符 3">
            <a:extLst>
              <a:ext uri="{FF2B5EF4-FFF2-40B4-BE49-F238E27FC236}">
                <a16:creationId xmlns:a16="http://schemas.microsoft.com/office/drawing/2014/main" id="{1988804D-0477-482E-8B9D-587F9373F6D9}"/>
              </a:ext>
            </a:extLst>
          </p:cNvPr>
          <p:cNvSpPr>
            <a:spLocks noGrp="1"/>
          </p:cNvSpPr>
          <p:nvPr>
            <p:ph type="sldNum" sz="quarter" idx="4"/>
          </p:nvPr>
        </p:nvSpPr>
        <p:spPr>
          <a:xfrm>
            <a:off x="5702818" y="6407944"/>
            <a:ext cx="1065257" cy="450056"/>
          </a:xfrm>
          <a:prstGeom prst="rect">
            <a:avLst/>
          </a:prstGeom>
        </p:spPr>
        <p:txBody>
          <a:bodyPr/>
          <a:lstStyle>
            <a:lvl1pPr>
              <a:defRPr sz="1600"/>
            </a:lvl1pPr>
          </a:lstStyle>
          <a:p>
            <a:pPr>
              <a:defRPr/>
            </a:pPr>
            <a:fld id="{E529782D-F684-41DD-BB7A-79BF87ABFA22}" type="slidenum">
              <a:rPr lang="en-US" altLang="zh-CN" smtClean="0"/>
              <a:pPr>
                <a:defRPr/>
              </a:pPr>
              <a:t>‹#›</a:t>
            </a:fld>
            <a:endParaRPr lang="en-US" altLang="zh-CN" dirty="0"/>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a:xfrm>
            <a:off x="6839115" y="6407944"/>
            <a:ext cx="1369120" cy="450056"/>
          </a:xfrm>
          <a:prstGeom prst="rect">
            <a:avLst/>
          </a:prstGeom>
        </p:spPr>
        <p:txBody>
          <a:bodyPr/>
          <a:lstStyle/>
          <a:p>
            <a:pPr>
              <a:defRPr/>
            </a:pPr>
            <a:endParaRPr lang="en-US" altLang="zh-CN"/>
          </a:p>
        </p:txBody>
      </p:sp>
      <p:sp>
        <p:nvSpPr>
          <p:cNvPr id="8" name="页脚占位符 7"/>
          <p:cNvSpPr>
            <a:spLocks noGrp="1"/>
          </p:cNvSpPr>
          <p:nvPr>
            <p:ph type="ftr" sz="quarter" idx="11"/>
          </p:nvPr>
        </p:nvSpPr>
        <p:spPr>
          <a:xfrm>
            <a:off x="2385695" y="6407944"/>
            <a:ext cx="3328127" cy="450056"/>
          </a:xfrm>
          <a:prstGeom prst="rect">
            <a:avLst/>
          </a:prstGeom>
        </p:spPr>
        <p:txBody>
          <a:bodyPr/>
          <a:lstStyle/>
          <a:p>
            <a:pPr>
              <a:defRPr/>
            </a:pPr>
            <a:endParaRPr lang="en-US" altLang="zh-CN"/>
          </a:p>
        </p:txBody>
      </p:sp>
      <p:sp>
        <p:nvSpPr>
          <p:cNvPr id="9" name="灯片编号占位符 8"/>
          <p:cNvSpPr>
            <a:spLocks noGrp="1"/>
          </p:cNvSpPr>
          <p:nvPr>
            <p:ph type="sldNum" sz="quarter" idx="12"/>
          </p:nvPr>
        </p:nvSpPr>
        <p:spPr>
          <a:xfrm>
            <a:off x="5702818" y="6407944"/>
            <a:ext cx="681215" cy="450056"/>
          </a:xfrm>
          <a:prstGeom prst="rect">
            <a:avLst/>
          </a:prstGeom>
        </p:spPr>
        <p:txBody>
          <a:bodyPr/>
          <a:lstStyle>
            <a:lvl1pPr>
              <a:defRPr sz="1600"/>
            </a:lvl1pPr>
          </a:lstStyle>
          <a:p>
            <a:pPr>
              <a:defRPr/>
            </a:pPr>
            <a:fld id="{1E21E1A0-9FD4-4AD0-A1FC-A006E6139F6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839115" y="6407944"/>
            <a:ext cx="1369120" cy="450056"/>
          </a:xfrm>
          <a:prstGeom prst="rect">
            <a:avLst/>
          </a:prstGeom>
        </p:spPr>
        <p:txBody>
          <a:bodyPr/>
          <a:lstStyle>
            <a:lvl1pPr>
              <a:defRPr sz="1600"/>
            </a:lvl1pPr>
          </a:lstStyle>
          <a:p>
            <a:pPr>
              <a:defRPr/>
            </a:pPr>
            <a:endParaRPr lang="en-US" altLang="zh-CN" dirty="0"/>
          </a:p>
        </p:txBody>
      </p:sp>
      <p:sp>
        <p:nvSpPr>
          <p:cNvPr id="3" name="页脚占位符 2"/>
          <p:cNvSpPr>
            <a:spLocks noGrp="1"/>
          </p:cNvSpPr>
          <p:nvPr>
            <p:ph type="ftr" sz="quarter" idx="11"/>
          </p:nvPr>
        </p:nvSpPr>
        <p:spPr>
          <a:xfrm>
            <a:off x="2385695" y="6407944"/>
            <a:ext cx="3328127" cy="450056"/>
          </a:xfrm>
          <a:prstGeom prst="rect">
            <a:avLst/>
          </a:prstGeom>
        </p:spPr>
        <p:txBody>
          <a:bodyPr/>
          <a:lstStyle/>
          <a:p>
            <a:pPr>
              <a:defRPr/>
            </a:pPr>
            <a:endParaRPr lang="en-US" altLang="zh-CN" dirty="0"/>
          </a:p>
        </p:txBody>
      </p:sp>
      <p:sp>
        <p:nvSpPr>
          <p:cNvPr id="4" name="灯片编号占位符 3"/>
          <p:cNvSpPr>
            <a:spLocks noGrp="1"/>
          </p:cNvSpPr>
          <p:nvPr>
            <p:ph type="sldNum" sz="quarter" idx="12"/>
          </p:nvPr>
        </p:nvSpPr>
        <p:spPr>
          <a:xfrm>
            <a:off x="5702818" y="6407944"/>
            <a:ext cx="1065257" cy="450056"/>
          </a:xfrm>
          <a:prstGeom prst="rect">
            <a:avLst/>
          </a:prstGeom>
        </p:spPr>
        <p:txBody>
          <a:bodyPr/>
          <a:lstStyle>
            <a:lvl1pPr>
              <a:defRPr sz="1600"/>
            </a:lvl1pPr>
          </a:lstStyle>
          <a:p>
            <a:pPr>
              <a:defRPr/>
            </a:pPr>
            <a:fld id="{E529782D-F684-41DD-BB7A-79BF87ABFA22}" type="slidenum">
              <a:rPr lang="en-US" altLang="zh-CN" smtClean="0"/>
              <a:pPr>
                <a:defRPr/>
              </a:pPr>
              <a:t>‹#›</a:t>
            </a:fld>
            <a:endParaRPr lang="en-US" altLang="zh-CN" dirty="0"/>
          </a:p>
        </p:txBody>
      </p:sp>
      <p:sp>
        <p:nvSpPr>
          <p:cNvPr id="5" name="标题 5"/>
          <p:cNvSpPr>
            <a:spLocks noGrp="1"/>
          </p:cNvSpPr>
          <p:nvPr>
            <p:ph type="title"/>
          </p:nvPr>
        </p:nvSpPr>
        <p:spPr>
          <a:xfrm>
            <a:off x="609600" y="274638"/>
            <a:ext cx="10972800" cy="1143000"/>
          </a:xfrm>
        </p:spPr>
        <p:txBody>
          <a:bodyPr rtlCol="0"/>
          <a:lstStyle/>
          <a:p>
            <a:r>
              <a:rPr kumimoji="0" lang="zh-CN" altLang="en-US"/>
              <a:t>单击此处编辑母版标题样式</a:t>
            </a:r>
            <a:endParaRPr kumimoji="0"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8969376" y="6407944"/>
            <a:ext cx="2560320" cy="365760"/>
          </a:xfrm>
          <a:prstGeom prst="rect">
            <a:avLst/>
          </a:prstGeom>
        </p:spPr>
        <p:txBody>
          <a:bodyPr/>
          <a:lstStyle/>
          <a:p>
            <a:pPr>
              <a:defRPr/>
            </a:pPr>
            <a:endParaRPr lang="en-US" altLang="zh-CN"/>
          </a:p>
        </p:txBody>
      </p:sp>
      <p:sp>
        <p:nvSpPr>
          <p:cNvPr id="6" name="页脚占位符 5"/>
          <p:cNvSpPr>
            <a:spLocks noGrp="1"/>
          </p:cNvSpPr>
          <p:nvPr>
            <p:ph type="ftr" sz="quarter" idx="11"/>
          </p:nvPr>
        </p:nvSpPr>
        <p:spPr>
          <a:xfrm>
            <a:off x="2385695" y="6407944"/>
            <a:ext cx="3328127" cy="450056"/>
          </a:xfrm>
          <a:prstGeom prst="rect">
            <a:avLst/>
          </a:prstGeom>
        </p:spPr>
        <p:txBody>
          <a:bodyPr/>
          <a:lstStyle/>
          <a:p>
            <a:pPr>
              <a:defRPr/>
            </a:pPr>
            <a:endParaRPr lang="en-US" altLang="zh-CN"/>
          </a:p>
        </p:txBody>
      </p:sp>
      <p:sp>
        <p:nvSpPr>
          <p:cNvPr id="7" name="灯片编号占位符 6"/>
          <p:cNvSpPr>
            <a:spLocks noGrp="1"/>
          </p:cNvSpPr>
          <p:nvPr>
            <p:ph type="sldNum" sz="quarter" idx="12"/>
          </p:nvPr>
        </p:nvSpPr>
        <p:spPr>
          <a:xfrm>
            <a:off x="5702818" y="6407944"/>
            <a:ext cx="681215" cy="450056"/>
          </a:xfrm>
          <a:prstGeom prst="rect">
            <a:avLst/>
          </a:prstGeom>
        </p:spPr>
        <p:txBody>
          <a:bodyPr/>
          <a:lstStyle/>
          <a:p>
            <a:pPr>
              <a:defRPr/>
            </a:pPr>
            <a:fld id="{2B60C560-71AD-4545-8127-E67C9A232653}"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1481330"/>
            <a:ext cx="109728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839115" y="6407944"/>
            <a:ext cx="1369120" cy="450056"/>
          </a:xfrm>
          <a:prstGeom prst="rect">
            <a:avLst/>
          </a:prstGeom>
        </p:spPr>
        <p:txBody>
          <a:bodyPr/>
          <a:lstStyle/>
          <a:p>
            <a:pPr>
              <a:defRPr/>
            </a:pPr>
            <a:endParaRPr lang="en-US" altLang="zh-CN"/>
          </a:p>
        </p:txBody>
      </p:sp>
      <p:sp>
        <p:nvSpPr>
          <p:cNvPr id="5" name="页脚占位符 4"/>
          <p:cNvSpPr>
            <a:spLocks noGrp="1"/>
          </p:cNvSpPr>
          <p:nvPr>
            <p:ph type="ftr" sz="quarter" idx="11"/>
          </p:nvPr>
        </p:nvSpPr>
        <p:spPr>
          <a:xfrm>
            <a:off x="2385695" y="6407944"/>
            <a:ext cx="3328127" cy="450056"/>
          </a:xfrm>
          <a:prstGeom prst="rect">
            <a:avLst/>
          </a:prstGeom>
        </p:spPr>
        <p:txBody>
          <a:bodyPr/>
          <a:lstStyle/>
          <a:p>
            <a:pPr>
              <a:defRPr/>
            </a:pPr>
            <a:endParaRPr lang="en-US" altLang="zh-CN"/>
          </a:p>
        </p:txBody>
      </p:sp>
      <p:sp>
        <p:nvSpPr>
          <p:cNvPr id="6" name="灯片编号占位符 5"/>
          <p:cNvSpPr>
            <a:spLocks noGrp="1"/>
          </p:cNvSpPr>
          <p:nvPr>
            <p:ph type="sldNum" sz="quarter" idx="12"/>
          </p:nvPr>
        </p:nvSpPr>
        <p:spPr>
          <a:xfrm>
            <a:off x="5702818" y="6407944"/>
            <a:ext cx="681215" cy="450056"/>
          </a:xfrm>
          <a:prstGeom prst="rect">
            <a:avLst/>
          </a:prstGeom>
        </p:spPr>
        <p:txBody>
          <a:bodyPr/>
          <a:lstStyle/>
          <a:p>
            <a:pPr>
              <a:defRPr/>
            </a:pPr>
            <a:fld id="{C8CFCD46-22CB-4C6F-85CF-1EC36BA71A02}" type="slidenum">
              <a:rPr lang="en-US" altLang="zh-CN" smtClean="0"/>
              <a:pPr>
                <a:defRPr/>
              </a:pPr>
              <a:t>‹#›</a:t>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1"/>
            <a:ext cx="236996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839115" y="6407944"/>
            <a:ext cx="1369120" cy="450056"/>
          </a:xfrm>
          <a:prstGeom prst="rect">
            <a:avLst/>
          </a:prstGeom>
        </p:spPr>
        <p:txBody>
          <a:bodyPr/>
          <a:lstStyle/>
          <a:p>
            <a:pPr>
              <a:defRPr/>
            </a:pPr>
            <a:endParaRPr lang="en-US" altLang="zh-CN"/>
          </a:p>
        </p:txBody>
      </p:sp>
      <p:sp>
        <p:nvSpPr>
          <p:cNvPr id="5" name="页脚占位符 4"/>
          <p:cNvSpPr>
            <a:spLocks noGrp="1"/>
          </p:cNvSpPr>
          <p:nvPr>
            <p:ph type="ftr" sz="quarter" idx="11"/>
          </p:nvPr>
        </p:nvSpPr>
        <p:spPr>
          <a:xfrm>
            <a:off x="2385695" y="6407944"/>
            <a:ext cx="3328127" cy="450056"/>
          </a:xfrm>
          <a:prstGeom prst="rect">
            <a:avLst/>
          </a:prstGeom>
        </p:spPr>
        <p:txBody>
          <a:bodyPr/>
          <a:lstStyle/>
          <a:p>
            <a:pPr>
              <a:defRPr/>
            </a:pPr>
            <a:endParaRPr lang="en-US" altLang="zh-CN"/>
          </a:p>
        </p:txBody>
      </p:sp>
      <p:sp>
        <p:nvSpPr>
          <p:cNvPr id="6" name="灯片编号占位符 5"/>
          <p:cNvSpPr>
            <a:spLocks noGrp="1"/>
          </p:cNvSpPr>
          <p:nvPr>
            <p:ph type="sldNum" sz="quarter" idx="12"/>
          </p:nvPr>
        </p:nvSpPr>
        <p:spPr>
          <a:xfrm>
            <a:off x="5702818" y="6407944"/>
            <a:ext cx="681215" cy="450056"/>
          </a:xfrm>
          <a:prstGeom prst="rect">
            <a:avLst/>
          </a:prstGeom>
        </p:spPr>
        <p:txBody>
          <a:bodyPr/>
          <a:lstStyle/>
          <a:p>
            <a:pPr>
              <a:defRPr/>
            </a:pPr>
            <a:fld id="{026CD7FF-337B-4761-B092-C832369F8BA2}" type="slidenum">
              <a:rPr lang="en-US" altLang="zh-CN" smtClean="0"/>
              <a:pPr>
                <a:defRPr/>
              </a:pPr>
              <a:t>‹#›</a:t>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122238"/>
            <a:ext cx="10058400" cy="1295400"/>
          </a:xfrm>
        </p:spPr>
        <p:txBody>
          <a:bodyPr/>
          <a:lstStyle/>
          <a:p>
            <a:r>
              <a:rPr lang="zh-CN" altLang="en-US"/>
              <a:t>单击此处编辑母版标题样式</a:t>
            </a:r>
          </a:p>
        </p:txBody>
      </p:sp>
      <p:sp>
        <p:nvSpPr>
          <p:cNvPr id="3" name="表格占位符 2"/>
          <p:cNvSpPr>
            <a:spLocks noGrp="1"/>
          </p:cNvSpPr>
          <p:nvPr>
            <p:ph type="tbl" idx="1"/>
          </p:nvPr>
        </p:nvSpPr>
        <p:spPr>
          <a:xfrm>
            <a:off x="609600" y="1719263"/>
            <a:ext cx="10972800" cy="4411662"/>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a:xfrm>
            <a:off x="6839115" y="6407944"/>
            <a:ext cx="1369120" cy="450056"/>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2385695" y="6407944"/>
            <a:ext cx="3328127" cy="450056"/>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5702818" y="6407944"/>
            <a:ext cx="681215" cy="450056"/>
          </a:xfrm>
          <a:prstGeom prst="rect">
            <a:avLst/>
          </a:prstGeom>
        </p:spPr>
        <p:txBody>
          <a:bodyPr/>
          <a:lstStyle>
            <a:lvl1pPr>
              <a:defRPr/>
            </a:lvl1pPr>
          </a:lstStyle>
          <a:p>
            <a:pPr>
              <a:defRPr/>
            </a:pPr>
            <a:fld id="{E529782D-F684-41DD-BB7A-79BF87ABFA22}" type="slidenum">
              <a:rPr lang="en-US" altLang="zh-CN" smtClean="0"/>
              <a:pPr>
                <a:defRPr/>
              </a:pPr>
              <a:t>‹#›</a:t>
            </a:fld>
            <a:endParaRPr lang="en-US" altLang="zh-CN"/>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a:xfrm>
            <a:off x="6839115" y="6407944"/>
            <a:ext cx="1369120" cy="450056"/>
          </a:xfrm>
          <a:prstGeom prst="rect">
            <a:avLst/>
          </a:prstGeom>
        </p:spPr>
        <p:txBody>
          <a:bodyPr/>
          <a:lstStyle>
            <a:lvl1pPr>
              <a:defRPr/>
            </a:lvl1pPr>
            <a:extLst/>
          </a:lstStyle>
          <a:p>
            <a:pPr>
              <a:defRPr/>
            </a:pPr>
            <a:endParaRPr lang="en-US" altLang="zh-CN"/>
          </a:p>
        </p:txBody>
      </p:sp>
      <p:sp>
        <p:nvSpPr>
          <p:cNvPr id="4" name="页脚占位符 3"/>
          <p:cNvSpPr>
            <a:spLocks noGrp="1"/>
          </p:cNvSpPr>
          <p:nvPr>
            <p:ph type="ftr" sz="quarter" idx="11"/>
          </p:nvPr>
        </p:nvSpPr>
        <p:spPr>
          <a:xfrm>
            <a:off x="2385695" y="6407944"/>
            <a:ext cx="3328127" cy="450056"/>
          </a:xfrm>
          <a:prstGeom prst="rect">
            <a:avLst/>
          </a:prstGeom>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a:xfrm>
            <a:off x="5702818" y="6407944"/>
            <a:ext cx="681215" cy="450056"/>
          </a:xfrm>
          <a:prstGeom prst="rect">
            <a:avLst/>
          </a:prstGeom>
        </p:spPr>
        <p:txBody>
          <a:bodyPr/>
          <a:lstStyle>
            <a:lvl1pPr>
              <a:defRPr/>
            </a:lvl1pPr>
            <a:extLst/>
          </a:lstStyle>
          <a:p>
            <a:pPr>
              <a:defRPr/>
            </a:pPr>
            <a:fld id="{E529782D-F684-41DD-BB7A-79BF87ABFA22}"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2400"/>
          </a:p>
        </p:txBody>
      </p:sp>
      <p:sp>
        <p:nvSpPr>
          <p:cNvPr id="12" name="任意多边形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2400"/>
          </a:p>
        </p:txBody>
      </p:sp>
      <p:sp>
        <p:nvSpPr>
          <p:cNvPr id="14" name="直角三角形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2400"/>
          </a:p>
        </p:txBody>
      </p:sp>
      <p:cxnSp>
        <p:nvCxnSpPr>
          <p:cNvPr id="15" name="直接连接符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239350" y="44625"/>
            <a:ext cx="11713301" cy="853129"/>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239350" y="969761"/>
            <a:ext cx="11713301" cy="5105081"/>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pic>
        <p:nvPicPr>
          <p:cNvPr id="11" name="Picture 2" descr="D:\my thesis\dissertation\final\LOGO.png"/>
          <p:cNvPicPr>
            <a:picLocks noChangeAspect="1" noChangeArrowheads="1"/>
          </p:cNvPicPr>
          <p:nvPr/>
        </p:nvPicPr>
        <p:blipFill>
          <a:blip r:embed="rId14" cstate="print"/>
          <a:srcRect/>
          <a:stretch>
            <a:fillRect/>
          </a:stretch>
        </p:blipFill>
        <p:spPr bwMode="auto">
          <a:xfrm>
            <a:off x="8429896" y="6069812"/>
            <a:ext cx="3714776" cy="788212"/>
          </a:xfrm>
          <a:prstGeom prst="rect">
            <a:avLst/>
          </a:prstGeom>
          <a:noFill/>
        </p:spPr>
      </p:pic>
      <p:sp>
        <p:nvSpPr>
          <p:cNvPr id="10" name="灯片编号占位符 3">
            <a:extLst>
              <a:ext uri="{FF2B5EF4-FFF2-40B4-BE49-F238E27FC236}">
                <a16:creationId xmlns:a16="http://schemas.microsoft.com/office/drawing/2014/main" id="{7989DBDC-DE3C-472A-8109-446CC57C0AB7}"/>
              </a:ext>
            </a:extLst>
          </p:cNvPr>
          <p:cNvSpPr>
            <a:spLocks noGrp="1"/>
          </p:cNvSpPr>
          <p:nvPr>
            <p:ph type="sldNum" sz="quarter" idx="4"/>
          </p:nvPr>
        </p:nvSpPr>
        <p:spPr>
          <a:xfrm>
            <a:off x="5702818" y="6407944"/>
            <a:ext cx="1065257" cy="450056"/>
          </a:xfrm>
          <a:prstGeom prst="rect">
            <a:avLst/>
          </a:prstGeom>
        </p:spPr>
        <p:txBody>
          <a:bodyPr/>
          <a:lstStyle>
            <a:lvl1pPr>
              <a:defRPr sz="1600"/>
            </a:lvl1pPr>
          </a:lstStyle>
          <a:p>
            <a:pPr>
              <a:defRPr/>
            </a:pPr>
            <a:fld id="{E529782D-F684-41DD-BB7A-79BF87ABFA22}"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4" r:id="rId9"/>
    <p:sldLayoutId id="2147483865" r:id="rId10"/>
    <p:sldLayoutId id="2147483870" r:id="rId11"/>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hdr="0" ftr="0" dt="0"/>
  <p:txStyles>
    <p:titleStyle>
      <a:lvl1pPr algn="ctr"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rgbClr val="C00000"/>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79377" y="1429014"/>
            <a:ext cx="10607004" cy="1368152"/>
          </a:xfrm>
        </p:spPr>
        <p:txBody>
          <a:bodyPr>
            <a:noAutofit/>
          </a:bodyPr>
          <a:lstStyle/>
          <a:p>
            <a:pPr algn="ctr"/>
            <a:r>
              <a:rPr lang="en-US" altLang="zh-CN" sz="3600" b="0" dirty="0">
                <a:effectLst/>
              </a:rPr>
              <a:t>Selective Audio Adversarial Example in Evasion Attack on Speech Recognition System</a:t>
            </a:r>
            <a:endParaRPr lang="zh-CN" altLang="en-US" sz="3600" dirty="0"/>
          </a:p>
        </p:txBody>
      </p:sp>
      <p:sp>
        <p:nvSpPr>
          <p:cNvPr id="10243" name="副标题 5"/>
          <p:cNvSpPr>
            <a:spLocks noGrp="1"/>
          </p:cNvSpPr>
          <p:nvPr>
            <p:ph type="subTitle" idx="1"/>
          </p:nvPr>
        </p:nvSpPr>
        <p:spPr>
          <a:xfrm>
            <a:off x="2209800" y="4077072"/>
            <a:ext cx="7772400" cy="1199704"/>
          </a:xfrm>
        </p:spPr>
        <p:txBody>
          <a:bodyPr>
            <a:normAutofit fontScale="70000" lnSpcReduction="20000"/>
          </a:bodyPr>
          <a:lstStyle/>
          <a:p>
            <a:r>
              <a:rPr lang="zh-CN" altLang="en-US" dirty="0"/>
              <a:t>信息与软件工程学院</a:t>
            </a:r>
            <a:endParaRPr lang="en-US" altLang="zh-CN" dirty="0"/>
          </a:p>
          <a:p>
            <a:r>
              <a:rPr lang="zh-CN" altLang="en-US" dirty="0"/>
              <a:t>软件工程</a:t>
            </a:r>
            <a:endParaRPr lang="en-US" altLang="zh-CN" dirty="0"/>
          </a:p>
          <a:p>
            <a:r>
              <a:rPr lang="en-US" altLang="zh-CN"/>
              <a:t>cc-202021090xx3</a:t>
            </a:r>
            <a:endParaRPr lang="en-US" altLang="zh-CN" dirty="0"/>
          </a:p>
        </p:txBody>
      </p:sp>
      <p:sp>
        <p:nvSpPr>
          <p:cNvPr id="2" name="文本框 1">
            <a:extLst>
              <a:ext uri="{FF2B5EF4-FFF2-40B4-BE49-F238E27FC236}">
                <a16:creationId xmlns:a16="http://schemas.microsoft.com/office/drawing/2014/main" id="{F426EE56-BA9D-4FAB-94F5-D9379A7F2524}"/>
              </a:ext>
            </a:extLst>
          </p:cNvPr>
          <p:cNvSpPr txBox="1"/>
          <p:nvPr/>
        </p:nvSpPr>
        <p:spPr>
          <a:xfrm>
            <a:off x="782091" y="3429000"/>
            <a:ext cx="5076056" cy="276999"/>
          </a:xfrm>
          <a:prstGeom prst="rect">
            <a:avLst/>
          </a:prstGeom>
          <a:noFill/>
        </p:spPr>
        <p:txBody>
          <a:bodyPr wrap="square" rtlCol="0">
            <a:spAutoFit/>
          </a:bodyPr>
          <a:lstStyle/>
          <a:p>
            <a:r>
              <a:rPr lang="en-US" altLang="zh-CN" sz="1200" dirty="0"/>
              <a:t> 2020 TRANSACTIONS ON INFORMATION FORENSICS AND SECURITY</a:t>
            </a:r>
            <a:endParaRPr lang="zh-CN" altLang="en-US" sz="1200" dirty="0"/>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研究背景</a:t>
            </a:r>
            <a:r>
              <a:rPr lang="en-US" altLang="zh-CN" dirty="0"/>
              <a:t>-</a:t>
            </a:r>
            <a:r>
              <a:rPr lang="zh-CN" altLang="en-US" dirty="0"/>
              <a:t>白盒攻击与黑盒攻击</a:t>
            </a:r>
          </a:p>
        </p:txBody>
      </p:sp>
      <p:sp>
        <p:nvSpPr>
          <p:cNvPr id="17410" name="Rectangle 3"/>
          <p:cNvSpPr>
            <a:spLocks noGrp="1" noChangeArrowheads="1"/>
          </p:cNvSpPr>
          <p:nvPr>
            <p:ph idx="1"/>
          </p:nvPr>
        </p:nvSpPr>
        <p:spPr>
          <a:xfrm>
            <a:off x="239350" y="1196752"/>
            <a:ext cx="11713301" cy="4752528"/>
          </a:xfrm>
        </p:spPr>
        <p:txBody>
          <a:bodyPr>
            <a:normAutofit/>
          </a:bodyPr>
          <a:lstStyle/>
          <a:p>
            <a:pPr>
              <a:lnSpc>
                <a:spcPct val="110000"/>
              </a:lnSpc>
            </a:pPr>
            <a:r>
              <a:rPr lang="zh-CN" altLang="en-US" dirty="0"/>
              <a:t>白盒攻击：攻击者拥有相关信息</a:t>
            </a:r>
          </a:p>
          <a:p>
            <a:pPr lvl="1"/>
            <a:r>
              <a:rPr lang="zh-CN" altLang="en-US" dirty="0">
                <a:solidFill>
                  <a:schemeClr val="tx1"/>
                </a:solidFill>
              </a:rPr>
              <a:t>模型架构</a:t>
            </a:r>
          </a:p>
          <a:p>
            <a:pPr lvl="1"/>
            <a:r>
              <a:rPr lang="zh-CN" altLang="en-US" dirty="0">
                <a:solidFill>
                  <a:schemeClr val="tx1"/>
                </a:solidFill>
              </a:rPr>
              <a:t>参数</a:t>
            </a:r>
          </a:p>
          <a:p>
            <a:pPr lvl="1"/>
            <a:r>
              <a:rPr lang="zh-CN" altLang="en-US" dirty="0">
                <a:solidFill>
                  <a:schemeClr val="tx1"/>
                </a:solidFill>
              </a:rPr>
              <a:t>输出的类概率</a:t>
            </a:r>
            <a:endParaRPr lang="en-US" altLang="zh-CN" dirty="0"/>
          </a:p>
          <a:p>
            <a:r>
              <a:rPr lang="zh-CN" altLang="en-US" dirty="0"/>
              <a:t> 黑盒攻击：攻击者无相关信息</a:t>
            </a:r>
          </a:p>
          <a:p>
            <a:pPr>
              <a:lnSpc>
                <a:spcPct val="110000"/>
              </a:lnSpc>
            </a:pPr>
            <a:r>
              <a:rPr lang="zh-CN" altLang="en-US" dirty="0"/>
              <a:t>有针对性和无针对性的对抗性音频生成</a:t>
            </a:r>
          </a:p>
          <a:p>
            <a:pPr lvl="1"/>
            <a:r>
              <a:rPr lang="zh-CN" altLang="en-US" dirty="0">
                <a:solidFill>
                  <a:schemeClr val="tx1"/>
                </a:solidFill>
              </a:rPr>
              <a:t>有针对性攻击是指使得被攻击者识别为特定的目标</a:t>
            </a:r>
          </a:p>
          <a:p>
            <a:pPr lvl="1"/>
            <a:r>
              <a:rPr lang="zh-CN" altLang="en-US" dirty="0">
                <a:solidFill>
                  <a:schemeClr val="tx1"/>
                </a:solidFill>
              </a:rPr>
              <a:t>无针对性攻击是指使得被攻击者识别为除原始目标外的其他的目标</a:t>
            </a:r>
          </a:p>
          <a:p>
            <a:pPr lvl="1"/>
            <a:endParaRPr lang="zh-CN" altLang="en-US" dirty="0"/>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10</a:t>
            </a:fld>
            <a:endParaRPr lang="en-US" altLang="zh-CN" sz="1000"/>
          </a:p>
        </p:txBody>
      </p:sp>
    </p:spTree>
    <p:extLst>
      <p:ext uri="{BB962C8B-B14F-4D97-AF65-F5344CB8AC3E}">
        <p14:creationId xmlns:p14="http://schemas.microsoft.com/office/powerpoint/2010/main" val="39785947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研究背景</a:t>
            </a:r>
            <a:r>
              <a:rPr lang="en-US" altLang="zh-CN" dirty="0"/>
              <a:t>-</a:t>
            </a:r>
            <a:r>
              <a:rPr lang="zh-CN" altLang="en-US" dirty="0"/>
              <a:t>对抗样本定义</a:t>
            </a:r>
          </a:p>
        </p:txBody>
      </p:sp>
      <p:sp>
        <p:nvSpPr>
          <p:cNvPr id="17410" name="Rectangle 3"/>
          <p:cNvSpPr>
            <a:spLocks noGrp="1" noChangeArrowheads="1"/>
          </p:cNvSpPr>
          <p:nvPr>
            <p:ph idx="1"/>
          </p:nvPr>
        </p:nvSpPr>
        <p:spPr>
          <a:xfrm>
            <a:off x="239350" y="1196752"/>
            <a:ext cx="6576729" cy="4752528"/>
          </a:xfrm>
        </p:spPr>
        <p:txBody>
          <a:bodyPr>
            <a:normAutofit/>
          </a:bodyPr>
          <a:lstStyle/>
          <a:p>
            <a:r>
              <a:rPr lang="zh-CN" altLang="en-US" dirty="0"/>
              <a:t>在图中，模型</a:t>
            </a:r>
            <a:r>
              <a:rPr lang="en-US" altLang="zh-CN" dirty="0"/>
              <a:t>A</a:t>
            </a:r>
            <a:r>
              <a:rPr lang="zh-CN" altLang="en-US" dirty="0"/>
              <a:t>是具有神经网络的目标模型。对应线是目标模型的决策边界，如果样本在目标模型的边界内，则样本将被目标模型正确分类。</a:t>
            </a:r>
          </a:p>
          <a:p>
            <a:r>
              <a:rPr lang="zh-CN" altLang="en-US" dirty="0"/>
              <a:t>沿着目标模型的边界生成对抗性示例。这是因为对抗性示例必须由目标模型错误分类，同时最小化其与原始样本的距离。</a:t>
            </a:r>
          </a:p>
          <a:p>
            <a:pPr lvl="1"/>
            <a:endParaRPr lang="zh-CN" altLang="en-US" dirty="0"/>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11</a:t>
            </a:fld>
            <a:endParaRPr lang="en-US" altLang="zh-CN" sz="1000"/>
          </a:p>
        </p:txBody>
      </p:sp>
      <p:pic>
        <p:nvPicPr>
          <p:cNvPr id="3" name="图片 2">
            <a:extLst>
              <a:ext uri="{FF2B5EF4-FFF2-40B4-BE49-F238E27FC236}">
                <a16:creationId xmlns:a16="http://schemas.microsoft.com/office/drawing/2014/main" id="{5FA535CA-69D9-4B35-9260-EF7A9FC95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978" y="1196752"/>
            <a:ext cx="4049394" cy="4246780"/>
          </a:xfrm>
          <a:prstGeom prst="rect">
            <a:avLst/>
          </a:prstGeom>
        </p:spPr>
      </p:pic>
    </p:spTree>
    <p:extLst>
      <p:ext uri="{BB962C8B-B14F-4D97-AF65-F5344CB8AC3E}">
        <p14:creationId xmlns:p14="http://schemas.microsoft.com/office/powerpoint/2010/main" val="201285087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研究方法</a:t>
            </a:r>
            <a:r>
              <a:rPr lang="en-US" altLang="zh-CN" dirty="0"/>
              <a:t>-</a:t>
            </a:r>
            <a:r>
              <a:rPr lang="zh-CN" altLang="en-US" dirty="0"/>
              <a:t>假定</a:t>
            </a:r>
          </a:p>
        </p:txBody>
      </p:sp>
      <p:sp>
        <p:nvSpPr>
          <p:cNvPr id="17410" name="Rectangle 3"/>
          <p:cNvSpPr>
            <a:spLocks noGrp="1" noChangeArrowheads="1"/>
          </p:cNvSpPr>
          <p:nvPr>
            <p:ph idx="1"/>
          </p:nvPr>
        </p:nvSpPr>
        <p:spPr>
          <a:xfrm>
            <a:off x="239350" y="1672555"/>
            <a:ext cx="11713301" cy="3340621"/>
          </a:xfrm>
        </p:spPr>
        <p:txBody>
          <a:bodyPr>
            <a:normAutofit/>
          </a:bodyPr>
          <a:lstStyle/>
          <a:p>
            <a:r>
              <a:rPr lang="zh-CN" altLang="en-US" dirty="0"/>
              <a:t>我们假设所提出的方法对受保护的分类器和受攻击分类器具有白盒访问权限。换句话说，受攻击分类器和受保护分类器的输出分类的模型体系结构，参数和概率是已知的。该方法的威胁模型是神经网络，用于语音分类，自动驾驶汽车，和许多其他应用</a:t>
            </a:r>
          </a:p>
          <a:p>
            <a:pPr lvl="1"/>
            <a:endParaRPr lang="zh-CN" altLang="en-US" dirty="0"/>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12</a:t>
            </a:fld>
            <a:endParaRPr lang="en-US" altLang="zh-CN" sz="1000"/>
          </a:p>
        </p:txBody>
      </p:sp>
    </p:spTree>
    <p:extLst>
      <p:ext uri="{BB962C8B-B14F-4D97-AF65-F5344CB8AC3E}">
        <p14:creationId xmlns:p14="http://schemas.microsoft.com/office/powerpoint/2010/main" val="140607140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研究方法</a:t>
            </a:r>
            <a:r>
              <a:rPr lang="en-US" altLang="zh-CN" dirty="0"/>
              <a:t>-</a:t>
            </a:r>
            <a:r>
              <a:rPr lang="zh-CN" altLang="en-US" dirty="0"/>
              <a:t>模型架构</a:t>
            </a:r>
          </a:p>
        </p:txBody>
      </p:sp>
      <p:sp>
        <p:nvSpPr>
          <p:cNvPr id="17410" name="Rectangle 3"/>
          <p:cNvSpPr>
            <a:spLocks noGrp="1" noChangeArrowheads="1"/>
          </p:cNvSpPr>
          <p:nvPr>
            <p:ph idx="1"/>
          </p:nvPr>
        </p:nvSpPr>
        <p:spPr>
          <a:xfrm>
            <a:off x="239350" y="1437343"/>
            <a:ext cx="4272473" cy="4464496"/>
          </a:xfrm>
        </p:spPr>
        <p:txBody>
          <a:bodyPr>
            <a:normAutofit lnSpcReduction="10000"/>
          </a:bodyPr>
          <a:lstStyle/>
          <a:p>
            <a:pPr marL="109728" indent="0">
              <a:buNone/>
            </a:pPr>
            <a:r>
              <a:rPr lang="zh-CN" altLang="en-US" dirty="0"/>
              <a:t>所提出的体系结构包括</a:t>
            </a:r>
            <a:r>
              <a:rPr lang="en-US" altLang="zh-CN" dirty="0"/>
              <a:t>Transformer</a:t>
            </a:r>
            <a:r>
              <a:rPr lang="zh-CN" altLang="en-US" dirty="0"/>
              <a:t>，受保护的分类器和受攻击的分类器组成。</a:t>
            </a:r>
            <a:r>
              <a:rPr lang="en-US" altLang="zh-CN" dirty="0"/>
              <a:t>Transformer</a:t>
            </a:r>
            <a:r>
              <a:rPr lang="zh-CN" altLang="en-US" dirty="0"/>
              <a:t>以原始样本</a:t>
            </a:r>
            <a:r>
              <a:rPr lang="en-US" altLang="zh-CN" dirty="0"/>
              <a:t>x</a:t>
            </a:r>
            <a:r>
              <a:rPr lang="zh-CN" altLang="en-US" dirty="0"/>
              <a:t>和目标短语</a:t>
            </a:r>
            <a:r>
              <a:rPr lang="en-US" altLang="zh-CN" dirty="0"/>
              <a:t>y* </a:t>
            </a:r>
            <a:r>
              <a:rPr lang="zh-CN" altLang="en-US" dirty="0"/>
              <a:t>和原始短语</a:t>
            </a:r>
            <a:r>
              <a:rPr lang="en-US" altLang="zh-CN" dirty="0"/>
              <a:t>y</a:t>
            </a:r>
            <a:r>
              <a:rPr lang="zh-CN" altLang="en-US" dirty="0"/>
              <a:t>作为输入值，并将转换后的样例</a:t>
            </a:r>
            <a:r>
              <a:rPr lang="en-US" altLang="zh-CN" dirty="0"/>
              <a:t>x* </a:t>
            </a:r>
            <a:r>
              <a:rPr lang="zh-CN" altLang="en-US" dirty="0"/>
              <a:t>作为输出值。</a:t>
            </a:r>
            <a:endParaRPr lang="en-US" altLang="zh-CN" dirty="0"/>
          </a:p>
          <a:p>
            <a:pPr lvl="1"/>
            <a:endParaRPr lang="zh-CN" altLang="en-US" dirty="0"/>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13</a:t>
            </a:fld>
            <a:endParaRPr lang="en-US" altLang="zh-CN" sz="1000"/>
          </a:p>
        </p:txBody>
      </p:sp>
      <p:pic>
        <p:nvPicPr>
          <p:cNvPr id="3" name="图片 2">
            <a:extLst>
              <a:ext uri="{FF2B5EF4-FFF2-40B4-BE49-F238E27FC236}">
                <a16:creationId xmlns:a16="http://schemas.microsoft.com/office/drawing/2014/main" id="{F1190CFE-A24C-4EFC-A037-74F96A28A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856" y="1352550"/>
            <a:ext cx="6981825" cy="4152900"/>
          </a:xfrm>
          <a:prstGeom prst="rect">
            <a:avLst/>
          </a:prstGeom>
        </p:spPr>
      </p:pic>
    </p:spTree>
    <p:extLst>
      <p:ext uri="{BB962C8B-B14F-4D97-AF65-F5344CB8AC3E}">
        <p14:creationId xmlns:p14="http://schemas.microsoft.com/office/powerpoint/2010/main" val="124582057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研究方法</a:t>
            </a:r>
            <a:r>
              <a:rPr lang="en-US" altLang="zh-CN" dirty="0"/>
              <a:t>-</a:t>
            </a:r>
            <a:r>
              <a:rPr lang="zh-CN" altLang="en-US" dirty="0"/>
              <a:t>模型算法</a:t>
            </a:r>
          </a:p>
        </p:txBody>
      </p:sp>
      <p:sp>
        <p:nvSpPr>
          <p:cNvPr id="17410" name="Rectangle 3"/>
          <p:cNvSpPr>
            <a:spLocks noGrp="1" noChangeArrowheads="1"/>
          </p:cNvSpPr>
          <p:nvPr>
            <p:ph idx="1"/>
          </p:nvPr>
        </p:nvSpPr>
        <p:spPr>
          <a:xfrm>
            <a:off x="239349" y="1196752"/>
            <a:ext cx="11713301" cy="5211985"/>
          </a:xfrm>
        </p:spPr>
        <p:txBody>
          <a:bodyPr>
            <a:normAutofit/>
          </a:bodyPr>
          <a:lstStyle/>
          <a:p>
            <a:r>
              <a:rPr lang="zh-CN" altLang="en-US" sz="2800" dirty="0"/>
              <a:t>将转换后的样例</a:t>
            </a:r>
            <a:r>
              <a:rPr lang="en-US" altLang="zh-CN" sz="2800" dirty="0"/>
              <a:t>x* </a:t>
            </a:r>
            <a:r>
              <a:rPr lang="zh-CN" altLang="en-US" sz="2800" dirty="0"/>
              <a:t>作为输出值。</a:t>
            </a:r>
            <a:r>
              <a:rPr lang="en-US" altLang="zh-CN" sz="2800" dirty="0"/>
              <a:t>x</a:t>
            </a:r>
            <a:r>
              <a:rPr lang="zh-CN" altLang="en-US" sz="2800" dirty="0"/>
              <a:t>和</a:t>
            </a:r>
            <a:r>
              <a:rPr lang="en-US" altLang="zh-CN" sz="2800" dirty="0"/>
              <a:t>x* </a:t>
            </a:r>
            <a:r>
              <a:rPr lang="zh-CN" altLang="en-US" sz="2800" dirty="0"/>
              <a:t>以</a:t>
            </a:r>
            <a:r>
              <a:rPr lang="en-US" altLang="zh-CN" sz="2800" dirty="0"/>
              <a:t>16</a:t>
            </a:r>
            <a:r>
              <a:rPr lang="zh-CN" altLang="en-US" sz="2800" dirty="0"/>
              <a:t>的位深值并以</a:t>
            </a:r>
            <a:r>
              <a:rPr lang="en-US" altLang="zh-CN" sz="2800" dirty="0"/>
              <a:t>16 kHz</a:t>
            </a:r>
            <a:r>
              <a:rPr lang="zh-CN" altLang="en-US" sz="2800" dirty="0"/>
              <a:t>采样。梅尔倒谱（</a:t>
            </a:r>
            <a:r>
              <a:rPr lang="en-US" altLang="zh-CN" sz="2800" dirty="0"/>
              <a:t>MFC</a:t>
            </a:r>
            <a:r>
              <a:rPr lang="zh-CN" altLang="en-US" sz="2800" dirty="0"/>
              <a:t>）用作减少输入</a:t>
            </a:r>
            <a:r>
              <a:rPr lang="en-US" altLang="zh-CN" sz="2800" dirty="0"/>
              <a:t>x</a:t>
            </a:r>
            <a:r>
              <a:rPr lang="zh-CN" altLang="en-US" sz="2800" dirty="0"/>
              <a:t>尺寸的预处理步骤。 </a:t>
            </a:r>
            <a:r>
              <a:rPr lang="en-US" altLang="zh-CN" sz="2800" dirty="0"/>
              <a:t>MFC</a:t>
            </a:r>
            <a:r>
              <a:rPr lang="zh-CN" altLang="en-US" sz="2800" dirty="0"/>
              <a:t>以每秒</a:t>
            </a:r>
            <a:r>
              <a:rPr lang="en-US" altLang="zh-CN" sz="2800" dirty="0"/>
              <a:t>50</a:t>
            </a:r>
            <a:r>
              <a:rPr lang="zh-CN" altLang="en-US" sz="2800" dirty="0"/>
              <a:t>帧的速度分割波形，并将每个帧映射到每个频域。</a:t>
            </a:r>
            <a:r>
              <a:rPr lang="en-US" altLang="zh-CN" sz="2800" dirty="0" err="1"/>
              <a:t>Dp</a:t>
            </a:r>
            <a:r>
              <a:rPr lang="zh-CN" altLang="en-US" sz="2800" dirty="0"/>
              <a:t>和</a:t>
            </a:r>
            <a:r>
              <a:rPr lang="en-US" altLang="zh-CN" sz="2800" dirty="0" err="1"/>
              <a:t>Dv</a:t>
            </a:r>
            <a:r>
              <a:rPr lang="zh-CN" altLang="en-US" sz="2800" dirty="0"/>
              <a:t>在生成过程中不发生变化。</a:t>
            </a:r>
            <a:r>
              <a:rPr lang="en-US" altLang="zh-CN" sz="2800" dirty="0" err="1"/>
              <a:t>Dp</a:t>
            </a:r>
            <a:r>
              <a:rPr lang="zh-CN" altLang="en-US" sz="2800" dirty="0"/>
              <a:t>和</a:t>
            </a:r>
            <a:r>
              <a:rPr lang="en-US" altLang="zh-CN" sz="2800" dirty="0" err="1"/>
              <a:t>Dv</a:t>
            </a:r>
            <a:r>
              <a:rPr lang="zh-CN" altLang="en-US" sz="2800" dirty="0"/>
              <a:t>将转换后的样例例作为输入值，并将损失函数结果提供给</a:t>
            </a:r>
            <a:r>
              <a:rPr lang="en-US" altLang="zh-CN" sz="2800" dirty="0"/>
              <a:t>Transformer</a:t>
            </a:r>
          </a:p>
          <a:p>
            <a:r>
              <a:rPr lang="zh-CN" altLang="en-US" sz="2800" dirty="0"/>
              <a:t>模型的目标是生成一个转换后的样例</a:t>
            </a:r>
            <a:r>
              <a:rPr lang="en-US" altLang="zh-CN" sz="2800" dirty="0"/>
              <a:t>x* </a:t>
            </a:r>
            <a:r>
              <a:rPr lang="zh-CN" altLang="en-US" sz="2800" dirty="0"/>
              <a:t>，该样例可以正确地由受保护的分类器</a:t>
            </a:r>
            <a:r>
              <a:rPr lang="en-US" altLang="zh-CN" sz="2800" dirty="0" err="1"/>
              <a:t>Dp</a:t>
            </a:r>
            <a:r>
              <a:rPr lang="zh-CN" altLang="en-US" sz="2800" dirty="0"/>
              <a:t>解释，而受攻击的分类器</a:t>
            </a:r>
            <a:r>
              <a:rPr lang="en-US" altLang="zh-CN" sz="2800" dirty="0" err="1"/>
              <a:t>Dv</a:t>
            </a:r>
            <a:r>
              <a:rPr lang="zh-CN" altLang="en-US" sz="2800" dirty="0"/>
              <a:t>则将其误译为目标短语</a:t>
            </a:r>
            <a:r>
              <a:rPr lang="en-US" altLang="zh-CN" sz="2800" dirty="0"/>
              <a:t>y*</a:t>
            </a:r>
            <a:r>
              <a:rPr lang="zh-CN" altLang="en-US" sz="2800" dirty="0"/>
              <a:t>，同时最小化原始样本</a:t>
            </a:r>
            <a:r>
              <a:rPr lang="en-US" altLang="zh-CN" sz="2800" dirty="0"/>
              <a:t>x</a:t>
            </a:r>
            <a:r>
              <a:rPr lang="zh-CN" altLang="en-US" sz="2800" dirty="0"/>
              <a:t>与转换后的示例</a:t>
            </a:r>
            <a:r>
              <a:rPr lang="en-US" altLang="zh-CN" sz="2800" dirty="0"/>
              <a:t>x* </a:t>
            </a:r>
            <a:r>
              <a:rPr lang="zh-CN" altLang="en-US" sz="2800" dirty="0"/>
              <a:t>之间的距离。</a:t>
            </a:r>
            <a:r>
              <a:rPr lang="en-US" altLang="zh-CN" sz="2800" dirty="0" err="1"/>
              <a:t>Dv</a:t>
            </a:r>
            <a:r>
              <a:rPr lang="zh-CN" altLang="en-US" sz="2800" dirty="0"/>
              <a:t>和</a:t>
            </a:r>
            <a:r>
              <a:rPr lang="en-US" altLang="zh-CN" sz="2800" dirty="0" err="1"/>
              <a:t>Dp</a:t>
            </a:r>
            <a:r>
              <a:rPr lang="zh-CN" altLang="en-US" sz="2800" dirty="0"/>
              <a:t>分别由</a:t>
            </a:r>
            <a:r>
              <a:rPr lang="en-US" altLang="zh-CN" sz="2800" dirty="0" err="1"/>
              <a:t>fd</a:t>
            </a:r>
            <a:r>
              <a:rPr lang="en-US" altLang="zh-CN" sz="2800" dirty="0"/>
              <a:t>(x)</a:t>
            </a:r>
            <a:r>
              <a:rPr lang="zh-CN" altLang="en-US" sz="2800" dirty="0"/>
              <a:t>和</a:t>
            </a:r>
            <a:r>
              <a:rPr lang="en-US" altLang="zh-CN" sz="2800" dirty="0" err="1"/>
              <a:t>fv</a:t>
            </a:r>
            <a:r>
              <a:rPr lang="en-US" altLang="zh-CN" sz="2800" dirty="0"/>
              <a:t>(x)</a:t>
            </a:r>
            <a:r>
              <a:rPr lang="zh-CN" altLang="en-US" sz="2800" dirty="0"/>
              <a:t>表示。给定预训练模型</a:t>
            </a:r>
            <a:r>
              <a:rPr lang="en-US" altLang="zh-CN" sz="2800" dirty="0" err="1"/>
              <a:t>Dp</a:t>
            </a:r>
            <a:r>
              <a:rPr lang="zh-CN" altLang="en-US" sz="2800" dirty="0"/>
              <a:t>和</a:t>
            </a:r>
            <a:r>
              <a:rPr lang="en-US" altLang="zh-CN" sz="2800" dirty="0" err="1"/>
              <a:t>Dv</a:t>
            </a:r>
            <a:r>
              <a:rPr lang="zh-CN" altLang="en-US" sz="2800" dirty="0"/>
              <a:t>，原始样本</a:t>
            </a:r>
            <a:r>
              <a:rPr lang="en-US" altLang="zh-CN" sz="2800" dirty="0"/>
              <a:t>x</a:t>
            </a:r>
            <a:r>
              <a:rPr lang="zh-CN" altLang="en-US" sz="2800" dirty="0"/>
              <a:t>，目标短语</a:t>
            </a:r>
            <a:r>
              <a:rPr lang="en-US" altLang="zh-CN" sz="2800" dirty="0"/>
              <a:t>y* </a:t>
            </a:r>
            <a:r>
              <a:rPr lang="zh-CN" altLang="en-US" sz="2800" dirty="0"/>
              <a:t>和原始短语</a:t>
            </a:r>
            <a:r>
              <a:rPr lang="en-US" altLang="zh-CN" sz="2800" dirty="0"/>
              <a:t>y</a:t>
            </a:r>
          </a:p>
          <a:p>
            <a:endParaRPr lang="en-US" altLang="zh-CN" sz="2800" dirty="0"/>
          </a:p>
          <a:p>
            <a:pPr lvl="1"/>
            <a:endParaRPr lang="zh-CN" altLang="en-US" dirty="0"/>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14</a:t>
            </a:fld>
            <a:endParaRPr lang="en-US" altLang="zh-CN" sz="1000"/>
          </a:p>
        </p:txBody>
      </p:sp>
    </p:spTree>
    <p:extLst>
      <p:ext uri="{BB962C8B-B14F-4D97-AF65-F5344CB8AC3E}">
        <p14:creationId xmlns:p14="http://schemas.microsoft.com/office/powerpoint/2010/main" val="268013975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研究方法</a:t>
            </a:r>
            <a:r>
              <a:rPr lang="en-US" altLang="zh-CN" dirty="0"/>
              <a:t>-</a:t>
            </a:r>
            <a:r>
              <a:rPr lang="zh-CN" altLang="en-US" dirty="0"/>
              <a:t>模型算法</a:t>
            </a:r>
          </a:p>
        </p:txBody>
      </p:sp>
      <p:sp>
        <p:nvSpPr>
          <p:cNvPr id="17410" name="Rectangle 3"/>
          <p:cNvSpPr>
            <a:spLocks noGrp="1" noChangeArrowheads="1"/>
          </p:cNvSpPr>
          <p:nvPr>
            <p:ph idx="1"/>
          </p:nvPr>
        </p:nvSpPr>
        <p:spPr>
          <a:xfrm>
            <a:off x="239349" y="1196752"/>
            <a:ext cx="11713301" cy="5211985"/>
          </a:xfrm>
        </p:spPr>
        <p:txBody>
          <a:bodyPr>
            <a:normAutofit/>
          </a:bodyPr>
          <a:lstStyle/>
          <a:p>
            <a:r>
              <a:rPr lang="zh-CN" altLang="en-US" sz="2800" dirty="0"/>
              <a:t>样例</a:t>
            </a:r>
            <a:r>
              <a:rPr lang="en-US" altLang="zh-CN" sz="2800" dirty="0"/>
              <a:t>x* </a:t>
            </a:r>
            <a:r>
              <a:rPr lang="zh-CN" altLang="en-US" sz="2800" dirty="0"/>
              <a:t>的计算</a:t>
            </a:r>
            <a:endParaRPr lang="en-US" altLang="zh-CN" sz="2800" dirty="0"/>
          </a:p>
          <a:p>
            <a:endParaRPr lang="en-US" altLang="zh-CN" dirty="0"/>
          </a:p>
          <a:p>
            <a:endParaRPr lang="en-US" altLang="zh-CN" dirty="0"/>
          </a:p>
          <a:p>
            <a:pPr marL="109728" indent="0">
              <a:buNone/>
            </a:pPr>
            <a:r>
              <a:rPr lang="en-US" altLang="zh-CN" sz="2800" dirty="0"/>
              <a:t>	</a:t>
            </a:r>
          </a:p>
          <a:p>
            <a:pPr marL="109728" indent="0">
              <a:buNone/>
            </a:pPr>
            <a:r>
              <a:rPr lang="zh-CN" altLang="en-US" sz="2800" dirty="0"/>
              <a:t>其中，</a:t>
            </a:r>
            <a:r>
              <a:rPr lang="en-US" altLang="zh-CN" sz="2800" dirty="0"/>
              <a:t>L(.)</a:t>
            </a:r>
            <a:r>
              <a:rPr lang="zh-CN" altLang="en-US" sz="2800" dirty="0"/>
              <a:t>表示</a:t>
            </a:r>
            <a:r>
              <a:rPr lang="en-US" altLang="zh-CN" sz="2800" dirty="0"/>
              <a:t>x</a:t>
            </a:r>
            <a:r>
              <a:rPr lang="zh-CN" altLang="en-US" sz="2800" dirty="0"/>
              <a:t>和</a:t>
            </a:r>
            <a:r>
              <a:rPr lang="en-US" altLang="zh-CN" sz="2800" dirty="0"/>
              <a:t>x* </a:t>
            </a:r>
            <a:r>
              <a:rPr lang="zh-CN" altLang="en-US" sz="2800" dirty="0"/>
              <a:t>的距离。</a:t>
            </a:r>
            <a:endParaRPr lang="en-US" altLang="zh-CN" sz="2400" dirty="0"/>
          </a:p>
          <a:p>
            <a:r>
              <a:rPr lang="en-US" altLang="zh-CN" sz="2800" dirty="0"/>
              <a:t>Transformer </a:t>
            </a:r>
            <a:r>
              <a:rPr lang="zh-CN" altLang="en-US" sz="2800" dirty="0"/>
              <a:t>将原始样本</a:t>
            </a:r>
            <a:r>
              <a:rPr lang="en-US" altLang="zh-CN" sz="2800" dirty="0"/>
              <a:t>x</a:t>
            </a:r>
            <a:r>
              <a:rPr lang="zh-CN" altLang="en-US" sz="2800" dirty="0"/>
              <a:t>，原始短语</a:t>
            </a:r>
            <a:r>
              <a:rPr lang="en-US" altLang="zh-CN" sz="2800" dirty="0"/>
              <a:t>y</a:t>
            </a:r>
            <a:r>
              <a:rPr lang="zh-CN" altLang="en-US" sz="2800" dirty="0"/>
              <a:t>和目标短语</a:t>
            </a:r>
            <a:r>
              <a:rPr lang="en-US" altLang="zh-CN" sz="2800" dirty="0"/>
              <a:t>x* </a:t>
            </a:r>
            <a:r>
              <a:rPr lang="zh-CN" altLang="en-US" sz="2800" dirty="0"/>
              <a:t>作为输入值来生成选择性音频对抗示例</a:t>
            </a:r>
            <a:r>
              <a:rPr lang="en-US" altLang="zh-CN" sz="2800" dirty="0"/>
              <a:t>x* </a:t>
            </a:r>
            <a:r>
              <a:rPr lang="zh-CN" altLang="en-US" sz="2400" dirty="0"/>
              <a:t>，</a:t>
            </a:r>
            <a:r>
              <a:rPr lang="en-US" altLang="zh-CN" sz="2800" dirty="0" err="1"/>
              <a:t>Dp</a:t>
            </a:r>
            <a:r>
              <a:rPr lang="zh-CN" altLang="en-US" sz="2800" dirty="0"/>
              <a:t>和</a:t>
            </a:r>
            <a:r>
              <a:rPr lang="en-US" altLang="zh-CN" sz="2800" dirty="0" err="1"/>
              <a:t>Dv</a:t>
            </a:r>
            <a:r>
              <a:rPr lang="zh-CN" altLang="en-US" sz="2800" dirty="0"/>
              <a:t>将</a:t>
            </a:r>
            <a:r>
              <a:rPr lang="en-US" altLang="zh-CN" sz="2800" dirty="0"/>
              <a:t>x* </a:t>
            </a:r>
            <a:r>
              <a:rPr lang="zh-CN" altLang="en-US" sz="2800" dirty="0"/>
              <a:t>作为输入值，并将损失函数结果输出到</a:t>
            </a:r>
            <a:r>
              <a:rPr lang="en-US" altLang="zh-CN" sz="2800" dirty="0"/>
              <a:t>Transformer</a:t>
            </a:r>
            <a:r>
              <a:rPr lang="zh-CN" altLang="en-US" sz="2800" dirty="0"/>
              <a:t>。然后，</a:t>
            </a:r>
            <a:r>
              <a:rPr lang="en-US" altLang="zh-CN" sz="2800" dirty="0"/>
              <a:t>Transformer</a:t>
            </a:r>
            <a:r>
              <a:rPr lang="zh-CN" altLang="en-US" sz="2800" dirty="0"/>
              <a:t>计算总损失</a:t>
            </a:r>
            <a:r>
              <a:rPr lang="en-US" altLang="zh-CN" sz="2800" dirty="0"/>
              <a:t>T</a:t>
            </a:r>
            <a:r>
              <a:rPr lang="zh-CN" altLang="en-US" sz="2800" dirty="0"/>
              <a:t>，并重复上述过程以生成选择性音频对抗示例</a:t>
            </a:r>
            <a:r>
              <a:rPr lang="en-US" altLang="zh-CN" sz="2800" dirty="0"/>
              <a:t>x*</a:t>
            </a:r>
            <a:r>
              <a:rPr lang="zh-CN" altLang="en-US" sz="2800" dirty="0"/>
              <a:t>，同时使总损失</a:t>
            </a:r>
            <a:r>
              <a:rPr lang="en-US" altLang="zh-CN" sz="2800" dirty="0"/>
              <a:t>T</a:t>
            </a:r>
            <a:r>
              <a:rPr lang="zh-CN" altLang="en-US" sz="2800" dirty="0"/>
              <a:t>最小。</a:t>
            </a:r>
          </a:p>
          <a:p>
            <a:endParaRPr lang="en-US" altLang="zh-CN" sz="2800" dirty="0"/>
          </a:p>
          <a:p>
            <a:endParaRPr lang="en-US" altLang="zh-CN" sz="2800" dirty="0"/>
          </a:p>
          <a:p>
            <a:pPr lvl="1"/>
            <a:endParaRPr lang="zh-CN" altLang="en-US" dirty="0"/>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15</a:t>
            </a:fld>
            <a:endParaRPr lang="en-US" altLang="zh-CN" sz="1000"/>
          </a:p>
        </p:txBody>
      </p:sp>
      <p:pic>
        <p:nvPicPr>
          <p:cNvPr id="3" name="图片 2">
            <a:extLst>
              <a:ext uri="{FF2B5EF4-FFF2-40B4-BE49-F238E27FC236}">
                <a16:creationId xmlns:a16="http://schemas.microsoft.com/office/drawing/2014/main" id="{456A5377-2BB8-4CCF-B72C-2B48FB6D6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6" y="2359394"/>
            <a:ext cx="6981825" cy="771525"/>
          </a:xfrm>
          <a:prstGeom prst="rect">
            <a:avLst/>
          </a:prstGeom>
        </p:spPr>
      </p:pic>
      <p:pic>
        <p:nvPicPr>
          <p:cNvPr id="5" name="图片 4">
            <a:extLst>
              <a:ext uri="{FF2B5EF4-FFF2-40B4-BE49-F238E27FC236}">
                <a16:creationId xmlns:a16="http://schemas.microsoft.com/office/drawing/2014/main" id="{9902D017-99AC-4D22-B591-29BED2D43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725" y="1753974"/>
            <a:ext cx="2295525" cy="638175"/>
          </a:xfrm>
          <a:prstGeom prst="rect">
            <a:avLst/>
          </a:prstGeom>
        </p:spPr>
      </p:pic>
      <p:pic>
        <p:nvPicPr>
          <p:cNvPr id="7" name="图片 6">
            <a:extLst>
              <a:ext uri="{FF2B5EF4-FFF2-40B4-BE49-F238E27FC236}">
                <a16:creationId xmlns:a16="http://schemas.microsoft.com/office/drawing/2014/main" id="{F70947F4-6116-4D11-9240-C61B6CFD78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1087" y="5392235"/>
            <a:ext cx="5638800" cy="923925"/>
          </a:xfrm>
          <a:prstGeom prst="rect">
            <a:avLst/>
          </a:prstGeom>
        </p:spPr>
      </p:pic>
    </p:spTree>
    <p:extLst>
      <p:ext uri="{BB962C8B-B14F-4D97-AF65-F5344CB8AC3E}">
        <p14:creationId xmlns:p14="http://schemas.microsoft.com/office/powerpoint/2010/main" val="145407945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研究方法</a:t>
            </a:r>
            <a:r>
              <a:rPr lang="en-US" altLang="zh-CN" dirty="0"/>
              <a:t>-</a:t>
            </a:r>
            <a:r>
              <a:rPr lang="zh-CN" altLang="en-US" dirty="0"/>
              <a:t>算法实现</a:t>
            </a:r>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16</a:t>
            </a:fld>
            <a:endParaRPr lang="en-US" altLang="zh-CN" sz="1000"/>
          </a:p>
        </p:txBody>
      </p:sp>
      <p:pic>
        <p:nvPicPr>
          <p:cNvPr id="4" name="内容占位符 3">
            <a:extLst>
              <a:ext uri="{FF2B5EF4-FFF2-40B4-BE49-F238E27FC236}">
                <a16:creationId xmlns:a16="http://schemas.microsoft.com/office/drawing/2014/main" id="{852F5453-05BE-44FE-AEAE-D5793FA40B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3243" y="965759"/>
            <a:ext cx="6405513" cy="4926481"/>
          </a:xfrm>
        </p:spPr>
      </p:pic>
    </p:spTree>
    <p:extLst>
      <p:ext uri="{BB962C8B-B14F-4D97-AF65-F5344CB8AC3E}">
        <p14:creationId xmlns:p14="http://schemas.microsoft.com/office/powerpoint/2010/main" val="408216506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实验与分析</a:t>
            </a:r>
            <a:r>
              <a:rPr lang="en-US" altLang="zh-CN" dirty="0"/>
              <a:t>-</a:t>
            </a:r>
            <a:r>
              <a:rPr lang="en-US" altLang="zh-CN" dirty="0" err="1"/>
              <a:t>Deepspeech</a:t>
            </a:r>
            <a:r>
              <a:rPr lang="zh-CN" altLang="en-US" dirty="0"/>
              <a:t>语音识别模型</a:t>
            </a:r>
          </a:p>
        </p:txBody>
      </p:sp>
      <p:sp>
        <p:nvSpPr>
          <p:cNvPr id="17410" name="Rectangle 3"/>
          <p:cNvSpPr>
            <a:spLocks noGrp="1" noChangeArrowheads="1"/>
          </p:cNvSpPr>
          <p:nvPr>
            <p:ph idx="1"/>
          </p:nvPr>
        </p:nvSpPr>
        <p:spPr>
          <a:xfrm>
            <a:off x="239349" y="1196752"/>
            <a:ext cx="5280587" cy="5211985"/>
          </a:xfrm>
        </p:spPr>
        <p:txBody>
          <a:bodyPr>
            <a:normAutofit lnSpcReduction="10000"/>
          </a:bodyPr>
          <a:lstStyle/>
          <a:p>
            <a:r>
              <a:rPr lang="zh-CN" altLang="en-US" sz="2800" dirty="0"/>
              <a:t>受到保护的分类器和受到攻击的分类器模型结构相同。都为</a:t>
            </a:r>
            <a:r>
              <a:rPr lang="en-US" altLang="zh-CN" sz="2800" dirty="0" err="1"/>
              <a:t>DeepSpeech</a:t>
            </a:r>
            <a:r>
              <a:rPr lang="zh-CN" altLang="en-US" sz="2800" dirty="0"/>
              <a:t>模型结构</a:t>
            </a:r>
            <a:endParaRPr lang="en-US" altLang="zh-CN" sz="2800" dirty="0"/>
          </a:p>
          <a:p>
            <a:r>
              <a:rPr lang="zh-CN" altLang="en-US" sz="2800" dirty="0"/>
              <a:t>结构：</a:t>
            </a:r>
            <a:endParaRPr lang="en-US" altLang="zh-CN" sz="2800" dirty="0"/>
          </a:p>
          <a:p>
            <a:pPr lvl="1"/>
            <a:r>
              <a:rPr lang="zh-CN" altLang="en-US" sz="2400" dirty="0">
                <a:solidFill>
                  <a:schemeClr val="tx1"/>
                </a:solidFill>
              </a:rPr>
              <a:t>包含</a:t>
            </a:r>
            <a:r>
              <a:rPr lang="en-US" altLang="zh-CN" sz="2400" dirty="0">
                <a:solidFill>
                  <a:schemeClr val="tx1"/>
                </a:solidFill>
              </a:rPr>
              <a:t>2</a:t>
            </a:r>
            <a:r>
              <a:rPr lang="zh-CN" altLang="en-US" sz="2400" dirty="0">
                <a:solidFill>
                  <a:schemeClr val="tx1"/>
                </a:solidFill>
              </a:rPr>
              <a:t>层</a:t>
            </a:r>
            <a:r>
              <a:rPr lang="en-US" altLang="zh-CN" sz="2400" dirty="0">
                <a:solidFill>
                  <a:schemeClr val="tx1"/>
                </a:solidFill>
              </a:rPr>
              <a:t>CNN</a:t>
            </a:r>
          </a:p>
          <a:p>
            <a:pPr lvl="1"/>
            <a:r>
              <a:rPr lang="en-US" altLang="zh-CN" sz="2400" dirty="0">
                <a:solidFill>
                  <a:schemeClr val="tx1"/>
                </a:solidFill>
              </a:rPr>
              <a:t>5</a:t>
            </a:r>
            <a:r>
              <a:rPr lang="zh-CN" altLang="en-US" sz="2400" dirty="0">
                <a:solidFill>
                  <a:schemeClr val="tx1"/>
                </a:solidFill>
              </a:rPr>
              <a:t>层的</a:t>
            </a:r>
            <a:r>
              <a:rPr lang="en-US" altLang="zh-CN" sz="2400" dirty="0">
                <a:solidFill>
                  <a:schemeClr val="tx1"/>
                </a:solidFill>
              </a:rPr>
              <a:t>2048</a:t>
            </a:r>
            <a:r>
              <a:rPr lang="zh-CN" altLang="en-US" sz="2400" dirty="0">
                <a:solidFill>
                  <a:schemeClr val="tx1"/>
                </a:solidFill>
              </a:rPr>
              <a:t>个单元的</a:t>
            </a:r>
            <a:r>
              <a:rPr lang="en-US" altLang="zh-CN" sz="2400" dirty="0">
                <a:solidFill>
                  <a:schemeClr val="tx1"/>
                </a:solidFill>
              </a:rPr>
              <a:t>RNN</a:t>
            </a:r>
            <a:r>
              <a:rPr lang="zh-CN" altLang="en-US" sz="2400" dirty="0">
                <a:solidFill>
                  <a:schemeClr val="tx1"/>
                </a:solidFill>
              </a:rPr>
              <a:t>层</a:t>
            </a:r>
            <a:endParaRPr lang="zh-CN" altLang="en-US" dirty="0">
              <a:solidFill>
                <a:schemeClr val="tx1"/>
              </a:solidFill>
            </a:endParaRPr>
          </a:p>
          <a:p>
            <a:r>
              <a:rPr lang="zh-CN" altLang="en-US" dirty="0"/>
              <a:t>参数：</a:t>
            </a:r>
            <a:endParaRPr lang="en-US" altLang="zh-CN" dirty="0"/>
          </a:p>
          <a:p>
            <a:pPr lvl="1"/>
            <a:r>
              <a:rPr lang="zh-CN" altLang="en-US" sz="2400" dirty="0">
                <a:solidFill>
                  <a:schemeClr val="tx1"/>
                </a:solidFill>
              </a:rPr>
              <a:t>学习率：</a:t>
            </a:r>
            <a:r>
              <a:rPr lang="en-US" altLang="zh-CN" sz="2400" dirty="0">
                <a:solidFill>
                  <a:schemeClr val="tx1"/>
                </a:solidFill>
              </a:rPr>
              <a:t>0.1</a:t>
            </a:r>
          </a:p>
          <a:p>
            <a:pPr lvl="1"/>
            <a:r>
              <a:rPr lang="en-US" altLang="zh-CN" sz="2400" dirty="0">
                <a:solidFill>
                  <a:schemeClr val="tx1"/>
                </a:solidFill>
              </a:rPr>
              <a:t>Dropout</a:t>
            </a:r>
            <a:r>
              <a:rPr lang="zh-CN" altLang="en-US" sz="2400" dirty="0">
                <a:solidFill>
                  <a:schemeClr val="tx1"/>
                </a:solidFill>
              </a:rPr>
              <a:t>：</a:t>
            </a:r>
            <a:r>
              <a:rPr lang="en-US" altLang="zh-CN" sz="2400" dirty="0">
                <a:solidFill>
                  <a:schemeClr val="tx1"/>
                </a:solidFill>
              </a:rPr>
              <a:t>0.1</a:t>
            </a:r>
          </a:p>
          <a:p>
            <a:pPr lvl="1"/>
            <a:r>
              <a:rPr lang="en-US" altLang="zh-CN" sz="2400" dirty="0" err="1">
                <a:solidFill>
                  <a:schemeClr val="tx1"/>
                </a:solidFill>
              </a:rPr>
              <a:t>Dp</a:t>
            </a:r>
            <a:r>
              <a:rPr lang="zh-CN" altLang="en-US" sz="2400" dirty="0">
                <a:solidFill>
                  <a:schemeClr val="tx1"/>
                </a:solidFill>
              </a:rPr>
              <a:t>权重：</a:t>
            </a:r>
            <a:r>
              <a:rPr lang="en-US" altLang="zh-CN" sz="2400" dirty="0">
                <a:solidFill>
                  <a:schemeClr val="tx1"/>
                </a:solidFill>
              </a:rPr>
              <a:t>0.053</a:t>
            </a:r>
          </a:p>
          <a:p>
            <a:pPr lvl="1"/>
            <a:r>
              <a:rPr lang="en-US" altLang="zh-CN" sz="2400" dirty="0" err="1">
                <a:solidFill>
                  <a:schemeClr val="tx1"/>
                </a:solidFill>
              </a:rPr>
              <a:t>Dv</a:t>
            </a:r>
            <a:r>
              <a:rPr lang="zh-CN" altLang="en-US" sz="2400" dirty="0">
                <a:solidFill>
                  <a:schemeClr val="tx1"/>
                </a:solidFill>
              </a:rPr>
              <a:t>权重：</a:t>
            </a:r>
            <a:r>
              <a:rPr lang="en-US" altLang="zh-CN" sz="2400" dirty="0">
                <a:solidFill>
                  <a:schemeClr val="tx1"/>
                </a:solidFill>
              </a:rPr>
              <a:t>0.046</a:t>
            </a:r>
          </a:p>
          <a:p>
            <a:pPr lvl="1"/>
            <a:r>
              <a:rPr lang="zh-CN" altLang="en-US" sz="2400" dirty="0">
                <a:solidFill>
                  <a:schemeClr val="tx1"/>
                </a:solidFill>
              </a:rPr>
              <a:t>数据集大小：</a:t>
            </a:r>
            <a:r>
              <a:rPr lang="en-US" altLang="zh-CN" sz="2400" dirty="0">
                <a:solidFill>
                  <a:schemeClr val="tx1"/>
                </a:solidFill>
              </a:rPr>
              <a:t>5000</a:t>
            </a:r>
            <a:r>
              <a:rPr lang="zh-CN" altLang="en-US" sz="2400" dirty="0">
                <a:solidFill>
                  <a:schemeClr val="tx1"/>
                </a:solidFill>
              </a:rPr>
              <a:t>小时</a:t>
            </a:r>
            <a:endParaRPr lang="en-US" altLang="zh-CN" sz="2400" dirty="0">
              <a:solidFill>
                <a:schemeClr val="tx1"/>
              </a:solidFill>
            </a:endParaRPr>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17</a:t>
            </a:fld>
            <a:endParaRPr lang="en-US" altLang="zh-CN" sz="1000"/>
          </a:p>
        </p:txBody>
      </p:sp>
      <p:pic>
        <p:nvPicPr>
          <p:cNvPr id="2" name="图片 1">
            <a:extLst>
              <a:ext uri="{FF2B5EF4-FFF2-40B4-BE49-F238E27FC236}">
                <a16:creationId xmlns:a16="http://schemas.microsoft.com/office/drawing/2014/main" id="{E1202FC4-999B-4BE5-88F6-A13AB7FD9C2D}"/>
              </a:ext>
            </a:extLst>
          </p:cNvPr>
          <p:cNvPicPr>
            <a:picLocks noChangeAspect="1"/>
          </p:cNvPicPr>
          <p:nvPr/>
        </p:nvPicPr>
        <p:blipFill>
          <a:blip r:embed="rId3"/>
          <a:stretch>
            <a:fillRect/>
          </a:stretch>
        </p:blipFill>
        <p:spPr>
          <a:xfrm>
            <a:off x="5663952" y="1167337"/>
            <a:ext cx="5812467" cy="4969968"/>
          </a:xfrm>
          <a:prstGeom prst="rect">
            <a:avLst/>
          </a:prstGeom>
        </p:spPr>
      </p:pic>
    </p:spTree>
    <p:extLst>
      <p:ext uri="{BB962C8B-B14F-4D97-AF65-F5344CB8AC3E}">
        <p14:creationId xmlns:p14="http://schemas.microsoft.com/office/powerpoint/2010/main" val="328261349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实验与分析</a:t>
            </a:r>
            <a:r>
              <a:rPr lang="en-US" altLang="zh-CN" dirty="0"/>
              <a:t>-</a:t>
            </a:r>
            <a:r>
              <a:rPr lang="zh-CN" altLang="en-US" dirty="0"/>
              <a:t>攻击前后语音识别结果对比</a:t>
            </a:r>
          </a:p>
        </p:txBody>
      </p:sp>
      <p:sp>
        <p:nvSpPr>
          <p:cNvPr id="17410" name="Rectangle 3"/>
          <p:cNvSpPr>
            <a:spLocks noGrp="1" noChangeArrowheads="1"/>
          </p:cNvSpPr>
          <p:nvPr>
            <p:ph idx="1"/>
          </p:nvPr>
        </p:nvSpPr>
        <p:spPr>
          <a:xfrm>
            <a:off x="239349" y="1196752"/>
            <a:ext cx="5556630" cy="5211985"/>
          </a:xfrm>
        </p:spPr>
        <p:txBody>
          <a:bodyPr>
            <a:normAutofit/>
          </a:bodyPr>
          <a:lstStyle/>
          <a:p>
            <a:r>
              <a:rPr lang="zh-CN" altLang="en-US" sz="2800" dirty="0"/>
              <a:t>预训练的两个模型结果对比与分析</a:t>
            </a:r>
            <a:endParaRPr lang="en-US" altLang="zh-CN" sz="2800" dirty="0"/>
          </a:p>
          <a:p>
            <a:pPr lvl="1"/>
            <a:r>
              <a:rPr lang="zh-CN" altLang="en-US" sz="2400" dirty="0">
                <a:solidFill>
                  <a:schemeClr val="tx1"/>
                </a:solidFill>
              </a:rPr>
              <a:t>由于训练的随机性，两个模型结果有些微不同</a:t>
            </a:r>
            <a:endParaRPr lang="en-US" altLang="zh-CN" sz="2400" dirty="0">
              <a:solidFill>
                <a:schemeClr val="tx1"/>
              </a:solidFill>
            </a:endParaRPr>
          </a:p>
          <a:p>
            <a:pPr lvl="1"/>
            <a:r>
              <a:rPr lang="en-US" altLang="zh-CN" sz="2400" dirty="0">
                <a:solidFill>
                  <a:schemeClr val="tx1"/>
                </a:solidFill>
              </a:rPr>
              <a:t>WER</a:t>
            </a:r>
            <a:r>
              <a:rPr lang="zh-CN" altLang="en-US" sz="2400" dirty="0">
                <a:solidFill>
                  <a:schemeClr val="tx1"/>
                </a:solidFill>
              </a:rPr>
              <a:t>分别为</a:t>
            </a:r>
            <a:r>
              <a:rPr lang="en-US" altLang="zh-CN" sz="2400" dirty="0"/>
              <a:t>16.49%</a:t>
            </a:r>
            <a:r>
              <a:rPr lang="zh-CN" altLang="en-US" sz="2400" dirty="0"/>
              <a:t>和</a:t>
            </a:r>
            <a:r>
              <a:rPr lang="en-US" altLang="zh-CN" sz="2400" dirty="0"/>
              <a:t>16.98%</a:t>
            </a:r>
            <a:endParaRPr lang="zh-CN" altLang="en-US" sz="2000" dirty="0">
              <a:solidFill>
                <a:schemeClr val="tx1"/>
              </a:solidFill>
            </a:endParaRPr>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18</a:t>
            </a:fld>
            <a:endParaRPr lang="en-US" altLang="zh-CN" sz="1000"/>
          </a:p>
        </p:txBody>
      </p:sp>
      <p:pic>
        <p:nvPicPr>
          <p:cNvPr id="3" name="图片 2">
            <a:extLst>
              <a:ext uri="{FF2B5EF4-FFF2-40B4-BE49-F238E27FC236}">
                <a16:creationId xmlns:a16="http://schemas.microsoft.com/office/drawing/2014/main" id="{7AA20FA2-56CC-44DD-AAA3-5B9E0F2F58DA}"/>
              </a:ext>
            </a:extLst>
          </p:cNvPr>
          <p:cNvPicPr>
            <a:picLocks noChangeAspect="1"/>
          </p:cNvPicPr>
          <p:nvPr/>
        </p:nvPicPr>
        <p:blipFill>
          <a:blip r:embed="rId3"/>
          <a:stretch>
            <a:fillRect/>
          </a:stretch>
        </p:blipFill>
        <p:spPr>
          <a:xfrm>
            <a:off x="503378" y="3599214"/>
            <a:ext cx="5028571" cy="2809524"/>
          </a:xfrm>
          <a:prstGeom prst="rect">
            <a:avLst/>
          </a:prstGeom>
        </p:spPr>
      </p:pic>
      <p:sp>
        <p:nvSpPr>
          <p:cNvPr id="7" name="Rectangle 3">
            <a:extLst>
              <a:ext uri="{FF2B5EF4-FFF2-40B4-BE49-F238E27FC236}">
                <a16:creationId xmlns:a16="http://schemas.microsoft.com/office/drawing/2014/main" id="{702487C0-ACE3-4BF0-AE18-924DB406835A}"/>
              </a:ext>
            </a:extLst>
          </p:cNvPr>
          <p:cNvSpPr txBox="1">
            <a:spLocks noChangeArrowheads="1"/>
          </p:cNvSpPr>
          <p:nvPr/>
        </p:nvSpPr>
        <p:spPr>
          <a:xfrm>
            <a:off x="5795978" y="1207484"/>
            <a:ext cx="5556630" cy="5211985"/>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rgbClr val="C00000"/>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zh-CN" altLang="en-US" sz="2800" dirty="0"/>
              <a:t>对抗训练完成后的结果对比</a:t>
            </a:r>
            <a:endParaRPr lang="en-US" altLang="zh-CN" sz="2800" dirty="0"/>
          </a:p>
          <a:p>
            <a:pPr lvl="1" fontAlgn="auto">
              <a:spcAft>
                <a:spcPts val="0"/>
              </a:spcAft>
            </a:pPr>
            <a:r>
              <a:rPr lang="zh-CN" altLang="en-US" sz="2400" dirty="0">
                <a:solidFill>
                  <a:schemeClr val="tx1"/>
                </a:solidFill>
              </a:rPr>
              <a:t>对抗的音频失真为</a:t>
            </a:r>
            <a:r>
              <a:rPr lang="en-US" altLang="zh-CN" sz="2400" dirty="0">
                <a:solidFill>
                  <a:schemeClr val="tx1"/>
                </a:solidFill>
              </a:rPr>
              <a:t>49.92 dB</a:t>
            </a:r>
          </a:p>
          <a:p>
            <a:pPr lvl="1" fontAlgn="auto">
              <a:spcAft>
                <a:spcPts val="0"/>
              </a:spcAft>
            </a:pPr>
            <a:r>
              <a:rPr lang="zh-CN" altLang="en-US" sz="2400" dirty="0">
                <a:solidFill>
                  <a:schemeClr val="tx1"/>
                </a:solidFill>
              </a:rPr>
              <a:t>受保护的模型识别结果与原始句子相差较小</a:t>
            </a:r>
            <a:endParaRPr lang="en-US" altLang="zh-CN" sz="2400" dirty="0">
              <a:solidFill>
                <a:schemeClr val="tx1"/>
              </a:solidFill>
            </a:endParaRPr>
          </a:p>
        </p:txBody>
      </p:sp>
      <p:pic>
        <p:nvPicPr>
          <p:cNvPr id="4" name="图片 3">
            <a:extLst>
              <a:ext uri="{FF2B5EF4-FFF2-40B4-BE49-F238E27FC236}">
                <a16:creationId xmlns:a16="http://schemas.microsoft.com/office/drawing/2014/main" id="{048DA62A-074F-4184-81F8-7AA2C67C3AFE}"/>
              </a:ext>
            </a:extLst>
          </p:cNvPr>
          <p:cNvPicPr>
            <a:picLocks noChangeAspect="1"/>
          </p:cNvPicPr>
          <p:nvPr/>
        </p:nvPicPr>
        <p:blipFill>
          <a:blip r:embed="rId4"/>
          <a:stretch>
            <a:fillRect/>
          </a:stretch>
        </p:blipFill>
        <p:spPr>
          <a:xfrm>
            <a:off x="6362132" y="2884928"/>
            <a:ext cx="4990476" cy="3523809"/>
          </a:xfrm>
          <a:prstGeom prst="rect">
            <a:avLst/>
          </a:prstGeom>
        </p:spPr>
      </p:pic>
    </p:spTree>
    <p:extLst>
      <p:ext uri="{BB962C8B-B14F-4D97-AF65-F5344CB8AC3E}">
        <p14:creationId xmlns:p14="http://schemas.microsoft.com/office/powerpoint/2010/main" val="309853034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实验与分析</a:t>
            </a:r>
            <a:r>
              <a:rPr lang="en-US" altLang="zh-CN" dirty="0"/>
              <a:t>-</a:t>
            </a:r>
            <a:r>
              <a:rPr lang="zh-CN" altLang="en-US" dirty="0"/>
              <a:t>音频分析</a:t>
            </a:r>
          </a:p>
        </p:txBody>
      </p:sp>
      <p:sp>
        <p:nvSpPr>
          <p:cNvPr id="17410" name="Rectangle 3"/>
          <p:cNvSpPr>
            <a:spLocks noGrp="1" noChangeArrowheads="1"/>
          </p:cNvSpPr>
          <p:nvPr>
            <p:ph idx="1"/>
          </p:nvPr>
        </p:nvSpPr>
        <p:spPr>
          <a:xfrm>
            <a:off x="308727" y="914099"/>
            <a:ext cx="9889099" cy="642693"/>
          </a:xfrm>
        </p:spPr>
        <p:txBody>
          <a:bodyPr>
            <a:normAutofit/>
          </a:bodyPr>
          <a:lstStyle/>
          <a:p>
            <a:r>
              <a:rPr lang="zh-CN" altLang="en-US" sz="2800" dirty="0"/>
              <a:t>原始音频在人类的听觉上与生成的音频差异不大</a:t>
            </a:r>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19</a:t>
            </a:fld>
            <a:endParaRPr lang="en-US" altLang="zh-CN" sz="1000"/>
          </a:p>
        </p:txBody>
      </p:sp>
      <p:pic>
        <p:nvPicPr>
          <p:cNvPr id="3" name="图片 2">
            <a:extLst>
              <a:ext uri="{FF2B5EF4-FFF2-40B4-BE49-F238E27FC236}">
                <a16:creationId xmlns:a16="http://schemas.microsoft.com/office/drawing/2014/main" id="{7D7E06E4-E42C-41F9-B477-76B64EC1DDE9}"/>
              </a:ext>
            </a:extLst>
          </p:cNvPr>
          <p:cNvPicPr>
            <a:picLocks noChangeAspect="1"/>
          </p:cNvPicPr>
          <p:nvPr/>
        </p:nvPicPr>
        <p:blipFill>
          <a:blip r:embed="rId3"/>
          <a:stretch>
            <a:fillRect/>
          </a:stretch>
        </p:blipFill>
        <p:spPr>
          <a:xfrm>
            <a:off x="2012688" y="1754653"/>
            <a:ext cx="7269046" cy="4654085"/>
          </a:xfrm>
          <a:prstGeom prst="rect">
            <a:avLst/>
          </a:prstGeom>
        </p:spPr>
      </p:pic>
    </p:spTree>
    <p:extLst>
      <p:ext uri="{BB962C8B-B14F-4D97-AF65-F5344CB8AC3E}">
        <p14:creationId xmlns:p14="http://schemas.microsoft.com/office/powerpoint/2010/main" val="248459486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a:xfrm>
            <a:off x="1703512" y="1556792"/>
            <a:ext cx="8784976" cy="3350272"/>
          </a:xfrm>
        </p:spPr>
        <p:txBody>
          <a:bodyPr/>
          <a:lstStyle/>
          <a:p>
            <a:pPr eaLnBrk="1" hangingPunct="1"/>
            <a:r>
              <a:rPr lang="zh-CN" altLang="en-US" dirty="0"/>
              <a:t>背景与研究内容</a:t>
            </a:r>
            <a:endParaRPr lang="en-US" altLang="zh-CN" dirty="0"/>
          </a:p>
          <a:p>
            <a:pPr eaLnBrk="1" hangingPunct="1"/>
            <a:r>
              <a:rPr lang="zh-CN" altLang="en-US" dirty="0"/>
              <a:t>实现方法</a:t>
            </a:r>
            <a:endParaRPr lang="en-US" altLang="zh-CN" dirty="0"/>
          </a:p>
          <a:p>
            <a:pPr eaLnBrk="1" hangingPunct="1"/>
            <a:r>
              <a:rPr lang="zh-CN" altLang="en-US" dirty="0"/>
              <a:t>实验与分析</a:t>
            </a:r>
            <a:endParaRPr lang="en-US" altLang="zh-CN" dirty="0"/>
          </a:p>
          <a:p>
            <a:pPr eaLnBrk="1" hangingPunct="1"/>
            <a:r>
              <a:rPr lang="zh-CN" altLang="en-US" dirty="0"/>
              <a:t>结论与展望</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zh-CN" altLang="en-US" dirty="0"/>
          </a:p>
        </p:txBody>
      </p:sp>
      <p:sp>
        <p:nvSpPr>
          <p:cNvPr id="4" name="标题 3"/>
          <p:cNvSpPr>
            <a:spLocks noGrp="1"/>
          </p:cNvSpPr>
          <p:nvPr>
            <p:ph type="title"/>
          </p:nvPr>
        </p:nvSpPr>
        <p:spPr/>
        <p:txBody>
          <a:bodyPr/>
          <a:lstStyle/>
          <a:p>
            <a:pPr>
              <a:defRPr/>
            </a:pPr>
            <a:r>
              <a:rPr lang="zh-CN" altLang="en-US" dirty="0"/>
              <a:t>提纲</a:t>
            </a:r>
          </a:p>
        </p:txBody>
      </p:sp>
      <p:sp>
        <p:nvSpPr>
          <p:cNvPr id="15363" name="灯片编号占位符 2"/>
          <p:cNvSpPr>
            <a:spLocks noGrp="1"/>
          </p:cNvSpPr>
          <p:nvPr>
            <p:ph type="sldNum" sz="quarter" idx="4"/>
          </p:nvPr>
        </p:nvSpPr>
        <p:spPr bwMode="auto">
          <a:xfrm>
            <a:off x="5801114" y="6407944"/>
            <a:ext cx="510911" cy="4500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A73AECD-2970-4C41-AFCD-9ADA71FD3A4F}" type="slidenum">
              <a:rPr kumimoji="0" lang="en-US" altLang="zh-CN" sz="1000"/>
              <a:pPr eaLnBrk="1" hangingPunct="1"/>
              <a:t>2</a:t>
            </a:fld>
            <a:endParaRPr kumimoji="0" lang="en-US" altLang="zh-CN" sz="1000"/>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239351" y="969761"/>
            <a:ext cx="11713300" cy="3467351"/>
          </a:xfrm>
        </p:spPr>
        <p:txBody>
          <a:bodyPr>
            <a:normAutofit/>
          </a:bodyPr>
          <a:lstStyle/>
          <a:p>
            <a:pPr>
              <a:defRPr/>
            </a:pPr>
            <a:r>
              <a:rPr lang="zh-CN" altLang="en-US" dirty="0"/>
              <a:t>可转移性：针对单个模型的对抗性例子具有攻击其他分类目标的潜力相同类型的数据</a:t>
            </a:r>
            <a:endParaRPr lang="en-US" altLang="zh-CN" dirty="0"/>
          </a:p>
          <a:p>
            <a:pPr>
              <a:defRPr/>
            </a:pPr>
            <a:r>
              <a:rPr lang="zh-CN" altLang="en-US" dirty="0"/>
              <a:t>受攻击分类器和受保护分类器由相同的</a:t>
            </a:r>
            <a:r>
              <a:rPr lang="en-US" altLang="zh-CN" dirty="0" err="1"/>
              <a:t>DeepSpeech</a:t>
            </a:r>
            <a:r>
              <a:rPr lang="zh-CN" altLang="en-US" dirty="0"/>
              <a:t>模型和通过更改参数创建的同类架构组成</a:t>
            </a:r>
            <a:endParaRPr lang="en-US" altLang="zh-CN" dirty="0"/>
          </a:p>
        </p:txBody>
      </p:sp>
      <p:sp>
        <p:nvSpPr>
          <p:cNvPr id="53250" name="Rectangle 2"/>
          <p:cNvSpPr>
            <a:spLocks noGrp="1" noChangeArrowheads="1"/>
          </p:cNvSpPr>
          <p:nvPr>
            <p:ph type="title"/>
          </p:nvPr>
        </p:nvSpPr>
        <p:spPr/>
        <p:txBody>
          <a:bodyPr/>
          <a:lstStyle/>
          <a:p>
            <a:pPr algn="l">
              <a:defRPr/>
            </a:pPr>
            <a:r>
              <a:rPr lang="zh-CN" altLang="en-US" dirty="0"/>
              <a:t>实验与分析</a:t>
            </a:r>
            <a:r>
              <a:rPr lang="en-US" altLang="zh-CN" dirty="0"/>
              <a:t>-</a:t>
            </a:r>
            <a:r>
              <a:rPr lang="zh-CN" altLang="en-US" dirty="0"/>
              <a:t>可转移性分析</a:t>
            </a:r>
          </a:p>
        </p:txBody>
      </p:sp>
      <p:sp>
        <p:nvSpPr>
          <p:cNvPr id="19460" name="灯片编号占位符 5"/>
          <p:cNvSpPr>
            <a:spLocks noGrp="1"/>
          </p:cNvSpPr>
          <p:nvPr>
            <p:ph type="sldNum" sz="quarter" idx="4"/>
          </p:nvPr>
        </p:nvSpPr>
        <p:spPr bwMode="auto">
          <a:xfrm>
            <a:off x="5801114" y="6407944"/>
            <a:ext cx="510911" cy="4500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E3ED814-74D7-4971-8861-425A8417242F}" type="slidenum">
              <a:rPr kumimoji="0" lang="zh-CN" altLang="en-US" sz="1000"/>
              <a:pPr eaLnBrk="1" hangingPunct="1"/>
              <a:t>20</a:t>
            </a:fld>
            <a:endParaRPr kumimoji="0" lang="en-US" altLang="zh-CN" sz="1000"/>
          </a:p>
        </p:txBody>
      </p:sp>
      <p:pic>
        <p:nvPicPr>
          <p:cNvPr id="2" name="图片 1">
            <a:extLst>
              <a:ext uri="{FF2B5EF4-FFF2-40B4-BE49-F238E27FC236}">
                <a16:creationId xmlns:a16="http://schemas.microsoft.com/office/drawing/2014/main" id="{22432A39-713A-435A-B5EA-0B9477F99C49}"/>
              </a:ext>
            </a:extLst>
          </p:cNvPr>
          <p:cNvPicPr>
            <a:picLocks noChangeAspect="1"/>
          </p:cNvPicPr>
          <p:nvPr/>
        </p:nvPicPr>
        <p:blipFill>
          <a:blip r:embed="rId3"/>
          <a:stretch>
            <a:fillRect/>
          </a:stretch>
        </p:blipFill>
        <p:spPr>
          <a:xfrm>
            <a:off x="5591945" y="3004371"/>
            <a:ext cx="6514518" cy="3713769"/>
          </a:xfrm>
          <a:prstGeom prst="rect">
            <a:avLst/>
          </a:prstGeom>
        </p:spPr>
      </p:pic>
      <p:sp>
        <p:nvSpPr>
          <p:cNvPr id="3" name="矩形 2">
            <a:extLst>
              <a:ext uri="{FF2B5EF4-FFF2-40B4-BE49-F238E27FC236}">
                <a16:creationId xmlns:a16="http://schemas.microsoft.com/office/drawing/2014/main" id="{58295F9F-682A-44D6-83C2-EBDA90AA72D6}"/>
              </a:ext>
            </a:extLst>
          </p:cNvPr>
          <p:cNvSpPr/>
          <p:nvPr/>
        </p:nvSpPr>
        <p:spPr>
          <a:xfrm>
            <a:off x="118060" y="3328438"/>
            <a:ext cx="5683054" cy="2308324"/>
          </a:xfrm>
          <a:prstGeom prst="rect">
            <a:avLst/>
          </a:prstGeom>
        </p:spPr>
        <p:txBody>
          <a:bodyPr wrap="square">
            <a:spAutoFit/>
          </a:bodyPr>
          <a:lstStyle/>
          <a:p>
            <a:pPr lvl="1">
              <a:defRPr/>
            </a:pPr>
            <a:r>
              <a:rPr lang="en-US" altLang="zh-CN" dirty="0"/>
              <a:t>Baseline(</a:t>
            </a:r>
            <a:r>
              <a:rPr lang="en-US" altLang="zh-CN" dirty="0" err="1"/>
              <a:t>Carlini</a:t>
            </a:r>
            <a:r>
              <a:rPr lang="en-US" altLang="zh-CN" dirty="0"/>
              <a:t>–Wagner)</a:t>
            </a:r>
            <a:r>
              <a:rPr lang="zh-CN" altLang="en-US" dirty="0"/>
              <a:t>：在具有</a:t>
            </a:r>
            <a:r>
              <a:rPr lang="en-US" altLang="zh-CN" dirty="0"/>
              <a:t>100</a:t>
            </a:r>
            <a:r>
              <a:rPr lang="zh-CN" altLang="en-US" dirty="0"/>
              <a:t>个测试数据的测试中，受攻击分类器生成的对抗示例显示受保护的分类器的转移攻击成功率为</a:t>
            </a:r>
            <a:r>
              <a:rPr lang="en-US" altLang="zh-CN" dirty="0"/>
              <a:t>57.31</a:t>
            </a:r>
            <a:r>
              <a:rPr lang="zh-CN" altLang="en-US" dirty="0"/>
              <a:t>％</a:t>
            </a:r>
            <a:endParaRPr lang="en-US" altLang="zh-CN" dirty="0"/>
          </a:p>
          <a:p>
            <a:pPr lvl="1">
              <a:defRPr/>
            </a:pPr>
            <a:endParaRPr lang="en-US" altLang="zh-CN" dirty="0"/>
          </a:p>
          <a:p>
            <a:pPr lvl="1">
              <a:defRPr/>
            </a:pPr>
            <a:r>
              <a:rPr lang="en-US" altLang="zh-CN" dirty="0"/>
              <a:t>Proposed</a:t>
            </a:r>
            <a:r>
              <a:rPr lang="zh-CN" altLang="en-US" dirty="0"/>
              <a:t>：攻击成功率为</a:t>
            </a:r>
            <a:r>
              <a:rPr lang="en-US" altLang="zh-CN" dirty="0"/>
              <a:t>91.67</a:t>
            </a:r>
            <a:r>
              <a:rPr lang="zh-CN" altLang="en-US" dirty="0"/>
              <a:t>％</a:t>
            </a:r>
            <a:endParaRPr lang="zh-CN" altLang="en-US" sz="2000" dirty="0"/>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algn="l"/>
            <a:r>
              <a:rPr lang="zh-CN" altLang="en-US" dirty="0"/>
              <a:t>实验与分析</a:t>
            </a:r>
            <a:r>
              <a:rPr lang="en-US" altLang="zh-CN" dirty="0"/>
              <a:t>-</a:t>
            </a:r>
            <a:r>
              <a:rPr lang="zh-CN" altLang="en-US" dirty="0"/>
              <a:t>攻击成功率、失真、语谱图</a:t>
            </a:r>
          </a:p>
        </p:txBody>
      </p:sp>
      <p:sp>
        <p:nvSpPr>
          <p:cNvPr id="11267" name="内容占位符 2"/>
          <p:cNvSpPr>
            <a:spLocks noGrp="1"/>
          </p:cNvSpPr>
          <p:nvPr>
            <p:ph idx="1"/>
          </p:nvPr>
        </p:nvSpPr>
        <p:spPr/>
        <p:txBody>
          <a:bodyPr/>
          <a:lstStyle/>
          <a:p>
            <a:r>
              <a:rPr lang="zh-CN" altLang="en-US" dirty="0"/>
              <a:t>在选择目标短语时，选择将目标短语限制为语音数字和字母。</a:t>
            </a:r>
          </a:p>
        </p:txBody>
      </p:sp>
      <p:sp>
        <p:nvSpPr>
          <p:cNvPr id="3" name="灯片编号占位符 2">
            <a:extLst>
              <a:ext uri="{FF2B5EF4-FFF2-40B4-BE49-F238E27FC236}">
                <a16:creationId xmlns:a16="http://schemas.microsoft.com/office/drawing/2014/main" id="{2A297C97-2907-4EFE-9A0D-1EAAD0ACBBBB}"/>
              </a:ext>
            </a:extLst>
          </p:cNvPr>
          <p:cNvSpPr>
            <a:spLocks noGrp="1"/>
          </p:cNvSpPr>
          <p:nvPr>
            <p:ph type="sldNum" sz="quarter" idx="4"/>
          </p:nvPr>
        </p:nvSpPr>
        <p:spPr/>
        <p:txBody>
          <a:bodyPr/>
          <a:lstStyle/>
          <a:p>
            <a:pPr>
              <a:defRPr/>
            </a:pPr>
            <a:fld id="{E529782D-F684-41DD-BB7A-79BF87ABFA22}" type="slidenum">
              <a:rPr lang="en-US" altLang="zh-CN" smtClean="0"/>
              <a:pPr>
                <a:defRPr/>
              </a:pPr>
              <a:t>21</a:t>
            </a:fld>
            <a:endParaRPr lang="en-US" altLang="zh-CN" dirty="0"/>
          </a:p>
        </p:txBody>
      </p:sp>
      <p:pic>
        <p:nvPicPr>
          <p:cNvPr id="5" name="图片 4">
            <a:extLst>
              <a:ext uri="{FF2B5EF4-FFF2-40B4-BE49-F238E27FC236}">
                <a16:creationId xmlns:a16="http://schemas.microsoft.com/office/drawing/2014/main" id="{220640D8-97EC-48B7-928E-46340DD5ACD2}"/>
              </a:ext>
            </a:extLst>
          </p:cNvPr>
          <p:cNvPicPr>
            <a:picLocks noChangeAspect="1"/>
          </p:cNvPicPr>
          <p:nvPr/>
        </p:nvPicPr>
        <p:blipFill>
          <a:blip r:embed="rId2"/>
          <a:stretch>
            <a:fillRect/>
          </a:stretch>
        </p:blipFill>
        <p:spPr>
          <a:xfrm>
            <a:off x="2819636" y="1518369"/>
            <a:ext cx="6552728" cy="5295006"/>
          </a:xfrm>
          <a:prstGeom prst="rect">
            <a:avLst/>
          </a:prstGeom>
        </p:spPr>
      </p:pic>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algn="l"/>
            <a:r>
              <a:rPr lang="zh-CN" altLang="en-US" dirty="0"/>
              <a:t>实验与分析</a:t>
            </a:r>
            <a:r>
              <a:rPr lang="en-US" altLang="zh-CN" dirty="0"/>
              <a:t>-</a:t>
            </a:r>
            <a:r>
              <a:rPr lang="zh-CN" altLang="en-US" dirty="0"/>
              <a:t>攻击成功率、失真、语谱图</a:t>
            </a:r>
          </a:p>
        </p:txBody>
      </p:sp>
      <p:sp>
        <p:nvSpPr>
          <p:cNvPr id="11267" name="内容占位符 2"/>
          <p:cNvSpPr>
            <a:spLocks noGrp="1"/>
          </p:cNvSpPr>
          <p:nvPr>
            <p:ph idx="1"/>
          </p:nvPr>
        </p:nvSpPr>
        <p:spPr>
          <a:xfrm>
            <a:off x="239350" y="881108"/>
            <a:ext cx="11713301" cy="5105081"/>
          </a:xfrm>
        </p:spPr>
        <p:txBody>
          <a:bodyPr/>
          <a:lstStyle/>
          <a:p>
            <a:r>
              <a:rPr lang="zh-CN" altLang="en-US" dirty="0"/>
              <a:t>原始句子为</a:t>
            </a:r>
            <a:r>
              <a:rPr lang="en-US" altLang="zh-CN" dirty="0"/>
              <a:t>they’re calling to us not to give </a:t>
            </a:r>
            <a:r>
              <a:rPr lang="en-US" altLang="zh-CN" dirty="0" err="1"/>
              <a:t>upand</a:t>
            </a:r>
            <a:r>
              <a:rPr lang="en-US" altLang="zh-CN" dirty="0"/>
              <a:t> to keep on fighting”</a:t>
            </a:r>
            <a:r>
              <a:rPr lang="zh-CN" altLang="en-US" dirty="0"/>
              <a:t>的语谱图对比。</a:t>
            </a:r>
          </a:p>
        </p:txBody>
      </p:sp>
      <p:sp>
        <p:nvSpPr>
          <p:cNvPr id="3" name="灯片编号占位符 2">
            <a:extLst>
              <a:ext uri="{FF2B5EF4-FFF2-40B4-BE49-F238E27FC236}">
                <a16:creationId xmlns:a16="http://schemas.microsoft.com/office/drawing/2014/main" id="{2A297C97-2907-4EFE-9A0D-1EAAD0ACBBBB}"/>
              </a:ext>
            </a:extLst>
          </p:cNvPr>
          <p:cNvSpPr>
            <a:spLocks noGrp="1"/>
          </p:cNvSpPr>
          <p:nvPr>
            <p:ph type="sldNum" sz="quarter" idx="4"/>
          </p:nvPr>
        </p:nvSpPr>
        <p:spPr/>
        <p:txBody>
          <a:bodyPr/>
          <a:lstStyle/>
          <a:p>
            <a:pPr>
              <a:defRPr/>
            </a:pPr>
            <a:fld id="{E529782D-F684-41DD-BB7A-79BF87ABFA22}" type="slidenum">
              <a:rPr lang="en-US" altLang="zh-CN" smtClean="0"/>
              <a:pPr>
                <a:defRPr/>
              </a:pPr>
              <a:t>22</a:t>
            </a:fld>
            <a:endParaRPr lang="en-US" altLang="zh-CN" dirty="0"/>
          </a:p>
        </p:txBody>
      </p:sp>
      <p:pic>
        <p:nvPicPr>
          <p:cNvPr id="2" name="图片 1">
            <a:extLst>
              <a:ext uri="{FF2B5EF4-FFF2-40B4-BE49-F238E27FC236}">
                <a16:creationId xmlns:a16="http://schemas.microsoft.com/office/drawing/2014/main" id="{89397631-B2AB-45AD-8633-F416A8BD056F}"/>
              </a:ext>
            </a:extLst>
          </p:cNvPr>
          <p:cNvPicPr>
            <a:picLocks noChangeAspect="1"/>
          </p:cNvPicPr>
          <p:nvPr/>
        </p:nvPicPr>
        <p:blipFill rotWithShape="1">
          <a:blip r:embed="rId2"/>
          <a:srcRect t="4219"/>
          <a:stretch/>
        </p:blipFill>
        <p:spPr>
          <a:xfrm>
            <a:off x="1223702" y="2045211"/>
            <a:ext cx="10023487" cy="4768164"/>
          </a:xfrm>
          <a:prstGeom prst="rect">
            <a:avLst/>
          </a:prstGeom>
        </p:spPr>
      </p:pic>
    </p:spTree>
    <p:extLst>
      <p:ext uri="{BB962C8B-B14F-4D97-AF65-F5344CB8AC3E}">
        <p14:creationId xmlns:p14="http://schemas.microsoft.com/office/powerpoint/2010/main" val="3664314347"/>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algn="l"/>
            <a:r>
              <a:rPr lang="zh-CN" altLang="en-US" dirty="0"/>
              <a:t>实验与分析</a:t>
            </a:r>
            <a:r>
              <a:rPr lang="en-US" altLang="zh-CN" dirty="0"/>
              <a:t>-</a:t>
            </a:r>
            <a:r>
              <a:rPr lang="zh-CN" altLang="en-US" dirty="0"/>
              <a:t>外部条件干扰对稳定性影响</a:t>
            </a:r>
          </a:p>
        </p:txBody>
      </p:sp>
      <p:sp>
        <p:nvSpPr>
          <p:cNvPr id="11267" name="内容占位符 2"/>
          <p:cNvSpPr>
            <a:spLocks noGrp="1"/>
          </p:cNvSpPr>
          <p:nvPr>
            <p:ph idx="1"/>
          </p:nvPr>
        </p:nvSpPr>
        <p:spPr>
          <a:xfrm>
            <a:off x="239350" y="881109"/>
            <a:ext cx="11713301" cy="1251748"/>
          </a:xfrm>
        </p:spPr>
        <p:txBody>
          <a:bodyPr/>
          <a:lstStyle/>
          <a:p>
            <a:r>
              <a:rPr lang="zh-CN" altLang="en-US" dirty="0"/>
              <a:t>使用两种失真方法：</a:t>
            </a:r>
            <a:r>
              <a:rPr lang="en-US" altLang="zh-CN" dirty="0"/>
              <a:t>8</a:t>
            </a:r>
            <a:r>
              <a:rPr lang="zh-CN" altLang="en-US" dirty="0"/>
              <a:t>位缩减（</a:t>
            </a:r>
            <a:r>
              <a:rPr lang="en-US" altLang="zh-CN" dirty="0"/>
              <a:t>μ</a:t>
            </a:r>
            <a:r>
              <a:rPr lang="zh-CN" altLang="en-US" dirty="0"/>
              <a:t>律）和硬限幅方法对音频进行干扰后验证攻击的有效性</a:t>
            </a:r>
            <a:endParaRPr lang="en-US" altLang="zh-CN" dirty="0"/>
          </a:p>
        </p:txBody>
      </p:sp>
      <p:sp>
        <p:nvSpPr>
          <p:cNvPr id="3" name="灯片编号占位符 2">
            <a:extLst>
              <a:ext uri="{FF2B5EF4-FFF2-40B4-BE49-F238E27FC236}">
                <a16:creationId xmlns:a16="http://schemas.microsoft.com/office/drawing/2014/main" id="{2A297C97-2907-4EFE-9A0D-1EAAD0ACBBBB}"/>
              </a:ext>
            </a:extLst>
          </p:cNvPr>
          <p:cNvSpPr>
            <a:spLocks noGrp="1"/>
          </p:cNvSpPr>
          <p:nvPr>
            <p:ph type="sldNum" sz="quarter" idx="4"/>
          </p:nvPr>
        </p:nvSpPr>
        <p:spPr/>
        <p:txBody>
          <a:bodyPr/>
          <a:lstStyle/>
          <a:p>
            <a:pPr>
              <a:defRPr/>
            </a:pPr>
            <a:fld id="{E529782D-F684-41DD-BB7A-79BF87ABFA22}" type="slidenum">
              <a:rPr lang="en-US" altLang="zh-CN" smtClean="0"/>
              <a:pPr>
                <a:defRPr/>
              </a:pPr>
              <a:t>23</a:t>
            </a:fld>
            <a:endParaRPr lang="en-US" altLang="zh-CN" dirty="0"/>
          </a:p>
        </p:txBody>
      </p:sp>
      <p:pic>
        <p:nvPicPr>
          <p:cNvPr id="4" name="图片 3">
            <a:extLst>
              <a:ext uri="{FF2B5EF4-FFF2-40B4-BE49-F238E27FC236}">
                <a16:creationId xmlns:a16="http://schemas.microsoft.com/office/drawing/2014/main" id="{E5C0F28D-CC90-4DAC-868D-E20F362BE68C}"/>
              </a:ext>
            </a:extLst>
          </p:cNvPr>
          <p:cNvPicPr>
            <a:picLocks noChangeAspect="1"/>
          </p:cNvPicPr>
          <p:nvPr/>
        </p:nvPicPr>
        <p:blipFill>
          <a:blip r:embed="rId3"/>
          <a:stretch>
            <a:fillRect/>
          </a:stretch>
        </p:blipFill>
        <p:spPr>
          <a:xfrm>
            <a:off x="1263083" y="4456379"/>
            <a:ext cx="10061755" cy="1951565"/>
          </a:xfrm>
          <a:prstGeom prst="rect">
            <a:avLst/>
          </a:prstGeom>
        </p:spPr>
      </p:pic>
      <p:pic>
        <p:nvPicPr>
          <p:cNvPr id="5" name="图片 4">
            <a:extLst>
              <a:ext uri="{FF2B5EF4-FFF2-40B4-BE49-F238E27FC236}">
                <a16:creationId xmlns:a16="http://schemas.microsoft.com/office/drawing/2014/main" id="{CE0353E0-EC96-41B4-A739-005888CE83F4}"/>
              </a:ext>
            </a:extLst>
          </p:cNvPr>
          <p:cNvPicPr>
            <a:picLocks noChangeAspect="1"/>
          </p:cNvPicPr>
          <p:nvPr/>
        </p:nvPicPr>
        <p:blipFill>
          <a:blip r:embed="rId4"/>
          <a:stretch>
            <a:fillRect/>
          </a:stretch>
        </p:blipFill>
        <p:spPr>
          <a:xfrm>
            <a:off x="1229333" y="2098363"/>
            <a:ext cx="9733333" cy="2390476"/>
          </a:xfrm>
          <a:prstGeom prst="rect">
            <a:avLst/>
          </a:prstGeom>
        </p:spPr>
      </p:pic>
    </p:spTree>
    <p:extLst>
      <p:ext uri="{BB962C8B-B14F-4D97-AF65-F5344CB8AC3E}">
        <p14:creationId xmlns:p14="http://schemas.microsoft.com/office/powerpoint/2010/main" val="2094676412"/>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algn="l"/>
            <a:r>
              <a:rPr lang="zh-CN" altLang="en-US" dirty="0"/>
              <a:t>结论与展望</a:t>
            </a:r>
            <a:r>
              <a:rPr lang="en-US" altLang="zh-CN" dirty="0"/>
              <a:t>-</a:t>
            </a:r>
            <a:r>
              <a:rPr lang="zh-CN" altLang="en-US" dirty="0"/>
              <a:t>攻击限制与成功率</a:t>
            </a:r>
          </a:p>
        </p:txBody>
      </p:sp>
      <p:sp>
        <p:nvSpPr>
          <p:cNvPr id="11267" name="内容占位符 2"/>
          <p:cNvSpPr>
            <a:spLocks noGrp="1"/>
          </p:cNvSpPr>
          <p:nvPr>
            <p:ph idx="1"/>
          </p:nvPr>
        </p:nvSpPr>
        <p:spPr>
          <a:xfrm>
            <a:off x="239350" y="1096611"/>
            <a:ext cx="11713301" cy="5212187"/>
          </a:xfrm>
        </p:spPr>
        <p:txBody>
          <a:bodyPr/>
          <a:lstStyle/>
          <a:p>
            <a:r>
              <a:rPr lang="zh-CN" altLang="en-US" dirty="0"/>
              <a:t>因为生成音频的方式与音频的长度和短语的长度无关，因此该方法没有任何的长度限制</a:t>
            </a:r>
            <a:endParaRPr lang="en-US" altLang="zh-CN" dirty="0"/>
          </a:p>
          <a:p>
            <a:r>
              <a:rPr lang="zh-CN" altLang="en-US" dirty="0"/>
              <a:t>该方法的成功率比起</a:t>
            </a:r>
            <a:r>
              <a:rPr lang="en-US" altLang="zh-CN" dirty="0" err="1"/>
              <a:t>Carlini</a:t>
            </a:r>
            <a:r>
              <a:rPr lang="en-US" altLang="zh-CN" dirty="0"/>
              <a:t>–Wagner </a:t>
            </a:r>
            <a:r>
              <a:rPr lang="zh-CN" altLang="en-US" dirty="0"/>
              <a:t>略低。原因有三点：</a:t>
            </a:r>
            <a:endParaRPr lang="en-US" altLang="zh-CN" dirty="0"/>
          </a:p>
          <a:p>
            <a:pPr lvl="1"/>
            <a:r>
              <a:rPr lang="zh-CN" altLang="en-US" dirty="0">
                <a:solidFill>
                  <a:schemeClr val="tx1"/>
                </a:solidFill>
              </a:rPr>
              <a:t>生成的示例必须被保护的分类器正确识别的附加条件</a:t>
            </a:r>
            <a:endParaRPr lang="en-US" altLang="zh-CN" dirty="0">
              <a:solidFill>
                <a:schemeClr val="tx1"/>
              </a:solidFill>
            </a:endParaRPr>
          </a:p>
          <a:p>
            <a:pPr lvl="1"/>
            <a:r>
              <a:rPr lang="zh-CN" altLang="en-US" dirty="0">
                <a:solidFill>
                  <a:schemeClr val="tx1"/>
                </a:solidFill>
              </a:rPr>
              <a:t>将攻击成功率定义为目标短语的匹配率，因此即使拼错了一个单词，攻击成功率也会大大降低</a:t>
            </a:r>
            <a:endParaRPr lang="en-US" altLang="zh-CN" dirty="0">
              <a:solidFill>
                <a:schemeClr val="tx1"/>
              </a:solidFill>
            </a:endParaRPr>
          </a:p>
          <a:p>
            <a:pPr lvl="1"/>
            <a:r>
              <a:rPr lang="zh-CN" altLang="en-US" dirty="0">
                <a:solidFill>
                  <a:schemeClr val="tx1"/>
                </a:solidFill>
              </a:rPr>
              <a:t>误识别单个单词的目标短语并非易事，因为它会错误地识别完整的句子。对于原始完整句子，测试数据的运行时间约为</a:t>
            </a:r>
            <a:r>
              <a:rPr lang="en-US" altLang="zh-CN" dirty="0">
                <a:solidFill>
                  <a:schemeClr val="tx1"/>
                </a:solidFill>
              </a:rPr>
              <a:t>3 s</a:t>
            </a:r>
            <a:r>
              <a:rPr lang="zh-CN" altLang="en-US" dirty="0">
                <a:solidFill>
                  <a:schemeClr val="tx1"/>
                </a:solidFill>
              </a:rPr>
              <a:t>，意味着语音的其他地方将会完全识别错误</a:t>
            </a:r>
            <a:endParaRPr lang="en-US" altLang="zh-CN" dirty="0">
              <a:solidFill>
                <a:schemeClr val="tx1"/>
              </a:solidFill>
            </a:endParaRPr>
          </a:p>
          <a:p>
            <a:pPr lvl="1"/>
            <a:endParaRPr lang="en-US" altLang="zh-CN" dirty="0"/>
          </a:p>
          <a:p>
            <a:pPr lvl="1"/>
            <a:endParaRPr lang="en-US" altLang="zh-CN" dirty="0"/>
          </a:p>
        </p:txBody>
      </p:sp>
      <p:sp>
        <p:nvSpPr>
          <p:cNvPr id="3" name="灯片编号占位符 2">
            <a:extLst>
              <a:ext uri="{FF2B5EF4-FFF2-40B4-BE49-F238E27FC236}">
                <a16:creationId xmlns:a16="http://schemas.microsoft.com/office/drawing/2014/main" id="{2A297C97-2907-4EFE-9A0D-1EAAD0ACBBBB}"/>
              </a:ext>
            </a:extLst>
          </p:cNvPr>
          <p:cNvSpPr>
            <a:spLocks noGrp="1"/>
          </p:cNvSpPr>
          <p:nvPr>
            <p:ph type="sldNum" sz="quarter" idx="4"/>
          </p:nvPr>
        </p:nvSpPr>
        <p:spPr/>
        <p:txBody>
          <a:bodyPr/>
          <a:lstStyle/>
          <a:p>
            <a:pPr>
              <a:defRPr/>
            </a:pPr>
            <a:fld id="{E529782D-F684-41DD-BB7A-79BF87ABFA22}" type="slidenum">
              <a:rPr lang="en-US" altLang="zh-CN" smtClean="0"/>
              <a:pPr>
                <a:defRPr/>
              </a:pPr>
              <a:t>24</a:t>
            </a:fld>
            <a:endParaRPr lang="en-US" altLang="zh-CN" dirty="0"/>
          </a:p>
        </p:txBody>
      </p:sp>
    </p:spTree>
    <p:extLst>
      <p:ext uri="{BB962C8B-B14F-4D97-AF65-F5344CB8AC3E}">
        <p14:creationId xmlns:p14="http://schemas.microsoft.com/office/powerpoint/2010/main" val="1700604169"/>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algn="l"/>
            <a:r>
              <a:rPr lang="zh-CN" altLang="en-US" dirty="0"/>
              <a:t>结论与展望</a:t>
            </a:r>
            <a:r>
              <a:rPr lang="en-US" altLang="zh-CN" dirty="0"/>
              <a:t>-</a:t>
            </a:r>
            <a:r>
              <a:rPr lang="zh-CN" altLang="en-US" dirty="0"/>
              <a:t>目标短语</a:t>
            </a:r>
          </a:p>
        </p:txBody>
      </p:sp>
      <p:sp>
        <p:nvSpPr>
          <p:cNvPr id="11267" name="内容占位符 2"/>
          <p:cNvSpPr>
            <a:spLocks noGrp="1"/>
          </p:cNvSpPr>
          <p:nvPr>
            <p:ph idx="1"/>
          </p:nvPr>
        </p:nvSpPr>
        <p:spPr>
          <a:xfrm>
            <a:off x="239350" y="1096611"/>
            <a:ext cx="11713301" cy="2908453"/>
          </a:xfrm>
        </p:spPr>
        <p:txBody>
          <a:bodyPr/>
          <a:lstStyle/>
          <a:p>
            <a:r>
              <a:rPr lang="zh-CN" altLang="en-US" dirty="0"/>
              <a:t>全句目标短语的攻击成功率高于单词目标短语</a:t>
            </a:r>
            <a:endParaRPr lang="en-US" altLang="zh-CN" dirty="0"/>
          </a:p>
          <a:p>
            <a:r>
              <a:rPr lang="zh-CN" altLang="en-US" dirty="0"/>
              <a:t>要生成一个选择性示例，使其被受攻击者分类器误分类为一个单词目标短语，要比生成一个完整句子的目标示例短语难</a:t>
            </a:r>
            <a:endParaRPr lang="en-US" altLang="zh-CN" dirty="0"/>
          </a:p>
          <a:p>
            <a:pPr lvl="1"/>
            <a:endParaRPr lang="en-US" altLang="zh-CN" dirty="0"/>
          </a:p>
        </p:txBody>
      </p:sp>
      <p:sp>
        <p:nvSpPr>
          <p:cNvPr id="3" name="灯片编号占位符 2">
            <a:extLst>
              <a:ext uri="{FF2B5EF4-FFF2-40B4-BE49-F238E27FC236}">
                <a16:creationId xmlns:a16="http://schemas.microsoft.com/office/drawing/2014/main" id="{2A297C97-2907-4EFE-9A0D-1EAAD0ACBBBB}"/>
              </a:ext>
            </a:extLst>
          </p:cNvPr>
          <p:cNvSpPr>
            <a:spLocks noGrp="1"/>
          </p:cNvSpPr>
          <p:nvPr>
            <p:ph type="sldNum" sz="quarter" idx="4"/>
          </p:nvPr>
        </p:nvSpPr>
        <p:spPr/>
        <p:txBody>
          <a:bodyPr/>
          <a:lstStyle/>
          <a:p>
            <a:pPr>
              <a:defRPr/>
            </a:pPr>
            <a:fld id="{E529782D-F684-41DD-BB7A-79BF87ABFA22}" type="slidenum">
              <a:rPr lang="en-US" altLang="zh-CN" smtClean="0"/>
              <a:pPr>
                <a:defRPr/>
              </a:pPr>
              <a:t>25</a:t>
            </a:fld>
            <a:endParaRPr lang="en-US" altLang="zh-CN" dirty="0"/>
          </a:p>
        </p:txBody>
      </p:sp>
      <p:sp>
        <p:nvSpPr>
          <p:cNvPr id="2" name="矩形 1">
            <a:extLst>
              <a:ext uri="{FF2B5EF4-FFF2-40B4-BE49-F238E27FC236}">
                <a16:creationId xmlns:a16="http://schemas.microsoft.com/office/drawing/2014/main" id="{F1C147FF-4717-4B0A-94D0-81D1DF2C818D}"/>
              </a:ext>
            </a:extLst>
          </p:cNvPr>
          <p:cNvSpPr/>
          <p:nvPr/>
        </p:nvSpPr>
        <p:spPr>
          <a:xfrm>
            <a:off x="239350" y="4202250"/>
            <a:ext cx="4200466" cy="1200329"/>
          </a:xfrm>
          <a:prstGeom prst="rect">
            <a:avLst/>
          </a:prstGeom>
        </p:spPr>
        <p:txBody>
          <a:bodyPr wrap="square">
            <a:spAutoFit/>
          </a:bodyPr>
          <a:lstStyle/>
          <a:p>
            <a:r>
              <a:rPr lang="en-US" altLang="zh-CN" dirty="0">
                <a:latin typeface="Times New Roman" panose="02020603050405020304" pitchFamily="18" charset="0"/>
              </a:rPr>
              <a:t>Case 1 </a:t>
            </a:r>
            <a:r>
              <a:rPr lang="zh-CN" altLang="en-US" dirty="0">
                <a:latin typeface="Times New Roman" panose="02020603050405020304" pitchFamily="18" charset="0"/>
              </a:rPr>
              <a:t>：</a:t>
            </a:r>
            <a:r>
              <a:rPr lang="en-US" altLang="zh-CN" dirty="0">
                <a:latin typeface="Times New Roman" panose="02020603050405020304" pitchFamily="18" charset="0"/>
              </a:rPr>
              <a:t>I am a student</a:t>
            </a:r>
          </a:p>
          <a:p>
            <a:r>
              <a:rPr lang="en-US" altLang="zh-CN" dirty="0">
                <a:latin typeface="Times New Roman" panose="02020603050405020304" pitchFamily="18" charset="0"/>
              </a:rPr>
              <a:t> Case 2</a:t>
            </a:r>
            <a:r>
              <a:rPr lang="zh-CN" altLang="en-US" dirty="0">
                <a:latin typeface="Times New Roman" panose="02020603050405020304" pitchFamily="18" charset="0"/>
              </a:rPr>
              <a:t>：</a:t>
            </a:r>
            <a:r>
              <a:rPr lang="en-US" altLang="zh-CN" dirty="0">
                <a:latin typeface="Times New Roman" panose="02020603050405020304" pitchFamily="18" charset="0"/>
              </a:rPr>
              <a:t>The will of a man is his happiness</a:t>
            </a:r>
            <a:endParaRPr lang="zh-CN" altLang="en-US" dirty="0"/>
          </a:p>
        </p:txBody>
      </p:sp>
      <p:pic>
        <p:nvPicPr>
          <p:cNvPr id="4" name="图片 3">
            <a:extLst>
              <a:ext uri="{FF2B5EF4-FFF2-40B4-BE49-F238E27FC236}">
                <a16:creationId xmlns:a16="http://schemas.microsoft.com/office/drawing/2014/main" id="{2918886F-9A30-4B31-A6D0-2B9999229285}"/>
              </a:ext>
            </a:extLst>
          </p:cNvPr>
          <p:cNvPicPr>
            <a:picLocks noChangeAspect="1"/>
          </p:cNvPicPr>
          <p:nvPr/>
        </p:nvPicPr>
        <p:blipFill rotWithShape="1">
          <a:blip r:embed="rId3"/>
          <a:srcRect t="4556"/>
          <a:stretch/>
        </p:blipFill>
        <p:spPr>
          <a:xfrm>
            <a:off x="4295800" y="2799882"/>
            <a:ext cx="7378657" cy="4005064"/>
          </a:xfrm>
          <a:prstGeom prst="rect">
            <a:avLst/>
          </a:prstGeom>
        </p:spPr>
      </p:pic>
    </p:spTree>
    <p:extLst>
      <p:ext uri="{BB962C8B-B14F-4D97-AF65-F5344CB8AC3E}">
        <p14:creationId xmlns:p14="http://schemas.microsoft.com/office/powerpoint/2010/main" val="178441618"/>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normAutofit/>
          </a:bodyPr>
          <a:lstStyle/>
          <a:p>
            <a:pPr algn="l"/>
            <a:r>
              <a:rPr lang="zh-CN" altLang="en-US" dirty="0"/>
              <a:t>结论与展望</a:t>
            </a:r>
            <a:r>
              <a:rPr lang="en-US" altLang="zh-CN" dirty="0"/>
              <a:t>-</a:t>
            </a:r>
            <a:r>
              <a:rPr lang="zh-CN" altLang="en-US" dirty="0"/>
              <a:t>保护分类器正确率</a:t>
            </a:r>
            <a:r>
              <a:rPr lang="en-US" altLang="zh-CN" dirty="0"/>
              <a:t>VS</a:t>
            </a:r>
            <a:r>
              <a:rPr lang="zh-CN" altLang="en-US" dirty="0"/>
              <a:t>攻击成功率</a:t>
            </a:r>
          </a:p>
        </p:txBody>
      </p:sp>
      <p:sp>
        <p:nvSpPr>
          <p:cNvPr id="11267" name="内容占位符 2"/>
          <p:cNvSpPr>
            <a:spLocks noGrp="1"/>
          </p:cNvSpPr>
          <p:nvPr>
            <p:ph idx="1"/>
          </p:nvPr>
        </p:nvSpPr>
        <p:spPr>
          <a:xfrm>
            <a:off x="222154" y="1412776"/>
            <a:ext cx="11713301" cy="2908453"/>
          </a:xfrm>
        </p:spPr>
        <p:txBody>
          <a:bodyPr>
            <a:normAutofit fontScale="92500" lnSpcReduction="10000"/>
          </a:bodyPr>
          <a:lstStyle/>
          <a:p>
            <a:r>
              <a:rPr lang="zh-CN" altLang="en-US" dirty="0"/>
              <a:t>受保护的分类器的准确性与原始样本相似</a:t>
            </a:r>
            <a:endParaRPr lang="en-US" altLang="zh-CN" dirty="0"/>
          </a:p>
          <a:p>
            <a:endParaRPr lang="en-US" altLang="zh-CN" dirty="0"/>
          </a:p>
          <a:p>
            <a:r>
              <a:rPr lang="zh-CN" altLang="en-US" dirty="0"/>
              <a:t>同时对受攻击分类器的攻击成功率为</a:t>
            </a:r>
            <a:r>
              <a:rPr lang="en-US" altLang="zh-CN" dirty="0"/>
              <a:t>91.67</a:t>
            </a:r>
            <a:r>
              <a:rPr lang="zh-CN" altLang="en-US" dirty="0"/>
              <a:t>％。这是因为</a:t>
            </a:r>
            <a:r>
              <a:rPr lang="en-US" altLang="zh-CN" dirty="0" err="1"/>
              <a:t>DeepSpeech</a:t>
            </a:r>
            <a:r>
              <a:rPr lang="zh-CN" altLang="en-US" dirty="0"/>
              <a:t>模型本身在原始样本上的错误率约为</a:t>
            </a:r>
            <a:r>
              <a:rPr lang="en-US" altLang="zh-CN" dirty="0"/>
              <a:t>16.49</a:t>
            </a:r>
            <a:r>
              <a:rPr lang="zh-CN" altLang="en-US" dirty="0"/>
              <a:t>％。因此，考虑到</a:t>
            </a:r>
            <a:r>
              <a:rPr lang="en-US" altLang="zh-CN" dirty="0" err="1"/>
              <a:t>DeepSpeech</a:t>
            </a:r>
            <a:r>
              <a:rPr lang="zh-CN" altLang="en-US" dirty="0"/>
              <a:t>模型本身的错误率，可以发现，由于所提出方法的性能变化，受保护分类器的准确性几乎没有变化</a:t>
            </a:r>
            <a:endParaRPr lang="en-US" altLang="zh-CN" dirty="0"/>
          </a:p>
        </p:txBody>
      </p:sp>
      <p:sp>
        <p:nvSpPr>
          <p:cNvPr id="3" name="灯片编号占位符 2">
            <a:extLst>
              <a:ext uri="{FF2B5EF4-FFF2-40B4-BE49-F238E27FC236}">
                <a16:creationId xmlns:a16="http://schemas.microsoft.com/office/drawing/2014/main" id="{2A297C97-2907-4EFE-9A0D-1EAAD0ACBBBB}"/>
              </a:ext>
            </a:extLst>
          </p:cNvPr>
          <p:cNvSpPr>
            <a:spLocks noGrp="1"/>
          </p:cNvSpPr>
          <p:nvPr>
            <p:ph type="sldNum" sz="quarter" idx="4"/>
          </p:nvPr>
        </p:nvSpPr>
        <p:spPr/>
        <p:txBody>
          <a:bodyPr/>
          <a:lstStyle/>
          <a:p>
            <a:pPr>
              <a:defRPr/>
            </a:pPr>
            <a:fld id="{E529782D-F684-41DD-BB7A-79BF87ABFA22}" type="slidenum">
              <a:rPr lang="en-US" altLang="zh-CN" smtClean="0"/>
              <a:pPr>
                <a:defRPr/>
              </a:pPr>
              <a:t>26</a:t>
            </a:fld>
            <a:endParaRPr lang="en-US" altLang="zh-CN" dirty="0"/>
          </a:p>
        </p:txBody>
      </p:sp>
    </p:spTree>
    <p:extLst>
      <p:ext uri="{BB962C8B-B14F-4D97-AF65-F5344CB8AC3E}">
        <p14:creationId xmlns:p14="http://schemas.microsoft.com/office/powerpoint/2010/main" val="1765128948"/>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normAutofit/>
          </a:bodyPr>
          <a:lstStyle/>
          <a:p>
            <a:pPr algn="l"/>
            <a:r>
              <a:rPr lang="zh-CN" altLang="en-US" dirty="0"/>
              <a:t>结论与展望</a:t>
            </a:r>
            <a:r>
              <a:rPr lang="en-US" altLang="zh-CN" dirty="0"/>
              <a:t>-</a:t>
            </a:r>
            <a:r>
              <a:rPr lang="zh-CN" altLang="en-US" dirty="0"/>
              <a:t>人类感知与应用</a:t>
            </a:r>
          </a:p>
        </p:txBody>
      </p:sp>
      <p:sp>
        <p:nvSpPr>
          <p:cNvPr id="11267" name="内容占位符 2"/>
          <p:cNvSpPr>
            <a:spLocks noGrp="1"/>
          </p:cNvSpPr>
          <p:nvPr>
            <p:ph idx="1"/>
          </p:nvPr>
        </p:nvSpPr>
        <p:spPr>
          <a:xfrm>
            <a:off x="222154" y="1052736"/>
            <a:ext cx="11713301" cy="5355208"/>
          </a:xfrm>
        </p:spPr>
        <p:txBody>
          <a:bodyPr>
            <a:normAutofit/>
          </a:bodyPr>
          <a:lstStyle/>
          <a:p>
            <a:r>
              <a:rPr lang="zh-CN" altLang="en-US" dirty="0"/>
              <a:t>人类感知不同于机器感知，因为它具有选择性的识别和幻觉效果。即使在对抗性样本中有噪音，一个人也可以正确地识别出对抗性例子。类别，因为可以通过选择性识别忽略噪声。另一方面，人类的感知具有幻觉效果。因此，正常数据将被机器正确识别，但可能会被人误解。</a:t>
            </a:r>
            <a:endParaRPr lang="en-US" altLang="zh-CN" dirty="0"/>
          </a:p>
          <a:p>
            <a:r>
              <a:rPr lang="zh-CN" altLang="en-US" dirty="0"/>
              <a:t>选择性音频对抗示例可以应用于诸如广播，音乐和监听的实际应用。例如，选择性音频对抗示例也可以应用于</a:t>
            </a:r>
            <a:r>
              <a:rPr lang="zh-CN" altLang="en-US" b="1" dirty="0"/>
              <a:t>隐蔽频道</a:t>
            </a:r>
            <a:r>
              <a:rPr lang="zh-CN" altLang="en-US" dirty="0"/>
              <a:t>。如果发件人希望将特定消息发送到特定模型，则发件人可以使用选择性音频对抗示例，该示例由检查员和人员正确解释，但被特定模型解释为特定消息。</a:t>
            </a:r>
            <a:endParaRPr lang="en-US" altLang="zh-CN" dirty="0"/>
          </a:p>
        </p:txBody>
      </p:sp>
      <p:sp>
        <p:nvSpPr>
          <p:cNvPr id="3" name="灯片编号占位符 2">
            <a:extLst>
              <a:ext uri="{FF2B5EF4-FFF2-40B4-BE49-F238E27FC236}">
                <a16:creationId xmlns:a16="http://schemas.microsoft.com/office/drawing/2014/main" id="{2A297C97-2907-4EFE-9A0D-1EAAD0ACBBBB}"/>
              </a:ext>
            </a:extLst>
          </p:cNvPr>
          <p:cNvSpPr>
            <a:spLocks noGrp="1"/>
          </p:cNvSpPr>
          <p:nvPr>
            <p:ph type="sldNum" sz="quarter" idx="4"/>
          </p:nvPr>
        </p:nvSpPr>
        <p:spPr/>
        <p:txBody>
          <a:bodyPr/>
          <a:lstStyle/>
          <a:p>
            <a:pPr>
              <a:defRPr/>
            </a:pPr>
            <a:fld id="{E529782D-F684-41DD-BB7A-79BF87ABFA22}" type="slidenum">
              <a:rPr lang="en-US" altLang="zh-CN" smtClean="0"/>
              <a:pPr>
                <a:defRPr/>
              </a:pPr>
              <a:t>27</a:t>
            </a:fld>
            <a:endParaRPr lang="en-US" altLang="zh-CN" dirty="0"/>
          </a:p>
        </p:txBody>
      </p:sp>
    </p:spTree>
    <p:extLst>
      <p:ext uri="{BB962C8B-B14F-4D97-AF65-F5344CB8AC3E}">
        <p14:creationId xmlns:p14="http://schemas.microsoft.com/office/powerpoint/2010/main" val="2114399901"/>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normAutofit/>
          </a:bodyPr>
          <a:lstStyle/>
          <a:p>
            <a:pPr algn="l"/>
            <a:r>
              <a:rPr lang="zh-CN" altLang="en-US" dirty="0"/>
              <a:t>结论与展望</a:t>
            </a:r>
            <a:r>
              <a:rPr lang="en-US" altLang="zh-CN" dirty="0"/>
              <a:t>-</a:t>
            </a:r>
            <a:r>
              <a:rPr lang="zh-CN" altLang="en-US" dirty="0"/>
              <a:t>进一步研究方向</a:t>
            </a:r>
          </a:p>
        </p:txBody>
      </p:sp>
      <p:sp>
        <p:nvSpPr>
          <p:cNvPr id="11267" name="内容占位符 2"/>
          <p:cNvSpPr>
            <a:spLocks noGrp="1"/>
          </p:cNvSpPr>
          <p:nvPr>
            <p:ph idx="1"/>
          </p:nvPr>
        </p:nvSpPr>
        <p:spPr>
          <a:xfrm>
            <a:off x="0" y="1485524"/>
            <a:ext cx="11713301" cy="5355208"/>
          </a:xfrm>
        </p:spPr>
        <p:txBody>
          <a:bodyPr>
            <a:normAutofit/>
          </a:bodyPr>
          <a:lstStyle/>
          <a:p>
            <a:r>
              <a:rPr lang="zh-CN" altLang="en-US" dirty="0"/>
              <a:t>在对</a:t>
            </a:r>
            <a:r>
              <a:rPr lang="en-US" altLang="zh-CN" dirty="0"/>
              <a:t>8</a:t>
            </a:r>
            <a:r>
              <a:rPr lang="zh-CN" altLang="en-US" dirty="0"/>
              <a:t>位缩减的</a:t>
            </a:r>
            <a:r>
              <a:rPr lang="en-US" altLang="zh-CN" dirty="0"/>
              <a:t>mu-law</a:t>
            </a:r>
            <a:r>
              <a:rPr lang="zh-CN" altLang="en-US" dirty="0"/>
              <a:t>方法和硬限幅方法进行了实验。实验结果表明，攻击成功率与当应用外部失真方法时，减少了由所提出的方法产生的选择性音频对抗实例。因此，未来的研究将扩展到包括空中有效的选择性音频对抗示例。</a:t>
            </a:r>
            <a:endParaRPr lang="en-US" altLang="zh-CN" dirty="0"/>
          </a:p>
          <a:p>
            <a:r>
              <a:rPr lang="zh-CN" altLang="en-US" dirty="0"/>
              <a:t>所提出的方法假设在白盒中已知受保护的分类器和受害分类器。但是，更现实的假设是受保护的分类器是黑匣子。因此，需要在受保护的分类器为黑匣子和可转移性影响的假设下进行进一步的研究。</a:t>
            </a:r>
            <a:endParaRPr lang="en-US" altLang="zh-CN" dirty="0"/>
          </a:p>
        </p:txBody>
      </p:sp>
      <p:sp>
        <p:nvSpPr>
          <p:cNvPr id="3" name="灯片编号占位符 2">
            <a:extLst>
              <a:ext uri="{FF2B5EF4-FFF2-40B4-BE49-F238E27FC236}">
                <a16:creationId xmlns:a16="http://schemas.microsoft.com/office/drawing/2014/main" id="{2A297C97-2907-4EFE-9A0D-1EAAD0ACBBBB}"/>
              </a:ext>
            </a:extLst>
          </p:cNvPr>
          <p:cNvSpPr>
            <a:spLocks noGrp="1"/>
          </p:cNvSpPr>
          <p:nvPr>
            <p:ph type="sldNum" sz="quarter" idx="4"/>
          </p:nvPr>
        </p:nvSpPr>
        <p:spPr/>
        <p:txBody>
          <a:bodyPr/>
          <a:lstStyle/>
          <a:p>
            <a:pPr>
              <a:defRPr/>
            </a:pPr>
            <a:fld id="{E529782D-F684-41DD-BB7A-79BF87ABFA22}" type="slidenum">
              <a:rPr lang="en-US" altLang="zh-CN" smtClean="0"/>
              <a:pPr>
                <a:defRPr/>
              </a:pPr>
              <a:t>28</a:t>
            </a:fld>
            <a:endParaRPr lang="en-US" altLang="zh-CN" dirty="0"/>
          </a:p>
        </p:txBody>
      </p:sp>
    </p:spTree>
    <p:extLst>
      <p:ext uri="{BB962C8B-B14F-4D97-AF65-F5344CB8AC3E}">
        <p14:creationId xmlns:p14="http://schemas.microsoft.com/office/powerpoint/2010/main" val="1086472142"/>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5065489" y="3002435"/>
            <a:ext cx="3405171" cy="853129"/>
          </a:xfrm>
        </p:spPr>
        <p:txBody>
          <a:bodyPr>
            <a:normAutofit/>
          </a:bodyPr>
          <a:lstStyle/>
          <a:p>
            <a:pPr algn="l"/>
            <a:r>
              <a:rPr lang="zh-CN" altLang="en-US" sz="4400" dirty="0"/>
              <a:t>谢谢</a:t>
            </a:r>
          </a:p>
        </p:txBody>
      </p:sp>
      <p:sp>
        <p:nvSpPr>
          <p:cNvPr id="3" name="灯片编号占位符 2">
            <a:extLst>
              <a:ext uri="{FF2B5EF4-FFF2-40B4-BE49-F238E27FC236}">
                <a16:creationId xmlns:a16="http://schemas.microsoft.com/office/drawing/2014/main" id="{2A297C97-2907-4EFE-9A0D-1EAAD0ACBBBB}"/>
              </a:ext>
            </a:extLst>
          </p:cNvPr>
          <p:cNvSpPr>
            <a:spLocks noGrp="1"/>
          </p:cNvSpPr>
          <p:nvPr>
            <p:ph type="sldNum" sz="quarter" idx="4"/>
          </p:nvPr>
        </p:nvSpPr>
        <p:spPr/>
        <p:txBody>
          <a:bodyPr/>
          <a:lstStyle/>
          <a:p>
            <a:pPr>
              <a:defRPr/>
            </a:pPr>
            <a:fld id="{E529782D-F684-41DD-BB7A-79BF87ABFA22}" type="slidenum">
              <a:rPr lang="en-US" altLang="zh-CN" smtClean="0"/>
              <a:pPr>
                <a:defRPr/>
              </a:pPr>
              <a:t>29</a:t>
            </a:fld>
            <a:endParaRPr lang="en-US" altLang="zh-CN" dirty="0"/>
          </a:p>
        </p:txBody>
      </p:sp>
    </p:spTree>
    <p:extLst>
      <p:ext uri="{BB962C8B-B14F-4D97-AF65-F5344CB8AC3E}">
        <p14:creationId xmlns:p14="http://schemas.microsoft.com/office/powerpoint/2010/main" val="3927251986"/>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问题引出</a:t>
            </a:r>
          </a:p>
        </p:txBody>
      </p:sp>
      <p:sp>
        <p:nvSpPr>
          <p:cNvPr id="17410" name="Rectangle 3"/>
          <p:cNvSpPr>
            <a:spLocks noGrp="1" noChangeArrowheads="1"/>
          </p:cNvSpPr>
          <p:nvPr>
            <p:ph idx="1"/>
          </p:nvPr>
        </p:nvSpPr>
        <p:spPr/>
        <p:txBody>
          <a:bodyPr>
            <a:normAutofit/>
          </a:bodyPr>
          <a:lstStyle/>
          <a:p>
            <a:pPr>
              <a:defRPr/>
            </a:pPr>
            <a:r>
              <a:rPr lang="zh-CN" altLang="en-US" dirty="0"/>
              <a:t>深度学习模型容易收到攻击</a:t>
            </a:r>
            <a:endParaRPr lang="en-US" altLang="zh-CN" dirty="0"/>
          </a:p>
          <a:p>
            <a:pPr lvl="1">
              <a:defRPr/>
            </a:pPr>
            <a:r>
              <a:rPr lang="zh-CN" altLang="en-US" dirty="0"/>
              <a:t> </a:t>
            </a:r>
            <a:r>
              <a:rPr lang="zh-CN" altLang="en-US" dirty="0">
                <a:solidFill>
                  <a:schemeClr val="tx1"/>
                </a:solidFill>
              </a:rPr>
              <a:t>向输入数据添加了很小的失真造成</a:t>
            </a:r>
            <a:r>
              <a:rPr lang="en-US" altLang="zh-CN" dirty="0">
                <a:solidFill>
                  <a:schemeClr val="tx1"/>
                </a:solidFill>
              </a:rPr>
              <a:t>DNN</a:t>
            </a:r>
            <a:r>
              <a:rPr lang="zh-CN" altLang="en-US" dirty="0">
                <a:solidFill>
                  <a:schemeClr val="tx1"/>
                </a:solidFill>
              </a:rPr>
              <a:t>的误分类，而这种失真对人类无影响</a:t>
            </a:r>
            <a:r>
              <a:rPr lang="en-US" altLang="zh-CN" dirty="0">
                <a:solidFill>
                  <a:schemeClr val="tx1"/>
                </a:solidFill>
              </a:rPr>
              <a:t>,</a:t>
            </a:r>
            <a:r>
              <a:rPr lang="zh-CN" altLang="en-US" dirty="0">
                <a:solidFill>
                  <a:schemeClr val="tx1"/>
                </a:solidFill>
              </a:rPr>
              <a:t>既是人类无法分辨出添加的失真</a:t>
            </a:r>
          </a:p>
          <a:p>
            <a:pPr lvl="1">
              <a:defRPr/>
            </a:pPr>
            <a:endParaRPr lang="en-US" altLang="zh-CN" dirty="0"/>
          </a:p>
          <a:p>
            <a:pPr lvl="1">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3</a:t>
            </a:fld>
            <a:endParaRPr lang="en-US" altLang="zh-CN" sz="1000"/>
          </a:p>
        </p:txBody>
      </p:sp>
      <p:sp>
        <p:nvSpPr>
          <p:cNvPr id="2" name="矩形 1">
            <a:extLst>
              <a:ext uri="{FF2B5EF4-FFF2-40B4-BE49-F238E27FC236}">
                <a16:creationId xmlns:a16="http://schemas.microsoft.com/office/drawing/2014/main" id="{C531B805-8B03-49E5-ABFC-479D0C9BC753}"/>
              </a:ext>
            </a:extLst>
          </p:cNvPr>
          <p:cNvSpPr/>
          <p:nvPr/>
        </p:nvSpPr>
        <p:spPr>
          <a:xfrm>
            <a:off x="1121458" y="2658522"/>
            <a:ext cx="3750732" cy="3416320"/>
          </a:xfrm>
          <a:prstGeom prst="rect">
            <a:avLst/>
          </a:prstGeom>
        </p:spPr>
        <p:txBody>
          <a:bodyPr wrap="square">
            <a:spAutoFit/>
          </a:bodyPr>
          <a:lstStyle/>
          <a:p>
            <a:r>
              <a:rPr lang="zh-CN" altLang="en-US" dirty="0">
                <a:solidFill>
                  <a:srgbClr val="000000"/>
                </a:solidFill>
                <a:latin typeface="PingFang-SC-Light"/>
              </a:rPr>
              <a:t>在如图所示的试验中，研究人员将长方形的黑色和白色小贴纸粘贴在标准的停车标志牌上，导致计算机的视觉系统误认为是“限速</a:t>
            </a:r>
            <a:r>
              <a:rPr lang="en-US" altLang="zh-CN" dirty="0">
                <a:solidFill>
                  <a:srgbClr val="000000"/>
                </a:solidFill>
                <a:latin typeface="PingFang-SC-Light"/>
              </a:rPr>
              <a:t>45”</a:t>
            </a:r>
            <a:r>
              <a:rPr lang="zh-CN" altLang="en-US" dirty="0">
                <a:solidFill>
                  <a:srgbClr val="000000"/>
                </a:solidFill>
                <a:latin typeface="PingFang-SC-Light"/>
              </a:rPr>
              <a:t>标志。这种攻击在多个不同距离（最远</a:t>
            </a:r>
            <a:r>
              <a:rPr lang="en-US" altLang="zh-CN" dirty="0">
                <a:solidFill>
                  <a:srgbClr val="000000"/>
                </a:solidFill>
                <a:latin typeface="PingFang-SC-Light"/>
              </a:rPr>
              <a:t>40</a:t>
            </a:r>
            <a:r>
              <a:rPr lang="zh-CN" altLang="en-US" dirty="0">
                <a:solidFill>
                  <a:srgbClr val="000000"/>
                </a:solidFill>
                <a:latin typeface="PingFang-SC-Light"/>
              </a:rPr>
              <a:t>英尺）和多种角度下都能成功。</a:t>
            </a:r>
            <a:endParaRPr lang="zh-CN" altLang="en-US" dirty="0"/>
          </a:p>
        </p:txBody>
      </p:sp>
      <p:pic>
        <p:nvPicPr>
          <p:cNvPr id="194562" name="Picture 2" descr="图1（图片来源：华盛顿大学）">
            <a:extLst>
              <a:ext uri="{FF2B5EF4-FFF2-40B4-BE49-F238E27FC236}">
                <a16:creationId xmlns:a16="http://schemas.microsoft.com/office/drawing/2014/main" id="{35C062AF-3043-4AB1-82C1-FF2238859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542" y="2636912"/>
            <a:ext cx="5715000" cy="3067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39350" y="382759"/>
            <a:ext cx="11713301" cy="853129"/>
          </a:xfrm>
        </p:spPr>
        <p:txBody>
          <a:bodyPr/>
          <a:lstStyle/>
          <a:p>
            <a:pPr algn="l"/>
            <a:r>
              <a:rPr lang="zh-CN" altLang="en-US" dirty="0"/>
              <a:t>研究方向</a:t>
            </a:r>
            <a:r>
              <a:rPr lang="en-US" altLang="zh-CN" dirty="0"/>
              <a:t>-</a:t>
            </a:r>
            <a:r>
              <a:rPr lang="zh-CN" altLang="en-US" dirty="0"/>
              <a:t>可选择性音频对抗攻击</a:t>
            </a:r>
          </a:p>
        </p:txBody>
      </p:sp>
      <p:sp>
        <p:nvSpPr>
          <p:cNvPr id="17410" name="Rectangle 3"/>
          <p:cNvSpPr>
            <a:spLocks noGrp="1" noChangeArrowheads="1"/>
          </p:cNvSpPr>
          <p:nvPr>
            <p:ph idx="1"/>
          </p:nvPr>
        </p:nvSpPr>
        <p:spPr>
          <a:xfrm>
            <a:off x="239350" y="1486289"/>
            <a:ext cx="11713301" cy="3885421"/>
          </a:xfrm>
        </p:spPr>
        <p:txBody>
          <a:bodyPr>
            <a:normAutofit/>
          </a:bodyPr>
          <a:lstStyle/>
          <a:p>
            <a:r>
              <a:rPr lang="zh-CN" altLang="en-US" dirty="0"/>
              <a:t>在军事环境中将对抗性示例应用于敌方窃听设备，干扰敌方信息的获取</a:t>
            </a:r>
          </a:p>
          <a:p>
            <a:r>
              <a:rPr lang="zh-CN" altLang="en-US" dirty="0"/>
              <a:t>干扰自动驾驶，例如一个左转图片，对其干扰使其识别为右转图片，但是人类依然会识别为左转</a:t>
            </a:r>
          </a:p>
          <a:p>
            <a:r>
              <a:rPr lang="en-US" altLang="zh-CN" dirty="0"/>
              <a:t>Alexa </a:t>
            </a:r>
            <a:r>
              <a:rPr lang="zh-CN" altLang="en-US" dirty="0"/>
              <a:t>亚马逊语音助手，骗过说话人验证阶段，实现非授权用户的语音指令访问</a:t>
            </a:r>
          </a:p>
          <a:p>
            <a:pPr lvl="1">
              <a:defRPr/>
            </a:pPr>
            <a:endParaRPr lang="en-US" altLang="zh-CN" dirty="0"/>
          </a:p>
          <a:p>
            <a:pPr lvl="1">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4</a:t>
            </a:fld>
            <a:endParaRPr lang="en-US" altLang="zh-CN" sz="1000"/>
          </a:p>
        </p:txBody>
      </p:sp>
    </p:spTree>
    <p:extLst>
      <p:ext uri="{BB962C8B-B14F-4D97-AF65-F5344CB8AC3E}">
        <p14:creationId xmlns:p14="http://schemas.microsoft.com/office/powerpoint/2010/main" val="122047333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研究内容与贡献</a:t>
            </a:r>
          </a:p>
        </p:txBody>
      </p:sp>
      <p:sp>
        <p:nvSpPr>
          <p:cNvPr id="17410" name="Rectangle 3"/>
          <p:cNvSpPr>
            <a:spLocks noGrp="1" noChangeArrowheads="1"/>
          </p:cNvSpPr>
          <p:nvPr>
            <p:ph idx="1"/>
          </p:nvPr>
        </p:nvSpPr>
        <p:spPr/>
        <p:txBody>
          <a:bodyPr>
            <a:normAutofit lnSpcReduction="10000"/>
          </a:bodyPr>
          <a:lstStyle/>
          <a:p>
            <a:r>
              <a:rPr lang="zh-CN" altLang="en-US" b="1" dirty="0"/>
              <a:t>研究内容</a:t>
            </a:r>
            <a:endParaRPr lang="en-US" altLang="zh-CN" b="1" dirty="0"/>
          </a:p>
          <a:p>
            <a:pPr lvl="1"/>
            <a:r>
              <a:rPr lang="zh-CN" altLang="en-US" dirty="0">
                <a:solidFill>
                  <a:schemeClr val="tx1"/>
                </a:solidFill>
              </a:rPr>
              <a:t>合成选择性音频对抗样本，既保护了受保护的分类器又要攻击目标分类器</a:t>
            </a:r>
            <a:endParaRPr lang="en-US" altLang="zh-CN" dirty="0">
              <a:solidFill>
                <a:schemeClr val="tx1"/>
              </a:solidFill>
            </a:endParaRPr>
          </a:p>
          <a:p>
            <a:pPr lvl="1"/>
            <a:endParaRPr lang="en-US" altLang="zh-CN" dirty="0">
              <a:solidFill>
                <a:schemeClr val="tx1"/>
              </a:solidFill>
            </a:endParaRPr>
          </a:p>
          <a:p>
            <a:r>
              <a:rPr lang="zh-CN" altLang="en-US" b="1" dirty="0">
                <a:solidFill>
                  <a:schemeClr val="tx1"/>
                </a:solidFill>
              </a:rPr>
              <a:t>贡献</a:t>
            </a:r>
          </a:p>
          <a:p>
            <a:pPr lvl="1"/>
            <a:r>
              <a:rPr lang="zh-CN" altLang="en-US" dirty="0">
                <a:solidFill>
                  <a:schemeClr val="tx1"/>
                </a:solidFill>
              </a:rPr>
              <a:t>通过正确率达到分析攻击成功率和通过广泛实验保护分类器的准确性，攻击</a:t>
            </a:r>
            <a:r>
              <a:rPr lang="en-US" altLang="zh-CN" dirty="0">
                <a:solidFill>
                  <a:schemeClr val="tx1"/>
                </a:solidFill>
              </a:rPr>
              <a:t>91%</a:t>
            </a:r>
            <a:r>
              <a:rPr lang="zh-CN" altLang="en-US" dirty="0">
                <a:solidFill>
                  <a:schemeClr val="tx1"/>
                </a:solidFill>
              </a:rPr>
              <a:t>，证明了选择性音频对抗样本生成的可行性</a:t>
            </a:r>
          </a:p>
          <a:p>
            <a:pPr lvl="1"/>
            <a:r>
              <a:rPr lang="zh-CN" altLang="en-US" dirty="0">
                <a:solidFill>
                  <a:schemeClr val="tx1"/>
                </a:solidFill>
              </a:rPr>
              <a:t>分析目标词组的频谱图模式，并测试</a:t>
            </a:r>
            <a:r>
              <a:rPr lang="en-US" altLang="zh-CN" dirty="0" err="1">
                <a:solidFill>
                  <a:schemeClr val="tx1"/>
                </a:solidFill>
              </a:rPr>
              <a:t>DeepSpeech</a:t>
            </a:r>
            <a:r>
              <a:rPr lang="en-US" altLang="zh-CN" dirty="0">
                <a:solidFill>
                  <a:schemeClr val="tx1"/>
                </a:solidFill>
              </a:rPr>
              <a:t> </a:t>
            </a:r>
            <a:r>
              <a:rPr lang="zh-CN" altLang="en-US" dirty="0">
                <a:solidFill>
                  <a:schemeClr val="tx1"/>
                </a:solidFill>
              </a:rPr>
              <a:t>模型（一种最新的语音识别模型），作为生成选择性音频对抗示例的目标模型。</a:t>
            </a:r>
            <a:endParaRPr lang="en-US" altLang="zh-CN" dirty="0">
              <a:solidFill>
                <a:schemeClr val="tx1"/>
              </a:solidFill>
            </a:endParaRPr>
          </a:p>
          <a:p>
            <a:pPr lvl="1"/>
            <a:r>
              <a:rPr lang="zh-CN" altLang="en-US" dirty="0">
                <a:solidFill>
                  <a:schemeClr val="tx1"/>
                </a:solidFill>
              </a:rPr>
              <a:t>分析了在外部失真条件下该方法生成的频谱图，并评估了相应的攻击成功率</a:t>
            </a:r>
            <a:endParaRPr lang="en-US" altLang="zh-CN" dirty="0">
              <a:solidFill>
                <a:schemeClr val="tx1"/>
              </a:solidFill>
            </a:endParaRPr>
          </a:p>
          <a:p>
            <a:pPr lvl="1">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5</a:t>
            </a:fld>
            <a:endParaRPr lang="en-US" altLang="zh-CN" sz="1000"/>
          </a:p>
        </p:txBody>
      </p:sp>
    </p:spTree>
    <p:extLst>
      <p:ext uri="{BB962C8B-B14F-4D97-AF65-F5344CB8AC3E}">
        <p14:creationId xmlns:p14="http://schemas.microsoft.com/office/powerpoint/2010/main" val="9688052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zh-CN" altLang="en-US" dirty="0"/>
              <a:t>研究背景</a:t>
            </a:r>
            <a:r>
              <a:rPr lang="en-US" altLang="zh-CN" dirty="0"/>
              <a:t>-</a:t>
            </a:r>
            <a:r>
              <a:rPr lang="zh-CN" altLang="en-US" dirty="0"/>
              <a:t>语音识别</a:t>
            </a:r>
          </a:p>
        </p:txBody>
      </p:sp>
      <p:sp>
        <p:nvSpPr>
          <p:cNvPr id="17410" name="Rectangle 3"/>
          <p:cNvSpPr>
            <a:spLocks noGrp="1" noChangeArrowheads="1"/>
          </p:cNvSpPr>
          <p:nvPr>
            <p:ph idx="1"/>
          </p:nvPr>
        </p:nvSpPr>
        <p:spPr>
          <a:xfrm>
            <a:off x="239350" y="969761"/>
            <a:ext cx="11713301" cy="1739159"/>
          </a:xfrm>
        </p:spPr>
        <p:txBody>
          <a:bodyPr>
            <a:normAutofit/>
          </a:bodyPr>
          <a:lstStyle/>
          <a:p>
            <a:r>
              <a:rPr lang="en-US" altLang="zh-CN" dirty="0"/>
              <a:t>1993-2009 </a:t>
            </a:r>
            <a:r>
              <a:rPr lang="zh-CN" altLang="en-US" dirty="0"/>
              <a:t>以</a:t>
            </a:r>
            <a:r>
              <a:rPr lang="en-US" altLang="zh-CN" dirty="0"/>
              <a:t>GMM-HMM</a:t>
            </a:r>
            <a:r>
              <a:rPr lang="zh-CN" altLang="en-US" dirty="0"/>
              <a:t>为代表的统计机器学习模型</a:t>
            </a:r>
            <a:endParaRPr lang="en-US" altLang="zh-CN" dirty="0"/>
          </a:p>
          <a:p>
            <a:r>
              <a:rPr lang="en-US" altLang="zh-CN" dirty="0"/>
              <a:t>2009-2015 </a:t>
            </a:r>
            <a:r>
              <a:rPr lang="zh-CN" altLang="en-US" dirty="0"/>
              <a:t>基于</a:t>
            </a:r>
            <a:r>
              <a:rPr lang="en-US" altLang="zh-CN" dirty="0"/>
              <a:t>DNN-HMM</a:t>
            </a:r>
            <a:r>
              <a:rPr lang="zh-CN" altLang="en-US" dirty="0"/>
              <a:t>的深度学习模型</a:t>
            </a:r>
            <a:endParaRPr lang="en-US" altLang="zh-CN" dirty="0"/>
          </a:p>
          <a:p>
            <a:r>
              <a:rPr lang="en-US" altLang="zh-CN" dirty="0"/>
              <a:t>2015-2020 </a:t>
            </a:r>
            <a:r>
              <a:rPr lang="zh-CN" altLang="en-US" dirty="0"/>
              <a:t>端到端语音识别模型</a:t>
            </a:r>
            <a:endParaRPr lang="en-US" altLang="zh-CN" dirty="0"/>
          </a:p>
          <a:p>
            <a:pPr marL="109728" indent="0">
              <a:buNone/>
            </a:pPr>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6</a:t>
            </a:fld>
            <a:endParaRPr lang="en-US" altLang="zh-CN" sz="1000"/>
          </a:p>
        </p:txBody>
      </p:sp>
      <p:pic>
        <p:nvPicPr>
          <p:cNvPr id="3" name="图片 2">
            <a:extLst>
              <a:ext uri="{FF2B5EF4-FFF2-40B4-BE49-F238E27FC236}">
                <a16:creationId xmlns:a16="http://schemas.microsoft.com/office/drawing/2014/main" id="{EBE50A3D-605F-46B0-ADED-EF346474F50B}"/>
              </a:ext>
            </a:extLst>
          </p:cNvPr>
          <p:cNvPicPr>
            <a:picLocks noChangeAspect="1"/>
          </p:cNvPicPr>
          <p:nvPr/>
        </p:nvPicPr>
        <p:blipFill rotWithShape="1">
          <a:blip r:embed="rId3">
            <a:extLst>
              <a:ext uri="{28A0092B-C50C-407E-A947-70E740481C1C}">
                <a14:useLocalDpi xmlns:a14="http://schemas.microsoft.com/office/drawing/2010/main" val="0"/>
              </a:ext>
            </a:extLst>
          </a:blip>
          <a:srcRect l="-1001" t="9898" r="1"/>
          <a:stretch/>
        </p:blipFill>
        <p:spPr>
          <a:xfrm>
            <a:off x="3863752" y="2585276"/>
            <a:ext cx="7557941" cy="3933056"/>
          </a:xfrm>
          <a:prstGeom prst="rect">
            <a:avLst/>
          </a:prstGeom>
        </p:spPr>
      </p:pic>
      <p:sp>
        <p:nvSpPr>
          <p:cNvPr id="6" name="文本框 5">
            <a:extLst>
              <a:ext uri="{FF2B5EF4-FFF2-40B4-BE49-F238E27FC236}">
                <a16:creationId xmlns:a16="http://schemas.microsoft.com/office/drawing/2014/main" id="{C29D36EE-E0FA-402A-8154-0DF2503C772E}"/>
              </a:ext>
            </a:extLst>
          </p:cNvPr>
          <p:cNvSpPr txBox="1"/>
          <p:nvPr/>
        </p:nvSpPr>
        <p:spPr>
          <a:xfrm>
            <a:off x="239350" y="3212976"/>
            <a:ext cx="3264362"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dirty="0"/>
              <a:t>在</a:t>
            </a:r>
            <a:r>
              <a:rPr lang="en-US" altLang="zh-CN" dirty="0"/>
              <a:t>Switchboard</a:t>
            </a:r>
            <a:r>
              <a:rPr lang="zh-CN" altLang="en-US" dirty="0"/>
              <a:t>数据集上语音识别词错误率发展。</a:t>
            </a:r>
            <a:endParaRPr lang="en-US" altLang="zh-CN" dirty="0"/>
          </a:p>
          <a:p>
            <a:pPr marL="342900" indent="-342900">
              <a:buFont typeface="Wingdings" panose="05000000000000000000" pitchFamily="2" charset="2"/>
              <a:buChar char="Ø"/>
            </a:pPr>
            <a:r>
              <a:rPr lang="en-US" altLang="zh-CN" dirty="0"/>
              <a:t>2016</a:t>
            </a:r>
            <a:r>
              <a:rPr lang="zh-CN" altLang="en-US" dirty="0"/>
              <a:t>年，微软的语音识别模型首次达到了人类的水平</a:t>
            </a:r>
          </a:p>
        </p:txBody>
      </p:sp>
    </p:spTree>
    <p:extLst>
      <p:ext uri="{BB962C8B-B14F-4D97-AF65-F5344CB8AC3E}">
        <p14:creationId xmlns:p14="http://schemas.microsoft.com/office/powerpoint/2010/main" val="11767499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研究背景</a:t>
            </a:r>
            <a:r>
              <a:rPr lang="en-US" altLang="zh-CN" dirty="0"/>
              <a:t>-</a:t>
            </a:r>
            <a:r>
              <a:rPr lang="zh-CN" altLang="en-US" dirty="0">
                <a:effectLst/>
              </a:rPr>
              <a:t>图像领域的对抗攻击方法</a:t>
            </a:r>
            <a:endParaRPr lang="zh-CN" altLang="en-US" dirty="0"/>
          </a:p>
        </p:txBody>
      </p:sp>
      <p:sp>
        <p:nvSpPr>
          <p:cNvPr id="17410" name="Rectangle 3"/>
          <p:cNvSpPr>
            <a:spLocks noGrp="1" noChangeArrowheads="1"/>
          </p:cNvSpPr>
          <p:nvPr>
            <p:ph idx="1"/>
          </p:nvPr>
        </p:nvSpPr>
        <p:spPr>
          <a:xfrm>
            <a:off x="239350" y="1196752"/>
            <a:ext cx="11713301" cy="4464496"/>
          </a:xfrm>
        </p:spPr>
        <p:txBody>
          <a:bodyPr>
            <a:normAutofit/>
          </a:bodyPr>
          <a:lstStyle/>
          <a:p>
            <a:pPr>
              <a:lnSpc>
                <a:spcPct val="110000"/>
              </a:lnSpc>
            </a:pPr>
            <a:r>
              <a:rPr lang="zh-CN" altLang="en-US" dirty="0"/>
              <a:t>迭代</a:t>
            </a:r>
            <a:r>
              <a:rPr lang="en-US" altLang="zh-CN" dirty="0"/>
              <a:t>FGSM</a:t>
            </a:r>
            <a:r>
              <a:rPr lang="zh-CN" altLang="en-US" dirty="0"/>
              <a:t>方法</a:t>
            </a:r>
            <a:endParaRPr lang="en-US" altLang="zh-CN" dirty="0"/>
          </a:p>
          <a:p>
            <a:pPr>
              <a:lnSpc>
                <a:spcPct val="110000"/>
              </a:lnSpc>
            </a:pPr>
            <a:r>
              <a:rPr lang="en-US" altLang="zh-CN" dirty="0" err="1"/>
              <a:t>DeepFool</a:t>
            </a:r>
            <a:r>
              <a:rPr lang="zh-CN" altLang="en-US" dirty="0"/>
              <a:t>方法</a:t>
            </a:r>
            <a:endParaRPr lang="en-US" altLang="zh-CN" dirty="0"/>
          </a:p>
          <a:p>
            <a:pPr>
              <a:lnSpc>
                <a:spcPct val="110000"/>
              </a:lnSpc>
            </a:pPr>
            <a:r>
              <a:rPr lang="zh-CN" altLang="en-US" dirty="0"/>
              <a:t>基于雅可比度的显着性图攻击（</a:t>
            </a:r>
            <a:r>
              <a:rPr lang="en-US" altLang="zh-CN" dirty="0"/>
              <a:t>JSMA</a:t>
            </a:r>
            <a:r>
              <a:rPr lang="zh-CN" altLang="en-US" dirty="0"/>
              <a:t>）</a:t>
            </a:r>
            <a:endParaRPr lang="en-US" altLang="zh-CN" dirty="0"/>
          </a:p>
          <a:p>
            <a:pPr>
              <a:lnSpc>
                <a:spcPct val="110000"/>
              </a:lnSpc>
            </a:pPr>
            <a:r>
              <a:rPr lang="en-US" altLang="zh-CN" dirty="0" err="1"/>
              <a:t>Carlini</a:t>
            </a:r>
            <a:r>
              <a:rPr lang="en-US" altLang="zh-CN" dirty="0"/>
              <a:t>–Wagner</a:t>
            </a:r>
            <a:r>
              <a:rPr lang="zh-CN" altLang="en-US" dirty="0"/>
              <a:t>方法</a:t>
            </a:r>
            <a:endParaRPr lang="en-US" altLang="zh-CN" dirty="0"/>
          </a:p>
          <a:p>
            <a:pPr lvl="1">
              <a:lnSpc>
                <a:spcPct val="110000"/>
              </a:lnSpc>
            </a:pPr>
            <a:r>
              <a:rPr lang="zh-CN" altLang="en-US" dirty="0">
                <a:solidFill>
                  <a:schemeClr val="tx1"/>
                </a:solidFill>
              </a:rPr>
              <a:t>其性能优于</a:t>
            </a:r>
            <a:r>
              <a:rPr lang="en-US" altLang="zh-CN" dirty="0">
                <a:solidFill>
                  <a:schemeClr val="tx1"/>
                </a:solidFill>
              </a:rPr>
              <a:t>FGSM</a:t>
            </a:r>
            <a:r>
              <a:rPr lang="zh-CN" altLang="en-US" dirty="0">
                <a:solidFill>
                  <a:schemeClr val="tx1"/>
                </a:solidFill>
              </a:rPr>
              <a:t>或</a:t>
            </a:r>
            <a:r>
              <a:rPr lang="en-US" altLang="zh-CN" dirty="0">
                <a:solidFill>
                  <a:schemeClr val="tx1"/>
                </a:solidFill>
              </a:rPr>
              <a:t>I-FGSM</a:t>
            </a:r>
            <a:r>
              <a:rPr lang="zh-CN" altLang="en-US" dirty="0">
                <a:solidFill>
                  <a:schemeClr val="tx1"/>
                </a:solidFill>
              </a:rPr>
              <a:t>。即使是针对蒸馏结构的方法，该方法也可以达到</a:t>
            </a:r>
            <a:r>
              <a:rPr lang="en-US" altLang="zh-CN" dirty="0">
                <a:solidFill>
                  <a:schemeClr val="tx1"/>
                </a:solidFill>
              </a:rPr>
              <a:t>100</a:t>
            </a:r>
            <a:r>
              <a:rPr lang="zh-CN" altLang="en-US" dirty="0">
                <a:solidFill>
                  <a:schemeClr val="tx1"/>
                </a:solidFill>
              </a:rPr>
              <a:t>％的成功率</a:t>
            </a:r>
            <a:endParaRPr lang="en-US" altLang="zh-CN" dirty="0">
              <a:solidFill>
                <a:schemeClr val="tx1"/>
              </a:solidFill>
            </a:endParaRPr>
          </a:p>
          <a:p>
            <a:pPr lvl="1">
              <a:lnSpc>
                <a:spcPct val="110000"/>
              </a:lnSpc>
            </a:pPr>
            <a:r>
              <a:rPr lang="en-US" altLang="zh-CN" dirty="0" err="1">
                <a:solidFill>
                  <a:schemeClr val="tx1"/>
                </a:solidFill>
              </a:rPr>
              <a:t>Carlini</a:t>
            </a:r>
            <a:r>
              <a:rPr lang="en-US" altLang="zh-CN" dirty="0">
                <a:solidFill>
                  <a:schemeClr val="tx1"/>
                </a:solidFill>
              </a:rPr>
              <a:t>-Wagner</a:t>
            </a:r>
            <a:r>
              <a:rPr lang="zh-CN" altLang="en-US" dirty="0">
                <a:solidFill>
                  <a:schemeClr val="tx1"/>
                </a:solidFill>
              </a:rPr>
              <a:t>方法的关键原理是调整失真权重，从而控制攻击成功率</a:t>
            </a:r>
          </a:p>
          <a:p>
            <a:pPr lvl="1"/>
            <a:endParaRPr lang="zh-CN" altLang="en-US" dirty="0"/>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7</a:t>
            </a:fld>
            <a:endParaRPr lang="en-US" altLang="zh-CN" sz="1000"/>
          </a:p>
        </p:txBody>
      </p:sp>
    </p:spTree>
    <p:extLst>
      <p:ext uri="{BB962C8B-B14F-4D97-AF65-F5344CB8AC3E}">
        <p14:creationId xmlns:p14="http://schemas.microsoft.com/office/powerpoint/2010/main" val="350232222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研究背景</a:t>
            </a:r>
            <a:r>
              <a:rPr lang="en-US" altLang="zh-CN" dirty="0"/>
              <a:t>-</a:t>
            </a:r>
            <a:r>
              <a:rPr lang="zh-CN" altLang="en-US" dirty="0">
                <a:effectLst/>
              </a:rPr>
              <a:t>音频领域的对抗攻击方法</a:t>
            </a:r>
            <a:endParaRPr lang="zh-CN" altLang="en-US" dirty="0"/>
          </a:p>
        </p:txBody>
      </p:sp>
      <p:sp>
        <p:nvSpPr>
          <p:cNvPr id="17410" name="Rectangle 3"/>
          <p:cNvSpPr>
            <a:spLocks noGrp="1" noChangeArrowheads="1"/>
          </p:cNvSpPr>
          <p:nvPr>
            <p:ph idx="1"/>
          </p:nvPr>
        </p:nvSpPr>
        <p:spPr>
          <a:xfrm>
            <a:off x="239350" y="963952"/>
            <a:ext cx="11713301" cy="5356002"/>
          </a:xfrm>
        </p:spPr>
        <p:txBody>
          <a:bodyPr>
            <a:normAutofit/>
          </a:bodyPr>
          <a:lstStyle/>
          <a:p>
            <a:r>
              <a:rPr lang="zh-CN" altLang="en-US" dirty="0"/>
              <a:t>可卡因面条法（</a:t>
            </a:r>
            <a:r>
              <a:rPr lang="en-US" altLang="zh-CN" dirty="0"/>
              <a:t>cocaine noodle</a:t>
            </a:r>
            <a:r>
              <a:rPr lang="zh-CN" altLang="en-US" dirty="0"/>
              <a:t>）用于产生人类无法理解但可以被机器感知为目标短语的音频</a:t>
            </a:r>
            <a:endParaRPr lang="en-US" altLang="zh-CN" dirty="0"/>
          </a:p>
          <a:p>
            <a:pPr lvl="1"/>
            <a:r>
              <a:rPr lang="zh-CN" altLang="en-US" dirty="0">
                <a:solidFill>
                  <a:schemeClr val="tx1"/>
                </a:solidFill>
              </a:rPr>
              <a:t>发送一个混乱的命令，该命令听起来很奇怪，但会导致机器故障</a:t>
            </a:r>
            <a:endParaRPr lang="en-US" altLang="zh-CN" dirty="0">
              <a:solidFill>
                <a:schemeClr val="tx1"/>
              </a:solidFill>
            </a:endParaRPr>
          </a:p>
          <a:p>
            <a:pPr lvl="1"/>
            <a:r>
              <a:rPr lang="zh-CN" altLang="en-US" dirty="0">
                <a:solidFill>
                  <a:schemeClr val="tx1"/>
                </a:solidFill>
              </a:rPr>
              <a:t>取音频的倒谱系数生成错误命令。再反变换回音频。但是从</a:t>
            </a:r>
            <a:r>
              <a:rPr lang="en-US" altLang="zh-CN" dirty="0">
                <a:solidFill>
                  <a:schemeClr val="tx1"/>
                </a:solidFill>
              </a:rPr>
              <a:t>MFCC</a:t>
            </a:r>
            <a:r>
              <a:rPr lang="zh-CN" altLang="en-US" dirty="0">
                <a:solidFill>
                  <a:schemeClr val="tx1"/>
                </a:solidFill>
              </a:rPr>
              <a:t>到音频信号的倒置会破坏原始音频信号，使人类难以理解</a:t>
            </a:r>
            <a:endParaRPr lang="en-US" altLang="zh-CN" dirty="0">
              <a:solidFill>
                <a:schemeClr val="tx1"/>
              </a:solidFill>
            </a:endParaRPr>
          </a:p>
          <a:p>
            <a:pPr lvl="1"/>
            <a:r>
              <a:rPr lang="zh-CN" altLang="en-US" dirty="0">
                <a:solidFill>
                  <a:schemeClr val="tx1"/>
                </a:solidFill>
              </a:rPr>
              <a:t>改进：隐藏的语音命令，这是对最先进的语音识别系统的黑盒攻击，并使用了人工识别测试。即使人听不懂声音，隐藏的语音方法也会引起故障。</a:t>
            </a:r>
          </a:p>
          <a:p>
            <a:r>
              <a:rPr lang="zh-CN" altLang="en-US" dirty="0"/>
              <a:t>海豚攻击</a:t>
            </a:r>
            <a:r>
              <a:rPr lang="en-US" altLang="zh-CN" dirty="0"/>
              <a:t>(dolphin attack)</a:t>
            </a:r>
            <a:r>
              <a:rPr lang="zh-CN" altLang="en-US" dirty="0"/>
              <a:t>方法</a:t>
            </a:r>
            <a:endParaRPr lang="en-US" altLang="zh-CN" dirty="0"/>
          </a:p>
          <a:p>
            <a:pPr lvl="1"/>
            <a:r>
              <a:rPr lang="zh-CN" altLang="en-US" dirty="0">
                <a:solidFill>
                  <a:schemeClr val="tx1"/>
                </a:solidFill>
              </a:rPr>
              <a:t>这是一种人类无法听到的使用高频无法听到的攻击</a:t>
            </a:r>
            <a:endParaRPr lang="en-US" altLang="zh-CN" dirty="0">
              <a:solidFill>
                <a:schemeClr val="tx1"/>
              </a:solidFill>
            </a:endParaRPr>
          </a:p>
          <a:p>
            <a:pPr lvl="1"/>
            <a:r>
              <a:rPr lang="zh-CN" altLang="en-US" dirty="0">
                <a:solidFill>
                  <a:schemeClr val="tx1"/>
                </a:solidFill>
              </a:rPr>
              <a:t>改进：使用</a:t>
            </a:r>
            <a:r>
              <a:rPr lang="en-US" altLang="zh-CN" dirty="0">
                <a:solidFill>
                  <a:schemeClr val="tx1"/>
                </a:solidFill>
              </a:rPr>
              <a:t>CTC</a:t>
            </a:r>
            <a:r>
              <a:rPr lang="zh-CN" altLang="en-US" dirty="0">
                <a:solidFill>
                  <a:schemeClr val="tx1"/>
                </a:solidFill>
              </a:rPr>
              <a:t>损失函数优化音频对抗示例</a:t>
            </a:r>
          </a:p>
          <a:p>
            <a:pPr lvl="1"/>
            <a:endParaRPr lang="zh-CN" altLang="en-US" dirty="0"/>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8</a:t>
            </a:fld>
            <a:endParaRPr lang="en-US" altLang="zh-CN" sz="1000"/>
          </a:p>
        </p:txBody>
      </p:sp>
    </p:spTree>
    <p:extLst>
      <p:ext uri="{BB962C8B-B14F-4D97-AF65-F5344CB8AC3E}">
        <p14:creationId xmlns:p14="http://schemas.microsoft.com/office/powerpoint/2010/main" val="391470958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lgn="l"/>
            <a:r>
              <a:rPr lang="zh-CN" altLang="en-US" dirty="0"/>
              <a:t>研究背景</a:t>
            </a:r>
            <a:r>
              <a:rPr lang="en-US" altLang="zh-CN" dirty="0"/>
              <a:t>-</a:t>
            </a:r>
            <a:r>
              <a:rPr lang="zh-CN" altLang="en-US" dirty="0">
                <a:effectLst/>
              </a:rPr>
              <a:t>音频领域的对抗攻击方法</a:t>
            </a:r>
            <a:endParaRPr lang="zh-CN" altLang="en-US" dirty="0"/>
          </a:p>
        </p:txBody>
      </p:sp>
      <p:sp>
        <p:nvSpPr>
          <p:cNvPr id="17410" name="Rectangle 3"/>
          <p:cNvSpPr>
            <a:spLocks noGrp="1" noChangeArrowheads="1"/>
          </p:cNvSpPr>
          <p:nvPr>
            <p:ph idx="1"/>
          </p:nvPr>
        </p:nvSpPr>
        <p:spPr>
          <a:xfrm>
            <a:off x="239350" y="1052736"/>
            <a:ext cx="11713301" cy="5356002"/>
          </a:xfrm>
        </p:spPr>
        <p:txBody>
          <a:bodyPr>
            <a:normAutofit/>
          </a:bodyPr>
          <a:lstStyle/>
          <a:p>
            <a:r>
              <a:rPr lang="en-US" altLang="zh-CN" dirty="0" err="1"/>
              <a:t>Alzantotet</a:t>
            </a:r>
            <a:r>
              <a:rPr lang="zh-CN" altLang="en-US" dirty="0"/>
              <a:t>等人增加背景噪声，提出了针对性音频攻击作为黑盒攻击，攻击成功率为</a:t>
            </a:r>
            <a:r>
              <a:rPr lang="en-US" altLang="zh-CN" dirty="0"/>
              <a:t>87</a:t>
            </a:r>
            <a:r>
              <a:rPr lang="zh-CN" altLang="en-US" dirty="0"/>
              <a:t>％</a:t>
            </a:r>
          </a:p>
          <a:p>
            <a:r>
              <a:rPr lang="en-US" altLang="zh-CN" dirty="0" err="1"/>
              <a:t>Carlini</a:t>
            </a:r>
            <a:r>
              <a:rPr lang="en-US" altLang="zh-CN" dirty="0"/>
              <a:t>–Wagner</a:t>
            </a:r>
            <a:r>
              <a:rPr lang="zh-CN" altLang="en-US" dirty="0"/>
              <a:t>通过向输入数据中添加少量噪声来生成音频对抗示例</a:t>
            </a:r>
          </a:p>
          <a:p>
            <a:pPr lvl="1"/>
            <a:r>
              <a:rPr lang="zh-CN" altLang="en-US" dirty="0">
                <a:solidFill>
                  <a:schemeClr val="tx1"/>
                </a:solidFill>
              </a:rPr>
              <a:t>使用修改后的</a:t>
            </a:r>
            <a:r>
              <a:rPr lang="en-US" altLang="zh-CN" dirty="0">
                <a:solidFill>
                  <a:schemeClr val="tx1"/>
                </a:solidFill>
              </a:rPr>
              <a:t>CTC(Connectionist temporal classification)</a:t>
            </a:r>
            <a:r>
              <a:rPr lang="zh-CN" altLang="en-US" dirty="0">
                <a:solidFill>
                  <a:schemeClr val="tx1"/>
                </a:solidFill>
              </a:rPr>
              <a:t>损失函数来生成音频对抗示例，其攻击成功率为</a:t>
            </a:r>
            <a:r>
              <a:rPr lang="en-US" altLang="zh-CN" dirty="0">
                <a:solidFill>
                  <a:schemeClr val="tx1"/>
                </a:solidFill>
              </a:rPr>
              <a:t>100</a:t>
            </a:r>
            <a:r>
              <a:rPr lang="zh-CN" altLang="en-US" dirty="0">
                <a:solidFill>
                  <a:schemeClr val="tx1"/>
                </a:solidFill>
              </a:rPr>
              <a:t>％</a:t>
            </a:r>
            <a:r>
              <a:rPr lang="en-US" altLang="zh-CN" dirty="0">
                <a:solidFill>
                  <a:schemeClr val="tx1"/>
                </a:solidFill>
              </a:rPr>
              <a:t>.</a:t>
            </a:r>
          </a:p>
          <a:p>
            <a:pPr lvl="1"/>
            <a:r>
              <a:rPr lang="zh-CN" altLang="en-US" dirty="0">
                <a:solidFill>
                  <a:schemeClr val="tx1"/>
                </a:solidFill>
              </a:rPr>
              <a:t>其中，</a:t>
            </a:r>
            <a:r>
              <a:rPr lang="en-US" altLang="zh-CN" dirty="0">
                <a:solidFill>
                  <a:schemeClr val="tx1"/>
                </a:solidFill>
              </a:rPr>
              <a:t>dB</a:t>
            </a:r>
            <a:r>
              <a:rPr lang="zh-CN" altLang="en-US" dirty="0">
                <a:solidFill>
                  <a:schemeClr val="tx1"/>
                </a:solidFill>
              </a:rPr>
              <a:t>是原始样本</a:t>
            </a:r>
            <a:r>
              <a:rPr lang="en-US" altLang="zh-CN" dirty="0">
                <a:solidFill>
                  <a:schemeClr val="tx1"/>
                </a:solidFill>
              </a:rPr>
              <a:t>x</a:t>
            </a:r>
            <a:r>
              <a:rPr lang="zh-CN" altLang="en-US" dirty="0">
                <a:solidFill>
                  <a:schemeClr val="tx1"/>
                </a:solidFill>
              </a:rPr>
              <a:t>和对抗性示例</a:t>
            </a:r>
            <a:r>
              <a:rPr lang="en-US" altLang="zh-CN" dirty="0">
                <a:solidFill>
                  <a:schemeClr val="tx1"/>
                </a:solidFill>
              </a:rPr>
              <a:t>x*</a:t>
            </a:r>
            <a:r>
              <a:rPr lang="zh-CN" altLang="en-US" dirty="0">
                <a:solidFill>
                  <a:schemeClr val="tx1"/>
                </a:solidFill>
              </a:rPr>
              <a:t>之间的失真损失函数</a:t>
            </a:r>
            <a:r>
              <a:rPr lang="en-US" altLang="zh-CN" dirty="0">
                <a:solidFill>
                  <a:schemeClr val="tx1"/>
                </a:solidFill>
              </a:rPr>
              <a:t>.           </a:t>
            </a:r>
            <a:r>
              <a:rPr lang="zh-CN" altLang="en-US" dirty="0">
                <a:solidFill>
                  <a:schemeClr val="tx1"/>
                </a:solidFill>
              </a:rPr>
              <a:t>是序列的损失函数</a:t>
            </a:r>
            <a:r>
              <a:rPr lang="en-US" altLang="zh-CN" dirty="0">
                <a:solidFill>
                  <a:schemeClr val="tx1"/>
                </a:solidFill>
              </a:rPr>
              <a:t>.</a:t>
            </a:r>
            <a:r>
              <a:rPr lang="zh-CN" altLang="en-US" dirty="0">
                <a:solidFill>
                  <a:schemeClr val="tx1"/>
                </a:solidFill>
              </a:rPr>
              <a:t>由于序列的损失函数，</a:t>
            </a:r>
            <a:r>
              <a:rPr lang="en-US" altLang="zh-CN" dirty="0" err="1">
                <a:solidFill>
                  <a:schemeClr val="tx1"/>
                </a:solidFill>
              </a:rPr>
              <a:t>DeepSpeech</a:t>
            </a:r>
            <a:r>
              <a:rPr lang="zh-CN" altLang="en-US" dirty="0">
                <a:solidFill>
                  <a:schemeClr val="tx1"/>
                </a:solidFill>
              </a:rPr>
              <a:t>模型将</a:t>
            </a:r>
            <a:r>
              <a:rPr lang="en-US" altLang="zh-CN" dirty="0">
                <a:solidFill>
                  <a:schemeClr val="tx1"/>
                </a:solidFill>
              </a:rPr>
              <a:t>x*</a:t>
            </a:r>
            <a:r>
              <a:rPr lang="zh-CN" altLang="en-US" dirty="0">
                <a:solidFill>
                  <a:schemeClr val="tx1"/>
                </a:solidFill>
              </a:rPr>
              <a:t>错误地分类为目标短语</a:t>
            </a:r>
            <a:r>
              <a:rPr lang="en-US" altLang="zh-CN" dirty="0">
                <a:solidFill>
                  <a:schemeClr val="tx1"/>
                </a:solidFill>
              </a:rPr>
              <a:t>.</a:t>
            </a:r>
          </a:p>
          <a:p>
            <a:pPr lvl="1"/>
            <a:endParaRPr lang="zh-CN" altLang="en-US" dirty="0"/>
          </a:p>
          <a:p>
            <a:endParaRPr lang="zh-CN" altLang="en-US" dirty="0"/>
          </a:p>
          <a:p>
            <a:endParaRPr lang="zh-CN" altLang="en-US" dirty="0"/>
          </a:p>
          <a:p>
            <a:endParaRPr lang="en-US" altLang="zh-CN" dirty="0">
              <a:solidFill>
                <a:schemeClr val="tx1"/>
              </a:solidFill>
            </a:endParaRPr>
          </a:p>
          <a:p>
            <a:pPr marL="393192" lvl="1" indent="0">
              <a:buNone/>
              <a:defRPr/>
            </a:pPr>
            <a:endParaRPr lang="en-US" altLang="zh-CN" dirty="0"/>
          </a:p>
        </p:txBody>
      </p:sp>
      <p:sp>
        <p:nvSpPr>
          <p:cNvPr id="6148" name="灯片编号占位符 5"/>
          <p:cNvSpPr>
            <a:spLocks noGrp="1"/>
          </p:cNvSpPr>
          <p:nvPr>
            <p:ph type="sldNum" sz="quarter" idx="4"/>
          </p:nvPr>
        </p:nvSpPr>
        <p:spPr bwMode="auto">
          <a:xfrm>
            <a:off x="1524001" y="6408738"/>
            <a:ext cx="511175" cy="449262"/>
          </a:xfrm>
          <a:prstGeom prst="rect">
            <a:avLst/>
          </a:prstGeom>
          <a:noFill/>
          <a:ln>
            <a:miter lim="800000"/>
            <a:headEnd/>
            <a:tailEnd/>
          </a:ln>
        </p:spPr>
        <p:txBody>
          <a:bodyPr/>
          <a:lstStyle/>
          <a:p>
            <a:fld id="{71EED31B-1605-4B8C-8AA8-4AF3FB8192D5}" type="slidenum">
              <a:rPr lang="zh-CN" altLang="en-US" sz="1000"/>
              <a:pPr/>
              <a:t>9</a:t>
            </a:fld>
            <a:endParaRPr lang="en-US" altLang="zh-CN" sz="1000"/>
          </a:p>
        </p:txBody>
      </p:sp>
      <p:pic>
        <p:nvPicPr>
          <p:cNvPr id="2" name="图片 1">
            <a:extLst>
              <a:ext uri="{FF2B5EF4-FFF2-40B4-BE49-F238E27FC236}">
                <a16:creationId xmlns:a16="http://schemas.microsoft.com/office/drawing/2014/main" id="{328F47F9-929F-4938-8E0C-FAA971819F4E}"/>
              </a:ext>
            </a:extLst>
          </p:cNvPr>
          <p:cNvPicPr>
            <a:picLocks noChangeAspect="1"/>
          </p:cNvPicPr>
          <p:nvPr/>
        </p:nvPicPr>
        <p:blipFill>
          <a:blip r:embed="rId3"/>
          <a:stretch>
            <a:fillRect/>
          </a:stretch>
        </p:blipFill>
        <p:spPr>
          <a:xfrm>
            <a:off x="3253143" y="5290512"/>
            <a:ext cx="5685714" cy="895238"/>
          </a:xfrm>
          <a:prstGeom prst="rect">
            <a:avLst/>
          </a:prstGeom>
        </p:spPr>
      </p:pic>
      <p:pic>
        <p:nvPicPr>
          <p:cNvPr id="3" name="图片 2">
            <a:extLst>
              <a:ext uri="{FF2B5EF4-FFF2-40B4-BE49-F238E27FC236}">
                <a16:creationId xmlns:a16="http://schemas.microsoft.com/office/drawing/2014/main" id="{5E1FCB63-8634-4100-8FAA-1801C2180965}"/>
              </a:ext>
            </a:extLst>
          </p:cNvPr>
          <p:cNvPicPr>
            <a:picLocks noChangeAspect="1"/>
          </p:cNvPicPr>
          <p:nvPr/>
        </p:nvPicPr>
        <p:blipFill>
          <a:blip r:embed="rId4"/>
          <a:stretch>
            <a:fillRect/>
          </a:stretch>
        </p:blipFill>
        <p:spPr>
          <a:xfrm>
            <a:off x="10228840" y="3861048"/>
            <a:ext cx="1723810" cy="619048"/>
          </a:xfrm>
          <a:prstGeom prst="rect">
            <a:avLst/>
          </a:prstGeom>
        </p:spPr>
      </p:pic>
    </p:spTree>
    <p:extLst>
      <p:ext uri="{BB962C8B-B14F-4D97-AF65-F5344CB8AC3E}">
        <p14:creationId xmlns:p14="http://schemas.microsoft.com/office/powerpoint/2010/main" val="331844171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o">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solo</Template>
  <TotalTime>22493</TotalTime>
  <Words>1645</Words>
  <Application>Microsoft Office PowerPoint</Application>
  <PresentationFormat>宽屏</PresentationFormat>
  <Paragraphs>221</Paragraphs>
  <Slides>29</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PingFang-SC-Light</vt:lpstr>
      <vt:lpstr>黑体</vt:lpstr>
      <vt:lpstr>宋体</vt:lpstr>
      <vt:lpstr>微软雅黑</vt:lpstr>
      <vt:lpstr>Arial</vt:lpstr>
      <vt:lpstr>Lucida Sans Unicode</vt:lpstr>
      <vt:lpstr>Tahoma</vt:lpstr>
      <vt:lpstr>Times New Roman</vt:lpstr>
      <vt:lpstr>Verdana</vt:lpstr>
      <vt:lpstr>Wingdings</vt:lpstr>
      <vt:lpstr>Wingdings 2</vt:lpstr>
      <vt:lpstr>Wingdings 3</vt:lpstr>
      <vt:lpstr>solo</vt:lpstr>
      <vt:lpstr>Selective Audio Adversarial Example in Evasion Attack on Speech Recognition System</vt:lpstr>
      <vt:lpstr>提纲</vt:lpstr>
      <vt:lpstr>问题引出</vt:lpstr>
      <vt:lpstr>研究方向-可选择性音频对抗攻击</vt:lpstr>
      <vt:lpstr>研究内容与贡献</vt:lpstr>
      <vt:lpstr>研究背景-语音识别</vt:lpstr>
      <vt:lpstr>研究背景-图像领域的对抗攻击方法</vt:lpstr>
      <vt:lpstr>研究背景-音频领域的对抗攻击方法</vt:lpstr>
      <vt:lpstr>研究背景-音频领域的对抗攻击方法</vt:lpstr>
      <vt:lpstr>研究背景-白盒攻击与黑盒攻击</vt:lpstr>
      <vt:lpstr>研究背景-对抗样本定义</vt:lpstr>
      <vt:lpstr>研究方法-假定</vt:lpstr>
      <vt:lpstr>研究方法-模型架构</vt:lpstr>
      <vt:lpstr>研究方法-模型算法</vt:lpstr>
      <vt:lpstr>研究方法-模型算法</vt:lpstr>
      <vt:lpstr>研究方法-算法实现</vt:lpstr>
      <vt:lpstr>实验与分析-Deepspeech语音识别模型</vt:lpstr>
      <vt:lpstr>实验与分析-攻击前后语音识别结果对比</vt:lpstr>
      <vt:lpstr>实验与分析-音频分析</vt:lpstr>
      <vt:lpstr>实验与分析-可转移性分析</vt:lpstr>
      <vt:lpstr>实验与分析-攻击成功率、失真、语谱图</vt:lpstr>
      <vt:lpstr>实验与分析-攻击成功率、失真、语谱图</vt:lpstr>
      <vt:lpstr>实验与分析-外部条件干扰对稳定性影响</vt:lpstr>
      <vt:lpstr>结论与展望-攻击限制与成功率</vt:lpstr>
      <vt:lpstr>结论与展望-目标短语</vt:lpstr>
      <vt:lpstr>结论与展望-保护分类器正确率VS攻击成功率</vt:lpstr>
      <vt:lpstr>结论与展望-人类感知与应用</vt:lpstr>
      <vt:lpstr>结论与展望-进一步研究方向</vt:lpstr>
      <vt:lpstr>谢谢</vt:lpstr>
    </vt:vector>
  </TitlesOfParts>
  <Company>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cao</dc:creator>
  <cp:lastModifiedBy>陈 航</cp:lastModifiedBy>
  <cp:revision>983</cp:revision>
  <dcterms:created xsi:type="dcterms:W3CDTF">2003-04-18T10:42:43Z</dcterms:created>
  <dcterms:modified xsi:type="dcterms:W3CDTF">2021-01-06T18:49:13Z</dcterms:modified>
</cp:coreProperties>
</file>