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60"/>
  </p:notesMasterIdLst>
  <p:sldIdLst>
    <p:sldId id="547" r:id="rId2"/>
    <p:sldId id="550" r:id="rId3"/>
    <p:sldId id="602" r:id="rId4"/>
    <p:sldId id="555" r:id="rId5"/>
    <p:sldId id="259" r:id="rId6"/>
    <p:sldId id="601" r:id="rId7"/>
    <p:sldId id="344" r:id="rId8"/>
    <p:sldId id="345" r:id="rId9"/>
    <p:sldId id="346" r:id="rId10"/>
    <p:sldId id="556" r:id="rId11"/>
    <p:sldId id="557" r:id="rId12"/>
    <p:sldId id="603" r:id="rId13"/>
    <p:sldId id="592" r:id="rId14"/>
    <p:sldId id="593" r:id="rId15"/>
    <p:sldId id="606" r:id="rId16"/>
    <p:sldId id="596" r:id="rId17"/>
    <p:sldId id="594" r:id="rId18"/>
    <p:sldId id="588" r:id="rId19"/>
    <p:sldId id="589" r:id="rId20"/>
    <p:sldId id="352" r:id="rId21"/>
    <p:sldId id="607" r:id="rId22"/>
    <p:sldId id="608" r:id="rId23"/>
    <p:sldId id="598" r:id="rId24"/>
    <p:sldId id="599" r:id="rId25"/>
    <p:sldId id="600" r:id="rId26"/>
    <p:sldId id="559" r:id="rId27"/>
    <p:sldId id="353" r:id="rId28"/>
    <p:sldId id="356" r:id="rId29"/>
    <p:sldId id="266" r:id="rId30"/>
    <p:sldId id="470" r:id="rId31"/>
    <p:sldId id="357" r:id="rId32"/>
    <p:sldId id="358" r:id="rId33"/>
    <p:sldId id="359" r:id="rId34"/>
    <p:sldId id="425" r:id="rId35"/>
    <p:sldId id="426" r:id="rId36"/>
    <p:sldId id="427" r:id="rId37"/>
    <p:sldId id="460" r:id="rId38"/>
    <p:sldId id="552" r:id="rId39"/>
    <p:sldId id="553" r:id="rId40"/>
    <p:sldId id="573" r:id="rId41"/>
    <p:sldId id="575" r:id="rId42"/>
    <p:sldId id="554" r:id="rId43"/>
    <p:sldId id="566" r:id="rId44"/>
    <p:sldId id="609" r:id="rId45"/>
    <p:sldId id="571" r:id="rId46"/>
    <p:sldId id="572" r:id="rId47"/>
    <p:sldId id="576" r:id="rId48"/>
    <p:sldId id="579" r:id="rId49"/>
    <p:sldId id="577" r:id="rId50"/>
    <p:sldId id="581" r:id="rId51"/>
    <p:sldId id="583" r:id="rId52"/>
    <p:sldId id="584" r:id="rId53"/>
    <p:sldId id="585" r:id="rId54"/>
    <p:sldId id="586" r:id="rId55"/>
    <p:sldId id="498" r:id="rId56"/>
    <p:sldId id="499" r:id="rId57"/>
    <p:sldId id="968" r:id="rId58"/>
    <p:sldId id="500" r:id="rId59"/>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ahoma" pitchFamily="34" charset="0"/>
        <a:ea typeface="楷体_GB2312" pitchFamily="49" charset="-122"/>
        <a:cs typeface="+mn-cs"/>
      </a:defRPr>
    </a:lvl5pPr>
    <a:lvl6pPr marL="2286000" algn="l" defTabSz="914400" rtl="0" eaLnBrk="1" latinLnBrk="0" hangingPunct="1">
      <a:defRPr kumimoji="1" sz="2800" b="1" kern="1200">
        <a:solidFill>
          <a:schemeClr val="tx1"/>
        </a:solidFill>
        <a:latin typeface="Tahoma" pitchFamily="34" charset="0"/>
        <a:ea typeface="楷体_GB2312" pitchFamily="49" charset="-122"/>
        <a:cs typeface="+mn-cs"/>
      </a:defRPr>
    </a:lvl6pPr>
    <a:lvl7pPr marL="2743200" algn="l" defTabSz="914400" rtl="0" eaLnBrk="1" latinLnBrk="0" hangingPunct="1">
      <a:defRPr kumimoji="1" sz="2800" b="1" kern="1200">
        <a:solidFill>
          <a:schemeClr val="tx1"/>
        </a:solidFill>
        <a:latin typeface="Tahoma" pitchFamily="34" charset="0"/>
        <a:ea typeface="楷体_GB2312" pitchFamily="49" charset="-122"/>
        <a:cs typeface="+mn-cs"/>
      </a:defRPr>
    </a:lvl7pPr>
    <a:lvl8pPr marL="3200400" algn="l" defTabSz="914400" rtl="0" eaLnBrk="1" latinLnBrk="0" hangingPunct="1">
      <a:defRPr kumimoji="1" sz="2800" b="1" kern="1200">
        <a:solidFill>
          <a:schemeClr val="tx1"/>
        </a:solidFill>
        <a:latin typeface="Tahoma" pitchFamily="34" charset="0"/>
        <a:ea typeface="楷体_GB2312" pitchFamily="49" charset="-122"/>
        <a:cs typeface="+mn-cs"/>
      </a:defRPr>
    </a:lvl8pPr>
    <a:lvl9pPr marL="3657600" algn="l" defTabSz="914400" rtl="0" eaLnBrk="1" latinLnBrk="0" hangingPunct="1">
      <a:defRPr kumimoji="1" sz="2800" b="1" kern="1200">
        <a:solidFill>
          <a:schemeClr val="tx1"/>
        </a:solidFill>
        <a:latin typeface="Tahoma"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73333" autoAdjust="0"/>
  </p:normalViewPr>
  <p:slideViewPr>
    <p:cSldViewPr>
      <p:cViewPr varScale="1">
        <p:scale>
          <a:sx n="73" d="100"/>
          <a:sy n="73" d="100"/>
        </p:scale>
        <p:origin x="1718" y="4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ea typeface="宋体" pitchFamily="2" charset="-122"/>
              </a:defRPr>
            </a:lvl1pPr>
          </a:lstStyle>
          <a:p>
            <a:endParaRPr lang="en-US" altLang="zh-CN"/>
          </a:p>
        </p:txBody>
      </p:sp>
      <p:sp>
        <p:nvSpPr>
          <p:cNvPr id="911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ea typeface="宋体" pitchFamily="2" charset="-122"/>
              </a:defRPr>
            </a:lvl1pPr>
          </a:lstStyle>
          <a:p>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11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ea typeface="宋体" pitchFamily="2" charset="-122"/>
              </a:defRPr>
            </a:lvl1pPr>
          </a:lstStyle>
          <a:p>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ea typeface="宋体" pitchFamily="2" charset="-122"/>
              </a:defRPr>
            </a:lvl1pPr>
          </a:lstStyle>
          <a:p>
            <a:fld id="{E38E8FC7-8CE1-4456-8018-87BC1CC118DA}" type="slidenum">
              <a:rPr lang="en-US" altLang="zh-CN"/>
              <a:pPr/>
              <a:t>‹#›</a:t>
            </a:fld>
            <a:endParaRPr lang="en-US" altLang="zh-CN"/>
          </a:p>
        </p:txBody>
      </p:sp>
    </p:spTree>
    <p:extLst>
      <p:ext uri="{BB962C8B-B14F-4D97-AF65-F5344CB8AC3E}">
        <p14:creationId xmlns:p14="http://schemas.microsoft.com/office/powerpoint/2010/main" val="27531674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677BA1-8759-4F4F-BC8A-5E622A9AC1A7}" type="slidenum">
              <a:rPr lang="en-US" altLang="zh-CN"/>
              <a:pPr/>
              <a:t>1</a:t>
            </a:fld>
            <a:endParaRPr lang="en-US" altLang="zh-CN"/>
          </a:p>
        </p:txBody>
      </p:sp>
      <p:sp>
        <p:nvSpPr>
          <p:cNvPr id="575490"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5491" name="Rectangle 2051"/>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dirty="0"/>
          </a:p>
        </p:txBody>
      </p:sp>
    </p:spTree>
    <p:extLst>
      <p:ext uri="{BB962C8B-B14F-4D97-AF65-F5344CB8AC3E}">
        <p14:creationId xmlns:p14="http://schemas.microsoft.com/office/powerpoint/2010/main" val="161255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204FC-229C-421C-A3A1-5B391BFCCF7C}" type="slidenum">
              <a:rPr lang="en-US" altLang="zh-CN"/>
              <a:pPr/>
              <a:t>14</a:t>
            </a:fld>
            <a:endParaRPr lang="en-US" altLang="zh-CN"/>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6272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26B17-5860-4C00-9547-7A48DE34118B}" type="slidenum">
              <a:rPr lang="en-US" altLang="zh-CN"/>
              <a:pPr/>
              <a:t>15</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3983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923E5-559E-4362-8EEF-C54EE163B430}" type="slidenum">
              <a:rPr lang="en-US" altLang="zh-CN"/>
              <a:pPr/>
              <a:t>16</a:t>
            </a:fld>
            <a:endParaRPr lang="en-US" altLang="zh-CN"/>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2706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AF399-E788-4586-997C-469CB37C103D}" type="slidenum">
              <a:rPr lang="en-US" altLang="zh-CN"/>
              <a:pPr/>
              <a:t>17</a:t>
            </a:fld>
            <a:endParaRPr lang="en-US" altLang="zh-CN"/>
          </a:p>
        </p:txBody>
      </p:sp>
      <p:sp>
        <p:nvSpPr>
          <p:cNvPr id="393218" name="Rectangle 1026"/>
          <p:cNvSpPr>
            <a:spLocks noGrp="1" noRot="1" noChangeAspect="1" noChangeArrowheads="1" noTextEdit="1"/>
          </p:cNvSpPr>
          <p:nvPr>
            <p:ph type="sldImg"/>
          </p:nvPr>
        </p:nvSpPr>
        <p:spPr>
          <a:ln/>
        </p:spPr>
      </p:sp>
      <p:sp>
        <p:nvSpPr>
          <p:cNvPr id="393219"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054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9A219-98D7-414E-BAD7-FF49731FB299}" type="slidenum">
              <a:rPr lang="en-US" altLang="zh-CN"/>
              <a:pPr/>
              <a:t>18</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195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63DB3-EBDE-4D23-945A-515617EF411F}" type="slidenum">
              <a:rPr lang="en-US" altLang="zh-CN"/>
              <a:pPr/>
              <a:t>19</a:t>
            </a:fld>
            <a:endParaRPr lang="en-US" altLang="zh-CN"/>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980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47F2E-A374-4344-B570-6C75F8E1F153}" type="slidenum">
              <a:rPr lang="en-US" altLang="zh-CN"/>
              <a:pPr/>
              <a:t>20</a:t>
            </a:fld>
            <a:endParaRPr lang="en-US" altLang="zh-CN"/>
          </a:p>
        </p:txBody>
      </p:sp>
      <p:sp>
        <p:nvSpPr>
          <p:cNvPr id="394242" name="Rectangle 1026"/>
          <p:cNvSpPr>
            <a:spLocks noGrp="1" noRot="1" noChangeAspect="1" noChangeArrowheads="1" noTextEdit="1"/>
          </p:cNvSpPr>
          <p:nvPr>
            <p:ph type="sldImg"/>
          </p:nvPr>
        </p:nvSpPr>
        <p:spPr>
          <a:ln/>
        </p:spPr>
      </p:sp>
      <p:sp>
        <p:nvSpPr>
          <p:cNvPr id="394243" name="Rectangle 1027"/>
          <p:cNvSpPr>
            <a:spLocks noGrp="1" noChangeArrowheads="1"/>
          </p:cNvSpPr>
          <p:nvPr>
            <p:ph type="body" idx="1"/>
          </p:nvPr>
        </p:nvSpPr>
        <p:spPr/>
        <p:txBody>
          <a:bodyPr/>
          <a:lstStyle/>
          <a:p>
            <a:r>
              <a:rPr lang="en-US" altLang="zh-CN"/>
              <a:t>Yiban10-6</a:t>
            </a:r>
            <a:endParaRPr lang="zh-CN" altLang="zh-CN"/>
          </a:p>
        </p:txBody>
      </p:sp>
    </p:spTree>
    <p:extLst>
      <p:ext uri="{BB962C8B-B14F-4D97-AF65-F5344CB8AC3E}">
        <p14:creationId xmlns:p14="http://schemas.microsoft.com/office/powerpoint/2010/main" val="3308546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D26B17-5860-4C00-9547-7A48DE34118B}" type="slidenum">
              <a:rPr lang="en-US" altLang="zh-CN"/>
              <a:pPr/>
              <a:t>21</a:t>
            </a:fld>
            <a:endParaRPr lang="en-US" altLang="zh-CN"/>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5792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9A219-98D7-414E-BAD7-FF49731FB299}" type="slidenum">
              <a:rPr lang="en-US" altLang="zh-CN"/>
              <a:pPr/>
              <a:t>22</a:t>
            </a:fld>
            <a:endParaRPr lang="en-US" altLang="zh-CN"/>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39951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BCD27-A5A9-4D3A-A471-FF792110EBDE}" type="slidenum">
              <a:rPr lang="en-US" altLang="zh-CN"/>
              <a:pPr/>
              <a:t>27</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763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itchFamily="18" charset="0"/>
                <a:ea typeface="宋体" pitchFamily="2" charset="-122"/>
              </a:rPr>
              <a:pPr eaLnBrk="1" hangingPunct="1"/>
              <a:t>2</a:t>
            </a:fld>
            <a:endParaRPr lang="en-US" altLang="zh-CN" sz="1200" b="0">
              <a:latin typeface="Times New Roman" pitchFamily="18" charset="0"/>
              <a:ea typeface="宋体" pitchFamily="2" charset="-122"/>
            </a:endParaRPr>
          </a:p>
        </p:txBody>
      </p:sp>
      <p:sp>
        <p:nvSpPr>
          <p:cNvPr id="26627" name="Rectangle 2050"/>
          <p:cNvSpPr>
            <a:spLocks noGrp="1" noRot="1" noChangeAspect="1" noChangeArrowheads="1" noTextEdit="1"/>
          </p:cNvSpPr>
          <p:nvPr>
            <p:ph type="sldImg"/>
          </p:nvPr>
        </p:nvSpPr>
        <p:spPr>
          <a:ln/>
        </p:spPr>
      </p:sp>
      <p:sp>
        <p:nvSpPr>
          <p:cNvPr id="266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a:solidFill>
                  <a:schemeClr val="tx1"/>
                </a:solidFill>
                <a:latin typeface="Times New Roman" pitchFamily="18" charset="0"/>
                <a:ea typeface="宋体"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a:solidFill>
                  <a:schemeClr val="tx1"/>
                </a:solidFill>
                <a:latin typeface="Times New Roman" pitchFamily="18" charset="0"/>
                <a:ea typeface="宋体" pitchFamily="2" charset="-122"/>
                <a:cs typeface="+mn-cs"/>
              </a:rPr>
              <a:t>Internet</a:t>
            </a:r>
            <a:r>
              <a:rPr kumimoji="1" lang="zh-CN" altLang="en-US" sz="1200" b="0" i="0" kern="1200">
                <a:solidFill>
                  <a:schemeClr val="tx1"/>
                </a:solidFill>
                <a:latin typeface="Times New Roman" pitchFamily="18" charset="0"/>
                <a:ea typeface="宋体" pitchFamily="2" charset="-122"/>
                <a:cs typeface="+mn-cs"/>
              </a:rPr>
              <a:t>的环境中，尤其</a:t>
            </a:r>
            <a:r>
              <a:rPr kumimoji="1" lang="en-US" altLang="zh-CN" sz="1200" b="0" i="0" kern="1200">
                <a:solidFill>
                  <a:schemeClr val="tx1"/>
                </a:solidFill>
                <a:latin typeface="Times New Roman" pitchFamily="18" charset="0"/>
                <a:ea typeface="宋体" pitchFamily="2" charset="-122"/>
                <a:cs typeface="+mn-cs"/>
              </a:rPr>
              <a:t>Internet Service</a:t>
            </a:r>
            <a:r>
              <a:rPr kumimoji="1" lang="zh-CN" altLang="en-US" sz="1200" b="0" i="0" kern="1200">
                <a:solidFill>
                  <a:schemeClr val="tx1"/>
                </a:solidFill>
                <a:latin typeface="Times New Roman" pitchFamily="18" charset="0"/>
                <a:ea typeface="宋体" pitchFamily="2" charset="-122"/>
                <a:cs typeface="+mn-cs"/>
              </a:rPr>
              <a:t>的问题便更突出，我们称之为“弱点</a:t>
            </a:r>
            <a:r>
              <a:rPr kumimoji="1" lang="en-US" altLang="zh-CN" sz="1200" b="0" i="0" kern="1200">
                <a:solidFill>
                  <a:schemeClr val="tx1"/>
                </a:solidFill>
                <a:latin typeface="Times New Roman" pitchFamily="18" charset="0"/>
                <a:ea typeface="宋体" pitchFamily="2" charset="-122"/>
                <a:cs typeface="+mn-cs"/>
              </a:rPr>
              <a:t>(Vulnerability)”</a:t>
            </a:r>
            <a:r>
              <a:rPr kumimoji="1" lang="zh-CN" altLang="en-US" sz="1200" b="0" i="0" kern="1200">
                <a:solidFill>
                  <a:schemeClr val="tx1"/>
                </a:solidFill>
                <a:latin typeface="Times New Roman" pitchFamily="18" charset="0"/>
                <a:ea typeface="宋体" pitchFamily="2" charset="-122"/>
                <a:cs typeface="+mn-cs"/>
              </a:rPr>
              <a:t>或“漏洞（</a:t>
            </a:r>
            <a:r>
              <a:rPr kumimoji="1" lang="en-US" altLang="zh-CN" sz="1200" b="0" i="0" kern="1200">
                <a:solidFill>
                  <a:schemeClr val="tx1"/>
                </a:solidFill>
                <a:latin typeface="Times New Roman" pitchFamily="18" charset="0"/>
                <a:ea typeface="宋体" pitchFamily="2" charset="-122"/>
                <a:cs typeface="+mn-cs"/>
              </a:rPr>
              <a:t>Hole</a:t>
            </a:r>
            <a:r>
              <a:rPr kumimoji="1" lang="zh-CN" altLang="en-US" sz="1200" b="0" i="0" kern="1200">
                <a:solidFill>
                  <a:schemeClr val="tx1"/>
                </a:solidFill>
                <a:latin typeface="Times New Roman" pitchFamily="18" charset="0"/>
                <a:ea typeface="宋体" pitchFamily="2" charset="-122"/>
                <a:cs typeface="+mn-cs"/>
              </a:rPr>
              <a:t>）”，入侵者可以利用</a:t>
            </a:r>
            <a:r>
              <a:rPr kumimoji="1" lang="en-US" altLang="zh-CN" sz="1200" b="0" i="0" kern="1200">
                <a:solidFill>
                  <a:schemeClr val="tx1"/>
                </a:solidFill>
                <a:latin typeface="Times New Roman" pitchFamily="18" charset="0"/>
                <a:ea typeface="宋体" pitchFamily="2" charset="-122"/>
                <a:cs typeface="+mn-cs"/>
              </a:rPr>
              <a:t>Internet Service</a:t>
            </a:r>
            <a:r>
              <a:rPr kumimoji="1" lang="zh-CN" altLang="en-US" sz="1200" b="0" i="0" kern="1200">
                <a:solidFill>
                  <a:schemeClr val="tx1"/>
                </a:solidFill>
                <a:latin typeface="Times New Roman" pitchFamily="18" charset="0"/>
                <a:ea typeface="宋体"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a:solidFill>
                  <a:schemeClr val="tx1"/>
                </a:solidFill>
                <a:latin typeface="Times New Roman" pitchFamily="18" charset="0"/>
                <a:ea typeface="宋体" pitchFamily="2" charset="-122"/>
                <a:cs typeface="+mn-cs"/>
              </a:rPr>
              <a:t>D.D.O.S</a:t>
            </a:r>
            <a:r>
              <a:rPr kumimoji="1" lang="zh-CN" altLang="en-US" sz="1200" b="0" i="0" kern="1200">
                <a:solidFill>
                  <a:schemeClr val="tx1"/>
                </a:solidFill>
                <a:latin typeface="Times New Roman" pitchFamily="18" charset="0"/>
                <a:ea typeface="宋体" pitchFamily="2" charset="-122"/>
                <a:cs typeface="+mn-cs"/>
              </a:rPr>
              <a:t>（</a:t>
            </a:r>
            <a:r>
              <a:rPr kumimoji="1" lang="en-US" altLang="zh-CN" sz="1200" b="0" i="0" kern="1200">
                <a:solidFill>
                  <a:schemeClr val="tx1"/>
                </a:solidFill>
                <a:latin typeface="Times New Roman" pitchFamily="18" charset="0"/>
                <a:ea typeface="宋体" pitchFamily="2" charset="-122"/>
                <a:cs typeface="+mn-cs"/>
              </a:rPr>
              <a:t>Distributed Denial Of Service</a:t>
            </a:r>
            <a:r>
              <a:rPr kumimoji="1" lang="zh-CN" altLang="en-US" sz="1200" b="0" i="0" kern="1200">
                <a:solidFill>
                  <a:schemeClr val="tx1"/>
                </a:solidFill>
                <a:latin typeface="Times New Roman" pitchFamily="18" charset="0"/>
                <a:ea typeface="宋体"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a:p>
        </p:txBody>
      </p:sp>
    </p:spTree>
    <p:extLst>
      <p:ext uri="{BB962C8B-B14F-4D97-AF65-F5344CB8AC3E}">
        <p14:creationId xmlns:p14="http://schemas.microsoft.com/office/powerpoint/2010/main" val="3506026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F5EBD-ABEE-4D21-9E1C-223DA33F5E38}" type="slidenum">
              <a:rPr lang="en-US" altLang="zh-CN"/>
              <a:pPr/>
              <a:t>28</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556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47F5B2-4CCC-4392-A6BD-3495A940B81D}" type="slidenum">
              <a:rPr lang="en-US" altLang="zh-CN"/>
              <a:pPr/>
              <a:t>29</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9659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362955-5002-4CA5-BB34-A509A1AFA31E}" type="slidenum">
              <a:rPr lang="en-US" altLang="zh-CN"/>
              <a:pPr/>
              <a:t>30</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7323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4BEEF-D020-4E31-A472-A392319306D7}" type="slidenum">
              <a:rPr lang="en-US" altLang="zh-CN"/>
              <a:pPr/>
              <a:t>31</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6310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759AE-A571-47A7-8B7C-468F4C366974}" type="slidenum">
              <a:rPr lang="en-US" altLang="zh-CN"/>
              <a:pPr/>
              <a:t>32</a:t>
            </a:fld>
            <a:endParaRPr lang="en-US" altLang="zh-CN"/>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7459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DF61E-12C5-4979-8CD5-9EC33A47A117}" type="slidenum">
              <a:rPr lang="en-US" altLang="zh-CN"/>
              <a:pPr/>
              <a:t>33</a:t>
            </a:fld>
            <a:endParaRPr lang="en-US" altLang="zh-CN"/>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411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9917B-4F49-41B5-8668-9BF216E8054F}" type="slidenum">
              <a:rPr lang="en-US" altLang="zh-CN"/>
              <a:pPr/>
              <a:t>34</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3128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F0E1F-0DB6-4EEF-9134-428CEC318EF1}" type="slidenum">
              <a:rPr lang="en-US" altLang="zh-CN"/>
              <a:pPr/>
              <a:t>35</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65241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9C47C-C3ED-4325-828C-49AA9417F1FD}" type="slidenum">
              <a:rPr lang="en-US" altLang="zh-CN"/>
              <a:pPr/>
              <a:t>36</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3879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97044-8434-440D-8D22-F7A76B63FBF8}" type="slidenum">
              <a:rPr lang="en-US" altLang="zh-CN"/>
              <a:pPr/>
              <a:t>37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721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pPr eaLnBrk="1" hangingPunct="1"/>
            <a:fld id="{A820E1F3-797E-4623-B579-F68379AD74B3}" type="slidenum">
              <a:rPr lang="en-US" altLang="zh-CN" sz="1200" b="0" smtClean="0">
                <a:latin typeface="Times New Roman" pitchFamily="18" charset="0"/>
                <a:ea typeface="宋体" pitchFamily="2" charset="-122"/>
              </a:rPr>
              <a:pPr eaLnBrk="1" hangingPunct="1"/>
              <a:t>3</a:t>
            </a:fld>
            <a:endParaRPr lang="en-US" altLang="zh-CN" sz="1200" b="0">
              <a:latin typeface="Times New Roman" pitchFamily="18" charset="0"/>
              <a:ea typeface="宋体" pitchFamily="2" charset="-122"/>
            </a:endParaRPr>
          </a:p>
        </p:txBody>
      </p:sp>
      <p:sp>
        <p:nvSpPr>
          <p:cNvPr id="26627" name="Rectangle 2050"/>
          <p:cNvSpPr>
            <a:spLocks noGrp="1" noRot="1" noChangeAspect="1" noChangeArrowheads="1" noTextEdit="1"/>
          </p:cNvSpPr>
          <p:nvPr>
            <p:ph type="sldImg"/>
          </p:nvPr>
        </p:nvSpPr>
        <p:spPr>
          <a:ln/>
        </p:spPr>
      </p:sp>
      <p:sp>
        <p:nvSpPr>
          <p:cNvPr id="2662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200" b="0" i="0" kern="1200">
                <a:solidFill>
                  <a:schemeClr val="tx1"/>
                </a:solidFill>
                <a:latin typeface="Times New Roman" pitchFamily="18" charset="0"/>
                <a:ea typeface="宋体" pitchFamily="2" charset="-122"/>
                <a:cs typeface="+mn-cs"/>
              </a:rPr>
              <a:t>防火墙并非智能设备，他只能按照安全策略的规定保护一个网络，这的确可以阻挡大部分入侵行为，但是并不能完全抵挡，尤其不能挡住以正常的手段进行的攻击行为。比如在</a:t>
            </a:r>
            <a:r>
              <a:rPr kumimoji="1" lang="en-US" altLang="zh-CN" sz="1200" b="0" i="0" kern="1200">
                <a:solidFill>
                  <a:schemeClr val="tx1"/>
                </a:solidFill>
                <a:latin typeface="Times New Roman" pitchFamily="18" charset="0"/>
                <a:ea typeface="宋体" pitchFamily="2" charset="-122"/>
                <a:cs typeface="+mn-cs"/>
              </a:rPr>
              <a:t>Internet</a:t>
            </a:r>
            <a:r>
              <a:rPr kumimoji="1" lang="zh-CN" altLang="en-US" sz="1200" b="0" i="0" kern="1200">
                <a:solidFill>
                  <a:schemeClr val="tx1"/>
                </a:solidFill>
                <a:latin typeface="Times New Roman" pitchFamily="18" charset="0"/>
                <a:ea typeface="宋体" pitchFamily="2" charset="-122"/>
                <a:cs typeface="+mn-cs"/>
              </a:rPr>
              <a:t>的环境中，尤其</a:t>
            </a:r>
            <a:r>
              <a:rPr kumimoji="1" lang="en-US" altLang="zh-CN" sz="1200" b="0" i="0" kern="1200">
                <a:solidFill>
                  <a:schemeClr val="tx1"/>
                </a:solidFill>
                <a:latin typeface="Times New Roman" pitchFamily="18" charset="0"/>
                <a:ea typeface="宋体" pitchFamily="2" charset="-122"/>
                <a:cs typeface="+mn-cs"/>
              </a:rPr>
              <a:t>Internet Service</a:t>
            </a:r>
            <a:r>
              <a:rPr kumimoji="1" lang="zh-CN" altLang="en-US" sz="1200" b="0" i="0" kern="1200">
                <a:solidFill>
                  <a:schemeClr val="tx1"/>
                </a:solidFill>
                <a:latin typeface="Times New Roman" pitchFamily="18" charset="0"/>
                <a:ea typeface="宋体" pitchFamily="2" charset="-122"/>
                <a:cs typeface="+mn-cs"/>
              </a:rPr>
              <a:t>的问题便更突出，我们称之为“弱点</a:t>
            </a:r>
            <a:r>
              <a:rPr kumimoji="1" lang="en-US" altLang="zh-CN" sz="1200" b="0" i="0" kern="1200">
                <a:solidFill>
                  <a:schemeClr val="tx1"/>
                </a:solidFill>
                <a:latin typeface="Times New Roman" pitchFamily="18" charset="0"/>
                <a:ea typeface="宋体" pitchFamily="2" charset="-122"/>
                <a:cs typeface="+mn-cs"/>
              </a:rPr>
              <a:t>(Vulnerability)”</a:t>
            </a:r>
            <a:r>
              <a:rPr kumimoji="1" lang="zh-CN" altLang="en-US" sz="1200" b="0" i="0" kern="1200">
                <a:solidFill>
                  <a:schemeClr val="tx1"/>
                </a:solidFill>
                <a:latin typeface="Times New Roman" pitchFamily="18" charset="0"/>
                <a:ea typeface="宋体" pitchFamily="2" charset="-122"/>
                <a:cs typeface="+mn-cs"/>
              </a:rPr>
              <a:t>或“漏洞（</a:t>
            </a:r>
            <a:r>
              <a:rPr kumimoji="1" lang="en-US" altLang="zh-CN" sz="1200" b="0" i="0" kern="1200">
                <a:solidFill>
                  <a:schemeClr val="tx1"/>
                </a:solidFill>
                <a:latin typeface="Times New Roman" pitchFamily="18" charset="0"/>
                <a:ea typeface="宋体" pitchFamily="2" charset="-122"/>
                <a:cs typeface="+mn-cs"/>
              </a:rPr>
              <a:t>Hole</a:t>
            </a:r>
            <a:r>
              <a:rPr kumimoji="1" lang="zh-CN" altLang="en-US" sz="1200" b="0" i="0" kern="1200">
                <a:solidFill>
                  <a:schemeClr val="tx1"/>
                </a:solidFill>
                <a:latin typeface="Times New Roman" pitchFamily="18" charset="0"/>
                <a:ea typeface="宋体" pitchFamily="2" charset="-122"/>
                <a:cs typeface="+mn-cs"/>
              </a:rPr>
              <a:t>）”，入侵者可以利用</a:t>
            </a:r>
            <a:r>
              <a:rPr kumimoji="1" lang="en-US" altLang="zh-CN" sz="1200" b="0" i="0" kern="1200">
                <a:solidFill>
                  <a:schemeClr val="tx1"/>
                </a:solidFill>
                <a:latin typeface="Times New Roman" pitchFamily="18" charset="0"/>
                <a:ea typeface="宋体" pitchFamily="2" charset="-122"/>
                <a:cs typeface="+mn-cs"/>
              </a:rPr>
              <a:t>Internet Service</a:t>
            </a:r>
            <a:r>
              <a:rPr kumimoji="1" lang="zh-CN" altLang="en-US" sz="1200" b="0" i="0" kern="1200">
                <a:solidFill>
                  <a:schemeClr val="tx1"/>
                </a:solidFill>
                <a:latin typeface="Times New Roman" pitchFamily="18" charset="0"/>
                <a:ea typeface="宋体" pitchFamily="2" charset="-122"/>
                <a:cs typeface="+mn-cs"/>
              </a:rPr>
              <a:t>的正常传输指令，夹带的却是系统所不能接收的内容，来达到入侵系统有弱点的主机的目的。一旦入侵到内部系统后，就有机会再入侵到其他系统。这便是以正常的手段进行的攻击。在没有相应规则的保护下，防火墙是不能挡住这种入侵的。比如，著名的分布式</a:t>
            </a:r>
            <a:r>
              <a:rPr kumimoji="1" lang="en-US" altLang="zh-CN" sz="1200" b="0" i="0" kern="1200">
                <a:solidFill>
                  <a:schemeClr val="tx1"/>
                </a:solidFill>
                <a:latin typeface="Times New Roman" pitchFamily="18" charset="0"/>
                <a:ea typeface="宋体" pitchFamily="2" charset="-122"/>
                <a:cs typeface="+mn-cs"/>
              </a:rPr>
              <a:t>D.D.O.S</a:t>
            </a:r>
            <a:r>
              <a:rPr kumimoji="1" lang="zh-CN" altLang="en-US" sz="1200" b="0" i="0" kern="1200">
                <a:solidFill>
                  <a:schemeClr val="tx1"/>
                </a:solidFill>
                <a:latin typeface="Times New Roman" pitchFamily="18" charset="0"/>
                <a:ea typeface="宋体" pitchFamily="2" charset="-122"/>
                <a:cs typeface="+mn-cs"/>
              </a:rPr>
              <a:t>（</a:t>
            </a:r>
            <a:r>
              <a:rPr kumimoji="1" lang="en-US" altLang="zh-CN" sz="1200" b="0" i="0" kern="1200">
                <a:solidFill>
                  <a:schemeClr val="tx1"/>
                </a:solidFill>
                <a:latin typeface="Times New Roman" pitchFamily="18" charset="0"/>
                <a:ea typeface="宋体" pitchFamily="2" charset="-122"/>
                <a:cs typeface="+mn-cs"/>
              </a:rPr>
              <a:t>Distributed Denial Of Service</a:t>
            </a:r>
            <a:r>
              <a:rPr kumimoji="1" lang="zh-CN" altLang="en-US" sz="1200" b="0" i="0" kern="1200">
                <a:solidFill>
                  <a:schemeClr val="tx1"/>
                </a:solidFill>
                <a:latin typeface="Times New Roman" pitchFamily="18" charset="0"/>
                <a:ea typeface="宋体" pitchFamily="2" charset="-122"/>
                <a:cs typeface="+mn-cs"/>
              </a:rPr>
              <a:t>）攻击就是利用互联网协议的缺陷针对互联网特点设计的一种攻击手段。攻击的主要目的是通过正常的手段发送大量的垃圾服务请求，消耗目标的带宽，而且攻击是由几十台甚至数百台不同来源的主机一同发起，所以比较难以应付。</a:t>
            </a:r>
            <a:endParaRPr lang="zh-CN" altLang="zh-CN"/>
          </a:p>
        </p:txBody>
      </p:sp>
    </p:spTree>
    <p:extLst>
      <p:ext uri="{BB962C8B-B14F-4D97-AF65-F5344CB8AC3E}">
        <p14:creationId xmlns:p14="http://schemas.microsoft.com/office/powerpoint/2010/main" val="3506026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261D26-C62D-47DD-AF1C-746D96831624}" type="slidenum">
              <a:rPr lang="en-US" altLang="zh-CN"/>
              <a:pPr/>
              <a:t>38</a:t>
            </a:fld>
            <a:endParaRPr lang="en-US" altLang="zh-CN"/>
          </a:p>
        </p:txBody>
      </p:sp>
      <p:sp>
        <p:nvSpPr>
          <p:cNvPr id="372738" name="Rectangle 2"/>
          <p:cNvSpPr>
            <a:spLocks noGrp="1" noRot="1" noChangeAspect="1" noChangeArrowheads="1" noTextEdit="1"/>
          </p:cNvSpPr>
          <p:nvPr>
            <p:ph type="sldImg"/>
          </p:nvPr>
        </p:nvSpPr>
        <p:spPr>
          <a:xfrm>
            <a:off x="1300163" y="801688"/>
            <a:ext cx="4259262" cy="3194050"/>
          </a:xfrm>
          <a:ln/>
        </p:spPr>
      </p:sp>
      <p:sp>
        <p:nvSpPr>
          <p:cNvPr id="372739"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127431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E9F5A-57A7-4D81-BF94-A349405C899A}" type="slidenum">
              <a:rPr lang="en-US" altLang="zh-CN"/>
              <a:pPr/>
              <a:t>39</a:t>
            </a:fld>
            <a:endParaRPr lang="en-US" altLang="zh-CN"/>
          </a:p>
        </p:txBody>
      </p:sp>
      <p:sp>
        <p:nvSpPr>
          <p:cNvPr id="374786" name="Rectangle 2"/>
          <p:cNvSpPr>
            <a:spLocks noGrp="1" noRot="1" noChangeAspect="1" noChangeArrowheads="1" noTextEdit="1"/>
          </p:cNvSpPr>
          <p:nvPr>
            <p:ph type="sldImg"/>
          </p:nvPr>
        </p:nvSpPr>
        <p:spPr>
          <a:xfrm>
            <a:off x="1300163" y="801688"/>
            <a:ext cx="4259262" cy="3194050"/>
          </a:xfrm>
          <a:ln/>
        </p:spPr>
      </p:sp>
      <p:sp>
        <p:nvSpPr>
          <p:cNvPr id="374787"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698506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F62A9-ED60-4E5E-BBD0-98BC35A88775}" type="slidenum">
              <a:rPr lang="en-US" altLang="zh-CN"/>
              <a:pPr/>
              <a:t>40</a:t>
            </a:fld>
            <a:endParaRPr lang="en-US" altLang="zh-CN"/>
          </a:p>
        </p:txBody>
      </p:sp>
      <p:sp>
        <p:nvSpPr>
          <p:cNvPr id="415746" name="Rectangle 2"/>
          <p:cNvSpPr>
            <a:spLocks noGrp="1" noRot="1" noChangeAspect="1" noChangeArrowheads="1" noTextEdit="1"/>
          </p:cNvSpPr>
          <p:nvPr>
            <p:ph type="sldImg"/>
          </p:nvPr>
        </p:nvSpPr>
        <p:spPr>
          <a:xfrm>
            <a:off x="1300163" y="801688"/>
            <a:ext cx="4259262" cy="3194050"/>
          </a:xfrm>
          <a:ln/>
        </p:spPr>
      </p:sp>
      <p:sp>
        <p:nvSpPr>
          <p:cNvPr id="415747"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1253655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841DB-14C5-4082-84FC-C278742B7795}" type="slidenum">
              <a:rPr lang="en-US" altLang="zh-CN"/>
              <a:pPr/>
              <a:t>41</a:t>
            </a:fld>
            <a:endParaRPr lang="en-US" altLang="zh-CN"/>
          </a:p>
        </p:txBody>
      </p:sp>
      <p:sp>
        <p:nvSpPr>
          <p:cNvPr id="419842" name="Rectangle 2"/>
          <p:cNvSpPr>
            <a:spLocks noGrp="1" noRot="1" noChangeAspect="1" noChangeArrowheads="1" noTextEdit="1"/>
          </p:cNvSpPr>
          <p:nvPr>
            <p:ph type="sldImg"/>
          </p:nvPr>
        </p:nvSpPr>
        <p:spPr>
          <a:xfrm>
            <a:off x="1300163" y="801688"/>
            <a:ext cx="4259262" cy="3194050"/>
          </a:xfrm>
          <a:ln/>
        </p:spPr>
      </p:sp>
      <p:sp>
        <p:nvSpPr>
          <p:cNvPr id="419843" name="Rectangle 3"/>
          <p:cNvSpPr>
            <a:spLocks noGrp="1" noChangeArrowheads="1"/>
          </p:cNvSpPr>
          <p:nvPr>
            <p:ph type="body" idx="1"/>
          </p:nvPr>
        </p:nvSpPr>
        <p:spPr>
          <a:xfrm>
            <a:off x="914400" y="4344988"/>
            <a:ext cx="5027613" cy="3851275"/>
          </a:xfrm>
        </p:spPr>
        <p:txBody>
          <a:bodyPr/>
          <a:lstStyle/>
          <a:p>
            <a:endParaRPr lang="zh-CN" altLang="zh-CN"/>
          </a:p>
        </p:txBody>
      </p:sp>
    </p:spTree>
    <p:extLst>
      <p:ext uri="{BB962C8B-B14F-4D97-AF65-F5344CB8AC3E}">
        <p14:creationId xmlns:p14="http://schemas.microsoft.com/office/powerpoint/2010/main" val="2277137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en-US" altLang="zh-CN" sz="1200" b="0" i="0" kern="1200" dirty="0">
                <a:solidFill>
                  <a:schemeClr val="tx1"/>
                </a:solidFill>
                <a:latin typeface="Times New Roman" pitchFamily="18" charset="0"/>
                <a:ea typeface="宋体" pitchFamily="2" charset="-122"/>
                <a:cs typeface="+mn-cs"/>
              </a:rPr>
              <a:t>Snort</a:t>
            </a:r>
            <a:r>
              <a:rPr kumimoji="1" lang="zh-CN" altLang="en-US" sz="1200" b="0" i="0" kern="1200" dirty="0">
                <a:solidFill>
                  <a:schemeClr val="tx1"/>
                </a:solidFill>
                <a:latin typeface="Times New Roman" pitchFamily="18" charset="0"/>
                <a:ea typeface="宋体" pitchFamily="2" charset="-122"/>
                <a:cs typeface="+mn-cs"/>
              </a:rPr>
              <a:t>规则集</a:t>
            </a:r>
            <a:r>
              <a:rPr kumimoji="1" lang="en-US" altLang="zh-CN" sz="1200" b="0" i="0" kern="1200" dirty="0">
                <a:solidFill>
                  <a:schemeClr val="tx1"/>
                </a:solidFill>
                <a:latin typeface="Times New Roman" pitchFamily="18" charset="0"/>
                <a:ea typeface="宋体" pitchFamily="2" charset="-122"/>
                <a:cs typeface="+mn-cs"/>
              </a:rPr>
              <a:t>[2]</a:t>
            </a:r>
            <a:r>
              <a:rPr kumimoji="1" lang="zh-CN" altLang="en-US" sz="1200" b="0" i="0" kern="1200" dirty="0">
                <a:solidFill>
                  <a:schemeClr val="tx1"/>
                </a:solidFill>
                <a:latin typeface="Times New Roman" pitchFamily="18" charset="0"/>
                <a:ea typeface="宋体" pitchFamily="2" charset="-122"/>
                <a:cs typeface="+mn-cs"/>
              </a:rPr>
              <a:t>是一些大致以应用层协议分类的</a:t>
            </a:r>
            <a:r>
              <a:rPr kumimoji="1" lang="en-US" altLang="zh-CN" sz="1200" b="0" i="0" kern="1200" dirty="0">
                <a:solidFill>
                  <a:schemeClr val="tx1"/>
                </a:solidFill>
                <a:latin typeface="Times New Roman" pitchFamily="18" charset="0"/>
                <a:ea typeface="宋体" pitchFamily="2" charset="-122"/>
                <a:cs typeface="+mn-cs"/>
              </a:rPr>
              <a:t>.rules</a:t>
            </a:r>
            <a:r>
              <a:rPr kumimoji="1" lang="zh-CN" altLang="en-US" sz="1200" b="0" i="0" kern="1200" dirty="0">
                <a:solidFill>
                  <a:schemeClr val="tx1"/>
                </a:solidFill>
                <a:latin typeface="Times New Roman" pitchFamily="18" charset="0"/>
                <a:ea typeface="宋体" pitchFamily="2" charset="-122"/>
                <a:cs typeface="+mn-cs"/>
              </a:rPr>
              <a:t>文本文件，比如</a:t>
            </a:r>
            <a:r>
              <a:rPr kumimoji="1" lang="en-US" altLang="zh-CN" sz="1200" b="0" i="0" kern="1200" dirty="0" err="1">
                <a:solidFill>
                  <a:schemeClr val="tx1"/>
                </a:solidFill>
                <a:latin typeface="Times New Roman" pitchFamily="18" charset="0"/>
                <a:ea typeface="宋体" pitchFamily="2" charset="-122"/>
                <a:cs typeface="+mn-cs"/>
              </a:rPr>
              <a:t>dos.rules</a:t>
            </a:r>
            <a:r>
              <a:rPr kumimoji="1" lang="zh-CN" altLang="en-US" sz="1200" b="0" i="0" kern="1200" dirty="0">
                <a:solidFill>
                  <a:schemeClr val="tx1"/>
                </a:solidFill>
                <a:latin typeface="Times New Roman" pitchFamily="18" charset="0"/>
                <a:ea typeface="宋体" pitchFamily="2" charset="-122"/>
                <a:cs typeface="+mn-cs"/>
              </a:rPr>
              <a:t>文件存放拒绝服务攻击类的规则；</a:t>
            </a:r>
            <a:r>
              <a:rPr kumimoji="1" lang="en-US" altLang="zh-CN" sz="1200" b="0" i="0" kern="1200" dirty="0" err="1">
                <a:solidFill>
                  <a:schemeClr val="tx1"/>
                </a:solidFill>
                <a:latin typeface="Times New Roman" pitchFamily="18" charset="0"/>
                <a:ea typeface="宋体" pitchFamily="2" charset="-122"/>
                <a:cs typeface="+mn-cs"/>
              </a:rPr>
              <a:t>ftp.rules</a:t>
            </a:r>
            <a:r>
              <a:rPr kumimoji="1" lang="zh-CN" altLang="en-US" sz="1200" b="0" i="0" kern="1200" dirty="0">
                <a:solidFill>
                  <a:schemeClr val="tx1"/>
                </a:solidFill>
                <a:latin typeface="Times New Roman" pitchFamily="18" charset="0"/>
                <a:ea typeface="宋体" pitchFamily="2" charset="-122"/>
                <a:cs typeface="+mn-cs"/>
              </a:rPr>
              <a:t>文件存放</a:t>
            </a:r>
            <a:r>
              <a:rPr kumimoji="1" lang="en-US" altLang="zh-CN" sz="1200" b="0" i="0" kern="1200" dirty="0">
                <a:solidFill>
                  <a:schemeClr val="tx1"/>
                </a:solidFill>
                <a:latin typeface="Times New Roman" pitchFamily="18" charset="0"/>
                <a:ea typeface="宋体" pitchFamily="2" charset="-122"/>
                <a:cs typeface="+mn-cs"/>
              </a:rPr>
              <a:t>FTP</a:t>
            </a:r>
            <a:r>
              <a:rPr kumimoji="1" lang="zh-CN" altLang="en-US" sz="1200" b="0" i="0" kern="1200" dirty="0">
                <a:solidFill>
                  <a:schemeClr val="tx1"/>
                </a:solidFill>
                <a:latin typeface="Times New Roman" pitchFamily="18" charset="0"/>
                <a:ea typeface="宋体" pitchFamily="2" charset="-122"/>
                <a:cs typeface="+mn-cs"/>
              </a:rPr>
              <a:t>服务相关的规则；</a:t>
            </a:r>
            <a:r>
              <a:rPr kumimoji="1" lang="en-US" altLang="zh-CN" sz="1200" b="0" i="0" kern="1200" dirty="0" err="1">
                <a:solidFill>
                  <a:schemeClr val="tx1"/>
                </a:solidFill>
                <a:latin typeface="Times New Roman" pitchFamily="18" charset="0"/>
                <a:ea typeface="宋体" pitchFamily="2" charset="-122"/>
                <a:cs typeface="+mn-cs"/>
              </a:rPr>
              <a:t>telnet.rules</a:t>
            </a:r>
            <a:r>
              <a:rPr kumimoji="1" lang="zh-CN" altLang="en-US" sz="1200" b="0" i="0" kern="1200" dirty="0">
                <a:solidFill>
                  <a:schemeClr val="tx1"/>
                </a:solidFill>
                <a:latin typeface="Times New Roman" pitchFamily="18" charset="0"/>
                <a:ea typeface="宋体" pitchFamily="2" charset="-122"/>
                <a:cs typeface="+mn-cs"/>
              </a:rPr>
              <a:t>文件存放</a:t>
            </a:r>
            <a:r>
              <a:rPr kumimoji="1" lang="en-US" altLang="zh-CN" sz="1200" b="0" i="0" kern="1200" dirty="0">
                <a:solidFill>
                  <a:schemeClr val="tx1"/>
                </a:solidFill>
                <a:latin typeface="Times New Roman" pitchFamily="18" charset="0"/>
                <a:ea typeface="宋体" pitchFamily="2" charset="-122"/>
                <a:cs typeface="+mn-cs"/>
              </a:rPr>
              <a:t>FTP</a:t>
            </a:r>
            <a:r>
              <a:rPr kumimoji="1" lang="zh-CN" altLang="en-US" sz="1200" b="0" i="0" kern="1200" dirty="0">
                <a:solidFill>
                  <a:schemeClr val="tx1"/>
                </a:solidFill>
                <a:latin typeface="Times New Roman" pitchFamily="18" charset="0"/>
                <a:ea typeface="宋体" pitchFamily="2" charset="-122"/>
                <a:cs typeface="+mn-cs"/>
              </a:rPr>
              <a:t>服务相关的规则。规则文件中每行定义一种攻击检测，例子如下：</a:t>
            </a:r>
            <a:br>
              <a:rPr lang="zh-CN" altLang="en-US" dirty="0"/>
            </a:b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solidFill>
                  <a:srgbClr val="333333"/>
                </a:solidFill>
                <a:latin typeface="宋体"/>
              </a:rPr>
              <a:t>alert </a:t>
            </a:r>
            <a:r>
              <a:rPr lang="en-US" altLang="zh-CN" dirty="0" err="1">
                <a:solidFill>
                  <a:srgbClr val="333333"/>
                </a:solidFill>
                <a:latin typeface="宋体"/>
              </a:rPr>
              <a:t>tcp</a:t>
            </a:r>
            <a:r>
              <a:rPr lang="en-US" altLang="zh-CN" dirty="0">
                <a:solidFill>
                  <a:srgbClr val="333333"/>
                </a:solidFill>
                <a:latin typeface="宋体"/>
              </a:rPr>
              <a:t> $EXTERNAL_NET any -&gt; $HOME_NET 21 (</a:t>
            </a:r>
            <a:r>
              <a:rPr lang="en-US" altLang="zh-CN" dirty="0" err="1">
                <a:solidFill>
                  <a:srgbClr val="333333"/>
                </a:solidFill>
                <a:latin typeface="宋体"/>
              </a:rPr>
              <a:t>msg:"FTP</a:t>
            </a:r>
            <a:r>
              <a:rPr lang="en-US" altLang="zh-CN" dirty="0">
                <a:solidFill>
                  <a:srgbClr val="333333"/>
                </a:solidFill>
                <a:latin typeface="宋体"/>
              </a:rPr>
              <a:t> SITE CPWD overflow attempt"; </a:t>
            </a:r>
            <a:r>
              <a:rPr lang="en-US" altLang="zh-CN" dirty="0" err="1">
                <a:solidFill>
                  <a:srgbClr val="333333"/>
                </a:solidFill>
                <a:latin typeface="宋体"/>
              </a:rPr>
              <a:t>flow:established,to_server</a:t>
            </a:r>
            <a:r>
              <a:rPr lang="en-US" altLang="zh-CN" dirty="0">
                <a:solidFill>
                  <a:srgbClr val="333333"/>
                </a:solidFill>
                <a:latin typeface="宋体"/>
              </a:rPr>
              <a:t>; </a:t>
            </a:r>
            <a:r>
              <a:rPr lang="en-US" altLang="zh-CN" dirty="0" err="1">
                <a:solidFill>
                  <a:srgbClr val="333333"/>
                </a:solidFill>
                <a:latin typeface="宋体"/>
              </a:rPr>
              <a:t>content:"SITE</a:t>
            </a:r>
            <a:r>
              <a:rPr lang="en-US" altLang="zh-CN" dirty="0">
                <a:solidFill>
                  <a:srgbClr val="333333"/>
                </a:solidFill>
                <a:latin typeface="宋体"/>
              </a:rPr>
              <a:t> "; </a:t>
            </a:r>
            <a:r>
              <a:rPr lang="en-US" altLang="zh-CN" dirty="0" err="1">
                <a:solidFill>
                  <a:srgbClr val="333333"/>
                </a:solidFill>
                <a:latin typeface="宋体"/>
              </a:rPr>
              <a:t>nocase</a:t>
            </a:r>
            <a:r>
              <a:rPr lang="en-US" altLang="zh-CN" dirty="0">
                <a:solidFill>
                  <a:srgbClr val="333333"/>
                </a:solidFill>
                <a:latin typeface="宋体"/>
              </a:rPr>
              <a:t>; content:" CPWD "; </a:t>
            </a:r>
            <a:r>
              <a:rPr lang="en-US" altLang="zh-CN" dirty="0" err="1">
                <a:solidFill>
                  <a:srgbClr val="333333"/>
                </a:solidFill>
                <a:latin typeface="宋体"/>
              </a:rPr>
              <a:t>nocase</a:t>
            </a:r>
            <a:r>
              <a:rPr lang="en-US" altLang="zh-CN" dirty="0">
                <a:solidFill>
                  <a:srgbClr val="333333"/>
                </a:solidFill>
                <a:latin typeface="宋体"/>
              </a:rPr>
              <a:t>; content:!"|0a|"; within:100; reference:bugtraq,5427; reference:cve,CAN-2002-0826; </a:t>
            </a:r>
            <a:r>
              <a:rPr lang="en-US" altLang="zh-CN" dirty="0" err="1">
                <a:solidFill>
                  <a:srgbClr val="333333"/>
                </a:solidFill>
                <a:latin typeface="宋体"/>
              </a:rPr>
              <a:t>classtype:misc-attack</a:t>
            </a:r>
            <a:r>
              <a:rPr lang="en-US" altLang="zh-CN" dirty="0">
                <a:solidFill>
                  <a:srgbClr val="333333"/>
                </a:solidFill>
                <a:latin typeface="宋体"/>
              </a:rPr>
              <a:t>; sid:1888; rev:3;)</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42</a:t>
            </a:fld>
            <a:endParaRPr lang="en-US" altLang="zh-CN"/>
          </a:p>
        </p:txBody>
      </p:sp>
    </p:spTree>
    <p:extLst>
      <p:ext uri="{BB962C8B-B14F-4D97-AF65-F5344CB8AC3E}">
        <p14:creationId xmlns:p14="http://schemas.microsoft.com/office/powerpoint/2010/main" val="1089660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43</a:t>
            </a:fld>
            <a:endParaRPr lang="en-US" altLang="zh-CN"/>
          </a:p>
        </p:txBody>
      </p:sp>
    </p:spTree>
    <p:extLst>
      <p:ext uri="{BB962C8B-B14F-4D97-AF65-F5344CB8AC3E}">
        <p14:creationId xmlns:p14="http://schemas.microsoft.com/office/powerpoint/2010/main" val="663292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8E8FC7-8CE1-4456-8018-87BC1CC118DA}" type="slidenum">
              <a:rPr lang="en-US" altLang="zh-CN" smtClean="0"/>
              <a:pPr/>
              <a:t>44</a:t>
            </a:fld>
            <a:endParaRPr lang="en-US" altLang="zh-CN"/>
          </a:p>
        </p:txBody>
      </p:sp>
    </p:spTree>
    <p:extLst>
      <p:ext uri="{BB962C8B-B14F-4D97-AF65-F5344CB8AC3E}">
        <p14:creationId xmlns:p14="http://schemas.microsoft.com/office/powerpoint/2010/main" val="66329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F6DAA-0EB7-4C73-ABAF-99C63CD3722F}" type="slidenum">
              <a:rPr lang="en-US" altLang="zh-CN"/>
              <a:pPr/>
              <a:t>5</a:t>
            </a:fld>
            <a:endParaRPr lang="en-US" altLang="zh-CN"/>
          </a:p>
        </p:txBody>
      </p:sp>
      <p:sp>
        <p:nvSpPr>
          <p:cNvPr id="369666" name="Rectangle 2050"/>
          <p:cNvSpPr>
            <a:spLocks noGrp="1" noRot="1" noChangeAspect="1" noChangeArrowheads="1" noTextEdit="1"/>
          </p:cNvSpPr>
          <p:nvPr>
            <p:ph type="sldImg"/>
          </p:nvPr>
        </p:nvSpPr>
        <p:spPr>
          <a:ln/>
        </p:spPr>
      </p:sp>
      <p:sp>
        <p:nvSpPr>
          <p:cNvPr id="369667"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828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4C0C1-664F-416E-8CB5-451844A6462E}" type="slidenum">
              <a:rPr lang="en-US" altLang="zh-CN"/>
              <a:pPr/>
              <a:t>7</a:t>
            </a:fld>
            <a:endParaRPr lang="en-US" altLang="zh-CN"/>
          </a:p>
        </p:txBody>
      </p:sp>
      <p:sp>
        <p:nvSpPr>
          <p:cNvPr id="382978" name="Rectangle 2050"/>
          <p:cNvSpPr>
            <a:spLocks noGrp="1" noRot="1" noChangeAspect="1" noChangeArrowheads="1" noTextEdit="1"/>
          </p:cNvSpPr>
          <p:nvPr>
            <p:ph type="sldImg"/>
          </p:nvPr>
        </p:nvSpPr>
        <p:spPr>
          <a:ln/>
        </p:spPr>
      </p:sp>
      <p:sp>
        <p:nvSpPr>
          <p:cNvPr id="382979" name="Rectangle 2051"/>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813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A07CBB-8BC4-41FB-A1B3-9F668622F173}" type="slidenum">
              <a:rPr lang="en-US" altLang="zh-CN"/>
              <a:pPr/>
              <a:t>8</a:t>
            </a:fld>
            <a:endParaRPr lang="en-US" altLang="zh-CN"/>
          </a:p>
        </p:txBody>
      </p:sp>
      <p:sp>
        <p:nvSpPr>
          <p:cNvPr id="385026" name="Rectangle 1026"/>
          <p:cNvSpPr>
            <a:spLocks noGrp="1" noRot="1" noChangeAspect="1" noChangeArrowheads="1" noTextEdit="1"/>
          </p:cNvSpPr>
          <p:nvPr>
            <p:ph type="sldImg"/>
          </p:nvPr>
        </p:nvSpPr>
        <p:spPr>
          <a:ln/>
        </p:spPr>
      </p:sp>
      <p:sp>
        <p:nvSpPr>
          <p:cNvPr id="385027"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812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4C4EA-6E93-4BBE-8859-E81FEDE6C8D9}" type="slidenum">
              <a:rPr lang="en-US" altLang="zh-CN"/>
              <a:pPr/>
              <a:t>9</a:t>
            </a:fld>
            <a:endParaRPr lang="en-US" altLang="zh-CN"/>
          </a:p>
        </p:txBody>
      </p:sp>
      <p:sp>
        <p:nvSpPr>
          <p:cNvPr id="387074" name="Rectangle 1026"/>
          <p:cNvSpPr>
            <a:spLocks noGrp="1" noRot="1" noChangeAspect="1" noChangeArrowheads="1" noTextEdit="1"/>
          </p:cNvSpPr>
          <p:nvPr>
            <p:ph type="sldImg"/>
          </p:nvPr>
        </p:nvSpPr>
        <p:spPr>
          <a:ln/>
        </p:spPr>
      </p:sp>
      <p:sp>
        <p:nvSpPr>
          <p:cNvPr id="387075"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893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94082-DA3B-4499-968E-EB1563F68427}" type="slidenum">
              <a:rPr lang="en-US" altLang="zh-CN"/>
              <a:pPr/>
              <a:t>12</a:t>
            </a:fld>
            <a:endParaRPr lang="en-US" altLang="zh-CN"/>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31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8C4F1-C9D3-42EB-941B-EBE3CB015197}" type="slidenum">
              <a:rPr lang="en-US" altLang="zh-CN"/>
              <a:pPr/>
              <a:t>13</a:t>
            </a:fld>
            <a:endParaRPr lang="en-US" altLang="zh-CN"/>
          </a:p>
        </p:txBody>
      </p:sp>
      <p:sp>
        <p:nvSpPr>
          <p:cNvPr id="391170" name="Rectangle 1026"/>
          <p:cNvSpPr>
            <a:spLocks noGrp="1" noRot="1" noChangeAspect="1" noChangeArrowheads="1" noTextEdit="1"/>
          </p:cNvSpPr>
          <p:nvPr>
            <p:ph type="sldImg"/>
          </p:nvPr>
        </p:nvSpPr>
        <p:spPr>
          <a:ln/>
        </p:spPr>
      </p:sp>
      <p:sp>
        <p:nvSpPr>
          <p:cNvPr id="391171"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817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dirty="0"/>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pic>
        <p:nvPicPr>
          <p:cNvPr id="18" name="Picture 2" descr="D:\my thesis\dissertation\final\LOGO.png"/>
          <p:cNvPicPr>
            <a:picLocks noChangeAspect="1" noChangeArrowheads="1"/>
          </p:cNvPicPr>
          <p:nvPr/>
        </p:nvPicPr>
        <p:blipFill>
          <a:blip r:embed="rId3" cstate="print"/>
          <a:srcRect/>
          <a:stretch>
            <a:fillRect/>
          </a:stretch>
        </p:blipFill>
        <p:spPr bwMode="auto">
          <a:xfrm>
            <a:off x="57726" y="48500"/>
            <a:ext cx="2786082" cy="788212"/>
          </a:xfrm>
          <a:prstGeom prst="rect">
            <a:avLst/>
          </a:prstGeom>
          <a:noFill/>
        </p:spPr>
      </p:pic>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endParaRPr lang="en-US" altLang="zh-CN"/>
          </a:p>
        </p:txBody>
      </p:sp>
      <p:sp>
        <p:nvSpPr>
          <p:cNvPr id="4" name="页脚占位符 3"/>
          <p:cNvSpPr>
            <a:spLocks noGrp="1"/>
          </p:cNvSpPr>
          <p:nvPr>
            <p:ph type="ftr" sz="quarter" idx="11"/>
          </p:nvPr>
        </p:nvSpPr>
        <p:spPr/>
        <p:txBody>
          <a:bodyPr/>
          <a:lstStyle>
            <a:lvl1pPr>
              <a:defRPr/>
            </a:lvl1pPr>
            <a:extLst/>
          </a:lstStyle>
          <a:p>
            <a:endParaRPr lang="en-US" altLang="zh-CN"/>
          </a:p>
        </p:txBody>
      </p:sp>
      <p:sp>
        <p:nvSpPr>
          <p:cNvPr id="5" name="灯片编号占位符 4"/>
          <p:cNvSpPr>
            <a:spLocks noGrp="1"/>
          </p:cNvSpPr>
          <p:nvPr>
            <p:ph type="sldNum" sz="quarter" idx="12"/>
          </p:nvPr>
        </p:nvSpPr>
        <p:spPr/>
        <p:txBody>
          <a:bodyPr/>
          <a:lstStyle>
            <a:lvl1pPr>
              <a:defRPr/>
            </a:lvl1pPr>
            <a:extLst/>
          </a:lstStyle>
          <a:p>
            <a:fld id="{F178499B-66C7-4CDC-B26A-FF962744F514}"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685800"/>
            <a:ext cx="85344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524000"/>
            <a:ext cx="41529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0100" y="1524000"/>
            <a:ext cx="41529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0100" y="3886200"/>
            <a:ext cx="41529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5029200" y="6597650"/>
            <a:ext cx="1905000" cy="228600"/>
          </a:xfrm>
        </p:spPr>
        <p:txBody>
          <a:bodyPr/>
          <a:lstStyle>
            <a:lvl1pPr>
              <a:defRPr/>
            </a:lvl1pPr>
          </a:lstStyle>
          <a:p>
            <a:endParaRPr lang="en-US" altLang="zh-CN"/>
          </a:p>
        </p:txBody>
      </p:sp>
      <p:sp>
        <p:nvSpPr>
          <p:cNvPr id="7" name="页脚占位符 6"/>
          <p:cNvSpPr>
            <a:spLocks noGrp="1"/>
          </p:cNvSpPr>
          <p:nvPr>
            <p:ph type="ftr" sz="quarter" idx="11"/>
          </p:nvPr>
        </p:nvSpPr>
        <p:spPr>
          <a:xfrm>
            <a:off x="46038" y="6589713"/>
            <a:ext cx="3733800" cy="2952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239000" y="6597650"/>
            <a:ext cx="1905000" cy="228600"/>
          </a:xfrm>
        </p:spPr>
        <p:txBody>
          <a:bodyPr/>
          <a:lstStyle>
            <a:lvl1pPr>
              <a:defRPr/>
            </a:lvl1pPr>
          </a:lstStyle>
          <a:p>
            <a:fld id="{8D529676-3532-4DB3-BF3A-91E57769FFA3}" type="slidenum">
              <a:rPr lang="en-US" altLang="zh-CN" smtClean="0"/>
              <a:pPr/>
              <a:t>‹#›</a:t>
            </a:fld>
            <a:endParaRPr lang="en-US" altLang="zh-CN"/>
          </a:p>
        </p:txBody>
      </p:sp>
    </p:spTree>
  </p:cSld>
  <p:clrMapOvr>
    <a:masterClrMapping/>
  </p:clrMapOvr>
  <p:transition>
    <p:zo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none" baseline="0">
                <a:latin typeface="华文行楷" pitchFamily="2" charset="-122"/>
                <a:ea typeface="华文行楷"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灯片编号占位符 5"/>
          <p:cNvSpPr>
            <a:spLocks noGrp="1"/>
          </p:cNvSpPr>
          <p:nvPr>
            <p:ph type="sldNum" sz="quarter" idx="10"/>
          </p:nvPr>
        </p:nvSpPr>
        <p:spPr/>
        <p:txBody>
          <a:bodyPr/>
          <a:lstStyle>
            <a:lvl1pPr>
              <a:defRPr/>
            </a:lvl1pPr>
          </a:lstStyle>
          <a:p>
            <a:fld id="{336482DD-7F6D-46A5-ACA3-D338FD4549B4}" type="slidenum">
              <a:rPr lang="en-US" altLang="zh-CN" smtClean="0"/>
              <a:pPr/>
              <a:t>‹#›</a:t>
            </a:fld>
            <a:endParaRPr lang="en-US" altLang="zh-CN"/>
          </a:p>
        </p:txBody>
      </p:sp>
    </p:spTree>
    <p:extLst>
      <p:ext uri="{BB962C8B-B14F-4D97-AF65-F5344CB8AC3E}">
        <p14:creationId xmlns:p14="http://schemas.microsoft.com/office/powerpoint/2010/main" val="138361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467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2pPr>
              <a:defRPr>
                <a:solidFill>
                  <a:srgbClr val="C00000"/>
                </a:solidFill>
              </a:defRPr>
            </a:lvl2pPr>
            <a:extLst/>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
        <p:nvSpPr>
          <p:cNvPr id="8"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9"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0"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fld id="{2C455580-6F0C-46A1-BCA9-9CABA6D8DF48}" type="slidenum">
              <a:rPr lang="en-US" altLang="zh-CN" smtClean="0"/>
              <a:pPr/>
              <a:t>‹#›</a:t>
            </a:fld>
            <a:endParaRPr lang="en-US" altLang="zh-CN"/>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08613F7-19F9-4D1A-9542-970AF89FB286}"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D529676-3532-4DB3-BF3A-91E57769FFA3}" type="slidenum">
              <a:rPr lang="en-US" altLang="zh-CN" smtClean="0"/>
              <a:pPr/>
              <a:t>‹#›</a:t>
            </a:fld>
            <a:endParaRPr lang="en-US" altLang="zh-CN"/>
          </a:p>
        </p:txBody>
      </p:sp>
      <p:sp>
        <p:nvSpPr>
          <p:cNvPr id="5" name="标题 5"/>
          <p:cNvSpPr>
            <a:spLocks noGrp="1"/>
          </p:cNvSpPr>
          <p:nvPr>
            <p:ph type="title"/>
          </p:nvPr>
        </p:nvSpPr>
        <p:spPr>
          <a:xfrm>
            <a:off x="457200" y="274638"/>
            <a:ext cx="8229600" cy="1143000"/>
          </a:xfrm>
        </p:spPr>
        <p:txBody>
          <a:bodyPr rtlCol="0"/>
          <a:lstStyle/>
          <a:p>
            <a:r>
              <a:rPr kumimoji="0" lang="zh-CN" altLang="en-US"/>
              <a:t>单击此处编辑母版标题样式</a:t>
            </a:r>
            <a:endParaRPr kumimoji="0" lang="en-US"/>
          </a:p>
        </p:txBody>
      </p:sp>
    </p:spTree>
  </p:cSld>
  <p:clrMapOvr>
    <a:masterClrMapping/>
  </p:clrMapOvr>
  <p:transition spd="slow">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AC81571-B110-4656-A3D4-45C7ECACB665}"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B2A1DC-9DFB-4D18-B981-AA827EA6EB45}" type="slidenum">
              <a:rPr lang="en-US" altLang="zh-CN" smtClean="0"/>
              <a:pPr/>
              <a:t>‹#›</a:t>
            </a:fld>
            <a:endParaRPr lang="en-US" altLang="zh-CN"/>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F3734D4-E440-4C40-B277-6632F4484B4D}" type="slidenum">
              <a:rPr lang="en-US" altLang="zh-CN" smtClean="0"/>
              <a:pPr/>
              <a:t>‹#›</a:t>
            </a:fld>
            <a:endParaRPr lang="en-US" altLang="zh-CN"/>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endParaRPr lang="en-US" altLang="zh-CN"/>
          </a:p>
        </p:txBody>
      </p:sp>
      <p:sp>
        <p:nvSpPr>
          <p:cNvPr id="5" name="Rectangle 6"/>
          <p:cNvSpPr>
            <a:spLocks noGrp="1" noChangeArrowheads="1"/>
          </p:cNvSpPr>
          <p:nvPr>
            <p:ph type="ftr" sz="quarter" idx="11"/>
          </p:nvPr>
        </p:nvSpPr>
        <p:spPr/>
        <p:txBody>
          <a:bodyPr/>
          <a:lstStyle>
            <a:lvl1pPr>
              <a:defRPr/>
            </a:lvl1pPr>
          </a:lstStyle>
          <a:p>
            <a:endParaRPr lang="en-US" altLang="zh-CN"/>
          </a:p>
        </p:txBody>
      </p:sp>
      <p:sp>
        <p:nvSpPr>
          <p:cNvPr id="6" name="Rectangle 7"/>
          <p:cNvSpPr>
            <a:spLocks noGrp="1" noChangeArrowheads="1"/>
          </p:cNvSpPr>
          <p:nvPr>
            <p:ph type="sldNum" sz="quarter" idx="12"/>
          </p:nvPr>
        </p:nvSpPr>
        <p:spPr/>
        <p:txBody>
          <a:bodyPr/>
          <a:lstStyle>
            <a:lvl1pPr>
              <a:defRPr/>
            </a:lvl1pPr>
          </a:lstStyle>
          <a:p>
            <a:fld id="{8D529676-3532-4DB3-BF3A-91E57769FFA3}" type="slidenum">
              <a:rPr lang="en-US" altLang="zh-CN" smtClean="0"/>
              <a:pPr/>
              <a:t>‹#›</a:t>
            </a:fld>
            <a:endParaRPr lang="en-US" altLang="zh-CN"/>
          </a:p>
        </p:txBody>
      </p:sp>
    </p:spTree>
  </p:cSld>
  <p:clrMapOvr>
    <a:masterClrMapping/>
  </p:clrMapOvr>
  <p:transition spd="slow">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8D529676-3532-4DB3-BF3A-91E57769FFA3}" type="slidenum">
              <a:rPr lang="en-US" altLang="zh-CN" smtClean="0"/>
              <a:pPr/>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44624"/>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251314"/>
            <a:ext cx="8229600" cy="5142509"/>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日期占位符 9"/>
          <p:cNvSpPr>
            <a:spLocks noGrp="1"/>
          </p:cNvSpPr>
          <p:nvPr>
            <p:ph type="dt" sz="half" idx="2"/>
          </p:nvPr>
        </p:nvSpPr>
        <p:spPr>
          <a:xfrm>
            <a:off x="5129336" y="6407944"/>
            <a:ext cx="1026840" cy="450056"/>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页脚占位符 21"/>
          <p:cNvSpPr>
            <a:spLocks noGrp="1"/>
          </p:cNvSpPr>
          <p:nvPr>
            <p:ph type="ftr" sz="quarter" idx="3"/>
          </p:nvPr>
        </p:nvSpPr>
        <p:spPr>
          <a:xfrm>
            <a:off x="1789271" y="6407944"/>
            <a:ext cx="2350681" cy="450056"/>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灯片编号占位符 17"/>
          <p:cNvSpPr>
            <a:spLocks noGrp="1"/>
          </p:cNvSpPr>
          <p:nvPr>
            <p:ph type="sldNum" sz="quarter" idx="4"/>
          </p:nvPr>
        </p:nvSpPr>
        <p:spPr>
          <a:xfrm>
            <a:off x="4277113" y="6407944"/>
            <a:ext cx="510911" cy="450056"/>
          </a:xfrm>
          <a:prstGeom prst="rect">
            <a:avLst/>
          </a:prstGeom>
        </p:spPr>
        <p:txBody>
          <a:bodyPr vert="horz" anchor="b"/>
          <a:lstStyle>
            <a:lvl1pPr algn="r" eaLnBrk="1" latinLnBrk="0" hangingPunct="1">
              <a:defRPr kumimoji="0" sz="1000" b="0">
                <a:solidFill>
                  <a:schemeClr val="tx1"/>
                </a:solidFill>
              </a:defRPr>
            </a:lvl1pPr>
            <a:extLst/>
          </a:lstStyle>
          <a:p>
            <a:fld id="{8D529676-3532-4DB3-BF3A-91E57769FFA3}" type="slidenum">
              <a:rPr lang="en-US" altLang="zh-CN" smtClean="0"/>
              <a:pPr/>
              <a:t>‹#›</a:t>
            </a:fld>
            <a:endParaRPr lang="en-US" altLang="zh-CN"/>
          </a:p>
        </p:txBody>
      </p:sp>
      <p:pic>
        <p:nvPicPr>
          <p:cNvPr id="11" name="Picture 2" descr="D:\my thesis\dissertation\final\LOGO.png"/>
          <p:cNvPicPr>
            <a:picLocks noChangeAspect="1" noChangeArrowheads="1"/>
          </p:cNvPicPr>
          <p:nvPr/>
        </p:nvPicPr>
        <p:blipFill>
          <a:blip r:embed="rId16" cstate="print"/>
          <a:srcRect/>
          <a:stretch>
            <a:fillRect/>
          </a:stretch>
        </p:blipFill>
        <p:spPr bwMode="auto">
          <a:xfrm>
            <a:off x="6322422" y="6069812"/>
            <a:ext cx="2786082" cy="788212"/>
          </a:xfrm>
          <a:prstGeom prst="rect">
            <a:avLst/>
          </a:prstGeom>
          <a:noFill/>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5" r:id="rId9"/>
    <p:sldLayoutId id="2147483706" r:id="rId10"/>
    <p:sldLayoutId id="2147483707" r:id="rId11"/>
    <p:sldLayoutId id="2147483708" r:id="rId12"/>
    <p:sldLayoutId id="2147483709" r:id="rId13"/>
  </p:sldLayoutIdLst>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fade">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fade">
                                      <p:cBhvr>
                                        <p:cTn id="22" dur="500"/>
                                        <p:tgtEl>
                                          <p:spTgt spid="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xEl>
                                              <p:pRg st="4" end="4"/>
                                            </p:txEl>
                                          </p:spTgt>
                                        </p:tgtEl>
                                        <p:attrNameLst>
                                          <p:attrName>style.visibility</p:attrName>
                                        </p:attrNameLst>
                                      </p:cBhvr>
                                      <p:to>
                                        <p:strVal val="visible"/>
                                      </p:to>
                                    </p:set>
                                    <p:animEffect transition="in" filter="fade">
                                      <p:cBhvr>
                                        <p:cTn id="27"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36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3200" kern="1200">
          <a:solidFill>
            <a:srgbClr val="C00000"/>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ctrTitle"/>
          </p:nvPr>
        </p:nvSpPr>
        <p:spPr>
          <a:xfrm>
            <a:off x="914400" y="1828800"/>
            <a:ext cx="7772400" cy="1143000"/>
          </a:xfrm>
        </p:spPr>
        <p:txBody>
          <a:bodyPr/>
          <a:lstStyle/>
          <a:p>
            <a:r>
              <a:rPr lang="zh-CN" altLang="en-US" sz="4000"/>
              <a:t>第</a:t>
            </a:r>
            <a:r>
              <a:rPr lang="en-US" altLang="zh-CN" sz="4000"/>
              <a:t>9</a:t>
            </a:r>
            <a:r>
              <a:rPr lang="zh-CN" altLang="en-US" sz="4000"/>
              <a:t>章 入侵检测</a:t>
            </a:r>
            <a:endParaRPr lang="zh-CN" altLang="en-US" sz="3600"/>
          </a:p>
        </p:txBody>
      </p:sp>
      <p:sp>
        <p:nvSpPr>
          <p:cNvPr id="4" name="Rectangle 2064"/>
          <p:cNvSpPr>
            <a:spLocks noGrp="1" noChangeArrowheads="1"/>
          </p:cNvSpPr>
          <p:nvPr>
            <p:ph type="sldNum" sz="quarter" idx="4294967295"/>
          </p:nvPr>
        </p:nvSpPr>
        <p:spPr>
          <a:xfrm>
            <a:off x="8777288" y="6408738"/>
            <a:ext cx="366712" cy="365125"/>
          </a:xfrm>
        </p:spPr>
        <p:txBody>
          <a:bodyPr/>
          <a:lstStyle/>
          <a:p>
            <a:fld id="{B1A23BE2-1787-426B-BBE0-4E486F03FA55}" type="slidenum">
              <a:rPr lang="en-US" altLang="zh-CN"/>
              <a:pPr/>
              <a:t>1</a:t>
            </a:fld>
            <a:endParaRPr lang="en-US" altLang="zh-CN"/>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p:txBody>
          <a:bodyPr>
            <a:normAutofit lnSpcReduction="10000"/>
          </a:bodyPr>
          <a:lstStyle/>
          <a:p>
            <a:r>
              <a:rPr lang="zh-CN" altLang="en-US" dirty="0"/>
              <a:t>系统或网络日志文件常留下攻击者踪迹</a:t>
            </a:r>
            <a:endParaRPr lang="en-US" altLang="zh-CN" dirty="0"/>
          </a:p>
          <a:p>
            <a:r>
              <a:rPr lang="zh-CN" altLang="en-US" dirty="0"/>
              <a:t>日志文件记录各类行为，每类日志包含不同信息</a:t>
            </a:r>
            <a:endParaRPr lang="en-US" altLang="zh-CN" dirty="0"/>
          </a:p>
          <a:p>
            <a:pPr lvl="1"/>
            <a:r>
              <a:rPr lang="zh-CN" altLang="en-US" dirty="0"/>
              <a:t>如“用户活动”类日志：包含登录、用户</a:t>
            </a:r>
            <a:r>
              <a:rPr lang="en-US" altLang="zh-CN" dirty="0"/>
              <a:t>ID</a:t>
            </a:r>
            <a:r>
              <a:rPr lang="zh-CN" altLang="en-US" dirty="0"/>
              <a:t>改变、用户对文件的访问、授权和认证信息等内容</a:t>
            </a:r>
          </a:p>
          <a:p>
            <a:pPr lvl="1"/>
            <a:r>
              <a:rPr lang="zh-CN" altLang="en-US" dirty="0"/>
              <a:t>不正常或不期望的行为：重复登录失败、登录到不期望的位置以及非授权的企图访问重要文件等 </a:t>
            </a:r>
          </a:p>
        </p:txBody>
      </p:sp>
      <p:sp>
        <p:nvSpPr>
          <p:cNvPr id="105474" name="Rectangle 2"/>
          <p:cNvSpPr>
            <a:spLocks noGrp="1" noChangeArrowheads="1"/>
          </p:cNvSpPr>
          <p:nvPr>
            <p:ph type="title"/>
          </p:nvPr>
        </p:nvSpPr>
        <p:spPr/>
        <p:txBody>
          <a:bodyPr/>
          <a:lstStyle/>
          <a:p>
            <a:r>
              <a:rPr lang="zh-CN" altLang="en-US"/>
              <a:t>系统或网络的日志文件</a:t>
            </a:r>
          </a:p>
        </p:txBody>
      </p:sp>
    </p:spTree>
    <p:extLst>
      <p:ext uri="{BB962C8B-B14F-4D97-AF65-F5344CB8AC3E}">
        <p14:creationId xmlns:p14="http://schemas.microsoft.com/office/powerpoint/2010/main" val="3343157985"/>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normAutofit fontScale="92500" lnSpcReduction="20000"/>
          </a:bodyPr>
          <a:lstStyle/>
          <a:p>
            <a:r>
              <a:rPr lang="zh-CN" altLang="en-US" dirty="0"/>
              <a:t>网络环境下的文件系统中的重要信息文件和私有数据文件经常是黑客修改或破坏的目标</a:t>
            </a:r>
          </a:p>
          <a:p>
            <a:r>
              <a:rPr lang="zh-CN" altLang="en-US" dirty="0"/>
              <a:t>目录和文件不期望的改变</a:t>
            </a:r>
            <a:endParaRPr lang="en-US" altLang="zh-CN" dirty="0"/>
          </a:p>
          <a:p>
            <a:pPr lvl="1"/>
            <a:r>
              <a:rPr lang="zh-CN" altLang="en-US" dirty="0"/>
              <a:t>如修改、创建和删除，特别是那些正常情况下限制访问的，很可能就是一种入侵产生的指示和信号</a:t>
            </a:r>
          </a:p>
          <a:p>
            <a:r>
              <a:rPr lang="zh-CN" altLang="en-US" dirty="0"/>
              <a:t>入侵者经常替换、修改和破坏他们获得访问权的系统上的文件</a:t>
            </a:r>
            <a:endParaRPr lang="en-US" altLang="zh-CN" dirty="0"/>
          </a:p>
          <a:p>
            <a:r>
              <a:rPr lang="zh-CN" altLang="en-US" dirty="0"/>
              <a:t>同时为了隐藏系统中他们的表现及活动痕迹，会尽力去替换系统程序或修改系统日志文件</a:t>
            </a:r>
          </a:p>
        </p:txBody>
      </p:sp>
      <p:sp>
        <p:nvSpPr>
          <p:cNvPr id="106498" name="Rectangle 2"/>
          <p:cNvSpPr>
            <a:spLocks noGrp="1" noChangeArrowheads="1"/>
          </p:cNvSpPr>
          <p:nvPr>
            <p:ph type="title"/>
          </p:nvPr>
        </p:nvSpPr>
        <p:spPr/>
        <p:txBody>
          <a:bodyPr/>
          <a:lstStyle/>
          <a:p>
            <a:r>
              <a:rPr lang="zh-CN" altLang="en-US"/>
              <a:t>系统目录和文件的异常变化</a:t>
            </a:r>
          </a:p>
        </p:txBody>
      </p:sp>
    </p:spTree>
    <p:extLst>
      <p:ext uri="{BB962C8B-B14F-4D97-AF65-F5344CB8AC3E}">
        <p14:creationId xmlns:p14="http://schemas.microsoft.com/office/powerpoint/2010/main" val="2692288412"/>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1027"/>
          <p:cNvSpPr>
            <a:spLocks noGrp="1" noChangeArrowheads="1"/>
          </p:cNvSpPr>
          <p:nvPr>
            <p:ph idx="1"/>
          </p:nvPr>
        </p:nvSpPr>
        <p:spPr/>
        <p:txBody>
          <a:bodyPr/>
          <a:lstStyle/>
          <a:p>
            <a:r>
              <a:rPr lang="zh-CN" altLang="en-US"/>
              <a:t>误报</a:t>
            </a:r>
            <a:r>
              <a:rPr lang="en-US" altLang="zh-CN"/>
              <a:t>(false positive)</a:t>
            </a:r>
            <a:r>
              <a:rPr lang="zh-CN" altLang="en-US"/>
              <a:t>：</a:t>
            </a:r>
            <a:endParaRPr lang="en-US" altLang="zh-CN"/>
          </a:p>
          <a:p>
            <a:pPr lvl="1"/>
            <a:r>
              <a:rPr lang="zh-CN" altLang="en-US"/>
              <a:t>错误将正（异）常活动定义为入侵</a:t>
            </a:r>
          </a:p>
          <a:p>
            <a:r>
              <a:rPr lang="zh-CN" altLang="en-US"/>
              <a:t>漏报</a:t>
            </a:r>
            <a:r>
              <a:rPr lang="en-US" altLang="zh-CN"/>
              <a:t>(false negative)</a:t>
            </a:r>
            <a:r>
              <a:rPr lang="zh-CN" altLang="en-US"/>
              <a:t>：</a:t>
            </a:r>
            <a:endParaRPr lang="en-US" altLang="zh-CN"/>
          </a:p>
          <a:p>
            <a:pPr lvl="1"/>
            <a:r>
              <a:rPr lang="zh-CN" altLang="en-US"/>
              <a:t>未能检测出入侵行为</a:t>
            </a:r>
          </a:p>
        </p:txBody>
      </p:sp>
      <p:sp>
        <p:nvSpPr>
          <p:cNvPr id="277506" name="Rectangle 1026"/>
          <p:cNvSpPr>
            <a:spLocks noGrp="1" noChangeArrowheads="1"/>
          </p:cNvSpPr>
          <p:nvPr>
            <p:ph type="title"/>
          </p:nvPr>
        </p:nvSpPr>
        <p:spPr/>
        <p:txBody>
          <a:bodyPr/>
          <a:lstStyle/>
          <a:p>
            <a:r>
              <a:rPr lang="zh-CN" altLang="en-US"/>
              <a:t>入侵检测性能关键参数</a:t>
            </a:r>
          </a:p>
        </p:txBody>
      </p:sp>
      <p:sp>
        <p:nvSpPr>
          <p:cNvPr id="5" name="灯片编号占位符 5"/>
          <p:cNvSpPr>
            <a:spLocks noGrp="1"/>
          </p:cNvSpPr>
          <p:nvPr>
            <p:ph type="sldNum" sz="quarter" idx="4"/>
          </p:nvPr>
        </p:nvSpPr>
        <p:spPr/>
        <p:txBody>
          <a:bodyPr/>
          <a:lstStyle/>
          <a:p>
            <a:fld id="{C984D5C8-C95D-45B4-9031-C63D2C97D408}" type="slidenum">
              <a:rPr lang="en-US" altLang="zh-CN" smtClean="0"/>
              <a:pPr/>
              <a:t>12</a:t>
            </a:fld>
            <a:endParaRPr lang="en-US" altLang="zh-CN"/>
          </a:p>
        </p:txBody>
      </p:sp>
    </p:spTree>
    <p:extLst>
      <p:ext uri="{BB962C8B-B14F-4D97-AF65-F5344CB8AC3E}">
        <p14:creationId xmlns:p14="http://schemas.microsoft.com/office/powerpoint/2010/main" val="1967708773"/>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p:txBody>
          <a:bodyPr/>
          <a:lstStyle/>
          <a:p>
            <a:r>
              <a:rPr lang="en-US" altLang="zh-CN" dirty="0"/>
              <a:t> </a:t>
            </a:r>
            <a:r>
              <a:rPr lang="zh-CN" altLang="en-US" dirty="0"/>
              <a:t>误用检测（模式匹配）</a:t>
            </a:r>
          </a:p>
          <a:p>
            <a:r>
              <a:rPr lang="zh-CN" altLang="en-US" dirty="0"/>
              <a:t> 统计分析（异常检测）</a:t>
            </a:r>
          </a:p>
          <a:p>
            <a:r>
              <a:rPr lang="zh-CN" altLang="en-US" dirty="0"/>
              <a:t> 完整性分析</a:t>
            </a:r>
          </a:p>
          <a:p>
            <a:endParaRPr lang="en-US" altLang="zh-CN" dirty="0"/>
          </a:p>
        </p:txBody>
      </p:sp>
      <p:sp>
        <p:nvSpPr>
          <p:cNvPr id="107522" name="Rectangle 2"/>
          <p:cNvSpPr>
            <a:spLocks noGrp="1" noChangeArrowheads="1"/>
          </p:cNvSpPr>
          <p:nvPr>
            <p:ph type="title"/>
          </p:nvPr>
        </p:nvSpPr>
        <p:spPr/>
        <p:txBody>
          <a:bodyPr/>
          <a:lstStyle/>
          <a:p>
            <a:r>
              <a:rPr lang="zh-CN" altLang="en-US"/>
              <a:t>信息分析方法</a:t>
            </a:r>
          </a:p>
        </p:txBody>
      </p:sp>
      <p:sp>
        <p:nvSpPr>
          <p:cNvPr id="5" name="灯片编号占位符 5"/>
          <p:cNvSpPr>
            <a:spLocks noGrp="1"/>
          </p:cNvSpPr>
          <p:nvPr>
            <p:ph type="sldNum" sz="quarter" idx="4"/>
          </p:nvPr>
        </p:nvSpPr>
        <p:spPr/>
        <p:txBody>
          <a:bodyPr/>
          <a:lstStyle/>
          <a:p>
            <a:fld id="{B5EFDAB8-798E-4C87-B909-FD45E6B0E977}" type="slidenum">
              <a:rPr lang="en-US" altLang="zh-CN" smtClean="0"/>
              <a:pPr/>
              <a:t>13</a:t>
            </a:fld>
            <a:endParaRPr lang="en-US" altLang="zh-CN"/>
          </a:p>
        </p:txBody>
      </p:sp>
    </p:spTree>
    <p:extLst>
      <p:ext uri="{BB962C8B-B14F-4D97-AF65-F5344CB8AC3E}">
        <p14:creationId xmlns:p14="http://schemas.microsoft.com/office/powerpoint/2010/main" val="2038842529"/>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p:txBody>
          <a:bodyPr>
            <a:normAutofit fontScale="92500" lnSpcReduction="20000"/>
          </a:bodyPr>
          <a:lstStyle/>
          <a:p>
            <a:r>
              <a:rPr lang="zh-CN" altLang="en-US"/>
              <a:t>误用检测模型（</a:t>
            </a:r>
            <a:r>
              <a:rPr lang="en-US" altLang="zh-CN"/>
              <a:t>Misuse Detection</a:t>
            </a:r>
            <a:r>
              <a:rPr lang="zh-CN" altLang="en-US"/>
              <a:t>）：</a:t>
            </a:r>
            <a:endParaRPr lang="en-US" altLang="zh-CN"/>
          </a:p>
          <a:p>
            <a:pPr lvl="1"/>
            <a:r>
              <a:rPr lang="zh-CN" altLang="en-US"/>
              <a:t>收集非正常操作的行为特征，建立（入侵或攻击）特征库（</a:t>
            </a:r>
            <a:r>
              <a:rPr lang="zh-CN" altLang="en-US">
                <a:solidFill>
                  <a:srgbClr val="FF0000"/>
                </a:solidFill>
              </a:rPr>
              <a:t>误用模式数据库</a:t>
            </a:r>
            <a:r>
              <a:rPr lang="zh-CN" altLang="en-US"/>
              <a:t>）</a:t>
            </a:r>
            <a:endParaRPr lang="en-US" altLang="zh-CN"/>
          </a:p>
          <a:p>
            <a:pPr lvl="1"/>
            <a:r>
              <a:rPr lang="zh-CN" altLang="en-US"/>
              <a:t>监测用户或系统行为与特征库中记录匹配（指纹识别，从而发现违背安全策略的行为</a:t>
            </a:r>
          </a:p>
          <a:p>
            <a:r>
              <a:rPr lang="zh-CN" altLang="en-US"/>
              <a:t>一般来讲</a:t>
            </a:r>
            <a:r>
              <a:rPr lang="zh-CN" altLang="en-US" dirty="0"/>
              <a:t>，一种攻击模式可以用一个过程（如执行一条指令）或一个输出（如获得权限）来表示。</a:t>
            </a:r>
            <a:endParaRPr lang="en-US" altLang="zh-CN" dirty="0"/>
          </a:p>
          <a:p>
            <a:pPr lvl="1"/>
            <a:r>
              <a:rPr lang="zh-CN" altLang="en-US" dirty="0"/>
              <a:t>该过程可以很简单（如通过字符串匹配以寻找一个简单的条目或指令），</a:t>
            </a:r>
            <a:endParaRPr lang="en-US" altLang="zh-CN" dirty="0"/>
          </a:p>
          <a:p>
            <a:pPr lvl="1"/>
            <a:r>
              <a:rPr lang="zh-CN" altLang="en-US" dirty="0"/>
              <a:t>也可以很复杂（如利用正规的数学表达式来表示安全状态的变化）</a:t>
            </a:r>
          </a:p>
        </p:txBody>
      </p:sp>
      <p:sp>
        <p:nvSpPr>
          <p:cNvPr id="108546" name="Rectangle 2"/>
          <p:cNvSpPr>
            <a:spLocks noGrp="1" noChangeArrowheads="1"/>
          </p:cNvSpPr>
          <p:nvPr>
            <p:ph type="title"/>
          </p:nvPr>
        </p:nvSpPr>
        <p:spPr/>
        <p:txBody>
          <a:bodyPr/>
          <a:lstStyle/>
          <a:p>
            <a:r>
              <a:rPr lang="zh-CN" altLang="en-US"/>
              <a:t>模式匹配</a:t>
            </a:r>
          </a:p>
        </p:txBody>
      </p:sp>
      <p:sp>
        <p:nvSpPr>
          <p:cNvPr id="5" name="灯片编号占位符 5"/>
          <p:cNvSpPr>
            <a:spLocks noGrp="1"/>
          </p:cNvSpPr>
          <p:nvPr>
            <p:ph type="sldNum" sz="quarter" idx="4"/>
          </p:nvPr>
        </p:nvSpPr>
        <p:spPr/>
        <p:txBody>
          <a:bodyPr/>
          <a:lstStyle/>
          <a:p>
            <a:fld id="{4016785E-6066-4926-AF8D-07C3D88F6A66}" type="slidenum">
              <a:rPr lang="en-US" altLang="zh-CN" smtClean="0"/>
              <a:pPr/>
              <a:t>14</a:t>
            </a:fld>
            <a:endParaRPr lang="en-US" altLang="zh-CN"/>
          </a:p>
        </p:txBody>
      </p:sp>
    </p:spTree>
    <p:extLst>
      <p:ext uri="{BB962C8B-B14F-4D97-AF65-F5344CB8AC3E}">
        <p14:creationId xmlns:p14="http://schemas.microsoft.com/office/powerpoint/2010/main" val="3486592915"/>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smtClean="0"/>
              <a:pPr/>
              <a:t>15</a:t>
            </a:fld>
            <a:endParaRPr lang="en-US" altLang="zh-CN"/>
          </a:p>
        </p:txBody>
      </p:sp>
      <p:sp>
        <p:nvSpPr>
          <p:cNvPr id="4" name="标题 3"/>
          <p:cNvSpPr>
            <a:spLocks noGrp="1"/>
          </p:cNvSpPr>
          <p:nvPr>
            <p:ph type="title"/>
          </p:nvPr>
        </p:nvSpPr>
        <p:spPr/>
        <p:txBody>
          <a:bodyPr/>
          <a:lstStyle/>
          <a:p>
            <a:r>
              <a:rPr lang="zh-CN" altLang="en-US"/>
              <a:t>误用检测模型</a:t>
            </a: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589843" name="BMP 图像" r:id="rId4" imgW="4546834" imgH="2686188" progId="Paint.Picture">
                  <p:embed/>
                </p:oleObj>
              </mc:Choice>
              <mc:Fallback>
                <p:oleObj name="BMP 图像" r:id="rId4" imgW="4546834" imgH="2686188" progId="Paint.Picture">
                  <p:embed/>
                  <p:pic>
                    <p:nvPicPr>
                      <p:cNvPr id="58368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55105268"/>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p:txBody>
          <a:bodyPr/>
          <a:lstStyle/>
          <a:p>
            <a:r>
              <a:rPr lang="zh-CN" altLang="en-US" dirty="0"/>
              <a:t>误报：特征与正常的用户行为匹配</a:t>
            </a:r>
            <a:endParaRPr lang="en-US" altLang="zh-CN" dirty="0"/>
          </a:p>
          <a:p>
            <a:r>
              <a:rPr lang="zh-CN" altLang="en-US" dirty="0"/>
              <a:t>漏报：没有特征与某种新的攻击行为匹配</a:t>
            </a:r>
          </a:p>
          <a:p>
            <a:r>
              <a:rPr lang="zh-CN" altLang="en-US" dirty="0"/>
              <a:t>能明显降低误报率，但漏报率随之增加。</a:t>
            </a:r>
            <a:endParaRPr lang="en-US" altLang="zh-CN" dirty="0"/>
          </a:p>
          <a:p>
            <a:r>
              <a:rPr lang="zh-CN" altLang="en-US" dirty="0"/>
              <a:t>攻击特征的细微变化，会使得误用检测无能为力</a:t>
            </a:r>
          </a:p>
        </p:txBody>
      </p:sp>
      <p:sp>
        <p:nvSpPr>
          <p:cNvPr id="113666" name="Rectangle 2"/>
          <p:cNvSpPr>
            <a:spLocks noGrp="1" noChangeArrowheads="1"/>
          </p:cNvSpPr>
          <p:nvPr>
            <p:ph type="title"/>
          </p:nvPr>
        </p:nvSpPr>
        <p:spPr/>
        <p:txBody>
          <a:bodyPr/>
          <a:lstStyle/>
          <a:p>
            <a:r>
              <a:rPr lang="zh-CN" altLang="en-US"/>
              <a:t>误用检测模型特点</a:t>
            </a:r>
          </a:p>
        </p:txBody>
      </p:sp>
      <p:sp>
        <p:nvSpPr>
          <p:cNvPr id="5" name="灯片编号占位符 5"/>
          <p:cNvSpPr>
            <a:spLocks noGrp="1"/>
          </p:cNvSpPr>
          <p:nvPr>
            <p:ph type="sldNum" sz="quarter" idx="4"/>
          </p:nvPr>
        </p:nvSpPr>
        <p:spPr/>
        <p:txBody>
          <a:bodyPr/>
          <a:lstStyle/>
          <a:p>
            <a:fld id="{49F921C8-52AC-46C3-840F-1E8FA392E0A7}" type="slidenum">
              <a:rPr lang="en-US" altLang="zh-CN" smtClean="0"/>
              <a:pPr/>
              <a:t>16</a:t>
            </a:fld>
            <a:endParaRPr lang="en-US" altLang="zh-CN"/>
          </a:p>
        </p:txBody>
      </p:sp>
    </p:spTree>
    <p:extLst>
      <p:ext uri="{BB962C8B-B14F-4D97-AF65-F5344CB8AC3E}">
        <p14:creationId xmlns:p14="http://schemas.microsoft.com/office/powerpoint/2010/main" val="2070884553"/>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p:txBody>
          <a:bodyPr>
            <a:normAutofit fontScale="92500"/>
          </a:bodyPr>
          <a:lstStyle/>
          <a:p>
            <a:r>
              <a:rPr lang="zh-CN" altLang="en-US" dirty="0"/>
              <a:t>异常检测模型（</a:t>
            </a:r>
            <a:r>
              <a:rPr lang="en-US" altLang="zh-CN" dirty="0"/>
              <a:t>Anomaly Detection </a:t>
            </a:r>
            <a:r>
              <a:rPr lang="zh-CN" altLang="en-US" dirty="0"/>
              <a:t>）：</a:t>
            </a:r>
            <a:endParaRPr lang="en-US" altLang="zh-CN" dirty="0"/>
          </a:p>
          <a:p>
            <a:pPr lvl="1"/>
            <a:r>
              <a:rPr lang="zh-CN" altLang="en-US" dirty="0"/>
              <a:t>给系统对象（如用户、文件、目录和设备等）</a:t>
            </a:r>
            <a:r>
              <a:rPr lang="zh-CN" altLang="en-US" b="1" dirty="0">
                <a:solidFill>
                  <a:srgbClr val="FF0000"/>
                </a:solidFill>
              </a:rPr>
              <a:t>创建统计描述，</a:t>
            </a:r>
            <a:r>
              <a:rPr lang="zh-CN" altLang="en-US" dirty="0"/>
              <a:t>统计正常操作应具有特征（用户轮廓）。</a:t>
            </a:r>
            <a:endParaRPr lang="en-US" altLang="zh-CN" dirty="0"/>
          </a:p>
          <a:p>
            <a:pPr lvl="2"/>
            <a:r>
              <a:rPr lang="zh-CN" altLang="en-US" dirty="0"/>
              <a:t>定时采样系统正常使用时的一些测量属性，包括会话登录、退出、</a:t>
            </a:r>
            <a:r>
              <a:rPr lang="en-US" altLang="zh-CN" dirty="0"/>
              <a:t>CPU</a:t>
            </a:r>
            <a:r>
              <a:rPr lang="zh-CN" altLang="en-US" dirty="0"/>
              <a:t>和内存占用，硬盘使用，访问次数、操作失败次数和延时等</a:t>
            </a:r>
            <a:endParaRPr lang="en-US" altLang="zh-CN" dirty="0"/>
          </a:p>
          <a:p>
            <a:pPr lvl="1"/>
            <a:r>
              <a:rPr lang="zh-CN" altLang="en-US" dirty="0"/>
              <a:t>统计测量属性的平均值和偏差被用来与网络、系统行为进行比较，用户活动与正常行为有重大偏离（观察值在正常值范围之外），就视为入侵 。</a:t>
            </a:r>
          </a:p>
        </p:txBody>
      </p:sp>
      <p:sp>
        <p:nvSpPr>
          <p:cNvPr id="109570" name="Rectangle 2"/>
          <p:cNvSpPr>
            <a:spLocks noGrp="1" noChangeArrowheads="1"/>
          </p:cNvSpPr>
          <p:nvPr>
            <p:ph type="title"/>
          </p:nvPr>
        </p:nvSpPr>
        <p:spPr/>
        <p:txBody>
          <a:bodyPr/>
          <a:lstStyle/>
          <a:p>
            <a:r>
              <a:rPr lang="zh-CN" altLang="en-US"/>
              <a:t>统计分析</a:t>
            </a:r>
          </a:p>
        </p:txBody>
      </p:sp>
      <p:sp>
        <p:nvSpPr>
          <p:cNvPr id="5" name="灯片编号占位符 5"/>
          <p:cNvSpPr>
            <a:spLocks noGrp="1"/>
          </p:cNvSpPr>
          <p:nvPr>
            <p:ph type="sldNum" sz="quarter" idx="4"/>
          </p:nvPr>
        </p:nvSpPr>
        <p:spPr/>
        <p:txBody>
          <a:bodyPr/>
          <a:lstStyle/>
          <a:p>
            <a:fld id="{DA73235E-1AAC-43F6-8AD6-459B1DD0A250}" type="slidenum">
              <a:rPr lang="en-US" altLang="zh-CN" smtClean="0"/>
              <a:pPr/>
              <a:t>17</a:t>
            </a:fld>
            <a:endParaRPr lang="en-US" altLang="zh-CN"/>
          </a:p>
        </p:txBody>
      </p:sp>
    </p:spTree>
    <p:extLst>
      <p:ext uri="{BB962C8B-B14F-4D97-AF65-F5344CB8AC3E}">
        <p14:creationId xmlns:p14="http://schemas.microsoft.com/office/powerpoint/2010/main" val="1831860803"/>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pPr/>
              <a:t>18</a:t>
            </a:fld>
            <a:endParaRPr lang="en-US" altLang="zh-CN"/>
          </a:p>
        </p:txBody>
      </p:sp>
      <p:sp>
        <p:nvSpPr>
          <p:cNvPr id="2" name="标题 1"/>
          <p:cNvSpPr>
            <a:spLocks noGrp="1"/>
          </p:cNvSpPr>
          <p:nvPr>
            <p:ph type="title"/>
          </p:nvPr>
        </p:nvSpPr>
        <p:spPr/>
        <p:txBody>
          <a:bodyPr/>
          <a:lstStyle/>
          <a:p>
            <a:r>
              <a:rPr lang="zh-CN" altLang="en-US"/>
              <a:t>异常检测模型</a:t>
            </a:r>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584739" name="位图图像" r:id="rId4" imgW="5035809" imgH="3067208" progId="PBrush">
                  <p:embed/>
                </p:oleObj>
              </mc:Choice>
              <mc:Fallback>
                <p:oleObj name="位图图像" r:id="rId4" imgW="5035809" imgH="3067208" progId="PBrush">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7817611"/>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p:txBody>
          <a:bodyPr>
            <a:normAutofit/>
          </a:bodyPr>
          <a:lstStyle/>
          <a:p>
            <a:r>
              <a:rPr lang="zh-CN" altLang="en-US" dirty="0"/>
              <a:t>效率：取决于用户轮廓完备性和监控频率</a:t>
            </a:r>
          </a:p>
          <a:p>
            <a:r>
              <a:rPr lang="zh-CN" altLang="en-US" dirty="0"/>
              <a:t>能有效检测未知入侵，不需要对每种入侵行为进行定义</a:t>
            </a:r>
            <a:endParaRPr lang="en-US" altLang="zh-CN" dirty="0"/>
          </a:p>
          <a:p>
            <a:r>
              <a:rPr lang="zh-CN" altLang="en-US" dirty="0"/>
              <a:t>能针对用户行为的改变进行自我调整和优化</a:t>
            </a:r>
            <a:endParaRPr lang="en-US" altLang="zh-CN" dirty="0"/>
          </a:p>
          <a:p>
            <a:r>
              <a:rPr lang="zh-CN" altLang="en-US" dirty="0"/>
              <a:t>随着检测模型的逐步精确，会消耗更多系统资源</a:t>
            </a:r>
          </a:p>
        </p:txBody>
      </p:sp>
      <p:sp>
        <p:nvSpPr>
          <p:cNvPr id="112642" name="Rectangle 2"/>
          <p:cNvSpPr>
            <a:spLocks noGrp="1" noChangeArrowheads="1"/>
          </p:cNvSpPr>
          <p:nvPr>
            <p:ph type="title"/>
          </p:nvPr>
        </p:nvSpPr>
        <p:spPr/>
        <p:txBody>
          <a:bodyPr/>
          <a:lstStyle/>
          <a:p>
            <a:r>
              <a:rPr lang="zh-CN" altLang="en-US"/>
              <a:t>异常检测模型特点</a:t>
            </a:r>
          </a:p>
        </p:txBody>
      </p:sp>
      <p:sp>
        <p:nvSpPr>
          <p:cNvPr id="5" name="灯片编号占位符 5"/>
          <p:cNvSpPr>
            <a:spLocks noGrp="1"/>
          </p:cNvSpPr>
          <p:nvPr>
            <p:ph type="sldNum" sz="quarter" idx="4"/>
          </p:nvPr>
        </p:nvSpPr>
        <p:spPr/>
        <p:txBody>
          <a:bodyPr/>
          <a:lstStyle/>
          <a:p>
            <a:fld id="{493C2C5F-3D2E-4FBC-828E-EA3F2C053AD5}" type="slidenum">
              <a:rPr lang="en-US" altLang="zh-CN" smtClean="0"/>
              <a:pPr/>
              <a:t>19</a:t>
            </a:fld>
            <a:endParaRPr lang="en-US" altLang="zh-CN"/>
          </a:p>
        </p:txBody>
      </p:sp>
    </p:spTree>
    <p:extLst>
      <p:ext uri="{BB962C8B-B14F-4D97-AF65-F5344CB8AC3E}">
        <p14:creationId xmlns:p14="http://schemas.microsoft.com/office/powerpoint/2010/main" val="344017233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fontScale="85000" lnSpcReduction="20000"/>
          </a:bodyPr>
          <a:lstStyle/>
          <a:p>
            <a:r>
              <a:rPr lang="en-US" altLang="zh-CN" dirty="0"/>
              <a:t>IDS</a:t>
            </a:r>
            <a:r>
              <a:rPr lang="zh-CN" altLang="en-US" dirty="0"/>
              <a:t>：防火墙之后第二道防线</a:t>
            </a:r>
            <a:endParaRPr lang="en-US" altLang="zh-CN" dirty="0"/>
          </a:p>
          <a:p>
            <a:r>
              <a:rPr lang="zh-CN" altLang="en-US" dirty="0"/>
              <a:t>单一防护产品的弱点或局限</a:t>
            </a:r>
          </a:p>
          <a:p>
            <a:pPr lvl="1"/>
            <a:r>
              <a:rPr lang="zh-CN" altLang="en-US" dirty="0"/>
              <a:t>防御方法和防御策略的有限性</a:t>
            </a:r>
          </a:p>
          <a:p>
            <a:pPr lvl="1"/>
            <a:r>
              <a:rPr lang="zh-CN" altLang="en-US" dirty="0"/>
              <a:t>网络环境动态多变</a:t>
            </a:r>
          </a:p>
          <a:p>
            <a:pPr lvl="1"/>
            <a:r>
              <a:rPr lang="zh-CN" altLang="en-US" dirty="0"/>
              <a:t>威胁来自外部和内部</a:t>
            </a:r>
          </a:p>
          <a:p>
            <a:r>
              <a:rPr lang="zh-CN" altLang="en-US" dirty="0"/>
              <a:t>防火墙局限</a:t>
            </a:r>
          </a:p>
          <a:p>
            <a:pPr lvl="1"/>
            <a:r>
              <a:rPr lang="zh-CN" altLang="en-US" dirty="0"/>
              <a:t>网络边界设备，只能抵挡外部入侵；据统计安全威胁</a:t>
            </a:r>
            <a:r>
              <a:rPr lang="en-US" altLang="zh-CN" dirty="0"/>
              <a:t>80%</a:t>
            </a:r>
            <a:r>
              <a:rPr lang="zh-CN" altLang="en-US" dirty="0"/>
              <a:t>来自内部</a:t>
            </a:r>
          </a:p>
          <a:p>
            <a:pPr lvl="1"/>
            <a:r>
              <a:rPr lang="zh-CN" altLang="en-US" dirty="0"/>
              <a:t>自身存在弱点，可被攻破（穿透）或绕开</a:t>
            </a:r>
          </a:p>
          <a:p>
            <a:pPr lvl="1"/>
            <a:r>
              <a:rPr lang="zh-CN" altLang="en-US" dirty="0"/>
              <a:t>对某些攻击保护很弱</a:t>
            </a:r>
            <a:endParaRPr lang="en-US" altLang="zh-CN" dirty="0"/>
          </a:p>
          <a:p>
            <a:pPr lvl="1"/>
            <a:r>
              <a:rPr lang="zh-CN" altLang="en-US" dirty="0"/>
              <a:t>仅能拒绝非法连接請求，合法使用者仍可能非法使用系统，甚至提升自己的权限</a:t>
            </a:r>
          </a:p>
          <a:p>
            <a:pPr lvl="1"/>
            <a:r>
              <a:rPr lang="zh-CN" altLang="en-US" dirty="0"/>
              <a:t>对于入侵者的攻击行为仍一无所知</a:t>
            </a:r>
            <a:endParaRPr lang="en-US" altLang="zh-CN" dirty="0"/>
          </a:p>
          <a:p>
            <a:pPr lvl="1"/>
            <a:endParaRPr lang="zh-CN" altLang="en-US" dirty="0"/>
          </a:p>
        </p:txBody>
      </p:sp>
      <p:sp>
        <p:nvSpPr>
          <p:cNvPr id="272386" name="Rectangle 1026"/>
          <p:cNvSpPr>
            <a:spLocks noGrp="1" noChangeArrowheads="1"/>
          </p:cNvSpPr>
          <p:nvPr>
            <p:ph type="title"/>
          </p:nvPr>
        </p:nvSpPr>
        <p:spPr/>
        <p:txBody>
          <a:bodyPr/>
          <a:lstStyle/>
          <a:p>
            <a:r>
              <a:rPr lang="zh-CN" altLang="en-US"/>
              <a:t>为什么需要</a:t>
            </a:r>
            <a:r>
              <a:rPr lang="en-US" altLang="zh-CN"/>
              <a:t>IDS</a:t>
            </a:r>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mtClean="0"/>
              <a:pPr/>
              <a:t>2</a:t>
            </a:fld>
            <a:endParaRPr lang="en-US" altLang="zh-CN"/>
          </a:p>
        </p:txBody>
      </p:sp>
    </p:spTree>
    <p:extLst>
      <p:ext uri="{BB962C8B-B14F-4D97-AF65-F5344CB8AC3E}">
        <p14:creationId xmlns:p14="http://schemas.microsoft.com/office/powerpoint/2010/main" val="365250647"/>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r>
              <a:rPr lang="zh-CN" altLang="en-US"/>
              <a:t>主要关注某个文件或对象是否被更改</a:t>
            </a:r>
          </a:p>
          <a:p>
            <a:pPr lvl="1"/>
            <a:r>
              <a:rPr lang="zh-CN" altLang="en-US"/>
              <a:t>常包括文件和目录的内容及属性</a:t>
            </a:r>
          </a:p>
          <a:p>
            <a:r>
              <a:rPr lang="zh-CN" altLang="en-US"/>
              <a:t>在发现被更改的、被安装木马的应用程序方面特别有效</a:t>
            </a:r>
            <a:endParaRPr lang="en-US" altLang="zh-CN"/>
          </a:p>
          <a:p>
            <a:r>
              <a:rPr lang="zh-CN" altLang="en-US"/>
              <a:t>往往用于事后分析</a:t>
            </a:r>
          </a:p>
        </p:txBody>
      </p:sp>
      <p:sp>
        <p:nvSpPr>
          <p:cNvPr id="110594" name="Rectangle 2"/>
          <p:cNvSpPr>
            <a:spLocks noGrp="1" noChangeArrowheads="1"/>
          </p:cNvSpPr>
          <p:nvPr>
            <p:ph type="title"/>
          </p:nvPr>
        </p:nvSpPr>
        <p:spPr/>
        <p:txBody>
          <a:bodyPr/>
          <a:lstStyle/>
          <a:p>
            <a:r>
              <a:rPr lang="zh-CN" altLang="en-US" dirty="0"/>
              <a:t>完整性分析</a:t>
            </a:r>
          </a:p>
        </p:txBody>
      </p:sp>
      <p:sp>
        <p:nvSpPr>
          <p:cNvPr id="5" name="灯片编号占位符 5"/>
          <p:cNvSpPr>
            <a:spLocks noGrp="1"/>
          </p:cNvSpPr>
          <p:nvPr>
            <p:ph type="sldNum" sz="quarter" idx="4"/>
          </p:nvPr>
        </p:nvSpPr>
        <p:spPr/>
        <p:txBody>
          <a:bodyPr/>
          <a:lstStyle/>
          <a:p>
            <a:fld id="{C446F8AA-0DC6-4EDA-B4CC-C7F2E8FCD665}" type="slidenum">
              <a:rPr lang="en-US" altLang="zh-CN" smtClean="0"/>
              <a:pPr/>
              <a:t>20</a:t>
            </a:fld>
            <a:endParaRPr lang="en-US" altLang="zh-CN"/>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EB3F44D-0B0A-4376-9700-3F53116A6303}" type="slidenum">
              <a:rPr lang="en-US" altLang="zh-CN" smtClean="0"/>
              <a:pPr/>
              <a:t>21</a:t>
            </a:fld>
            <a:endParaRPr lang="en-US" altLang="zh-CN"/>
          </a:p>
        </p:txBody>
      </p:sp>
      <p:sp>
        <p:nvSpPr>
          <p:cNvPr id="4" name="标题 3"/>
          <p:cNvSpPr>
            <a:spLocks noGrp="1"/>
          </p:cNvSpPr>
          <p:nvPr>
            <p:ph type="title"/>
          </p:nvPr>
        </p:nvSpPr>
        <p:spPr/>
        <p:txBody>
          <a:bodyPr/>
          <a:lstStyle/>
          <a:p>
            <a:r>
              <a:rPr lang="zh-CN" altLang="en-US"/>
              <a:t>温故而知新</a:t>
            </a:r>
            <a:r>
              <a:rPr lang="en-US" altLang="zh-CN"/>
              <a:t>——</a:t>
            </a:r>
            <a:r>
              <a:rPr lang="zh-CN" altLang="en-US"/>
              <a:t>误用检测模型</a:t>
            </a:r>
          </a:p>
        </p:txBody>
      </p:sp>
      <p:graphicFrame>
        <p:nvGraphicFramePr>
          <p:cNvPr id="583680" name="Object 3072"/>
          <p:cNvGraphicFramePr>
            <a:graphicFrameLocks noChangeAspect="1"/>
          </p:cNvGraphicFramePr>
          <p:nvPr/>
        </p:nvGraphicFramePr>
        <p:xfrm>
          <a:off x="1143000" y="2133600"/>
          <a:ext cx="6705600" cy="3960813"/>
        </p:xfrm>
        <a:graphic>
          <a:graphicData uri="http://schemas.openxmlformats.org/presentationml/2006/ole">
            <mc:AlternateContent xmlns:mc="http://schemas.openxmlformats.org/markup-compatibility/2006">
              <mc:Choice xmlns:v="urn:schemas-microsoft-com:vml" Requires="v">
                <p:oleObj spid="_x0000_s590867" name="位图图像" r:id="rId4" imgW="4546834" imgH="2686188" progId="PBrush">
                  <p:embed/>
                </p:oleObj>
              </mc:Choice>
              <mc:Fallback>
                <p:oleObj name="位图图像" r:id="rId4" imgW="4546834" imgH="2686188" progId="PBrush">
                  <p:embed/>
                  <p:pic>
                    <p:nvPicPr>
                      <p:cNvPr id="583680" name="Object 30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33600"/>
                        <a:ext cx="6705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4977983"/>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332E21-2B22-4ECC-A0C5-B824C002D6AB}" type="slidenum">
              <a:rPr lang="en-US" altLang="zh-CN" smtClean="0"/>
              <a:pPr/>
              <a:t>22</a:t>
            </a:fld>
            <a:endParaRPr lang="en-US" altLang="zh-CN"/>
          </a:p>
        </p:txBody>
      </p:sp>
      <p:sp>
        <p:nvSpPr>
          <p:cNvPr id="2" name="标题 1"/>
          <p:cNvSpPr>
            <a:spLocks noGrp="1"/>
          </p:cNvSpPr>
          <p:nvPr>
            <p:ph type="title"/>
          </p:nvPr>
        </p:nvSpPr>
        <p:spPr/>
        <p:txBody>
          <a:bodyPr/>
          <a:lstStyle/>
          <a:p>
            <a:r>
              <a:rPr lang="zh-CN" altLang="en-US"/>
              <a:t>温故而知新</a:t>
            </a:r>
            <a:r>
              <a:rPr lang="en-US" altLang="zh-CN"/>
              <a:t>——</a:t>
            </a:r>
            <a:r>
              <a:rPr lang="zh-CN" altLang="en-US"/>
              <a:t>异常检测模型</a:t>
            </a:r>
          </a:p>
        </p:txBody>
      </p:sp>
      <p:graphicFrame>
        <p:nvGraphicFramePr>
          <p:cNvPr id="582656" name="Object 2048"/>
          <p:cNvGraphicFramePr>
            <a:graphicFrameLocks noChangeAspect="1"/>
          </p:cNvGraphicFramePr>
          <p:nvPr/>
        </p:nvGraphicFramePr>
        <p:xfrm>
          <a:off x="990600" y="2209800"/>
          <a:ext cx="6705600" cy="4084638"/>
        </p:xfrm>
        <a:graphic>
          <a:graphicData uri="http://schemas.openxmlformats.org/presentationml/2006/ole">
            <mc:AlternateContent xmlns:mc="http://schemas.openxmlformats.org/markup-compatibility/2006">
              <mc:Choice xmlns:v="urn:schemas-microsoft-com:vml" Requires="v">
                <p:oleObj spid="_x0000_s591891" name="位图图像" r:id="rId4" imgW="5035809" imgH="3067208" progId="PBrush">
                  <p:embed/>
                </p:oleObj>
              </mc:Choice>
              <mc:Fallback>
                <p:oleObj name="位图图像" r:id="rId4" imgW="5035809" imgH="3067208" progId="PBrush">
                  <p:embed/>
                  <p:pic>
                    <p:nvPicPr>
                      <p:cNvPr id="582656" name="Object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09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9335002"/>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策略</a:t>
            </a:r>
            <a:endParaRPr lang="en-US" altLang="zh-CN"/>
          </a:p>
          <a:p>
            <a:r>
              <a:rPr lang="zh-CN" altLang="en-US"/>
              <a:t>方式</a:t>
            </a:r>
          </a:p>
        </p:txBody>
      </p:sp>
      <p:sp>
        <p:nvSpPr>
          <p:cNvPr id="3" name="标题 2"/>
          <p:cNvSpPr>
            <a:spLocks noGrp="1"/>
          </p:cNvSpPr>
          <p:nvPr>
            <p:ph type="title"/>
          </p:nvPr>
        </p:nvSpPr>
        <p:spPr/>
        <p:txBody>
          <a:bodyPr/>
          <a:lstStyle/>
          <a:p>
            <a:r>
              <a:rPr lang="zh-CN" altLang="en-US"/>
              <a:t>结果处理</a:t>
            </a:r>
            <a:r>
              <a:rPr lang="en-US" altLang="zh-CN"/>
              <a:t>-</a:t>
            </a:r>
            <a:r>
              <a:rPr lang="zh-CN" altLang="en-US"/>
              <a:t>入侵响应</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23</a:t>
            </a:fld>
            <a:endParaRPr lang="en-US" altLang="zh-CN"/>
          </a:p>
        </p:txBody>
      </p:sp>
    </p:spTree>
    <p:extLst>
      <p:ext uri="{BB962C8B-B14F-4D97-AF65-F5344CB8AC3E}">
        <p14:creationId xmlns:p14="http://schemas.microsoft.com/office/powerpoint/2010/main" val="1397895378"/>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p:txBody>
          <a:bodyPr>
            <a:normAutofit fontScale="85000" lnSpcReduction="20000"/>
          </a:bodyPr>
          <a:lstStyle/>
          <a:p>
            <a:r>
              <a:rPr lang="zh-CN" altLang="en-US"/>
              <a:t>系统用户：</a:t>
            </a:r>
            <a:endParaRPr lang="en-US" altLang="zh-CN"/>
          </a:p>
          <a:p>
            <a:pPr lvl="1"/>
            <a:r>
              <a:rPr lang="zh-CN" altLang="en-US"/>
              <a:t>可分为网络安全专家或管理员、系统管理员、安全调查员三类</a:t>
            </a:r>
            <a:endParaRPr lang="en-US" altLang="zh-CN"/>
          </a:p>
          <a:p>
            <a:pPr lvl="1"/>
            <a:r>
              <a:rPr lang="zh-CN" altLang="en-US"/>
              <a:t>不同人员对系统的使用目的、方式和熟悉程度不同，必须区别对待</a:t>
            </a:r>
          </a:p>
          <a:p>
            <a:r>
              <a:rPr lang="zh-CN" altLang="en-US"/>
              <a:t>操作运行环境：</a:t>
            </a:r>
            <a:endParaRPr lang="en-US" altLang="zh-CN"/>
          </a:p>
          <a:p>
            <a:pPr lvl="1"/>
            <a:r>
              <a:rPr lang="zh-CN" altLang="en-US"/>
              <a:t>入侵检测系统提供的信息形式依赖其运行环境</a:t>
            </a:r>
          </a:p>
          <a:p>
            <a:r>
              <a:rPr lang="zh-CN" altLang="en-US"/>
              <a:t>系统目标：</a:t>
            </a:r>
            <a:endParaRPr lang="en-US" altLang="zh-CN"/>
          </a:p>
          <a:p>
            <a:pPr lvl="1"/>
            <a:r>
              <a:rPr lang="zh-CN" altLang="en-US"/>
              <a:t>为用户提供关键数据和业务的系统，需要部分地提供主动响应机制</a:t>
            </a:r>
          </a:p>
          <a:p>
            <a:r>
              <a:rPr lang="zh-CN" altLang="en-US"/>
              <a:t>规则或法令的需求：</a:t>
            </a:r>
            <a:endParaRPr lang="en-US" altLang="zh-CN"/>
          </a:p>
          <a:p>
            <a:pPr lvl="1"/>
            <a:r>
              <a:rPr lang="zh-CN" altLang="en-US"/>
              <a:t>在某些军事环境里，允许采取主动防御甚至攻击技术来对付入侵行为</a:t>
            </a:r>
          </a:p>
        </p:txBody>
      </p:sp>
      <p:sp>
        <p:nvSpPr>
          <p:cNvPr id="198658" name="Rectangle 2"/>
          <p:cNvSpPr>
            <a:spLocks noGrp="1" noChangeArrowheads="1"/>
          </p:cNvSpPr>
          <p:nvPr>
            <p:ph type="title"/>
          </p:nvPr>
        </p:nvSpPr>
        <p:spPr/>
        <p:txBody>
          <a:bodyPr/>
          <a:lstStyle/>
          <a:p>
            <a:r>
              <a:rPr lang="zh-CN" altLang="en-US"/>
              <a:t>制订响应策略应考虑的要素</a:t>
            </a:r>
          </a:p>
        </p:txBody>
      </p:sp>
    </p:spTree>
    <p:extLst>
      <p:ext uri="{BB962C8B-B14F-4D97-AF65-F5344CB8AC3E}">
        <p14:creationId xmlns:p14="http://schemas.microsoft.com/office/powerpoint/2010/main" val="3536218512"/>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被动响应</a:t>
            </a:r>
            <a:endParaRPr lang="en-US" altLang="zh-CN" dirty="0"/>
          </a:p>
          <a:p>
            <a:pPr lvl="1"/>
            <a:r>
              <a:rPr lang="zh-CN" altLang="en-US" dirty="0"/>
              <a:t>记录安全事件</a:t>
            </a:r>
            <a:endParaRPr lang="en-US" altLang="zh-CN" dirty="0"/>
          </a:p>
          <a:p>
            <a:pPr lvl="1"/>
            <a:r>
              <a:rPr lang="zh-CN" altLang="en-US" dirty="0"/>
              <a:t>产生报警信息</a:t>
            </a:r>
            <a:endParaRPr lang="en-US" altLang="zh-CN" dirty="0"/>
          </a:p>
          <a:p>
            <a:pPr lvl="1"/>
            <a:r>
              <a:rPr lang="zh-CN" altLang="en-US" dirty="0"/>
              <a:t>记录附件日志</a:t>
            </a:r>
            <a:endParaRPr lang="en-US" altLang="zh-CN" dirty="0"/>
          </a:p>
          <a:p>
            <a:pPr lvl="1"/>
            <a:r>
              <a:rPr lang="zh-CN" altLang="en-US" dirty="0"/>
              <a:t>激活附加入侵检测工具</a:t>
            </a:r>
            <a:endParaRPr lang="en-US" altLang="zh-CN" dirty="0"/>
          </a:p>
          <a:p>
            <a:r>
              <a:rPr lang="zh-CN" altLang="en-US" dirty="0"/>
              <a:t>温和主动响应</a:t>
            </a:r>
            <a:endParaRPr lang="en-US" altLang="zh-CN" dirty="0"/>
          </a:p>
          <a:p>
            <a:pPr lvl="1"/>
            <a:r>
              <a:rPr lang="zh-CN" altLang="en-US" dirty="0"/>
              <a:t>隔离入侵者</a:t>
            </a:r>
            <a:r>
              <a:rPr lang="en-US" altLang="zh-CN" dirty="0"/>
              <a:t>IP</a:t>
            </a:r>
          </a:p>
          <a:p>
            <a:pPr lvl="1"/>
            <a:r>
              <a:rPr lang="zh-CN" altLang="en-US" dirty="0"/>
              <a:t>禁止被攻击对象的特定端口和服务</a:t>
            </a:r>
            <a:endParaRPr lang="en-US" altLang="zh-CN" dirty="0"/>
          </a:p>
          <a:p>
            <a:pPr lvl="1"/>
            <a:r>
              <a:rPr lang="zh-CN" altLang="en-US" dirty="0"/>
              <a:t>隔离被攻击对象</a:t>
            </a:r>
            <a:endParaRPr lang="en-US" altLang="zh-CN" dirty="0"/>
          </a:p>
          <a:p>
            <a:r>
              <a:rPr lang="zh-CN" altLang="en-US" dirty="0"/>
              <a:t>严厉主动响应</a:t>
            </a:r>
            <a:endParaRPr lang="en-US" altLang="zh-CN" dirty="0"/>
          </a:p>
          <a:p>
            <a:pPr lvl="1"/>
            <a:r>
              <a:rPr lang="zh-CN" altLang="en-US" dirty="0"/>
              <a:t>警告攻击者</a:t>
            </a:r>
            <a:endParaRPr lang="en-US" altLang="zh-CN" dirty="0"/>
          </a:p>
          <a:p>
            <a:pPr lvl="1"/>
            <a:r>
              <a:rPr lang="zh-CN" altLang="en-US" dirty="0"/>
              <a:t>跟踪攻击者</a:t>
            </a:r>
            <a:endParaRPr lang="en-US" altLang="zh-CN" dirty="0"/>
          </a:p>
          <a:p>
            <a:pPr lvl="1"/>
            <a:r>
              <a:rPr lang="zh-CN" altLang="en-US" dirty="0"/>
              <a:t>断开危险链接</a:t>
            </a:r>
            <a:endParaRPr lang="en-US" altLang="zh-CN" dirty="0"/>
          </a:p>
          <a:p>
            <a:pPr lvl="1"/>
            <a:r>
              <a:rPr lang="zh-CN" altLang="en-US" dirty="0"/>
              <a:t>攻击攻击者</a:t>
            </a:r>
          </a:p>
        </p:txBody>
      </p:sp>
      <p:sp>
        <p:nvSpPr>
          <p:cNvPr id="3" name="标题 2"/>
          <p:cNvSpPr>
            <a:spLocks noGrp="1"/>
          </p:cNvSpPr>
          <p:nvPr>
            <p:ph type="title"/>
          </p:nvPr>
        </p:nvSpPr>
        <p:spPr/>
        <p:txBody>
          <a:bodyPr/>
          <a:lstStyle/>
          <a:p>
            <a:r>
              <a:rPr lang="zh-CN" altLang="en-US"/>
              <a:t>响应方式</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25</a:t>
            </a:fld>
            <a:endParaRPr lang="en-US" altLang="zh-CN"/>
          </a:p>
        </p:txBody>
      </p:sp>
      <p:sp>
        <p:nvSpPr>
          <p:cNvPr id="5" name="矩形 4"/>
          <p:cNvSpPr/>
          <p:nvPr/>
        </p:nvSpPr>
        <p:spPr>
          <a:xfrm>
            <a:off x="1979712" y="5316046"/>
            <a:ext cx="5616624" cy="720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与其他安全产品交互</a:t>
            </a:r>
          </a:p>
        </p:txBody>
      </p:sp>
    </p:spTree>
    <p:extLst>
      <p:ext uri="{BB962C8B-B14F-4D97-AF65-F5344CB8AC3E}">
        <p14:creationId xmlns:p14="http://schemas.microsoft.com/office/powerpoint/2010/main" val="42777512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检测方法</a:t>
            </a:r>
            <a:endParaRPr lang="en-US" altLang="zh-CN"/>
          </a:p>
          <a:p>
            <a:r>
              <a:rPr lang="zh-CN" altLang="en-US"/>
              <a:t>数据来源</a:t>
            </a:r>
            <a:endParaRPr lang="en-US" altLang="zh-CN"/>
          </a:p>
          <a:p>
            <a:r>
              <a:rPr lang="zh-CN" altLang="en-US"/>
              <a:t>系统架构</a:t>
            </a:r>
            <a:endParaRPr lang="en-US" altLang="zh-CN"/>
          </a:p>
          <a:p>
            <a:r>
              <a:rPr lang="zh-CN" altLang="en-US"/>
              <a:t>时效性</a:t>
            </a:r>
          </a:p>
        </p:txBody>
      </p:sp>
      <p:sp>
        <p:nvSpPr>
          <p:cNvPr id="3" name="标题 2"/>
          <p:cNvSpPr>
            <a:spLocks noGrp="1"/>
          </p:cNvSpPr>
          <p:nvPr>
            <p:ph type="title"/>
          </p:nvPr>
        </p:nvSpPr>
        <p:spPr/>
        <p:txBody>
          <a:bodyPr/>
          <a:lstStyle/>
          <a:p>
            <a:r>
              <a:rPr lang="zh-CN" altLang="en-US"/>
              <a:t>入侵检测分类</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26</a:t>
            </a:fld>
            <a:endParaRPr lang="en-US" altLang="zh-CN"/>
          </a:p>
        </p:txBody>
      </p:sp>
    </p:spTree>
    <p:extLst>
      <p:ext uri="{BB962C8B-B14F-4D97-AF65-F5344CB8AC3E}">
        <p14:creationId xmlns:p14="http://schemas.microsoft.com/office/powerpoint/2010/main" val="1871629954"/>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normAutofit/>
          </a:bodyPr>
          <a:lstStyle/>
          <a:p>
            <a:r>
              <a:rPr lang="zh-CN" altLang="en-US" dirty="0"/>
              <a:t>按照分析（检测）方法</a:t>
            </a:r>
          </a:p>
          <a:p>
            <a:pPr lvl="1"/>
            <a:r>
              <a:rPr lang="zh-CN" altLang="en-US" dirty="0"/>
              <a:t>异常检测模型（</a:t>
            </a:r>
            <a:r>
              <a:rPr lang="en-US" altLang="zh-CN" dirty="0"/>
              <a:t>Anomaly Detection </a:t>
            </a:r>
            <a:r>
              <a:rPr lang="zh-CN" altLang="en-US" dirty="0"/>
              <a:t>，统计分析）：</a:t>
            </a:r>
            <a:endParaRPr lang="en-US" altLang="zh-CN" dirty="0"/>
          </a:p>
          <a:p>
            <a:pPr lvl="1"/>
            <a:r>
              <a:rPr lang="zh-CN" altLang="en-US"/>
              <a:t>误用</a:t>
            </a:r>
            <a:r>
              <a:rPr lang="zh-CN" altLang="en-US" dirty="0"/>
              <a:t>检测模型（</a:t>
            </a:r>
            <a:r>
              <a:rPr lang="en-US" altLang="zh-CN" dirty="0"/>
              <a:t>Misuse Detection</a:t>
            </a:r>
            <a:r>
              <a:rPr lang="zh-CN" altLang="en-US" dirty="0"/>
              <a:t>，模式匹配</a:t>
            </a:r>
            <a:r>
              <a:rPr lang="zh-CN" altLang="en-US"/>
              <a:t>）：</a:t>
            </a:r>
            <a:endParaRPr lang="en-US" altLang="zh-CN" dirty="0"/>
          </a:p>
        </p:txBody>
      </p:sp>
      <p:sp>
        <p:nvSpPr>
          <p:cNvPr id="111618" name="Rectangle 2"/>
          <p:cNvSpPr>
            <a:spLocks noGrp="1" noChangeArrowheads="1"/>
          </p:cNvSpPr>
          <p:nvPr>
            <p:ph type="title"/>
          </p:nvPr>
        </p:nvSpPr>
        <p:spPr/>
        <p:txBody>
          <a:bodyPr/>
          <a:lstStyle/>
          <a:p>
            <a:r>
              <a:rPr lang="zh-CN" altLang="en-US"/>
              <a:t>入侵检测的分类（</a:t>
            </a:r>
            <a:r>
              <a:rPr lang="en-US" altLang="zh-CN"/>
              <a:t>1</a:t>
            </a:r>
            <a:r>
              <a:rPr lang="zh-CN" altLang="en-US"/>
              <a:t>）</a:t>
            </a:r>
          </a:p>
        </p:txBody>
      </p:sp>
      <p:sp>
        <p:nvSpPr>
          <p:cNvPr id="5" name="灯片编号占位符 5"/>
          <p:cNvSpPr>
            <a:spLocks noGrp="1"/>
          </p:cNvSpPr>
          <p:nvPr>
            <p:ph type="sldNum" sz="quarter" idx="4"/>
          </p:nvPr>
        </p:nvSpPr>
        <p:spPr/>
        <p:txBody>
          <a:bodyPr/>
          <a:lstStyle/>
          <a:p>
            <a:fld id="{3297846F-F91F-4DCC-ADC3-BE2C20298EB0}" type="slidenum">
              <a:rPr lang="en-US" altLang="zh-CN" smtClean="0"/>
              <a:pPr/>
              <a:t>27</a:t>
            </a:fld>
            <a:endParaRPr lang="en-US" altLang="zh-CN"/>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p:txBody>
          <a:bodyPr/>
          <a:lstStyle/>
          <a:p>
            <a:r>
              <a:rPr lang="zh-CN" altLang="en-US"/>
              <a:t>按照数据来源：</a:t>
            </a:r>
          </a:p>
          <a:p>
            <a:pPr lvl="1"/>
            <a:r>
              <a:rPr lang="zh-CN" altLang="en-US"/>
              <a:t>基于主机：</a:t>
            </a:r>
            <a:endParaRPr lang="en-US" altLang="zh-CN"/>
          </a:p>
          <a:p>
            <a:pPr lvl="2"/>
            <a:r>
              <a:rPr lang="zh-CN" altLang="en-US"/>
              <a:t>监控主机上的活动，以该主机为保护目标</a:t>
            </a:r>
          </a:p>
          <a:p>
            <a:pPr lvl="1"/>
            <a:r>
              <a:rPr lang="zh-CN" altLang="en-US"/>
              <a:t>基于网络：</a:t>
            </a:r>
            <a:endParaRPr lang="en-US" altLang="zh-CN"/>
          </a:p>
          <a:p>
            <a:pPr lvl="2"/>
            <a:r>
              <a:rPr lang="zh-CN" altLang="en-US"/>
              <a:t>数据来源是网络传输数据包，保护网络的运行</a:t>
            </a:r>
          </a:p>
          <a:p>
            <a:pPr lvl="1"/>
            <a:r>
              <a:rPr lang="zh-CN" altLang="en-US"/>
              <a:t>混合型</a:t>
            </a:r>
          </a:p>
        </p:txBody>
      </p:sp>
      <p:sp>
        <p:nvSpPr>
          <p:cNvPr id="114690" name="Rectangle 2"/>
          <p:cNvSpPr>
            <a:spLocks noGrp="1" noChangeArrowheads="1"/>
          </p:cNvSpPr>
          <p:nvPr>
            <p:ph type="title"/>
          </p:nvPr>
        </p:nvSpPr>
        <p:spPr/>
        <p:txBody>
          <a:bodyPr/>
          <a:lstStyle/>
          <a:p>
            <a:r>
              <a:rPr lang="zh-CN" altLang="en-US"/>
              <a:t>入侵检测的分类（</a:t>
            </a:r>
            <a:r>
              <a:rPr lang="en-US" altLang="zh-CN"/>
              <a:t>2</a:t>
            </a:r>
            <a:r>
              <a:rPr lang="zh-CN" altLang="en-US"/>
              <a:t>）</a:t>
            </a:r>
          </a:p>
        </p:txBody>
      </p:sp>
      <p:sp>
        <p:nvSpPr>
          <p:cNvPr id="5" name="灯片编号占位符 5"/>
          <p:cNvSpPr>
            <a:spLocks noGrp="1"/>
          </p:cNvSpPr>
          <p:nvPr>
            <p:ph type="sldNum" sz="quarter" idx="4"/>
          </p:nvPr>
        </p:nvSpPr>
        <p:spPr/>
        <p:txBody>
          <a:bodyPr/>
          <a:lstStyle/>
          <a:p>
            <a:fld id="{769224A6-C9A4-4C4B-9136-56B345C455EB}" type="slidenum">
              <a:rPr lang="en-US" altLang="zh-CN" smtClean="0"/>
              <a:pPr/>
              <a:t>28</a:t>
            </a:fld>
            <a:endParaRPr lang="en-US" altLang="zh-CN"/>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t>验证操作系统与应用调用及检查日志文件、文件系统信息与网络连接。</a:t>
            </a:r>
          </a:p>
          <a:p>
            <a:r>
              <a:rPr lang="zh-CN" altLang="en-US" dirty="0"/>
              <a:t>监视与分析主机的审计记录</a:t>
            </a:r>
          </a:p>
          <a:p>
            <a:r>
              <a:rPr lang="zh-CN" altLang="en-US" dirty="0"/>
              <a:t>可不运行在监控主机上</a:t>
            </a:r>
          </a:p>
          <a:p>
            <a:r>
              <a:rPr lang="zh-CN" altLang="en-US" dirty="0"/>
              <a:t>实时性：能否及时采集到审计记录</a:t>
            </a:r>
          </a:p>
          <a:p>
            <a:r>
              <a:rPr lang="zh-CN" altLang="en-US" dirty="0"/>
              <a:t>保护攻击目标主机审计系统</a:t>
            </a:r>
          </a:p>
          <a:p>
            <a:endParaRPr lang="zh-CN" altLang="en-US" dirty="0"/>
          </a:p>
        </p:txBody>
      </p:sp>
      <p:sp>
        <p:nvSpPr>
          <p:cNvPr id="4" name="标题 3"/>
          <p:cNvSpPr>
            <a:spLocks noGrp="1"/>
          </p:cNvSpPr>
          <p:nvPr>
            <p:ph type="title"/>
          </p:nvPr>
        </p:nvSpPr>
        <p:spPr/>
        <p:txBody>
          <a:bodyPr/>
          <a:lstStyle/>
          <a:p>
            <a:r>
              <a:rPr lang="zh-CN" altLang="en-US">
                <a:effectLst/>
              </a:rPr>
              <a:t>基于主机</a:t>
            </a:r>
          </a:p>
        </p:txBody>
      </p:sp>
      <p:sp>
        <p:nvSpPr>
          <p:cNvPr id="5" name="灯片编号占位符 3"/>
          <p:cNvSpPr>
            <a:spLocks noGrp="1"/>
          </p:cNvSpPr>
          <p:nvPr>
            <p:ph type="sldNum" sz="quarter" idx="4"/>
          </p:nvPr>
        </p:nvSpPr>
        <p:spPr/>
        <p:txBody>
          <a:bodyPr/>
          <a:lstStyle/>
          <a:p>
            <a:fld id="{5A3DBE7C-540F-4EF4-B7CA-9B0CA89DC030}" type="slidenum">
              <a:rPr lang="en-US" altLang="zh-CN" smtClean="0"/>
              <a:pPr/>
              <a:t>29</a:t>
            </a:fld>
            <a:endParaRPr lang="en-US" altLang="zh-CN"/>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Grp="1" noChangeArrowheads="1"/>
          </p:cNvSpPr>
          <p:nvPr>
            <p:ph idx="1"/>
          </p:nvPr>
        </p:nvSpPr>
        <p:spPr/>
        <p:txBody>
          <a:bodyPr>
            <a:normAutofit lnSpcReduction="10000"/>
          </a:bodyPr>
          <a:lstStyle/>
          <a:p>
            <a:r>
              <a:rPr lang="zh-CN" altLang="en-US" dirty="0"/>
              <a:t>入侵很容易</a:t>
            </a:r>
          </a:p>
          <a:p>
            <a:pPr lvl="1"/>
            <a:r>
              <a:rPr lang="zh-CN" altLang="en-US" dirty="0"/>
              <a:t>入侵教程随处可见</a:t>
            </a:r>
          </a:p>
          <a:p>
            <a:pPr lvl="1"/>
            <a:r>
              <a:rPr lang="zh-CN" altLang="en-US" dirty="0"/>
              <a:t>各种工具唾手可得</a:t>
            </a:r>
            <a:endParaRPr lang="en-US" altLang="zh-CN" dirty="0"/>
          </a:p>
          <a:p>
            <a:r>
              <a:rPr lang="zh-CN" altLang="en-US" dirty="0"/>
              <a:t>传统信息安全方法</a:t>
            </a:r>
            <a:endParaRPr lang="en-US" altLang="zh-CN" dirty="0"/>
          </a:p>
          <a:p>
            <a:pPr lvl="1"/>
            <a:r>
              <a:rPr lang="zh-CN" altLang="en-US" dirty="0"/>
              <a:t>采用严格访问控制和数据加密策略来防护，在复杂系统中不充分。</a:t>
            </a:r>
            <a:endParaRPr lang="en-US" altLang="zh-CN" dirty="0"/>
          </a:p>
          <a:p>
            <a:pPr lvl="1"/>
            <a:r>
              <a:rPr lang="zh-CN" altLang="en-US" dirty="0"/>
              <a:t>系统安全不可缺的部分，但不能完全保证系统的安全</a:t>
            </a:r>
            <a:endParaRPr lang="en-US" altLang="zh-CN" dirty="0"/>
          </a:p>
          <a:p>
            <a:r>
              <a:rPr lang="zh-CN" altLang="en-US" dirty="0"/>
              <a:t>网络安全模型：需要防护，也需要检测</a:t>
            </a:r>
            <a:endParaRPr lang="en-US" altLang="zh-CN" dirty="0"/>
          </a:p>
          <a:p>
            <a:endParaRPr lang="zh-CN" altLang="en-US" dirty="0"/>
          </a:p>
        </p:txBody>
      </p:sp>
      <p:sp>
        <p:nvSpPr>
          <p:cNvPr id="272386" name="Rectangle 1026"/>
          <p:cNvSpPr>
            <a:spLocks noGrp="1" noChangeArrowheads="1"/>
          </p:cNvSpPr>
          <p:nvPr>
            <p:ph type="title"/>
          </p:nvPr>
        </p:nvSpPr>
        <p:spPr/>
        <p:txBody>
          <a:bodyPr/>
          <a:lstStyle/>
          <a:p>
            <a:r>
              <a:rPr lang="zh-CN" altLang="en-US"/>
              <a:t>为什么需要</a:t>
            </a:r>
            <a:r>
              <a:rPr lang="en-US" altLang="zh-CN"/>
              <a:t>IDS</a:t>
            </a:r>
          </a:p>
        </p:txBody>
      </p:sp>
      <p:sp>
        <p:nvSpPr>
          <p:cNvPr id="10243" name="灯片编号占位符 5"/>
          <p:cNvSpPr>
            <a:spLocks noGrp="1"/>
          </p:cNvSpPr>
          <p:nvPr>
            <p:ph type="sldNum" sz="quarter" idx="4"/>
          </p:nvPr>
        </p:nvSpPr>
        <p:spPr/>
        <p:txBody>
          <a:bodyPr/>
          <a:lstStyle>
            <a:lvl1pPr eaLnBrk="0" hangingPunct="0">
              <a:defRPr kumimoji="1" sz="2800" b="1">
                <a:solidFill>
                  <a:schemeClr val="tx1"/>
                </a:solidFill>
                <a:latin typeface="Tahoma" pitchFamily="34" charset="0"/>
                <a:ea typeface="楷体_GB2312" pitchFamily="49" charset="-122"/>
              </a:defRPr>
            </a:lvl1pPr>
            <a:lvl2pPr marL="742950" indent="-285750" eaLnBrk="0" hangingPunct="0">
              <a:defRPr kumimoji="1" sz="2800" b="1">
                <a:solidFill>
                  <a:schemeClr val="tx1"/>
                </a:solidFill>
                <a:latin typeface="Tahoma" pitchFamily="34" charset="0"/>
                <a:ea typeface="楷体_GB2312" pitchFamily="49" charset="-122"/>
              </a:defRPr>
            </a:lvl2pPr>
            <a:lvl3pPr marL="1143000" indent="-228600" eaLnBrk="0" hangingPunct="0">
              <a:defRPr kumimoji="1" sz="2800" b="1">
                <a:solidFill>
                  <a:schemeClr val="tx1"/>
                </a:solidFill>
                <a:latin typeface="Tahoma" pitchFamily="34" charset="0"/>
                <a:ea typeface="楷体_GB2312" pitchFamily="49" charset="-122"/>
              </a:defRPr>
            </a:lvl3pPr>
            <a:lvl4pPr marL="1600200" indent="-228600" eaLnBrk="0" hangingPunct="0">
              <a:defRPr kumimoji="1" sz="2800" b="1">
                <a:solidFill>
                  <a:schemeClr val="tx1"/>
                </a:solidFill>
                <a:latin typeface="Tahoma" pitchFamily="34" charset="0"/>
                <a:ea typeface="楷体_GB2312" pitchFamily="49" charset="-122"/>
              </a:defRPr>
            </a:lvl4pPr>
            <a:lvl5pPr marL="2057400" indent="-228600" eaLnBrk="0" hangingPunct="0">
              <a:defRPr kumimoji="1" sz="2800" b="1">
                <a:solidFill>
                  <a:schemeClr val="tx1"/>
                </a:solidFill>
                <a:latin typeface="Tahoma" pitchFamily="34"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ahoma" pitchFamily="34" charset="0"/>
                <a:ea typeface="楷体_GB2312" pitchFamily="49" charset="-122"/>
              </a:defRPr>
            </a:lvl9pPr>
          </a:lstStyle>
          <a:p>
            <a:fld id="{A4E1BCDB-415E-4E2E-B668-579B574455BC}" type="slidenum">
              <a:rPr lang="en-US" altLang="zh-CN" smtClean="0"/>
              <a:pPr/>
              <a:t>3</a:t>
            </a:fld>
            <a:endParaRPr lang="en-US" altLang="zh-CN"/>
          </a:p>
        </p:txBody>
      </p:sp>
    </p:spTree>
    <p:extLst>
      <p:ext uri="{BB962C8B-B14F-4D97-AF65-F5344CB8AC3E}">
        <p14:creationId xmlns:p14="http://schemas.microsoft.com/office/powerpoint/2010/main" val="365250647"/>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对网络通信数据进行侦听采集数据 </a:t>
            </a:r>
            <a:endParaRPr lang="en-US" altLang="zh-CN"/>
          </a:p>
          <a:p>
            <a:pPr lvl="1"/>
            <a:r>
              <a:rPr lang="zh-CN" altLang="en-US"/>
              <a:t>共享式</a:t>
            </a:r>
          </a:p>
          <a:p>
            <a:pPr lvl="1"/>
            <a:r>
              <a:rPr lang="zh-CN" altLang="en-US"/>
              <a:t>非共享网络（交换式）</a:t>
            </a:r>
          </a:p>
          <a:p>
            <a:r>
              <a:rPr lang="zh-CN" altLang="en-US"/>
              <a:t>主机资源消耗少 </a:t>
            </a:r>
          </a:p>
          <a:p>
            <a:r>
              <a:rPr lang="zh-CN" altLang="en-US"/>
              <a:t>提供对网络通用的保护</a:t>
            </a:r>
          </a:p>
          <a:p>
            <a:r>
              <a:rPr lang="zh-CN" altLang="en-US"/>
              <a:t>如何适应高速网络环境</a:t>
            </a:r>
          </a:p>
        </p:txBody>
      </p:sp>
      <p:sp>
        <p:nvSpPr>
          <p:cNvPr id="2" name="标题 1"/>
          <p:cNvSpPr>
            <a:spLocks noGrp="1"/>
          </p:cNvSpPr>
          <p:nvPr>
            <p:ph type="title"/>
          </p:nvPr>
        </p:nvSpPr>
        <p:spPr/>
        <p:txBody>
          <a:bodyPr>
            <a:normAutofit/>
          </a:bodyPr>
          <a:lstStyle/>
          <a:p>
            <a:r>
              <a:rPr lang="zh-CN" altLang="en-US">
                <a:effectLst/>
              </a:rPr>
              <a:t>基于网络</a:t>
            </a:r>
          </a:p>
        </p:txBody>
      </p:sp>
      <p:sp>
        <p:nvSpPr>
          <p:cNvPr id="5" name="灯片编号占位符 3"/>
          <p:cNvSpPr>
            <a:spLocks noGrp="1"/>
          </p:cNvSpPr>
          <p:nvPr>
            <p:ph type="sldNum" sz="quarter" idx="4"/>
          </p:nvPr>
        </p:nvSpPr>
        <p:spPr/>
        <p:txBody>
          <a:bodyPr/>
          <a:lstStyle/>
          <a:p>
            <a:fld id="{522AEE5F-E960-4091-9F17-D765D96B49AD}" type="slidenum">
              <a:rPr lang="en-US" altLang="zh-CN" smtClean="0"/>
              <a:pPr/>
              <a:t>30</a:t>
            </a:fld>
            <a:endParaRPr lang="en-US" altLang="zh-CN"/>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a:t>两类</a:t>
            </a:r>
            <a:r>
              <a:rPr lang="en-US" altLang="zh-CN"/>
              <a:t>IDS</a:t>
            </a:r>
            <a:r>
              <a:rPr lang="zh-CN" altLang="en-US"/>
              <a:t>监测软件</a:t>
            </a:r>
          </a:p>
        </p:txBody>
      </p:sp>
      <p:sp>
        <p:nvSpPr>
          <p:cNvPr id="115715" name="Rectangle 3"/>
          <p:cNvSpPr>
            <a:spLocks noGrp="1" noChangeArrowheads="1"/>
          </p:cNvSpPr>
          <p:nvPr>
            <p:ph sz="half" idx="1"/>
          </p:nvPr>
        </p:nvSpPr>
        <p:spPr/>
        <p:txBody>
          <a:bodyPr/>
          <a:lstStyle/>
          <a:p>
            <a:r>
              <a:rPr lang="zh-CN" altLang="en-US"/>
              <a:t>网络</a:t>
            </a:r>
            <a:r>
              <a:rPr lang="en-US" altLang="zh-CN"/>
              <a:t>IDS</a:t>
            </a:r>
          </a:p>
          <a:p>
            <a:pPr lvl="1"/>
            <a:r>
              <a:rPr lang="zh-CN" altLang="en-US"/>
              <a:t>侦测速度快 </a:t>
            </a:r>
          </a:p>
          <a:p>
            <a:pPr lvl="1"/>
            <a:r>
              <a:rPr lang="zh-CN" altLang="en-US"/>
              <a:t>隐蔽性好 </a:t>
            </a:r>
          </a:p>
          <a:p>
            <a:pPr lvl="1"/>
            <a:r>
              <a:rPr lang="zh-CN" altLang="en-US"/>
              <a:t>视野更宽 </a:t>
            </a:r>
          </a:p>
          <a:p>
            <a:pPr lvl="1"/>
            <a:r>
              <a:rPr lang="zh-CN" altLang="en-US"/>
              <a:t>较少的监测器 </a:t>
            </a:r>
          </a:p>
          <a:p>
            <a:pPr lvl="1"/>
            <a:r>
              <a:rPr lang="zh-CN" altLang="en-US"/>
              <a:t>占资源少 </a:t>
            </a:r>
            <a:endParaRPr lang="zh-CN" altLang="zh-CN"/>
          </a:p>
        </p:txBody>
      </p:sp>
      <p:sp>
        <p:nvSpPr>
          <p:cNvPr id="115716" name="Rectangle 4"/>
          <p:cNvSpPr>
            <a:spLocks noGrp="1" noChangeArrowheads="1"/>
          </p:cNvSpPr>
          <p:nvPr>
            <p:ph sz="half" idx="2"/>
          </p:nvPr>
        </p:nvSpPr>
        <p:spPr/>
        <p:txBody>
          <a:bodyPr/>
          <a:lstStyle/>
          <a:p>
            <a:r>
              <a:rPr lang="zh-CN" altLang="en-US"/>
              <a:t>主机</a:t>
            </a:r>
            <a:r>
              <a:rPr lang="en-US" altLang="zh-CN"/>
              <a:t>IDS</a:t>
            </a:r>
          </a:p>
          <a:p>
            <a:pPr lvl="1"/>
            <a:r>
              <a:rPr lang="zh-CN" altLang="en-US"/>
              <a:t>视野集中 </a:t>
            </a:r>
          </a:p>
          <a:p>
            <a:pPr lvl="1"/>
            <a:r>
              <a:rPr lang="zh-CN" altLang="en-US"/>
              <a:t>易于用户自定义</a:t>
            </a:r>
          </a:p>
          <a:p>
            <a:pPr lvl="1"/>
            <a:r>
              <a:rPr lang="zh-CN" altLang="en-US"/>
              <a:t>保护更加周密</a:t>
            </a:r>
          </a:p>
          <a:p>
            <a:pPr lvl="1"/>
            <a:r>
              <a:rPr lang="zh-CN" altLang="en-US"/>
              <a:t>对网络流量不敏感  </a:t>
            </a:r>
            <a:endParaRPr lang="zh-CN" altLang="zh-CN"/>
          </a:p>
        </p:txBody>
      </p:sp>
      <p:sp>
        <p:nvSpPr>
          <p:cNvPr id="6" name="灯片编号占位符 6"/>
          <p:cNvSpPr>
            <a:spLocks noGrp="1"/>
          </p:cNvSpPr>
          <p:nvPr>
            <p:ph type="sldNum" sz="quarter" idx="4294967295"/>
          </p:nvPr>
        </p:nvSpPr>
        <p:spPr>
          <a:xfrm>
            <a:off x="8777288" y="6408738"/>
            <a:ext cx="366712" cy="365125"/>
          </a:xfrm>
        </p:spPr>
        <p:txBody>
          <a:bodyPr/>
          <a:lstStyle/>
          <a:p>
            <a:fld id="{46AB3DBE-E5BF-44B4-AEE7-11A712DFD1F8}"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zh-CN" altLang="en-US"/>
              <a:t>按系统各模块的运行方式</a:t>
            </a:r>
          </a:p>
          <a:p>
            <a:pPr lvl="1"/>
            <a:r>
              <a:rPr lang="zh-CN" altLang="en-US"/>
              <a:t>集中式：</a:t>
            </a:r>
            <a:endParaRPr lang="en-US" altLang="zh-CN"/>
          </a:p>
          <a:p>
            <a:pPr lvl="2"/>
            <a:r>
              <a:rPr lang="zh-CN" altLang="en-US"/>
              <a:t>系统模块，包括数据收集、分析集中在一台主机上运行</a:t>
            </a:r>
          </a:p>
          <a:p>
            <a:pPr lvl="1"/>
            <a:r>
              <a:rPr lang="zh-CN" altLang="en-US"/>
              <a:t>分布式：</a:t>
            </a:r>
            <a:endParaRPr lang="en-US" altLang="zh-CN"/>
          </a:p>
          <a:p>
            <a:pPr lvl="2"/>
            <a:r>
              <a:rPr lang="zh-CN" altLang="en-US"/>
              <a:t>系统模块分布在不同的计算机和设备上</a:t>
            </a:r>
          </a:p>
        </p:txBody>
      </p:sp>
      <p:sp>
        <p:nvSpPr>
          <p:cNvPr id="116738" name="Rectangle 2"/>
          <p:cNvSpPr>
            <a:spLocks noGrp="1" noChangeArrowheads="1"/>
          </p:cNvSpPr>
          <p:nvPr>
            <p:ph type="title"/>
          </p:nvPr>
        </p:nvSpPr>
        <p:spPr/>
        <p:txBody>
          <a:bodyPr/>
          <a:lstStyle/>
          <a:p>
            <a:r>
              <a:rPr lang="zh-CN" altLang="en-US"/>
              <a:t>入侵检测的分类（</a:t>
            </a:r>
            <a:r>
              <a:rPr lang="en-US" altLang="zh-CN"/>
              <a:t>3</a:t>
            </a:r>
            <a:r>
              <a:rPr lang="zh-CN" altLang="en-US"/>
              <a:t>）</a:t>
            </a:r>
          </a:p>
        </p:txBody>
      </p:sp>
      <p:sp>
        <p:nvSpPr>
          <p:cNvPr id="5" name="灯片编号占位符 5"/>
          <p:cNvSpPr>
            <a:spLocks noGrp="1"/>
          </p:cNvSpPr>
          <p:nvPr>
            <p:ph type="sldNum" sz="quarter" idx="4"/>
          </p:nvPr>
        </p:nvSpPr>
        <p:spPr/>
        <p:txBody>
          <a:bodyPr/>
          <a:lstStyle/>
          <a:p>
            <a:fld id="{E2AE76E9-5056-4D9C-A9AB-E6257642C20F}" type="slidenum">
              <a:rPr lang="en-US" altLang="zh-CN" smtClean="0"/>
              <a:pPr/>
              <a:t>32</a:t>
            </a:fld>
            <a:endParaRPr lang="en-US" altLang="zh-CN"/>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r>
              <a:rPr lang="zh-CN" altLang="en-US"/>
              <a:t>根据时效性</a:t>
            </a:r>
          </a:p>
          <a:p>
            <a:pPr lvl="1"/>
            <a:r>
              <a:rPr lang="zh-CN" altLang="en-US"/>
              <a:t>脱机分析：</a:t>
            </a:r>
            <a:endParaRPr lang="en-US" altLang="zh-CN"/>
          </a:p>
          <a:p>
            <a:pPr lvl="2"/>
            <a:r>
              <a:rPr lang="zh-CN" altLang="en-US"/>
              <a:t>入侵行为发生后，对产生的数据进行分析</a:t>
            </a:r>
          </a:p>
          <a:p>
            <a:pPr lvl="1"/>
            <a:r>
              <a:rPr lang="zh-CN" altLang="en-US"/>
              <a:t>联机分析：</a:t>
            </a:r>
            <a:endParaRPr lang="en-US" altLang="zh-CN"/>
          </a:p>
          <a:p>
            <a:pPr lvl="2"/>
            <a:r>
              <a:rPr lang="zh-CN" altLang="en-US"/>
              <a:t>在数据产生的同时或者发生改变时进行分析</a:t>
            </a:r>
          </a:p>
          <a:p>
            <a:endParaRPr lang="en-US" altLang="zh-CN"/>
          </a:p>
        </p:txBody>
      </p:sp>
      <p:sp>
        <p:nvSpPr>
          <p:cNvPr id="117762" name="Rectangle 2"/>
          <p:cNvSpPr>
            <a:spLocks noGrp="1" noChangeArrowheads="1"/>
          </p:cNvSpPr>
          <p:nvPr>
            <p:ph type="title"/>
          </p:nvPr>
        </p:nvSpPr>
        <p:spPr/>
        <p:txBody>
          <a:bodyPr/>
          <a:lstStyle/>
          <a:p>
            <a:r>
              <a:rPr lang="zh-CN" altLang="en-US"/>
              <a:t>入侵检测的分类（</a:t>
            </a:r>
            <a:r>
              <a:rPr lang="en-US" altLang="zh-CN"/>
              <a:t>4</a:t>
            </a:r>
            <a:r>
              <a:rPr lang="zh-CN" altLang="en-US"/>
              <a:t>）</a:t>
            </a:r>
          </a:p>
        </p:txBody>
      </p:sp>
      <p:sp>
        <p:nvSpPr>
          <p:cNvPr id="5" name="灯片编号占位符 5"/>
          <p:cNvSpPr>
            <a:spLocks noGrp="1"/>
          </p:cNvSpPr>
          <p:nvPr>
            <p:ph type="sldNum" sz="quarter" idx="4"/>
          </p:nvPr>
        </p:nvSpPr>
        <p:spPr/>
        <p:txBody>
          <a:bodyPr/>
          <a:lstStyle/>
          <a:p>
            <a:fld id="{574ADE4F-0723-4410-BC1E-4D6AA32E0C68}" type="slidenum">
              <a:rPr lang="en-US" altLang="zh-CN" smtClean="0"/>
              <a:pPr/>
              <a:t>33</a:t>
            </a:fld>
            <a:endParaRPr lang="en-US" altLang="zh-CN"/>
          </a:p>
        </p:txBody>
      </p:sp>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a:t>NIDS</a:t>
            </a:r>
            <a:r>
              <a:rPr lang="zh-CN" altLang="en-US"/>
              <a:t>的位置必须要看到所有数据包</a:t>
            </a:r>
          </a:p>
          <a:p>
            <a:pPr lvl="1"/>
            <a:r>
              <a:rPr lang="zh-CN" altLang="en-US"/>
              <a:t>共享媒介</a:t>
            </a:r>
            <a:r>
              <a:rPr lang="en-US" altLang="zh-CN"/>
              <a:t>HUB</a:t>
            </a:r>
          </a:p>
          <a:p>
            <a:pPr lvl="1"/>
            <a:r>
              <a:rPr lang="zh-CN" altLang="en-US"/>
              <a:t>交换环境</a:t>
            </a:r>
          </a:p>
          <a:p>
            <a:r>
              <a:rPr lang="zh-CN" altLang="en-US"/>
              <a:t>分布式结构</a:t>
            </a:r>
          </a:p>
          <a:p>
            <a:pPr lvl="1"/>
            <a:r>
              <a:rPr lang="en-US" altLang="zh-CN"/>
              <a:t>Sensor</a:t>
            </a:r>
          </a:p>
          <a:p>
            <a:pPr lvl="1"/>
            <a:r>
              <a:rPr lang="en-US" altLang="zh-CN"/>
              <a:t>Console</a:t>
            </a:r>
          </a:p>
        </p:txBody>
      </p:sp>
      <p:sp>
        <p:nvSpPr>
          <p:cNvPr id="199682" name="Rectangle 2"/>
          <p:cNvSpPr>
            <a:spLocks noGrp="1" noChangeArrowheads="1"/>
          </p:cNvSpPr>
          <p:nvPr>
            <p:ph type="title"/>
          </p:nvPr>
        </p:nvSpPr>
        <p:spPr/>
        <p:txBody>
          <a:bodyPr/>
          <a:lstStyle/>
          <a:p>
            <a:r>
              <a:rPr lang="zh-CN" altLang="en-US"/>
              <a:t>部署</a:t>
            </a:r>
          </a:p>
        </p:txBody>
      </p:sp>
      <p:sp>
        <p:nvSpPr>
          <p:cNvPr id="5" name="灯片编号占位符 5"/>
          <p:cNvSpPr>
            <a:spLocks noGrp="1"/>
          </p:cNvSpPr>
          <p:nvPr>
            <p:ph type="sldNum" sz="quarter" idx="4"/>
          </p:nvPr>
        </p:nvSpPr>
        <p:spPr/>
        <p:txBody>
          <a:bodyPr/>
          <a:lstStyle/>
          <a:p>
            <a:fld id="{BFFA09EC-4081-439D-9E6C-402AC7AD470E}" type="slidenum">
              <a:rPr lang="en-US" altLang="zh-CN" smtClean="0"/>
              <a:pPr/>
              <a:t>34</a:t>
            </a:fld>
            <a:endParaRPr lang="en-US" altLang="zh-CN"/>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D461A1AA-6178-41E7-AC14-52ED4A3C9B28}" type="slidenum">
              <a:rPr lang="en-US" altLang="zh-CN" smtClean="0"/>
              <a:pPr/>
              <a:t>35</a:t>
            </a:fld>
            <a:endParaRPr lang="en-US" altLang="zh-CN"/>
          </a:p>
        </p:txBody>
      </p:sp>
      <p:sp>
        <p:nvSpPr>
          <p:cNvPr id="200706" name="Rectangle 2"/>
          <p:cNvSpPr>
            <a:spLocks noGrp="1" noChangeArrowheads="1"/>
          </p:cNvSpPr>
          <p:nvPr>
            <p:ph type="title"/>
          </p:nvPr>
        </p:nvSpPr>
        <p:spPr/>
        <p:txBody>
          <a:bodyPr/>
          <a:lstStyle/>
          <a:p>
            <a:r>
              <a:rPr lang="zh-CN" altLang="en-US"/>
              <a:t>共享媒介</a:t>
            </a:r>
          </a:p>
        </p:txBody>
      </p:sp>
      <p:pic>
        <p:nvPicPr>
          <p:cNvPr id="200707" name="Picture 3"/>
          <p:cNvPicPr>
            <a:picLocks noChangeArrowheads="1"/>
          </p:cNvPicPr>
          <p:nvPr/>
        </p:nvPicPr>
        <p:blipFill>
          <a:blip r:embed="rId3" cstate="print"/>
          <a:srcRect/>
          <a:stretch>
            <a:fillRect/>
          </a:stretch>
        </p:blipFill>
        <p:spPr bwMode="auto">
          <a:xfrm>
            <a:off x="4572000" y="2971800"/>
            <a:ext cx="762000" cy="301625"/>
          </a:xfrm>
          <a:prstGeom prst="rect">
            <a:avLst/>
          </a:prstGeom>
          <a:noFill/>
          <a:ln w="12700">
            <a:noFill/>
            <a:miter lim="800000"/>
            <a:headEnd/>
            <a:tailEnd/>
          </a:ln>
          <a:effectLst/>
        </p:spPr>
      </p:pic>
      <p:sp>
        <p:nvSpPr>
          <p:cNvPr id="200708" name="Text Box 4"/>
          <p:cNvSpPr txBox="1">
            <a:spLocks noChangeArrowheads="1"/>
          </p:cNvSpPr>
          <p:nvPr/>
        </p:nvSpPr>
        <p:spPr bwMode="auto">
          <a:xfrm>
            <a:off x="5334000" y="3124200"/>
            <a:ext cx="722313"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HUB</a:t>
            </a:r>
          </a:p>
        </p:txBody>
      </p:sp>
      <p:pic>
        <p:nvPicPr>
          <p:cNvPr id="200709" name="Picture 5" descr="Cover1"/>
          <p:cNvPicPr>
            <a:picLocks noChangeAspect="1" noChangeArrowheads="1"/>
          </p:cNvPicPr>
          <p:nvPr/>
        </p:nvPicPr>
        <p:blipFill>
          <a:blip r:embed="rId4" cstate="print"/>
          <a:srcRect l="6784" t="83183" r="81641" b="8038"/>
          <a:stretch>
            <a:fillRect/>
          </a:stretch>
        </p:blipFill>
        <p:spPr bwMode="auto">
          <a:xfrm>
            <a:off x="2895600" y="2971800"/>
            <a:ext cx="609600" cy="307975"/>
          </a:xfrm>
          <a:prstGeom prst="rect">
            <a:avLst/>
          </a:prstGeom>
          <a:noFill/>
        </p:spPr>
      </p:pic>
      <p:sp>
        <p:nvSpPr>
          <p:cNvPr id="200710" name="Text Box 6"/>
          <p:cNvSpPr txBox="1">
            <a:spLocks noChangeArrowheads="1"/>
          </p:cNvSpPr>
          <p:nvPr/>
        </p:nvSpPr>
        <p:spPr bwMode="auto">
          <a:xfrm>
            <a:off x="2514600" y="3352800"/>
            <a:ext cx="15240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IDS Sensor</a:t>
            </a:r>
          </a:p>
        </p:txBody>
      </p:sp>
      <p:sp>
        <p:nvSpPr>
          <p:cNvPr id="200711" name="Line 7"/>
          <p:cNvSpPr>
            <a:spLocks noChangeShapeType="1"/>
          </p:cNvSpPr>
          <p:nvPr/>
        </p:nvSpPr>
        <p:spPr bwMode="auto">
          <a:xfrm>
            <a:off x="3505200" y="3124200"/>
            <a:ext cx="1066800" cy="0"/>
          </a:xfrm>
          <a:prstGeom prst="line">
            <a:avLst/>
          </a:prstGeom>
          <a:noFill/>
          <a:ln w="28575">
            <a:solidFill>
              <a:schemeClr val="tx1"/>
            </a:solidFill>
            <a:round/>
            <a:headEnd/>
            <a:tailEnd/>
          </a:ln>
          <a:effectLst/>
        </p:spPr>
        <p:txBody>
          <a:bodyPr wrap="none" anchor="ctr"/>
          <a:lstStyle/>
          <a:p>
            <a:endParaRPr lang="zh-CN" altLang="en-US"/>
          </a:p>
        </p:txBody>
      </p:sp>
      <p:sp>
        <p:nvSpPr>
          <p:cNvPr id="200712" name="Line 8"/>
          <p:cNvSpPr>
            <a:spLocks noChangeShapeType="1"/>
          </p:cNvSpPr>
          <p:nvPr/>
        </p:nvSpPr>
        <p:spPr bwMode="auto">
          <a:xfrm>
            <a:off x="4724400" y="3276600"/>
            <a:ext cx="0" cy="762000"/>
          </a:xfrm>
          <a:prstGeom prst="line">
            <a:avLst/>
          </a:prstGeom>
          <a:noFill/>
          <a:ln w="38100">
            <a:solidFill>
              <a:schemeClr val="tx1"/>
            </a:solidFill>
            <a:round/>
            <a:headEnd/>
            <a:tailEnd/>
          </a:ln>
          <a:effectLst/>
        </p:spPr>
        <p:txBody>
          <a:bodyPr wrap="none" anchor="ctr"/>
          <a:lstStyle/>
          <a:p>
            <a:endParaRPr lang="zh-CN" altLang="en-US"/>
          </a:p>
        </p:txBody>
      </p:sp>
      <p:sp>
        <p:nvSpPr>
          <p:cNvPr id="200713" name="Line 9"/>
          <p:cNvSpPr>
            <a:spLocks noChangeShapeType="1"/>
          </p:cNvSpPr>
          <p:nvPr/>
        </p:nvSpPr>
        <p:spPr bwMode="auto">
          <a:xfrm>
            <a:off x="5029200" y="3276600"/>
            <a:ext cx="0" cy="762000"/>
          </a:xfrm>
          <a:prstGeom prst="line">
            <a:avLst/>
          </a:prstGeom>
          <a:noFill/>
          <a:ln w="38100">
            <a:solidFill>
              <a:schemeClr val="tx1"/>
            </a:solidFill>
            <a:round/>
            <a:headEnd/>
            <a:tailEnd/>
          </a:ln>
          <a:effectLst/>
        </p:spPr>
        <p:txBody>
          <a:bodyPr wrap="none" anchor="ctr"/>
          <a:lstStyle/>
          <a:p>
            <a:endParaRPr lang="zh-CN" altLang="en-US"/>
          </a:p>
        </p:txBody>
      </p:sp>
      <p:pic>
        <p:nvPicPr>
          <p:cNvPr id="200714" name="Picture 10"/>
          <p:cNvPicPr>
            <a:picLocks noChangeArrowheads="1"/>
          </p:cNvPicPr>
          <p:nvPr/>
        </p:nvPicPr>
        <p:blipFill>
          <a:blip r:embed="rId5" cstate="print"/>
          <a:srcRect/>
          <a:stretch>
            <a:fillRect/>
          </a:stretch>
        </p:blipFill>
        <p:spPr bwMode="auto">
          <a:xfrm>
            <a:off x="4495800" y="4038600"/>
            <a:ext cx="381000" cy="762000"/>
          </a:xfrm>
          <a:prstGeom prst="rect">
            <a:avLst/>
          </a:prstGeom>
          <a:noFill/>
          <a:ln w="12700">
            <a:noFill/>
            <a:miter lim="800000"/>
            <a:headEnd/>
            <a:tailEnd/>
          </a:ln>
          <a:effectLst/>
        </p:spPr>
      </p:pic>
      <p:pic>
        <p:nvPicPr>
          <p:cNvPr id="200715" name="Picture 11"/>
          <p:cNvPicPr>
            <a:picLocks noChangeArrowheads="1"/>
          </p:cNvPicPr>
          <p:nvPr/>
        </p:nvPicPr>
        <p:blipFill>
          <a:blip r:embed="rId5" cstate="print"/>
          <a:srcRect/>
          <a:stretch>
            <a:fillRect/>
          </a:stretch>
        </p:blipFill>
        <p:spPr bwMode="auto">
          <a:xfrm>
            <a:off x="4953000" y="4038600"/>
            <a:ext cx="381000" cy="762000"/>
          </a:xfrm>
          <a:prstGeom prst="rect">
            <a:avLst/>
          </a:prstGeom>
          <a:noFill/>
          <a:ln w="12700">
            <a:noFill/>
            <a:miter lim="800000"/>
            <a:headEnd/>
            <a:tailEnd/>
          </a:ln>
          <a:effectLst/>
        </p:spPr>
      </p:pic>
      <p:sp>
        <p:nvSpPr>
          <p:cNvPr id="200716" name="Text Box 12"/>
          <p:cNvSpPr txBox="1">
            <a:spLocks noChangeArrowheads="1"/>
          </p:cNvSpPr>
          <p:nvPr/>
        </p:nvSpPr>
        <p:spPr bwMode="auto">
          <a:xfrm>
            <a:off x="4191000" y="4953000"/>
            <a:ext cx="1524000" cy="701675"/>
          </a:xfrm>
          <a:prstGeom prst="rect">
            <a:avLst/>
          </a:prstGeom>
          <a:noFill/>
          <a:ln w="9525">
            <a:noFill/>
            <a:miter lim="800000"/>
            <a:headEnd/>
            <a:tailEnd/>
          </a:ln>
          <a:effectLst/>
        </p:spPr>
        <p:txBody>
          <a:bodyPr>
            <a:spAutoFit/>
          </a:bodyPr>
          <a:lstStyle/>
          <a:p>
            <a:pPr algn="ctr"/>
            <a:r>
              <a:rPr kumimoji="0" lang="en-US" altLang="zh-CN" sz="2000" b="0">
                <a:latin typeface="Arial" charset="0"/>
                <a:ea typeface="宋体" pitchFamily="2" charset="-122"/>
              </a:rPr>
              <a:t>Monitored Servers</a:t>
            </a:r>
          </a:p>
        </p:txBody>
      </p:sp>
      <p:pic>
        <p:nvPicPr>
          <p:cNvPr id="200717" name="Picture 13"/>
          <p:cNvPicPr>
            <a:picLocks noChangeArrowheads="1"/>
          </p:cNvPicPr>
          <p:nvPr/>
        </p:nvPicPr>
        <p:blipFill>
          <a:blip r:embed="rId6" cstate="print"/>
          <a:srcRect/>
          <a:stretch>
            <a:fillRect/>
          </a:stretch>
        </p:blipFill>
        <p:spPr bwMode="auto">
          <a:xfrm>
            <a:off x="5562600" y="1905000"/>
            <a:ext cx="685800" cy="914400"/>
          </a:xfrm>
          <a:prstGeom prst="rect">
            <a:avLst/>
          </a:prstGeom>
          <a:noFill/>
          <a:ln w="12700">
            <a:noFill/>
            <a:miter lim="800000"/>
            <a:headEnd/>
            <a:tailEnd/>
          </a:ln>
          <a:effectLst/>
        </p:spPr>
      </p:pic>
      <p:sp>
        <p:nvSpPr>
          <p:cNvPr id="200718" name="Text Box 14"/>
          <p:cNvSpPr txBox="1">
            <a:spLocks noChangeArrowheads="1"/>
          </p:cNvSpPr>
          <p:nvPr/>
        </p:nvSpPr>
        <p:spPr bwMode="auto">
          <a:xfrm>
            <a:off x="6248400" y="2209800"/>
            <a:ext cx="12954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Console</a:t>
            </a:r>
          </a:p>
        </p:txBody>
      </p:sp>
      <p:sp>
        <p:nvSpPr>
          <p:cNvPr id="200719" name="Line 15"/>
          <p:cNvSpPr>
            <a:spLocks noChangeShapeType="1"/>
          </p:cNvSpPr>
          <p:nvPr/>
        </p:nvSpPr>
        <p:spPr bwMode="auto">
          <a:xfrm flipH="1">
            <a:off x="5181600" y="2438400"/>
            <a:ext cx="304800" cy="228600"/>
          </a:xfrm>
          <a:prstGeom prst="line">
            <a:avLst/>
          </a:prstGeom>
          <a:noFill/>
          <a:ln w="38100">
            <a:solidFill>
              <a:schemeClr val="tx1"/>
            </a:solidFill>
            <a:round/>
            <a:headEnd/>
            <a:tailEnd/>
          </a:ln>
          <a:effectLst/>
        </p:spPr>
        <p:txBody>
          <a:bodyPr wrap="none" anchor="ctr"/>
          <a:lstStyle/>
          <a:p>
            <a:endParaRPr lang="zh-CN" altLang="en-US"/>
          </a:p>
        </p:txBody>
      </p:sp>
      <p:sp>
        <p:nvSpPr>
          <p:cNvPr id="200720" name="Line 16"/>
          <p:cNvSpPr>
            <a:spLocks noChangeShapeType="1"/>
          </p:cNvSpPr>
          <p:nvPr/>
        </p:nvSpPr>
        <p:spPr bwMode="auto">
          <a:xfrm>
            <a:off x="5181600" y="2667000"/>
            <a:ext cx="228600" cy="76200"/>
          </a:xfrm>
          <a:prstGeom prst="line">
            <a:avLst/>
          </a:prstGeom>
          <a:noFill/>
          <a:ln w="38100">
            <a:solidFill>
              <a:schemeClr val="tx1"/>
            </a:solidFill>
            <a:round/>
            <a:headEnd/>
            <a:tailEnd/>
          </a:ln>
          <a:effectLst/>
        </p:spPr>
        <p:txBody>
          <a:bodyPr wrap="none" anchor="ctr"/>
          <a:lstStyle/>
          <a:p>
            <a:endParaRPr lang="zh-CN" altLang="en-US"/>
          </a:p>
        </p:txBody>
      </p:sp>
      <p:sp>
        <p:nvSpPr>
          <p:cNvPr id="200721" name="Line 17"/>
          <p:cNvSpPr>
            <a:spLocks noChangeShapeType="1"/>
          </p:cNvSpPr>
          <p:nvPr/>
        </p:nvSpPr>
        <p:spPr bwMode="auto">
          <a:xfrm flipH="1">
            <a:off x="4953000" y="2743200"/>
            <a:ext cx="457200" cy="228600"/>
          </a:xfrm>
          <a:prstGeom prst="line">
            <a:avLst/>
          </a:prstGeom>
          <a:noFill/>
          <a:ln w="38100">
            <a:solidFill>
              <a:schemeClr val="tx1"/>
            </a:solidFill>
            <a:round/>
            <a:headEnd/>
            <a:tailEnd/>
          </a:ln>
          <a:effectLst/>
        </p:spPr>
        <p:txBody>
          <a:bodyPr wrap="none" anchor="ctr"/>
          <a:lstStyle/>
          <a:p>
            <a:endParaRPr lang="zh-CN" altLang="en-US"/>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DEB49488-4BA9-418C-B748-B950D8903576}" type="slidenum">
              <a:rPr lang="en-US" altLang="zh-CN" smtClean="0"/>
              <a:pPr/>
              <a:t>36</a:t>
            </a:fld>
            <a:endParaRPr lang="en-US" altLang="zh-CN"/>
          </a:p>
        </p:txBody>
      </p:sp>
      <p:sp>
        <p:nvSpPr>
          <p:cNvPr id="201730" name="Rectangle 2"/>
          <p:cNvSpPr>
            <a:spLocks noGrp="1" noChangeArrowheads="1"/>
          </p:cNvSpPr>
          <p:nvPr>
            <p:ph type="title"/>
          </p:nvPr>
        </p:nvSpPr>
        <p:spPr/>
        <p:txBody>
          <a:bodyPr/>
          <a:lstStyle/>
          <a:p>
            <a:r>
              <a:rPr lang="zh-CN" altLang="en-US"/>
              <a:t>交换环境</a:t>
            </a:r>
          </a:p>
        </p:txBody>
      </p:sp>
      <p:sp>
        <p:nvSpPr>
          <p:cNvPr id="201731" name="Text Box 3"/>
          <p:cNvSpPr txBox="1">
            <a:spLocks noChangeArrowheads="1"/>
          </p:cNvSpPr>
          <p:nvPr/>
        </p:nvSpPr>
        <p:spPr bwMode="auto">
          <a:xfrm>
            <a:off x="5334000" y="3124200"/>
            <a:ext cx="990600" cy="396875"/>
          </a:xfrm>
          <a:prstGeom prst="rect">
            <a:avLst/>
          </a:prstGeom>
          <a:noFill/>
          <a:ln w="9525">
            <a:noFill/>
            <a:miter lim="800000"/>
            <a:headEnd/>
            <a:tailEnd/>
          </a:ln>
          <a:effectLst/>
        </p:spPr>
        <p:txBody>
          <a:bodyPr>
            <a:spAutoFit/>
          </a:bodyPr>
          <a:lstStyle/>
          <a:p>
            <a:r>
              <a:rPr kumimoji="0" lang="en-US" altLang="zh-CN" sz="2000" b="0">
                <a:solidFill>
                  <a:schemeClr val="accent2"/>
                </a:solidFill>
                <a:latin typeface="Arial" charset="0"/>
                <a:ea typeface="宋体" pitchFamily="2" charset="-122"/>
              </a:rPr>
              <a:t>Switch</a:t>
            </a:r>
          </a:p>
        </p:txBody>
      </p:sp>
      <p:pic>
        <p:nvPicPr>
          <p:cNvPr id="201732" name="Picture 4" descr="Cover1"/>
          <p:cNvPicPr>
            <a:picLocks noChangeAspect="1" noChangeArrowheads="1"/>
          </p:cNvPicPr>
          <p:nvPr/>
        </p:nvPicPr>
        <p:blipFill>
          <a:blip r:embed="rId3" cstate="print"/>
          <a:srcRect l="6784" t="83183" r="81641" b="8038"/>
          <a:stretch>
            <a:fillRect/>
          </a:stretch>
        </p:blipFill>
        <p:spPr bwMode="auto">
          <a:xfrm>
            <a:off x="2895600" y="2971800"/>
            <a:ext cx="609600" cy="307975"/>
          </a:xfrm>
          <a:prstGeom prst="rect">
            <a:avLst/>
          </a:prstGeom>
          <a:noFill/>
        </p:spPr>
      </p:pic>
      <p:sp>
        <p:nvSpPr>
          <p:cNvPr id="201733" name="Text Box 5"/>
          <p:cNvSpPr txBox="1">
            <a:spLocks noChangeArrowheads="1"/>
          </p:cNvSpPr>
          <p:nvPr/>
        </p:nvSpPr>
        <p:spPr bwMode="auto">
          <a:xfrm>
            <a:off x="2514600" y="3352800"/>
            <a:ext cx="15240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IDS Sensor</a:t>
            </a:r>
          </a:p>
        </p:txBody>
      </p:sp>
      <p:sp>
        <p:nvSpPr>
          <p:cNvPr id="201734" name="Line 6"/>
          <p:cNvSpPr>
            <a:spLocks noChangeShapeType="1"/>
          </p:cNvSpPr>
          <p:nvPr/>
        </p:nvSpPr>
        <p:spPr bwMode="auto">
          <a:xfrm>
            <a:off x="3505200" y="3124200"/>
            <a:ext cx="1066800" cy="0"/>
          </a:xfrm>
          <a:prstGeom prst="line">
            <a:avLst/>
          </a:prstGeom>
          <a:noFill/>
          <a:ln w="28575">
            <a:solidFill>
              <a:schemeClr val="tx1"/>
            </a:solidFill>
            <a:round/>
            <a:headEnd/>
            <a:tailEnd/>
          </a:ln>
          <a:effectLst/>
        </p:spPr>
        <p:txBody>
          <a:bodyPr wrap="none" anchor="ctr"/>
          <a:lstStyle/>
          <a:p>
            <a:endParaRPr lang="zh-CN" altLang="en-US"/>
          </a:p>
        </p:txBody>
      </p:sp>
      <p:sp>
        <p:nvSpPr>
          <p:cNvPr id="201735" name="Line 7"/>
          <p:cNvSpPr>
            <a:spLocks noChangeShapeType="1"/>
          </p:cNvSpPr>
          <p:nvPr/>
        </p:nvSpPr>
        <p:spPr bwMode="auto">
          <a:xfrm>
            <a:off x="4724400" y="3276600"/>
            <a:ext cx="0" cy="762000"/>
          </a:xfrm>
          <a:prstGeom prst="line">
            <a:avLst/>
          </a:prstGeom>
          <a:noFill/>
          <a:ln w="38100">
            <a:solidFill>
              <a:schemeClr val="tx1"/>
            </a:solidFill>
            <a:round/>
            <a:headEnd/>
            <a:tailEnd/>
          </a:ln>
          <a:effectLst/>
        </p:spPr>
        <p:txBody>
          <a:bodyPr wrap="none" anchor="ctr"/>
          <a:lstStyle/>
          <a:p>
            <a:endParaRPr lang="zh-CN" altLang="en-US"/>
          </a:p>
        </p:txBody>
      </p:sp>
      <p:sp>
        <p:nvSpPr>
          <p:cNvPr id="201736" name="Line 8"/>
          <p:cNvSpPr>
            <a:spLocks noChangeShapeType="1"/>
          </p:cNvSpPr>
          <p:nvPr/>
        </p:nvSpPr>
        <p:spPr bwMode="auto">
          <a:xfrm>
            <a:off x="5029200" y="3276600"/>
            <a:ext cx="0" cy="762000"/>
          </a:xfrm>
          <a:prstGeom prst="line">
            <a:avLst/>
          </a:prstGeom>
          <a:noFill/>
          <a:ln w="38100">
            <a:solidFill>
              <a:schemeClr val="tx1"/>
            </a:solidFill>
            <a:round/>
            <a:headEnd/>
            <a:tailEnd/>
          </a:ln>
          <a:effectLst/>
        </p:spPr>
        <p:txBody>
          <a:bodyPr wrap="none" anchor="ctr"/>
          <a:lstStyle/>
          <a:p>
            <a:endParaRPr lang="zh-CN" altLang="en-US"/>
          </a:p>
        </p:txBody>
      </p:sp>
      <p:pic>
        <p:nvPicPr>
          <p:cNvPr id="201737" name="Picture 9"/>
          <p:cNvPicPr>
            <a:picLocks noChangeArrowheads="1"/>
          </p:cNvPicPr>
          <p:nvPr/>
        </p:nvPicPr>
        <p:blipFill>
          <a:blip r:embed="rId4" cstate="print"/>
          <a:srcRect/>
          <a:stretch>
            <a:fillRect/>
          </a:stretch>
        </p:blipFill>
        <p:spPr bwMode="auto">
          <a:xfrm>
            <a:off x="4495800" y="4038600"/>
            <a:ext cx="381000" cy="762000"/>
          </a:xfrm>
          <a:prstGeom prst="rect">
            <a:avLst/>
          </a:prstGeom>
          <a:noFill/>
          <a:ln w="12700">
            <a:noFill/>
            <a:miter lim="800000"/>
            <a:headEnd/>
            <a:tailEnd/>
          </a:ln>
          <a:effectLst/>
        </p:spPr>
      </p:pic>
      <p:pic>
        <p:nvPicPr>
          <p:cNvPr id="201738" name="Picture 10"/>
          <p:cNvPicPr>
            <a:picLocks noChangeArrowheads="1"/>
          </p:cNvPicPr>
          <p:nvPr/>
        </p:nvPicPr>
        <p:blipFill>
          <a:blip r:embed="rId4" cstate="print"/>
          <a:srcRect/>
          <a:stretch>
            <a:fillRect/>
          </a:stretch>
        </p:blipFill>
        <p:spPr bwMode="auto">
          <a:xfrm>
            <a:off x="4953000" y="4038600"/>
            <a:ext cx="381000" cy="762000"/>
          </a:xfrm>
          <a:prstGeom prst="rect">
            <a:avLst/>
          </a:prstGeom>
          <a:noFill/>
          <a:ln w="12700">
            <a:noFill/>
            <a:miter lim="800000"/>
            <a:headEnd/>
            <a:tailEnd/>
          </a:ln>
          <a:effectLst/>
        </p:spPr>
      </p:pic>
      <p:sp>
        <p:nvSpPr>
          <p:cNvPr id="201739" name="Text Box 11"/>
          <p:cNvSpPr txBox="1">
            <a:spLocks noChangeArrowheads="1"/>
          </p:cNvSpPr>
          <p:nvPr/>
        </p:nvSpPr>
        <p:spPr bwMode="auto">
          <a:xfrm>
            <a:off x="4191000" y="4953000"/>
            <a:ext cx="1524000" cy="701675"/>
          </a:xfrm>
          <a:prstGeom prst="rect">
            <a:avLst/>
          </a:prstGeom>
          <a:noFill/>
          <a:ln w="9525">
            <a:noFill/>
            <a:miter lim="800000"/>
            <a:headEnd/>
            <a:tailEnd/>
          </a:ln>
          <a:effectLst/>
        </p:spPr>
        <p:txBody>
          <a:bodyPr>
            <a:spAutoFit/>
          </a:bodyPr>
          <a:lstStyle/>
          <a:p>
            <a:pPr algn="ctr"/>
            <a:r>
              <a:rPr kumimoji="0" lang="en-US" altLang="zh-CN" sz="2000" b="0">
                <a:latin typeface="Arial" charset="0"/>
                <a:ea typeface="宋体" pitchFamily="2" charset="-122"/>
              </a:rPr>
              <a:t>Monitored Servers</a:t>
            </a:r>
          </a:p>
        </p:txBody>
      </p:sp>
      <p:pic>
        <p:nvPicPr>
          <p:cNvPr id="201740" name="Picture 12"/>
          <p:cNvPicPr>
            <a:picLocks noChangeArrowheads="1"/>
          </p:cNvPicPr>
          <p:nvPr/>
        </p:nvPicPr>
        <p:blipFill>
          <a:blip r:embed="rId5" cstate="print"/>
          <a:srcRect/>
          <a:stretch>
            <a:fillRect/>
          </a:stretch>
        </p:blipFill>
        <p:spPr bwMode="auto">
          <a:xfrm>
            <a:off x="5562600" y="1905000"/>
            <a:ext cx="685800" cy="914400"/>
          </a:xfrm>
          <a:prstGeom prst="rect">
            <a:avLst/>
          </a:prstGeom>
          <a:noFill/>
          <a:ln w="12700">
            <a:noFill/>
            <a:miter lim="800000"/>
            <a:headEnd/>
            <a:tailEnd/>
          </a:ln>
          <a:effectLst/>
        </p:spPr>
      </p:pic>
      <p:sp>
        <p:nvSpPr>
          <p:cNvPr id="201741" name="Text Box 13"/>
          <p:cNvSpPr txBox="1">
            <a:spLocks noChangeArrowheads="1"/>
          </p:cNvSpPr>
          <p:nvPr/>
        </p:nvSpPr>
        <p:spPr bwMode="auto">
          <a:xfrm>
            <a:off x="6248400" y="2209800"/>
            <a:ext cx="1295400" cy="396875"/>
          </a:xfrm>
          <a:prstGeom prst="rect">
            <a:avLst/>
          </a:prstGeom>
          <a:noFill/>
          <a:ln w="9525">
            <a:noFill/>
            <a:miter lim="800000"/>
            <a:headEnd/>
            <a:tailEnd/>
          </a:ln>
          <a:effectLst/>
        </p:spPr>
        <p:txBody>
          <a:bodyPr>
            <a:spAutoFit/>
          </a:bodyPr>
          <a:lstStyle/>
          <a:p>
            <a:r>
              <a:rPr kumimoji="0" lang="en-US" altLang="zh-CN" sz="2000" b="0">
                <a:latin typeface="Arial" charset="0"/>
                <a:ea typeface="宋体" pitchFamily="2" charset="-122"/>
              </a:rPr>
              <a:t>Console</a:t>
            </a:r>
          </a:p>
        </p:txBody>
      </p:sp>
      <p:sp>
        <p:nvSpPr>
          <p:cNvPr id="201742" name="Line 14"/>
          <p:cNvSpPr>
            <a:spLocks noChangeShapeType="1"/>
          </p:cNvSpPr>
          <p:nvPr/>
        </p:nvSpPr>
        <p:spPr bwMode="auto">
          <a:xfrm flipH="1">
            <a:off x="5181600" y="2438400"/>
            <a:ext cx="304800" cy="228600"/>
          </a:xfrm>
          <a:prstGeom prst="line">
            <a:avLst/>
          </a:prstGeom>
          <a:noFill/>
          <a:ln w="38100">
            <a:solidFill>
              <a:schemeClr val="tx1"/>
            </a:solidFill>
            <a:round/>
            <a:headEnd/>
            <a:tailEnd/>
          </a:ln>
          <a:effectLst/>
        </p:spPr>
        <p:txBody>
          <a:bodyPr wrap="none" anchor="ctr"/>
          <a:lstStyle/>
          <a:p>
            <a:endParaRPr lang="zh-CN" altLang="en-US"/>
          </a:p>
        </p:txBody>
      </p:sp>
      <p:sp>
        <p:nvSpPr>
          <p:cNvPr id="201743" name="Line 15"/>
          <p:cNvSpPr>
            <a:spLocks noChangeShapeType="1"/>
          </p:cNvSpPr>
          <p:nvPr/>
        </p:nvSpPr>
        <p:spPr bwMode="auto">
          <a:xfrm>
            <a:off x="5181600" y="2667000"/>
            <a:ext cx="228600" cy="76200"/>
          </a:xfrm>
          <a:prstGeom prst="line">
            <a:avLst/>
          </a:prstGeom>
          <a:noFill/>
          <a:ln w="38100">
            <a:solidFill>
              <a:schemeClr val="tx1"/>
            </a:solidFill>
            <a:round/>
            <a:headEnd/>
            <a:tailEnd/>
          </a:ln>
          <a:effectLst/>
        </p:spPr>
        <p:txBody>
          <a:bodyPr wrap="none" anchor="ctr"/>
          <a:lstStyle/>
          <a:p>
            <a:endParaRPr lang="zh-CN" altLang="en-US"/>
          </a:p>
        </p:txBody>
      </p:sp>
      <p:sp>
        <p:nvSpPr>
          <p:cNvPr id="201744" name="Line 16"/>
          <p:cNvSpPr>
            <a:spLocks noChangeShapeType="1"/>
          </p:cNvSpPr>
          <p:nvPr/>
        </p:nvSpPr>
        <p:spPr bwMode="auto">
          <a:xfrm flipH="1">
            <a:off x="4953000" y="2743200"/>
            <a:ext cx="457200" cy="228600"/>
          </a:xfrm>
          <a:prstGeom prst="line">
            <a:avLst/>
          </a:prstGeom>
          <a:noFill/>
          <a:ln w="38100">
            <a:solidFill>
              <a:schemeClr val="tx1"/>
            </a:solidFill>
            <a:round/>
            <a:headEnd/>
            <a:tailEnd/>
          </a:ln>
          <a:effectLst/>
        </p:spPr>
        <p:txBody>
          <a:bodyPr wrap="none" anchor="ctr"/>
          <a:lstStyle/>
          <a:p>
            <a:endParaRPr lang="zh-CN" altLang="en-US"/>
          </a:p>
        </p:txBody>
      </p:sp>
      <p:pic>
        <p:nvPicPr>
          <p:cNvPr id="201745" name="Picture 17"/>
          <p:cNvPicPr>
            <a:picLocks noChangeArrowheads="1"/>
          </p:cNvPicPr>
          <p:nvPr/>
        </p:nvPicPr>
        <p:blipFill>
          <a:blip r:embed="rId6" cstate="print"/>
          <a:srcRect/>
          <a:stretch>
            <a:fillRect/>
          </a:stretch>
        </p:blipFill>
        <p:spPr bwMode="auto">
          <a:xfrm>
            <a:off x="4419600" y="2971800"/>
            <a:ext cx="990600" cy="304800"/>
          </a:xfrm>
          <a:prstGeom prst="rect">
            <a:avLst/>
          </a:prstGeom>
          <a:noFill/>
          <a:ln w="9525">
            <a:noFill/>
            <a:miter lim="800000"/>
            <a:headEnd/>
            <a:tailEnd/>
          </a:ln>
          <a:effectLst/>
        </p:spPr>
      </p:pic>
      <p:sp>
        <p:nvSpPr>
          <p:cNvPr id="201746" name="Text Box 18"/>
          <p:cNvSpPr txBox="1">
            <a:spLocks noChangeArrowheads="1"/>
          </p:cNvSpPr>
          <p:nvPr/>
        </p:nvSpPr>
        <p:spPr bwMode="auto">
          <a:xfrm>
            <a:off x="5334000" y="3733800"/>
            <a:ext cx="3810000" cy="1004888"/>
          </a:xfrm>
          <a:prstGeom prst="rect">
            <a:avLst/>
          </a:prstGeom>
          <a:noFill/>
          <a:ln w="38100">
            <a:noFill/>
            <a:miter lim="800000"/>
            <a:headEnd/>
            <a:tailEnd/>
          </a:ln>
          <a:effectLst/>
        </p:spPr>
        <p:txBody>
          <a:bodyPr>
            <a:spAutoFit/>
          </a:bodyPr>
          <a:lstStyle/>
          <a:p>
            <a:pPr algn="ctr" eaLnBrk="0" hangingPunct="0">
              <a:spcBef>
                <a:spcPct val="50000"/>
              </a:spcBef>
            </a:pPr>
            <a:r>
              <a:rPr kumimoji="0" lang="zh-CN" altLang="en-US" sz="2400" i="1">
                <a:solidFill>
                  <a:schemeClr val="accent2"/>
                </a:solidFill>
                <a:latin typeface="Arial" charset="0"/>
                <a:ea typeface="宋体" pitchFamily="2" charset="-122"/>
              </a:rPr>
              <a:t>通过端口镜像实现</a:t>
            </a:r>
          </a:p>
          <a:p>
            <a:pPr algn="ctr" eaLnBrk="0" hangingPunct="0">
              <a:spcBef>
                <a:spcPct val="50000"/>
              </a:spcBef>
            </a:pPr>
            <a:r>
              <a:rPr kumimoji="0" lang="zh-CN" altLang="en-US" sz="2400" i="1">
                <a:solidFill>
                  <a:schemeClr val="accent2"/>
                </a:solidFill>
                <a:latin typeface="Arial" charset="0"/>
                <a:ea typeface="宋体" pitchFamily="2" charset="-122"/>
              </a:rPr>
              <a:t>（</a:t>
            </a:r>
            <a:r>
              <a:rPr kumimoji="0" lang="en-US" altLang="zh-CN" sz="2400" i="1">
                <a:solidFill>
                  <a:schemeClr val="accent2"/>
                </a:solidFill>
                <a:latin typeface="Arial" charset="0"/>
                <a:ea typeface="宋体" pitchFamily="2" charset="-122"/>
              </a:rPr>
              <a:t>SPAN / Port Monitor</a:t>
            </a:r>
            <a:r>
              <a:rPr kumimoji="0" lang="zh-CN" altLang="en-US" sz="2400" i="1">
                <a:solidFill>
                  <a:schemeClr val="accent2"/>
                </a:solidFill>
                <a:latin typeface="Arial" charset="0"/>
                <a:ea typeface="宋体" pitchFamily="2" charset="-122"/>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1746"/>
                                        </p:tgtEl>
                                        <p:attrNameLst>
                                          <p:attrName>style.visibility</p:attrName>
                                        </p:attrNameLst>
                                      </p:cBhvr>
                                      <p:to>
                                        <p:strVal val="visible"/>
                                      </p:to>
                                    </p:set>
                                    <p:anim calcmode="lin" valueType="num">
                                      <p:cBhvr additive="base">
                                        <p:cTn id="7" dur="500" fill="hold"/>
                                        <p:tgtEl>
                                          <p:spTgt spid="201746"/>
                                        </p:tgtEl>
                                        <p:attrNameLst>
                                          <p:attrName>ppt_x</p:attrName>
                                        </p:attrNameLst>
                                      </p:cBhvr>
                                      <p:tavLst>
                                        <p:tav tm="0">
                                          <p:val>
                                            <p:strVal val="0-#ppt_w/2"/>
                                          </p:val>
                                        </p:tav>
                                        <p:tav tm="100000">
                                          <p:val>
                                            <p:strVal val="#ppt_x"/>
                                          </p:val>
                                        </p:tav>
                                      </p:tavLst>
                                    </p:anim>
                                    <p:anim calcmode="lin" valueType="num">
                                      <p:cBhvr additive="base">
                                        <p:cTn id="8" dur="500" fill="hold"/>
                                        <p:tgtEl>
                                          <p:spTgt spid="2017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BBD91CDB-A5D8-437F-821E-EC46C1B5BD70}" type="slidenum">
              <a:rPr lang="en-US" altLang="zh-CN" smtClean="0"/>
              <a:pPr/>
              <a:t>37</a:t>
            </a:fld>
            <a:endParaRPr lang="en-US" altLang="zh-CN"/>
          </a:p>
        </p:txBody>
      </p:sp>
      <p:sp>
        <p:nvSpPr>
          <p:cNvPr id="239619" name="Rectangle 3"/>
          <p:cNvSpPr>
            <a:spLocks noGrp="1" noChangeArrowheads="1"/>
          </p:cNvSpPr>
          <p:nvPr>
            <p:ph type="title"/>
          </p:nvPr>
        </p:nvSpPr>
        <p:spPr/>
        <p:txBody>
          <a:bodyPr/>
          <a:lstStyle/>
          <a:p>
            <a:r>
              <a:rPr lang="en-US" altLang="ja-JP"/>
              <a:t>Deployment of IDS</a:t>
            </a:r>
          </a:p>
        </p:txBody>
      </p:sp>
      <p:sp>
        <p:nvSpPr>
          <p:cNvPr id="239618" name="Rectangle 2"/>
          <p:cNvSpPr>
            <a:spLocks noChangeArrowheads="1"/>
          </p:cNvSpPr>
          <p:nvPr/>
        </p:nvSpPr>
        <p:spPr bwMode="auto">
          <a:xfrm>
            <a:off x="228600" y="2209800"/>
            <a:ext cx="3733800" cy="4038600"/>
          </a:xfrm>
          <a:prstGeom prst="rect">
            <a:avLst/>
          </a:prstGeom>
          <a:gradFill rotWithShape="0">
            <a:gsLst>
              <a:gs pos="0">
                <a:srgbClr val="00FF99">
                  <a:gamma/>
                  <a:tint val="0"/>
                  <a:invGamma/>
                </a:srgbClr>
              </a:gs>
              <a:gs pos="100000">
                <a:srgbClr val="00FF99"/>
              </a:gs>
            </a:gsLst>
            <a:lin ang="0" scaled="1"/>
          </a:gradFill>
          <a:ln w="9525">
            <a:noFill/>
            <a:miter lim="800000"/>
            <a:headEnd/>
            <a:tailEnd/>
          </a:ln>
          <a:effectLst/>
        </p:spPr>
        <p:txBody>
          <a:bodyPr wrap="none" anchor="ctr"/>
          <a:lstStyle/>
          <a:p>
            <a:endParaRPr lang="zh-CN" altLang="en-US"/>
          </a:p>
        </p:txBody>
      </p:sp>
      <p:sp>
        <p:nvSpPr>
          <p:cNvPr id="239620" name="Cloud"/>
          <p:cNvSpPr>
            <a:spLocks noChangeAspect="1" noEditPoints="1" noChangeArrowheads="1"/>
          </p:cNvSpPr>
          <p:nvPr/>
        </p:nvSpPr>
        <p:spPr bwMode="auto">
          <a:xfrm>
            <a:off x="304800" y="3276600"/>
            <a:ext cx="1828800" cy="12239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lgn="ctr" eaLnBrk="0" hangingPunct="0"/>
            <a:r>
              <a:rPr lang="en-US" altLang="ja-JP" sz="2400" b="0">
                <a:latin typeface="Times New Roman" pitchFamily="18" charset="0"/>
                <a:ea typeface="MS PGothic" pitchFamily="34" charset="-128"/>
              </a:rPr>
              <a:t>Internet</a:t>
            </a:r>
          </a:p>
        </p:txBody>
      </p:sp>
      <p:sp>
        <p:nvSpPr>
          <p:cNvPr id="239621" name="modem"/>
          <p:cNvSpPr>
            <a:spLocks noEditPoints="1" noChangeArrowheads="1"/>
          </p:cNvSpPr>
          <p:nvPr/>
        </p:nvSpPr>
        <p:spPr bwMode="auto">
          <a:xfrm>
            <a:off x="3505200" y="3810000"/>
            <a:ext cx="1066800" cy="3048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r>
              <a:rPr lang="en-US" altLang="ja-JP" sz="1800" b="0">
                <a:latin typeface="Times New Roman" pitchFamily="18" charset="0"/>
                <a:ea typeface="MS PGothic" pitchFamily="34" charset="-128"/>
              </a:rPr>
              <a:t>FireWall</a:t>
            </a:r>
          </a:p>
        </p:txBody>
      </p:sp>
      <p:sp>
        <p:nvSpPr>
          <p:cNvPr id="239622" name="Line 6"/>
          <p:cNvSpPr>
            <a:spLocks noChangeShapeType="1"/>
          </p:cNvSpPr>
          <p:nvPr/>
        </p:nvSpPr>
        <p:spPr bwMode="auto">
          <a:xfrm>
            <a:off x="2133600" y="3886200"/>
            <a:ext cx="1371600" cy="0"/>
          </a:xfrm>
          <a:prstGeom prst="line">
            <a:avLst/>
          </a:prstGeom>
          <a:noFill/>
          <a:ln w="9525">
            <a:solidFill>
              <a:schemeClr val="tx1"/>
            </a:solidFill>
            <a:round/>
            <a:headEnd/>
            <a:tailEnd/>
          </a:ln>
          <a:effectLst/>
        </p:spPr>
        <p:txBody>
          <a:bodyPr/>
          <a:lstStyle/>
          <a:p>
            <a:endParaRPr lang="zh-CN" altLang="en-US"/>
          </a:p>
        </p:txBody>
      </p:sp>
      <p:sp>
        <p:nvSpPr>
          <p:cNvPr id="239623" name="computr1"/>
          <p:cNvSpPr>
            <a:spLocks noEditPoints="1" noChangeArrowheads="1"/>
          </p:cNvSpPr>
          <p:nvPr/>
        </p:nvSpPr>
        <p:spPr bwMode="auto">
          <a:xfrm>
            <a:off x="29718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4" name="Line 8"/>
          <p:cNvSpPr>
            <a:spLocks noChangeShapeType="1"/>
          </p:cNvSpPr>
          <p:nvPr/>
        </p:nvSpPr>
        <p:spPr bwMode="auto">
          <a:xfrm>
            <a:off x="4038600" y="3886200"/>
            <a:ext cx="2819400" cy="0"/>
          </a:xfrm>
          <a:prstGeom prst="line">
            <a:avLst/>
          </a:prstGeom>
          <a:noFill/>
          <a:ln w="9525">
            <a:solidFill>
              <a:schemeClr val="tx1"/>
            </a:solidFill>
            <a:round/>
            <a:headEnd/>
            <a:tailEnd/>
          </a:ln>
          <a:effectLst/>
        </p:spPr>
        <p:txBody>
          <a:bodyPr/>
          <a:lstStyle/>
          <a:p>
            <a:endParaRPr lang="zh-CN" altLang="en-US"/>
          </a:p>
        </p:txBody>
      </p:sp>
      <p:sp>
        <p:nvSpPr>
          <p:cNvPr id="239625" name="Line 9"/>
          <p:cNvSpPr>
            <a:spLocks noChangeShapeType="1"/>
          </p:cNvSpPr>
          <p:nvPr/>
        </p:nvSpPr>
        <p:spPr bwMode="auto">
          <a:xfrm>
            <a:off x="3225800" y="3886200"/>
            <a:ext cx="0" cy="228600"/>
          </a:xfrm>
          <a:prstGeom prst="line">
            <a:avLst/>
          </a:prstGeom>
          <a:noFill/>
          <a:ln w="9525">
            <a:solidFill>
              <a:schemeClr val="tx1"/>
            </a:solidFill>
            <a:round/>
            <a:headEnd/>
            <a:tailEnd/>
          </a:ln>
          <a:effectLst/>
        </p:spPr>
        <p:txBody>
          <a:bodyPr/>
          <a:lstStyle/>
          <a:p>
            <a:endParaRPr lang="zh-CN" altLang="en-US"/>
          </a:p>
        </p:txBody>
      </p:sp>
      <p:sp>
        <p:nvSpPr>
          <p:cNvPr id="239626" name="Line 10"/>
          <p:cNvSpPr>
            <a:spLocks noChangeShapeType="1"/>
          </p:cNvSpPr>
          <p:nvPr/>
        </p:nvSpPr>
        <p:spPr bwMode="auto">
          <a:xfrm>
            <a:off x="5029200" y="3886200"/>
            <a:ext cx="0" cy="228600"/>
          </a:xfrm>
          <a:prstGeom prst="line">
            <a:avLst/>
          </a:prstGeom>
          <a:noFill/>
          <a:ln w="9525">
            <a:solidFill>
              <a:schemeClr val="tx1"/>
            </a:solidFill>
            <a:round/>
            <a:headEnd/>
            <a:tailEnd/>
          </a:ln>
          <a:effectLst/>
        </p:spPr>
        <p:txBody>
          <a:bodyPr/>
          <a:lstStyle/>
          <a:p>
            <a:endParaRPr lang="zh-CN" altLang="en-US"/>
          </a:p>
        </p:txBody>
      </p:sp>
      <p:sp>
        <p:nvSpPr>
          <p:cNvPr id="239627" name="computr1"/>
          <p:cNvSpPr>
            <a:spLocks noEditPoints="1" noChangeArrowheads="1"/>
          </p:cNvSpPr>
          <p:nvPr/>
        </p:nvSpPr>
        <p:spPr bwMode="auto">
          <a:xfrm>
            <a:off x="4762500" y="4114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8" name="computr1"/>
          <p:cNvSpPr>
            <a:spLocks noEditPoints="1" noChangeArrowheads="1"/>
          </p:cNvSpPr>
          <p:nvPr/>
        </p:nvSpPr>
        <p:spPr bwMode="auto">
          <a:xfrm>
            <a:off x="3810000" y="2971800"/>
            <a:ext cx="533400" cy="533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9525">
            <a:solidFill>
              <a:srgbClr val="000000"/>
            </a:solidFill>
            <a:miter lim="800000"/>
            <a:headEnd/>
            <a:tailEnd/>
          </a:ln>
          <a:effectLst/>
        </p:spPr>
        <p:txBody>
          <a:bodyPr/>
          <a:lstStyle/>
          <a:p>
            <a:pPr eaLnBrk="0" hangingPunct="0"/>
            <a:endParaRPr lang="zh-CN" altLang="zh-CN" sz="2400" b="0">
              <a:latin typeface="Times New Roman" pitchFamily="18" charset="0"/>
              <a:ea typeface="MS PGothic" pitchFamily="34" charset="-128"/>
            </a:endParaRPr>
          </a:p>
        </p:txBody>
      </p:sp>
      <p:sp>
        <p:nvSpPr>
          <p:cNvPr id="239629" name="Line 13"/>
          <p:cNvSpPr>
            <a:spLocks noChangeShapeType="1"/>
          </p:cNvSpPr>
          <p:nvPr/>
        </p:nvSpPr>
        <p:spPr bwMode="auto">
          <a:xfrm>
            <a:off x="4038600" y="3505200"/>
            <a:ext cx="0" cy="304800"/>
          </a:xfrm>
          <a:prstGeom prst="line">
            <a:avLst/>
          </a:prstGeom>
          <a:noFill/>
          <a:ln w="9525">
            <a:solidFill>
              <a:schemeClr val="tx1"/>
            </a:solidFill>
            <a:round/>
            <a:headEnd/>
            <a:tailEnd/>
          </a:ln>
          <a:effectLst/>
        </p:spPr>
        <p:txBody>
          <a:bodyPr/>
          <a:lstStyle/>
          <a:p>
            <a:endParaRPr lang="zh-CN" altLang="en-US"/>
          </a:p>
        </p:txBody>
      </p:sp>
      <p:sp>
        <p:nvSpPr>
          <p:cNvPr id="239630" name="modem"/>
          <p:cNvSpPr>
            <a:spLocks noEditPoints="1" noChangeArrowheads="1"/>
          </p:cNvSpPr>
          <p:nvPr/>
        </p:nvSpPr>
        <p:spPr bwMode="auto">
          <a:xfrm>
            <a:off x="18288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1" name="modem"/>
          <p:cNvSpPr>
            <a:spLocks noEditPoints="1" noChangeArrowheads="1"/>
          </p:cNvSpPr>
          <p:nvPr/>
        </p:nvSpPr>
        <p:spPr bwMode="auto">
          <a:xfrm>
            <a:off x="6858000" y="3810000"/>
            <a:ext cx="609600" cy="1746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solidFill>
          <a:ln w="9525">
            <a:solidFill>
              <a:srgbClr val="000000"/>
            </a:solidFill>
            <a:miter lim="800000"/>
            <a:headEnd/>
            <a:tailEnd/>
          </a:ln>
        </p:spPr>
        <p:txBody>
          <a:bodyPr/>
          <a:lstStyle/>
          <a:p>
            <a:pPr eaLnBrk="0" hangingPunct="0"/>
            <a:endParaRPr lang="zh-CN" altLang="zh-CN" sz="1800" b="0">
              <a:latin typeface="Times New Roman" pitchFamily="18" charset="0"/>
              <a:ea typeface="MS PGothic" pitchFamily="34" charset="-128"/>
            </a:endParaRPr>
          </a:p>
        </p:txBody>
      </p:sp>
      <p:sp>
        <p:nvSpPr>
          <p:cNvPr id="239632" name="computr3"/>
          <p:cNvSpPr>
            <a:spLocks noEditPoints="1" noChangeArrowheads="1"/>
          </p:cNvSpPr>
          <p:nvPr/>
        </p:nvSpPr>
        <p:spPr bwMode="auto">
          <a:xfrm>
            <a:off x="6858000" y="28194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3" name="computr3"/>
          <p:cNvSpPr>
            <a:spLocks noEditPoints="1" noChangeArrowheads="1"/>
          </p:cNvSpPr>
          <p:nvPr/>
        </p:nvSpPr>
        <p:spPr bwMode="auto">
          <a:xfrm>
            <a:off x="7924800" y="36576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4" name="computr3"/>
          <p:cNvSpPr>
            <a:spLocks noEditPoints="1" noChangeArrowheads="1"/>
          </p:cNvSpPr>
          <p:nvPr/>
        </p:nvSpPr>
        <p:spPr bwMode="auto">
          <a:xfrm>
            <a:off x="6858000" y="4495800"/>
            <a:ext cx="685800" cy="51276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1"/>
          </a:solidFill>
          <a:ln w="9525">
            <a:solidFill>
              <a:srgbClr val="000000"/>
            </a:solidFill>
            <a:miter lim="800000"/>
            <a:headEnd/>
            <a:tailEnd/>
          </a:ln>
        </p:spPr>
        <p:txBody>
          <a:bodyPr/>
          <a:lstStyle/>
          <a:p>
            <a:endParaRPr lang="zh-CN" altLang="en-US"/>
          </a:p>
        </p:txBody>
      </p:sp>
      <p:sp>
        <p:nvSpPr>
          <p:cNvPr id="239635" name="Line 19"/>
          <p:cNvSpPr>
            <a:spLocks noChangeShapeType="1"/>
          </p:cNvSpPr>
          <p:nvPr/>
        </p:nvSpPr>
        <p:spPr bwMode="auto">
          <a:xfrm>
            <a:off x="7162800" y="3962400"/>
            <a:ext cx="0" cy="533400"/>
          </a:xfrm>
          <a:prstGeom prst="line">
            <a:avLst/>
          </a:prstGeom>
          <a:noFill/>
          <a:ln w="9525">
            <a:solidFill>
              <a:schemeClr val="tx1"/>
            </a:solidFill>
            <a:round/>
            <a:headEnd/>
            <a:tailEnd/>
          </a:ln>
          <a:effectLst/>
        </p:spPr>
        <p:txBody>
          <a:bodyPr/>
          <a:lstStyle/>
          <a:p>
            <a:endParaRPr lang="zh-CN" altLang="en-US"/>
          </a:p>
        </p:txBody>
      </p:sp>
      <p:sp>
        <p:nvSpPr>
          <p:cNvPr id="239636" name="Line 20"/>
          <p:cNvSpPr>
            <a:spLocks noChangeShapeType="1"/>
          </p:cNvSpPr>
          <p:nvPr/>
        </p:nvSpPr>
        <p:spPr bwMode="auto">
          <a:xfrm>
            <a:off x="7162800" y="3352800"/>
            <a:ext cx="0" cy="457200"/>
          </a:xfrm>
          <a:prstGeom prst="line">
            <a:avLst/>
          </a:prstGeom>
          <a:noFill/>
          <a:ln w="9525">
            <a:solidFill>
              <a:schemeClr val="tx1"/>
            </a:solidFill>
            <a:round/>
            <a:headEnd/>
            <a:tailEnd/>
          </a:ln>
          <a:effectLst/>
        </p:spPr>
        <p:txBody>
          <a:bodyPr/>
          <a:lstStyle/>
          <a:p>
            <a:endParaRPr lang="zh-CN" altLang="en-US"/>
          </a:p>
        </p:txBody>
      </p:sp>
      <p:sp>
        <p:nvSpPr>
          <p:cNvPr id="239637" name="Line 21"/>
          <p:cNvSpPr>
            <a:spLocks noChangeShapeType="1"/>
          </p:cNvSpPr>
          <p:nvPr/>
        </p:nvSpPr>
        <p:spPr bwMode="auto">
          <a:xfrm>
            <a:off x="7467600" y="3886200"/>
            <a:ext cx="457200" cy="0"/>
          </a:xfrm>
          <a:prstGeom prst="line">
            <a:avLst/>
          </a:prstGeom>
          <a:noFill/>
          <a:ln w="9525">
            <a:solidFill>
              <a:schemeClr val="tx1"/>
            </a:solidFill>
            <a:round/>
            <a:headEnd/>
            <a:tailEnd/>
          </a:ln>
          <a:effectLst/>
        </p:spPr>
        <p:txBody>
          <a:bodyPr/>
          <a:lstStyle/>
          <a:p>
            <a:endParaRPr lang="zh-CN" altLang="en-US"/>
          </a:p>
        </p:txBody>
      </p:sp>
      <p:sp>
        <p:nvSpPr>
          <p:cNvPr id="239638" name="Text Box 22"/>
          <p:cNvSpPr txBox="1">
            <a:spLocks noChangeArrowheads="1"/>
          </p:cNvSpPr>
          <p:nvPr/>
        </p:nvSpPr>
        <p:spPr bwMode="auto">
          <a:xfrm>
            <a:off x="27432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#1</a:t>
            </a:r>
          </a:p>
        </p:txBody>
      </p:sp>
      <p:sp>
        <p:nvSpPr>
          <p:cNvPr id="239639" name="Text Box 23"/>
          <p:cNvSpPr txBox="1">
            <a:spLocks noChangeArrowheads="1"/>
          </p:cNvSpPr>
          <p:nvPr/>
        </p:nvSpPr>
        <p:spPr bwMode="auto">
          <a:xfrm>
            <a:off x="4572000" y="45720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#2</a:t>
            </a:r>
          </a:p>
        </p:txBody>
      </p:sp>
      <p:sp>
        <p:nvSpPr>
          <p:cNvPr id="239640" name="Text Box 24"/>
          <p:cNvSpPr txBox="1">
            <a:spLocks noChangeArrowheads="1"/>
          </p:cNvSpPr>
          <p:nvPr/>
        </p:nvSpPr>
        <p:spPr bwMode="auto">
          <a:xfrm>
            <a:off x="3581400" y="2514600"/>
            <a:ext cx="12192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IDS #3</a:t>
            </a:r>
          </a:p>
        </p:txBody>
      </p:sp>
      <p:sp>
        <p:nvSpPr>
          <p:cNvPr id="239641" name="Text Box 25"/>
          <p:cNvSpPr txBox="1">
            <a:spLocks noChangeArrowheads="1"/>
          </p:cNvSpPr>
          <p:nvPr/>
        </p:nvSpPr>
        <p:spPr bwMode="auto">
          <a:xfrm>
            <a:off x="4038600" y="5257800"/>
            <a:ext cx="4876800" cy="1130300"/>
          </a:xfrm>
          <a:prstGeom prst="rect">
            <a:avLst/>
          </a:prstGeom>
          <a:noFill/>
          <a:ln w="9525">
            <a:noFill/>
            <a:miter lim="800000"/>
            <a:headEnd/>
            <a:tailEnd/>
          </a:ln>
          <a:effectLst/>
        </p:spPr>
        <p:txBody>
          <a:bodyPr>
            <a:spAutoFit/>
          </a:bodyPr>
          <a:lstStyle/>
          <a:p>
            <a:pPr eaLnBrk="0" hangingPunct="0">
              <a:lnSpc>
                <a:spcPct val="80000"/>
              </a:lnSpc>
              <a:spcBef>
                <a:spcPct val="50000"/>
              </a:spcBef>
            </a:pPr>
            <a:r>
              <a:rPr lang="en-US" altLang="ja-JP" sz="2000" b="0">
                <a:latin typeface="Times New Roman" pitchFamily="18" charset="0"/>
                <a:ea typeface="MS PGothic" pitchFamily="34" charset="-128"/>
              </a:rPr>
              <a:t>IDS#1</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External Traffic</a:t>
            </a:r>
          </a:p>
          <a:p>
            <a:pPr eaLnBrk="0" hangingPunct="0">
              <a:lnSpc>
                <a:spcPct val="80000"/>
              </a:lnSpc>
              <a:spcBef>
                <a:spcPct val="50000"/>
              </a:spcBef>
            </a:pPr>
            <a:r>
              <a:rPr lang="en-US" altLang="ja-JP" sz="2000" b="0">
                <a:latin typeface="Times New Roman" pitchFamily="18" charset="0"/>
                <a:ea typeface="MS PGothic" pitchFamily="34" charset="-128"/>
              </a:rPr>
              <a:t>IDS#2</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Internal Traffic</a:t>
            </a:r>
          </a:p>
          <a:p>
            <a:pPr eaLnBrk="0" hangingPunct="0">
              <a:lnSpc>
                <a:spcPct val="80000"/>
              </a:lnSpc>
              <a:spcBef>
                <a:spcPct val="50000"/>
              </a:spcBef>
            </a:pPr>
            <a:r>
              <a:rPr lang="en-US" altLang="ja-JP" sz="2000" b="0">
                <a:latin typeface="Times New Roman" pitchFamily="18" charset="0"/>
                <a:ea typeface="MS PGothic" pitchFamily="34" charset="-128"/>
              </a:rPr>
              <a:t>IDS#3</a:t>
            </a:r>
            <a:r>
              <a:rPr lang="ja-JP" altLang="en-US" sz="2000" b="0">
                <a:latin typeface="Times New Roman" pitchFamily="18" charset="0"/>
                <a:ea typeface="MS PGothic" pitchFamily="34" charset="-128"/>
              </a:rPr>
              <a:t>　</a:t>
            </a:r>
            <a:r>
              <a:rPr lang="en-US" altLang="ja-JP" sz="2000" b="0">
                <a:latin typeface="Times New Roman" pitchFamily="18" charset="0"/>
                <a:ea typeface="MS PGothic" pitchFamily="34" charset="-128"/>
              </a:rPr>
              <a:t>Monitor of Firewalls</a:t>
            </a:r>
          </a:p>
        </p:txBody>
      </p:sp>
      <p:sp>
        <p:nvSpPr>
          <p:cNvPr id="239642" name="Text Box 26"/>
          <p:cNvSpPr txBox="1">
            <a:spLocks noChangeArrowheads="1"/>
          </p:cNvSpPr>
          <p:nvPr/>
        </p:nvSpPr>
        <p:spPr bwMode="auto">
          <a:xfrm>
            <a:off x="1447800" y="5715000"/>
            <a:ext cx="2819400" cy="457200"/>
          </a:xfrm>
          <a:prstGeom prst="rect">
            <a:avLst/>
          </a:prstGeom>
          <a:noFill/>
          <a:ln w="9525">
            <a:noFill/>
            <a:miter lim="800000"/>
            <a:headEnd/>
            <a:tailEnd/>
          </a:ln>
          <a:effectLst/>
        </p:spPr>
        <p:txBody>
          <a:bodyPr>
            <a:spAutoFit/>
          </a:bodyPr>
          <a:lstStyle/>
          <a:p>
            <a:pPr eaLnBrk="0" hangingPunct="0">
              <a:spcBef>
                <a:spcPct val="50000"/>
              </a:spcBef>
            </a:pPr>
            <a:r>
              <a:rPr lang="en-US" altLang="ja-JP" sz="2400" b="0">
                <a:latin typeface="Times New Roman" pitchFamily="18" charset="0"/>
                <a:ea typeface="MS PGothic" pitchFamily="34" charset="-128"/>
              </a:rPr>
              <a:t>External</a:t>
            </a:r>
          </a:p>
        </p:txBody>
      </p:sp>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type="body" idx="1"/>
          </p:nvPr>
        </p:nvSpPr>
        <p:spPr/>
        <p:txBody>
          <a:bodyPr/>
          <a:lstStyle/>
          <a:p>
            <a:r>
              <a:rPr lang="en-US" altLang="zh-CN"/>
              <a:t>C</a:t>
            </a:r>
            <a:r>
              <a:rPr lang="zh-CN" altLang="en-US"/>
              <a:t>语言编写的开放源代码软件，作者为</a:t>
            </a:r>
            <a:r>
              <a:rPr lang="en-US" altLang="zh-CN"/>
              <a:t>Martin Roesch</a:t>
            </a:r>
            <a:r>
              <a:rPr lang="zh-CN" altLang="en-US"/>
              <a:t>。</a:t>
            </a:r>
          </a:p>
          <a:p>
            <a:r>
              <a:rPr lang="zh-CN" altLang="en-US"/>
              <a:t>跨平台、轻量级的误用网络入侵检测软件</a:t>
            </a:r>
            <a:endParaRPr lang="en-US" altLang="zh-CN"/>
          </a:p>
          <a:p>
            <a:r>
              <a:rPr lang="zh-CN" altLang="en-US"/>
              <a:t>基于</a:t>
            </a:r>
            <a:r>
              <a:rPr lang="en-US" altLang="zh-CN"/>
              <a:t>libpcap</a:t>
            </a:r>
            <a:r>
              <a:rPr lang="zh-CN" altLang="en-US"/>
              <a:t>的网络数据包嗅探器和日志记录工具。</a:t>
            </a:r>
            <a:endParaRPr lang="en-US" altLang="zh-CN"/>
          </a:p>
        </p:txBody>
      </p:sp>
      <p:sp>
        <p:nvSpPr>
          <p:cNvPr id="371714" name="Rectangle 2"/>
          <p:cNvSpPr>
            <a:spLocks noGrp="1" noChangeArrowheads="1"/>
          </p:cNvSpPr>
          <p:nvPr>
            <p:ph type="title"/>
          </p:nvPr>
        </p:nvSpPr>
        <p:spPr/>
        <p:txBody>
          <a:bodyPr/>
          <a:lstStyle/>
          <a:p>
            <a:r>
              <a:rPr lang="en-US" altLang="zh-CN"/>
              <a:t>Snort </a:t>
            </a:r>
            <a:endParaRPr lang="zh-CN" altLang="en-US"/>
          </a:p>
        </p:txBody>
      </p:sp>
    </p:spTree>
    <p:extLst>
      <p:ext uri="{BB962C8B-B14F-4D97-AF65-F5344CB8AC3E}">
        <p14:creationId xmlns:p14="http://schemas.microsoft.com/office/powerpoint/2010/main" val="912659734"/>
      </p:ext>
    </p:extLst>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body" idx="1"/>
          </p:nvPr>
        </p:nvSpPr>
        <p:spPr/>
        <p:txBody>
          <a:bodyPr/>
          <a:lstStyle/>
          <a:p>
            <a:r>
              <a:rPr lang="zh-CN" altLang="en-US"/>
              <a:t>由三个重要的子系统构成： </a:t>
            </a:r>
          </a:p>
          <a:p>
            <a:pPr lvl="1"/>
            <a:r>
              <a:rPr lang="zh-CN" altLang="en-US"/>
              <a:t>数据包解码器</a:t>
            </a:r>
          </a:p>
          <a:p>
            <a:pPr lvl="1"/>
            <a:r>
              <a:rPr lang="zh-CN" altLang="en-US"/>
              <a:t>检测引擎 </a:t>
            </a:r>
          </a:p>
          <a:p>
            <a:pPr lvl="1"/>
            <a:r>
              <a:rPr lang="zh-CN" altLang="en-US"/>
              <a:t>日志与报警系统 </a:t>
            </a:r>
            <a:endParaRPr lang="en-US" altLang="zh-CN"/>
          </a:p>
        </p:txBody>
      </p:sp>
      <p:sp>
        <p:nvSpPr>
          <p:cNvPr id="373762" name="Rectangle 2"/>
          <p:cNvSpPr>
            <a:spLocks noGrp="1" noChangeArrowheads="1"/>
          </p:cNvSpPr>
          <p:nvPr>
            <p:ph type="title"/>
          </p:nvPr>
        </p:nvSpPr>
        <p:spPr/>
        <p:txBody>
          <a:bodyPr/>
          <a:lstStyle/>
          <a:p>
            <a:r>
              <a:rPr lang="en-US" altLang="zh-CN"/>
              <a:t>Snort</a:t>
            </a:r>
            <a:r>
              <a:rPr lang="zh-CN" altLang="en-US"/>
              <a:t>简介</a:t>
            </a:r>
          </a:p>
        </p:txBody>
      </p:sp>
    </p:spTree>
    <p:extLst>
      <p:ext uri="{BB962C8B-B14F-4D97-AF65-F5344CB8AC3E}">
        <p14:creationId xmlns:p14="http://schemas.microsoft.com/office/powerpoint/2010/main" val="1247869903"/>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050"/>
          <p:cNvSpPr>
            <a:spLocks noGrp="1" noChangeArrowheads="1"/>
          </p:cNvSpPr>
          <p:nvPr>
            <p:ph type="title"/>
          </p:nvPr>
        </p:nvSpPr>
        <p:spPr/>
        <p:txBody>
          <a:bodyPr/>
          <a:lstStyle/>
          <a:p>
            <a:r>
              <a:rPr lang="zh-CN" altLang="en-US"/>
              <a:t>网络安全工具的特点</a:t>
            </a:r>
          </a:p>
        </p:txBody>
      </p:sp>
      <p:graphicFrame>
        <p:nvGraphicFramePr>
          <p:cNvPr id="273446" name="Group 2086"/>
          <p:cNvGraphicFramePr>
            <a:graphicFrameLocks noGrp="1"/>
          </p:cNvGraphicFramePr>
          <p:nvPr>
            <p:ph type="tbl" idx="4294967295"/>
            <p:extLst>
              <p:ext uri="{D42A27DB-BD31-4B8C-83A1-F6EECF244321}">
                <p14:modId xmlns:p14="http://schemas.microsoft.com/office/powerpoint/2010/main" val="3508748301"/>
              </p:ext>
            </p:extLst>
          </p:nvPr>
        </p:nvGraphicFramePr>
        <p:xfrm>
          <a:off x="0" y="2286000"/>
          <a:ext cx="8892481" cy="3291840"/>
        </p:xfrm>
        <a:graphic>
          <a:graphicData uri="http://schemas.openxmlformats.org/drawingml/2006/table">
            <a:tbl>
              <a:tblPr/>
              <a:tblGrid>
                <a:gridCol w="1579039">
                  <a:extLst>
                    <a:ext uri="{9D8B030D-6E8A-4147-A177-3AD203B41FA5}">
                      <a16:colId xmlns:a16="http://schemas.microsoft.com/office/drawing/2014/main" val="20000"/>
                    </a:ext>
                  </a:extLst>
                </a:gridCol>
                <a:gridCol w="3850638">
                  <a:extLst>
                    <a:ext uri="{9D8B030D-6E8A-4147-A177-3AD203B41FA5}">
                      <a16:colId xmlns:a16="http://schemas.microsoft.com/office/drawing/2014/main" val="20001"/>
                    </a:ext>
                  </a:extLst>
                </a:gridCol>
                <a:gridCol w="3462804">
                  <a:extLst>
                    <a:ext uri="{9D8B030D-6E8A-4147-A177-3AD203B41FA5}">
                      <a16:colId xmlns:a16="http://schemas.microsoft.com/office/drawing/2014/main" val="20002"/>
                    </a:ext>
                  </a:extLst>
                </a:gridCol>
              </a:tblGrid>
              <a:tr h="2444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endParaRPr kumimoji="0" lang="zh-CN"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优点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局限性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防火墙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可简化网络管理，产品成熟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无法处理网络内部的攻击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IDS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实时监控网络安全状态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误警率高，缓慢攻击，新的攻击模式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Scanner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了解网络现有的安全水平，简单可操作，帮助系统管理员和安全服务人员解决实际问题，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并不能真正了解网络上即时发生的攻击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VPN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保护公网上的内部通信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加密解密</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13">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防病毒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针对文件与邮件，产品成熟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1798638" algn="l"/>
                        </a:tabLst>
                        <a:defRPr sz="2800">
                          <a:solidFill>
                            <a:schemeClr val="tx1"/>
                          </a:solidFill>
                          <a:latin typeface="Tahoma" panose="020B0604030504040204" pitchFamily="34" charset="0"/>
                          <a:ea typeface="宋体" panose="02010600030101010101" pitchFamily="2" charset="-122"/>
                        </a:defRPr>
                      </a:lvl1pPr>
                      <a:lvl2pPr marL="522288">
                        <a:spcBef>
                          <a:spcPct val="20000"/>
                        </a:spcBef>
                        <a:buClr>
                          <a:schemeClr val="hlink"/>
                        </a:buClr>
                        <a:buSzPct val="55000"/>
                        <a:buFont typeface="Wingdings" panose="05000000000000000000" pitchFamily="2" charset="2"/>
                        <a:tabLst>
                          <a:tab pos="1798638" algn="l"/>
                        </a:tabLst>
                        <a:defRPr sz="2400">
                          <a:solidFill>
                            <a:schemeClr val="tx1"/>
                          </a:solidFill>
                          <a:latin typeface="Tahoma" panose="020B0604030504040204" pitchFamily="34" charset="0"/>
                          <a:ea typeface="宋体" panose="02010600030101010101" pitchFamily="2" charset="-122"/>
                        </a:defRPr>
                      </a:lvl2pPr>
                      <a:lvl3pPr marL="874713">
                        <a:spcBef>
                          <a:spcPct val="20000"/>
                        </a:spcBef>
                        <a:buClr>
                          <a:schemeClr val="folHlink"/>
                        </a:buClr>
                        <a:buSzPct val="50000"/>
                        <a:buFont typeface="Wingdings" panose="05000000000000000000" pitchFamily="2" charset="2"/>
                        <a:tabLst>
                          <a:tab pos="1798638" algn="l"/>
                        </a:tabLst>
                        <a:defRPr sz="2000">
                          <a:solidFill>
                            <a:schemeClr val="tx1"/>
                          </a:solidFill>
                          <a:latin typeface="Tahoma" panose="020B0604030504040204" pitchFamily="34" charset="0"/>
                          <a:ea typeface="宋体" panose="02010600030101010101" pitchFamily="2" charset="-122"/>
                        </a:defRPr>
                      </a:lvl3pPr>
                      <a:lvl4pPr marL="1258888">
                        <a:spcBef>
                          <a:spcPct val="20000"/>
                        </a:spcBef>
                        <a:buClr>
                          <a:schemeClr val="accent2"/>
                        </a:buClr>
                        <a:buSzPct val="55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4pPr>
                      <a:lvl5pPr marL="1617663">
                        <a:spcBef>
                          <a:spcPct val="20000"/>
                        </a:spcBef>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5pPr>
                      <a:lvl6pPr marL="20748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6pPr>
                      <a:lvl7pPr marL="25320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7pPr>
                      <a:lvl8pPr marL="29892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8pPr>
                      <a:lvl9pPr marL="3446463" fontAlgn="base">
                        <a:spcBef>
                          <a:spcPct val="20000"/>
                        </a:spcBef>
                        <a:spcAft>
                          <a:spcPct val="0"/>
                        </a:spcAft>
                        <a:buClr>
                          <a:schemeClr val="accent1"/>
                        </a:buClr>
                        <a:buSzPct val="50000"/>
                        <a:buFont typeface="Wingdings" panose="05000000000000000000" pitchFamily="2" charset="2"/>
                        <a:tabLst>
                          <a:tab pos="1798638" algn="l"/>
                        </a:tabLs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798638" algn="l"/>
                        </a:tabLst>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功能单一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4822710"/>
      </p:ext>
    </p:extLst>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Snort</a:t>
            </a:r>
            <a:r>
              <a:rPr lang="zh-CN" altLang="en-US">
                <a:latin typeface="Times New Roman" panose="02020603050405020304" pitchFamily="18" charset="0"/>
              </a:rPr>
              <a:t>规则</a:t>
            </a:r>
            <a:endParaRPr lang="zh-CN" altLang="en-US"/>
          </a:p>
        </p:txBody>
      </p:sp>
      <p:sp>
        <p:nvSpPr>
          <p:cNvPr id="414723" name="Rectangle 3"/>
          <p:cNvSpPr>
            <a:spLocks noGrp="1" noChangeArrowheads="1"/>
          </p:cNvSpPr>
          <p:nvPr>
            <p:ph type="body" idx="1"/>
          </p:nvPr>
        </p:nvSpPr>
        <p:spPr/>
        <p:txBody>
          <a:bodyPr>
            <a:normAutofit fontScale="92500" lnSpcReduction="20000"/>
          </a:bodyPr>
          <a:lstStyle/>
          <a:p>
            <a:pPr>
              <a:spcBef>
                <a:spcPct val="0"/>
              </a:spcBef>
            </a:pPr>
            <a:r>
              <a:rPr lang="zh-CN" altLang="en-US" dirty="0"/>
              <a:t>简单但灵活、高效的规则描述语言表述检测规则，两个逻辑部分：</a:t>
            </a:r>
            <a:endParaRPr lang="en-US" altLang="zh-CN" dirty="0"/>
          </a:p>
          <a:p>
            <a:pPr>
              <a:spcBef>
                <a:spcPct val="0"/>
              </a:spcBef>
            </a:pPr>
            <a:r>
              <a:rPr lang="zh-CN" altLang="en-US" dirty="0"/>
              <a:t>规则头（</a:t>
            </a:r>
            <a:r>
              <a:rPr lang="en-US" altLang="zh-CN" dirty="0"/>
              <a:t>Rule Header</a:t>
            </a:r>
            <a:r>
              <a:rPr lang="zh-CN" altLang="en-US" dirty="0"/>
              <a:t>）</a:t>
            </a:r>
            <a:endParaRPr lang="en-US" altLang="zh-CN" dirty="0"/>
          </a:p>
          <a:p>
            <a:pPr lvl="1">
              <a:spcBef>
                <a:spcPct val="0"/>
              </a:spcBef>
            </a:pPr>
            <a:r>
              <a:rPr lang="zh-CN" altLang="en-US" dirty="0"/>
              <a:t>规则动作（</a:t>
            </a:r>
            <a:r>
              <a:rPr lang="en-US" altLang="zh-CN" dirty="0"/>
              <a:t>Alert</a:t>
            </a:r>
            <a:r>
              <a:rPr lang="zh-CN" altLang="en-US" dirty="0"/>
              <a:t>、</a:t>
            </a:r>
            <a:r>
              <a:rPr lang="en-US" altLang="zh-CN" dirty="0"/>
              <a:t>Log</a:t>
            </a:r>
            <a:r>
              <a:rPr lang="zh-CN" altLang="en-US" dirty="0"/>
              <a:t>、</a:t>
            </a:r>
            <a:r>
              <a:rPr lang="en-US" altLang="zh-CN" dirty="0"/>
              <a:t>Pass</a:t>
            </a:r>
            <a:r>
              <a:rPr lang="zh-CN" altLang="en-US" dirty="0"/>
              <a:t>）</a:t>
            </a:r>
          </a:p>
          <a:p>
            <a:pPr lvl="1">
              <a:spcBef>
                <a:spcPct val="0"/>
              </a:spcBef>
            </a:pPr>
            <a:r>
              <a:rPr lang="zh-CN" altLang="en-US" dirty="0"/>
              <a:t>协议、</a:t>
            </a:r>
            <a:r>
              <a:rPr lang="en-US" altLang="zh-CN" dirty="0"/>
              <a:t>IP</a:t>
            </a:r>
            <a:r>
              <a:rPr lang="zh-CN" altLang="en-US" dirty="0"/>
              <a:t>地址、端口号</a:t>
            </a:r>
          </a:p>
          <a:p>
            <a:pPr lvl="1">
              <a:spcBef>
                <a:spcPct val="0"/>
              </a:spcBef>
            </a:pPr>
            <a:r>
              <a:rPr lang="zh-CN" altLang="en-US" dirty="0"/>
              <a:t>方向操作符“</a:t>
            </a:r>
            <a:r>
              <a:rPr lang="en-US" altLang="zh-CN" dirty="0"/>
              <a:t>-&gt;”</a:t>
            </a:r>
            <a:r>
              <a:rPr lang="zh-CN" altLang="en-US" dirty="0"/>
              <a:t>或“</a:t>
            </a:r>
            <a:r>
              <a:rPr lang="en-US" altLang="zh-CN" dirty="0"/>
              <a:t>&lt;-”</a:t>
            </a:r>
          </a:p>
          <a:p>
            <a:pPr>
              <a:spcBef>
                <a:spcPct val="0"/>
              </a:spcBef>
            </a:pPr>
            <a:r>
              <a:rPr lang="zh-CN" altLang="en-US" dirty="0"/>
              <a:t>规则选项（</a:t>
            </a:r>
            <a:r>
              <a:rPr lang="en-US" altLang="zh-CN" dirty="0"/>
              <a:t>Rule Options</a:t>
            </a:r>
            <a:r>
              <a:rPr lang="zh-CN" altLang="en-US" dirty="0"/>
              <a:t>）</a:t>
            </a:r>
            <a:endParaRPr lang="en-US" altLang="zh-CN" dirty="0"/>
          </a:p>
          <a:p>
            <a:pPr lvl="1"/>
            <a:r>
              <a:rPr lang="en-US" altLang="zh-CN" dirty="0"/>
              <a:t>Snort</a:t>
            </a:r>
            <a:r>
              <a:rPr lang="zh-CN" altLang="en-US" dirty="0"/>
              <a:t>系统入侵检测引擎的核心部分</a:t>
            </a:r>
          </a:p>
          <a:p>
            <a:pPr lvl="1"/>
            <a:r>
              <a:rPr lang="zh-CN" altLang="en-US" dirty="0"/>
              <a:t>当前有三十几种关键字（</a:t>
            </a:r>
            <a:r>
              <a:rPr lang="en-US" altLang="zh-CN" dirty="0" err="1"/>
              <a:t>msg</a:t>
            </a:r>
            <a:r>
              <a:rPr lang="zh-CN" altLang="en-US" dirty="0"/>
              <a:t>、</a:t>
            </a:r>
            <a:r>
              <a:rPr lang="en-US" altLang="zh-CN" dirty="0"/>
              <a:t>log</a:t>
            </a:r>
            <a:r>
              <a:rPr lang="zh-CN" altLang="en-US" dirty="0"/>
              <a:t>、</a:t>
            </a:r>
            <a:r>
              <a:rPr lang="en-US" altLang="zh-CN" dirty="0" err="1"/>
              <a:t>ttl</a:t>
            </a:r>
            <a:r>
              <a:rPr lang="zh-CN" altLang="en-US" dirty="0"/>
              <a:t>、</a:t>
            </a:r>
            <a:r>
              <a:rPr lang="en-US" altLang="zh-CN" dirty="0"/>
              <a:t>id</a:t>
            </a:r>
            <a:r>
              <a:rPr lang="zh-CN" altLang="en-US" dirty="0"/>
              <a:t>、</a:t>
            </a:r>
            <a:r>
              <a:rPr lang="en-US" altLang="zh-CN" dirty="0"/>
              <a:t>content</a:t>
            </a:r>
            <a:r>
              <a:rPr lang="zh-CN" altLang="en-US" dirty="0"/>
              <a:t>、</a:t>
            </a:r>
            <a:r>
              <a:rPr lang="en-US" altLang="zh-CN" dirty="0"/>
              <a:t>flags</a:t>
            </a:r>
            <a:r>
              <a:rPr lang="zh-CN" altLang="en-US" dirty="0"/>
              <a:t>、</a:t>
            </a:r>
            <a:r>
              <a:rPr lang="en-US" altLang="zh-CN" dirty="0" err="1"/>
              <a:t>seq</a:t>
            </a:r>
            <a:r>
              <a:rPr lang="zh-CN" altLang="en-US" dirty="0"/>
              <a:t>等）</a:t>
            </a:r>
          </a:p>
          <a:p>
            <a:pPr lvl="1"/>
            <a:r>
              <a:rPr lang="zh-CN" altLang="en-US" dirty="0"/>
              <a:t>包含一个警告消息和某数据包有关部分的信息。</a:t>
            </a:r>
          </a:p>
          <a:p>
            <a:pPr>
              <a:buFont typeface="Wingdings" panose="05000000000000000000" pitchFamily="2" charset="2"/>
              <a:buNone/>
            </a:pPr>
            <a:endParaRPr lang="en-US" altLang="zh-CN" dirty="0"/>
          </a:p>
        </p:txBody>
      </p:sp>
    </p:spTree>
    <p:extLst>
      <p:ext uri="{BB962C8B-B14F-4D97-AF65-F5344CB8AC3E}">
        <p14:creationId xmlns:p14="http://schemas.microsoft.com/office/powerpoint/2010/main" val="1586626122"/>
      </p:ext>
    </p:extLst>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规则示例</a:t>
            </a:r>
          </a:p>
        </p:txBody>
      </p:sp>
      <p:sp>
        <p:nvSpPr>
          <p:cNvPr id="418819" name="Rectangle 3"/>
          <p:cNvSpPr>
            <a:spLocks noGrp="1" noChangeArrowheads="1"/>
          </p:cNvSpPr>
          <p:nvPr>
            <p:ph type="body" idx="1"/>
          </p:nvPr>
        </p:nvSpPr>
        <p:spPr/>
        <p:txBody>
          <a:bodyPr>
            <a:normAutofit fontScale="92500"/>
          </a:bodyPr>
          <a:lstStyle/>
          <a:p>
            <a:pPr marL="109728" indent="0">
              <a:buNone/>
            </a:pPr>
            <a:r>
              <a:rPr lang="en-US" altLang="zh-CN" sz="2800" dirty="0">
                <a:solidFill>
                  <a:srgbClr val="C00000"/>
                </a:solidFill>
                <a:latin typeface="Times New Roman" panose="02020603050405020304" pitchFamily="18" charset="0"/>
                <a:cs typeface="Times New Roman" panose="02020603050405020304" pitchFamily="18" charset="0"/>
              </a:rPr>
              <a:t>alert </a:t>
            </a:r>
            <a:r>
              <a:rPr lang="en-US" altLang="zh-CN" sz="2800" dirty="0" err="1">
                <a:solidFill>
                  <a:srgbClr val="C00000"/>
                </a:solidFill>
                <a:latin typeface="Times New Roman" panose="02020603050405020304" pitchFamily="18" charset="0"/>
                <a:cs typeface="Times New Roman" panose="02020603050405020304" pitchFamily="18" charset="0"/>
              </a:rPr>
              <a:t>tcp</a:t>
            </a:r>
            <a:r>
              <a:rPr lang="en-US" altLang="zh-CN" sz="2800" dirty="0">
                <a:solidFill>
                  <a:srgbClr val="C00000"/>
                </a:solidFill>
                <a:latin typeface="Times New Roman" panose="02020603050405020304" pitchFamily="18" charset="0"/>
                <a:cs typeface="Times New Roman" panose="02020603050405020304" pitchFamily="18" charset="0"/>
              </a:rPr>
              <a:t> any </a:t>
            </a:r>
            <a:r>
              <a:rPr lang="en-US" altLang="zh-CN" sz="2800" dirty="0" err="1">
                <a:solidFill>
                  <a:srgbClr val="C00000"/>
                </a:solidFill>
                <a:latin typeface="Times New Roman" panose="02020603050405020304" pitchFamily="18" charset="0"/>
                <a:cs typeface="Times New Roman" panose="02020603050405020304" pitchFamily="18" charset="0"/>
              </a:rPr>
              <a:t>any</a:t>
            </a:r>
            <a:r>
              <a:rPr lang="en-US" altLang="zh-CN" sz="2800" dirty="0">
                <a:solidFill>
                  <a:srgbClr val="C00000"/>
                </a:solidFill>
                <a:latin typeface="Times New Roman" panose="02020603050405020304" pitchFamily="18" charset="0"/>
                <a:cs typeface="Times New Roman" panose="02020603050405020304" pitchFamily="18" charset="0"/>
              </a:rPr>
              <a:t> -&gt; 192.168.1.0/24 143 (content: "|90C8 C0FF FFFF|/bin/</a:t>
            </a:r>
            <a:r>
              <a:rPr lang="en-US" altLang="zh-CN" sz="2800" dirty="0" err="1">
                <a:solidFill>
                  <a:srgbClr val="C00000"/>
                </a:solidFill>
                <a:latin typeface="Times New Roman" panose="02020603050405020304" pitchFamily="18" charset="0"/>
                <a:cs typeface="Times New Roman" panose="02020603050405020304" pitchFamily="18" charset="0"/>
              </a:rPr>
              <a:t>sh</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err="1">
                <a:solidFill>
                  <a:srgbClr val="C00000"/>
                </a:solidFill>
                <a:latin typeface="Times New Roman" panose="02020603050405020304" pitchFamily="18" charset="0"/>
                <a:cs typeface="Times New Roman" panose="02020603050405020304" pitchFamily="18" charset="0"/>
              </a:rPr>
              <a:t>msg</a:t>
            </a:r>
            <a:r>
              <a:rPr lang="en-US" altLang="zh-CN" sz="2800" dirty="0">
                <a:solidFill>
                  <a:srgbClr val="C00000"/>
                </a:solidFill>
                <a:latin typeface="Times New Roman" panose="02020603050405020304" pitchFamily="18" charset="0"/>
                <a:cs typeface="Times New Roman" panose="02020603050405020304" pitchFamily="18" charset="0"/>
              </a:rPr>
              <a:t>: "IMAP buffer overflow!";)</a:t>
            </a:r>
          </a:p>
          <a:p>
            <a:pPr marL="109728" indent="0">
              <a:buNone/>
            </a:pPr>
            <a:endParaRPr lang="en-US" altLang="zh-CN" sz="2800" dirty="0">
              <a:solidFill>
                <a:srgbClr val="C00000"/>
              </a:solidFill>
              <a:latin typeface="Times New Roman" panose="02020603050405020304" pitchFamily="18" charset="0"/>
              <a:cs typeface="Times New Roman" panose="02020603050405020304" pitchFamily="18" charset="0"/>
            </a:endParaRPr>
          </a:p>
          <a:p>
            <a:pPr marL="109728" indent="0">
              <a:buNone/>
            </a:pPr>
            <a:r>
              <a:rPr lang="en-US" altLang="zh-CN" sz="2800" dirty="0">
                <a:solidFill>
                  <a:srgbClr val="C00000"/>
                </a:solidFill>
                <a:latin typeface="Times New Roman" panose="02020603050405020304" pitchFamily="18" charset="0"/>
                <a:cs typeface="Times New Roman" panose="02020603050405020304" pitchFamily="18" charset="0"/>
              </a:rPr>
              <a:t>alert </a:t>
            </a:r>
            <a:r>
              <a:rPr lang="en-US" altLang="zh-CN" sz="2800" dirty="0" err="1">
                <a:solidFill>
                  <a:srgbClr val="C00000"/>
                </a:solidFill>
                <a:latin typeface="Times New Roman" panose="02020603050405020304" pitchFamily="18" charset="0"/>
                <a:cs typeface="Times New Roman" panose="02020603050405020304" pitchFamily="18" charset="0"/>
              </a:rPr>
              <a:t>tcp</a:t>
            </a:r>
            <a:r>
              <a:rPr lang="en-US" altLang="zh-CN" sz="2800" dirty="0">
                <a:solidFill>
                  <a:srgbClr val="C00000"/>
                </a:solidFill>
                <a:latin typeface="Times New Roman" panose="02020603050405020304" pitchFamily="18" charset="0"/>
                <a:cs typeface="Times New Roman" panose="02020603050405020304" pitchFamily="18" charset="0"/>
              </a:rPr>
              <a:t> any </a:t>
            </a:r>
            <a:r>
              <a:rPr lang="en-US" altLang="zh-CN" sz="2800" dirty="0" err="1">
                <a:solidFill>
                  <a:srgbClr val="C00000"/>
                </a:solidFill>
                <a:latin typeface="Times New Roman" panose="02020603050405020304" pitchFamily="18" charset="0"/>
                <a:cs typeface="Times New Roman" panose="02020603050405020304" pitchFamily="18" charset="0"/>
              </a:rPr>
              <a:t>any</a:t>
            </a:r>
            <a:r>
              <a:rPr lang="en-US" altLang="zh-CN" sz="2800" dirty="0">
                <a:solidFill>
                  <a:srgbClr val="C00000"/>
                </a:solidFill>
                <a:latin typeface="Times New Roman" panose="02020603050405020304" pitchFamily="18" charset="0"/>
                <a:cs typeface="Times New Roman" panose="02020603050405020304" pitchFamily="18" charset="0"/>
              </a:rPr>
              <a:t> -&gt; 192.168.1.0/24 111 </a:t>
            </a:r>
          </a:p>
          <a:p>
            <a:pPr marL="109728" indent="0">
              <a:buNone/>
            </a:pPr>
            <a:r>
              <a:rPr lang="en-US" altLang="zh-CN" sz="2800" dirty="0">
                <a:solidFill>
                  <a:srgbClr val="C00000"/>
                </a:solidFill>
                <a:latin typeface="Times New Roman" panose="02020603050405020304" pitchFamily="18" charset="0"/>
                <a:cs typeface="Times New Roman" panose="02020603050405020304" pitchFamily="18" charset="0"/>
              </a:rPr>
              <a:t>(content:"|00 01 86 a5|"; </a:t>
            </a:r>
            <a:r>
              <a:rPr lang="en-US" altLang="zh-CN" sz="2800" dirty="0" err="1">
                <a:solidFill>
                  <a:srgbClr val="C00000"/>
                </a:solidFill>
                <a:latin typeface="Times New Roman" panose="02020603050405020304" pitchFamily="18" charset="0"/>
                <a:cs typeface="Times New Roman" panose="02020603050405020304" pitchFamily="18" charset="0"/>
              </a:rPr>
              <a:t>msg</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err="1">
                <a:solidFill>
                  <a:srgbClr val="C00000"/>
                </a:solidFill>
                <a:latin typeface="Times New Roman" panose="02020603050405020304" pitchFamily="18" charset="0"/>
                <a:cs typeface="Times New Roman" panose="02020603050405020304" pitchFamily="18" charset="0"/>
              </a:rPr>
              <a:t>mountd</a:t>
            </a:r>
            <a:r>
              <a:rPr lang="en-US" altLang="zh-CN" sz="2800" dirty="0">
                <a:solidFill>
                  <a:srgbClr val="C00000"/>
                </a:solidFill>
                <a:latin typeface="Times New Roman" panose="02020603050405020304" pitchFamily="18" charset="0"/>
                <a:cs typeface="Times New Roman" panose="02020603050405020304" pitchFamily="18" charset="0"/>
              </a:rPr>
              <a:t> access";) </a:t>
            </a:r>
          </a:p>
          <a:p>
            <a:r>
              <a:rPr lang="zh-CN" altLang="en-US" dirty="0"/>
              <a:t>圆括号前：规则头部</a:t>
            </a:r>
            <a:endParaRPr lang="en-US" altLang="zh-CN" dirty="0"/>
          </a:p>
          <a:p>
            <a:r>
              <a:rPr lang="zh-CN" altLang="en-US" dirty="0"/>
              <a:t>圆括号内：规则选项</a:t>
            </a:r>
          </a:p>
          <a:p>
            <a:r>
              <a:rPr lang="zh-CN" altLang="en-US" dirty="0"/>
              <a:t>关键字“</a:t>
            </a:r>
            <a:r>
              <a:rPr lang="en-US" altLang="zh-CN" dirty="0"/>
              <a:t>content”</a:t>
            </a:r>
            <a:r>
              <a:rPr lang="zh-CN" altLang="en-US" dirty="0"/>
              <a:t>允许用户设定规则，搜索数据包有效负荷内的特定内容，并激发一个响应。</a:t>
            </a:r>
          </a:p>
          <a:p>
            <a:endParaRPr lang="en-US" altLang="zh-CN" dirty="0"/>
          </a:p>
        </p:txBody>
      </p:sp>
    </p:spTree>
    <p:extLst>
      <p:ext uri="{BB962C8B-B14F-4D97-AF65-F5344CB8AC3E}">
        <p14:creationId xmlns:p14="http://schemas.microsoft.com/office/powerpoint/2010/main" val="702949549"/>
      </p:ext>
    </p:extLst>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a:t>以应用层协议分类的</a:t>
            </a:r>
            <a:r>
              <a:rPr lang="en-US" altLang="zh-CN"/>
              <a:t>.rules</a:t>
            </a:r>
            <a:r>
              <a:rPr lang="zh-CN" altLang="en-US"/>
              <a:t>文本文件，比如：</a:t>
            </a:r>
            <a:endParaRPr lang="en-US" altLang="zh-CN"/>
          </a:p>
          <a:p>
            <a:pPr lvl="1"/>
            <a:r>
              <a:rPr lang="en-US" altLang="zh-CN"/>
              <a:t>dos.rules</a:t>
            </a:r>
            <a:r>
              <a:rPr lang="zh-CN" altLang="en-US"/>
              <a:t>文件存放拒绝服务攻击类的规则；</a:t>
            </a:r>
            <a:endParaRPr lang="en-US" altLang="zh-CN"/>
          </a:p>
          <a:p>
            <a:pPr lvl="1"/>
            <a:r>
              <a:rPr lang="en-US" altLang="zh-CN"/>
              <a:t>ftp.rules</a:t>
            </a:r>
            <a:r>
              <a:rPr lang="zh-CN" altLang="en-US"/>
              <a:t>文件存放</a:t>
            </a:r>
            <a:r>
              <a:rPr lang="en-US" altLang="zh-CN"/>
              <a:t>FTP</a:t>
            </a:r>
            <a:r>
              <a:rPr lang="zh-CN" altLang="en-US"/>
              <a:t>服务相关的规则；</a:t>
            </a:r>
            <a:endParaRPr lang="en-US" altLang="zh-CN"/>
          </a:p>
          <a:p>
            <a:pPr lvl="1"/>
            <a:r>
              <a:rPr lang="en-US" altLang="zh-CN"/>
              <a:t>telnet.rules</a:t>
            </a:r>
            <a:r>
              <a:rPr lang="zh-CN" altLang="en-US"/>
              <a:t>文件存放</a:t>
            </a:r>
            <a:r>
              <a:rPr lang="en-US" altLang="zh-CN"/>
              <a:t>FTP</a:t>
            </a:r>
            <a:r>
              <a:rPr lang="zh-CN" altLang="en-US"/>
              <a:t>服务相关的规则。</a:t>
            </a:r>
            <a:endParaRPr lang="en-US" altLang="zh-CN"/>
          </a:p>
          <a:p>
            <a:r>
              <a:rPr lang="zh-CN" altLang="en-US"/>
              <a:t>规则文件中每行定义一种攻击检测</a:t>
            </a:r>
            <a:endParaRPr lang="en-US" altLang="zh-CN"/>
          </a:p>
          <a:p>
            <a:pPr lvl="1"/>
            <a:r>
              <a:rPr lang="en-US"/>
              <a:t>alert tcp $EXTERNAL_NET any -&gt; $HOME_NET 21 (msg:"FTP SITE CPWD overflow attempt"; flow:established,to_server; content:"SITE "; nocase; content:" CPWD "; nocase; content:!"|0a|"; within:100; reference:bugtraq,5427; reference:cve,CAN-2002-0826; classtype:misc-attack; sid:1888; rev:3;)</a:t>
            </a:r>
            <a:endParaRPr lang="zh-CN" altLang="en-US" dirty="0"/>
          </a:p>
        </p:txBody>
      </p:sp>
      <p:sp>
        <p:nvSpPr>
          <p:cNvPr id="3" name="标题 2"/>
          <p:cNvSpPr>
            <a:spLocks noGrp="1"/>
          </p:cNvSpPr>
          <p:nvPr>
            <p:ph type="title"/>
          </p:nvPr>
        </p:nvSpPr>
        <p:spPr/>
        <p:txBody>
          <a:bodyPr/>
          <a:lstStyle/>
          <a:p>
            <a:r>
              <a:rPr lang="en-US" altLang="zh-CN"/>
              <a:t>Snort</a:t>
            </a:r>
            <a:r>
              <a:rPr lang="zh-CN" altLang="en-US"/>
              <a:t>规则集</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42</a:t>
            </a:fld>
            <a:endParaRPr lang="en-US" altLang="zh-CN"/>
          </a:p>
        </p:txBody>
      </p:sp>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a:t>1</a:t>
            </a:r>
            <a:r>
              <a:rPr lang="zh-CN" altLang="en-US" dirty="0"/>
              <a:t>、入侵者方面</a:t>
            </a:r>
            <a:endParaRPr lang="en-US" altLang="zh-CN" dirty="0"/>
          </a:p>
          <a:p>
            <a:pPr lvl="1"/>
            <a:r>
              <a:rPr lang="zh-CN" altLang="en-US" dirty="0"/>
              <a:t>入侵能力不断提高</a:t>
            </a:r>
            <a:endParaRPr lang="en-US" altLang="zh-CN" dirty="0"/>
          </a:p>
          <a:p>
            <a:pPr lvl="2"/>
            <a:r>
              <a:rPr lang="zh-CN" altLang="en-US" dirty="0"/>
              <a:t>研制更多攻击工具，使用更复杂精致的攻击手段，对更大范围的目标类型实施攻击；</a:t>
            </a:r>
          </a:p>
          <a:p>
            <a:pPr lvl="1"/>
            <a:r>
              <a:rPr lang="zh-CN" altLang="en-US" dirty="0"/>
              <a:t>入侵者采用加密手段传输攻击信息；</a:t>
            </a:r>
            <a:endParaRPr lang="en-US" altLang="zh-CN" dirty="0"/>
          </a:p>
          <a:p>
            <a:pPr lvl="1"/>
            <a:r>
              <a:rPr lang="zh-CN" altLang="en-US" dirty="0"/>
              <a:t>存在对入侵检测系统自身的攻击；</a:t>
            </a:r>
          </a:p>
          <a:p>
            <a:r>
              <a:rPr lang="en-US" altLang="zh-CN" dirty="0"/>
              <a:t>2</a:t>
            </a:r>
            <a:r>
              <a:rPr lang="zh-CN" altLang="en-US" dirty="0"/>
              <a:t>、数据采集问题</a:t>
            </a:r>
            <a:endParaRPr lang="en-US" altLang="zh-CN" dirty="0"/>
          </a:p>
          <a:p>
            <a:pPr lvl="1"/>
            <a:r>
              <a:rPr lang="zh-CN" altLang="en-US" dirty="0"/>
              <a:t>交换（机）方法限制了网络数据的可见性；</a:t>
            </a:r>
            <a:endParaRPr lang="en-US" altLang="zh-CN" dirty="0"/>
          </a:p>
          <a:p>
            <a:pPr lvl="1"/>
            <a:r>
              <a:rPr lang="zh-CN" altLang="en-US" dirty="0"/>
              <a:t>网络流量日益增长导致检测分析难度加大；</a:t>
            </a:r>
            <a:endParaRPr lang="en-US" altLang="zh-CN" dirty="0"/>
          </a:p>
          <a:p>
            <a:pPr lvl="1"/>
            <a:r>
              <a:rPr lang="zh-CN" altLang="en-US" dirty="0"/>
              <a:t>高速网络环境导致很难对所有数据进行高效实时分析</a:t>
            </a:r>
          </a:p>
        </p:txBody>
      </p:sp>
      <p:sp>
        <p:nvSpPr>
          <p:cNvPr id="2" name="标题 1"/>
          <p:cNvSpPr>
            <a:spLocks noGrp="1"/>
          </p:cNvSpPr>
          <p:nvPr>
            <p:ph type="title"/>
          </p:nvPr>
        </p:nvSpPr>
        <p:spPr/>
        <p:txBody>
          <a:bodyPr/>
          <a:lstStyle/>
          <a:p>
            <a:r>
              <a:rPr lang="zh-CN" altLang="en-US"/>
              <a:t>入侵检测面临的问题</a:t>
            </a:r>
          </a:p>
        </p:txBody>
      </p:sp>
    </p:spTree>
    <p:extLst>
      <p:ext uri="{BB962C8B-B14F-4D97-AF65-F5344CB8AC3E}">
        <p14:creationId xmlns:p14="http://schemas.microsoft.com/office/powerpoint/2010/main" val="3385632569"/>
      </p:ext>
    </p:extLst>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3</a:t>
            </a:r>
            <a:r>
              <a:rPr lang="zh-CN" altLang="en-US" dirty="0"/>
              <a:t>、标准化问题</a:t>
            </a:r>
            <a:endParaRPr lang="en-US" altLang="zh-CN" dirty="0"/>
          </a:p>
          <a:p>
            <a:pPr lvl="1"/>
            <a:r>
              <a:rPr lang="zh-CN" altLang="en-US" dirty="0"/>
              <a:t>缺乏统一的入侵检测术语和概念框架；</a:t>
            </a:r>
            <a:endParaRPr lang="en-US" altLang="zh-CN" dirty="0"/>
          </a:p>
          <a:p>
            <a:r>
              <a:rPr lang="en-US" altLang="zh-CN" dirty="0"/>
              <a:t>4</a:t>
            </a:r>
            <a:r>
              <a:rPr lang="zh-CN" altLang="en-US" dirty="0"/>
              <a:t>、技术问题</a:t>
            </a:r>
            <a:endParaRPr lang="en-US" altLang="zh-CN" dirty="0"/>
          </a:p>
          <a:p>
            <a:pPr lvl="1"/>
            <a:r>
              <a:rPr lang="zh-CN" altLang="en-US" dirty="0"/>
              <a:t>入侵行为判定困难，导致过高的错报率和误报率；</a:t>
            </a:r>
          </a:p>
          <a:p>
            <a:pPr lvl="1"/>
            <a:r>
              <a:rPr lang="zh-CN" altLang="en-US" dirty="0"/>
              <a:t>不适当的自动响应机制存在着巨大的安全风险；</a:t>
            </a:r>
            <a:endParaRPr lang="en-US" altLang="zh-CN" dirty="0"/>
          </a:p>
        </p:txBody>
      </p:sp>
      <p:sp>
        <p:nvSpPr>
          <p:cNvPr id="2" name="标题 1"/>
          <p:cNvSpPr>
            <a:spLocks noGrp="1"/>
          </p:cNvSpPr>
          <p:nvPr>
            <p:ph type="title"/>
          </p:nvPr>
        </p:nvSpPr>
        <p:spPr/>
        <p:txBody>
          <a:bodyPr/>
          <a:lstStyle/>
          <a:p>
            <a:r>
              <a:rPr lang="zh-CN" altLang="en-US"/>
              <a:t>入侵检测面临的问题</a:t>
            </a:r>
          </a:p>
        </p:txBody>
      </p:sp>
    </p:spTree>
    <p:extLst>
      <p:ext uri="{BB962C8B-B14F-4D97-AF65-F5344CB8AC3E}">
        <p14:creationId xmlns:p14="http://schemas.microsoft.com/office/powerpoint/2010/main" val="3385632569"/>
      </p:ext>
    </p:extLst>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lnSpcReduction="10000"/>
          </a:bodyPr>
          <a:lstStyle/>
          <a:p>
            <a:r>
              <a:rPr lang="en-US" altLang="zh-CN" dirty="0"/>
              <a:t>1</a:t>
            </a:r>
            <a:r>
              <a:rPr lang="zh-CN" altLang="en-US" dirty="0"/>
              <a:t>、更有效集成各种入侵检测数据源，从不同系统、传感器上采集数据，提高报警准确率；</a:t>
            </a:r>
          </a:p>
          <a:p>
            <a:r>
              <a:rPr lang="en-US" altLang="zh-CN" dirty="0"/>
              <a:t>2</a:t>
            </a:r>
            <a:r>
              <a:rPr lang="zh-CN" altLang="en-US" dirty="0"/>
              <a:t>、在事件诊断中结合人工分析，提高判断准确性；</a:t>
            </a:r>
          </a:p>
          <a:p>
            <a:r>
              <a:rPr lang="en-US" altLang="zh-CN" dirty="0"/>
              <a:t>3</a:t>
            </a:r>
            <a:r>
              <a:rPr lang="zh-CN" altLang="en-US" dirty="0"/>
              <a:t>、提高对恶意代码的检测能力，包括</a:t>
            </a:r>
            <a:r>
              <a:rPr lang="en-US" altLang="zh-CN" dirty="0"/>
              <a:t>email</a:t>
            </a:r>
            <a:r>
              <a:rPr lang="zh-CN" altLang="en-US" dirty="0"/>
              <a:t>攻击，</a:t>
            </a:r>
            <a:r>
              <a:rPr lang="en-US" altLang="zh-CN" dirty="0"/>
              <a:t>Java</a:t>
            </a:r>
            <a:r>
              <a:rPr lang="zh-CN" altLang="en-US" dirty="0"/>
              <a:t>，</a:t>
            </a:r>
            <a:r>
              <a:rPr lang="en-US" altLang="zh-CN" dirty="0"/>
              <a:t>ActiveX</a:t>
            </a:r>
            <a:r>
              <a:rPr lang="zh-CN" altLang="en-US" dirty="0"/>
              <a:t>等；</a:t>
            </a:r>
          </a:p>
          <a:p>
            <a:r>
              <a:rPr lang="en-US" altLang="zh-CN" dirty="0"/>
              <a:t>4</a:t>
            </a:r>
            <a:r>
              <a:rPr lang="zh-CN" altLang="en-US" dirty="0"/>
              <a:t>、采用一定的方法和策略来增强异种系统的互操作性和数据一致性；</a:t>
            </a:r>
          </a:p>
        </p:txBody>
      </p:sp>
      <p:sp>
        <p:nvSpPr>
          <p:cNvPr id="3" name="标题 2"/>
          <p:cNvSpPr>
            <a:spLocks noGrp="1"/>
          </p:cNvSpPr>
          <p:nvPr>
            <p:ph type="title"/>
          </p:nvPr>
        </p:nvSpPr>
        <p:spPr/>
        <p:txBody>
          <a:bodyPr/>
          <a:lstStyle/>
          <a:p>
            <a:r>
              <a:rPr lang="zh-CN" altLang="en-US"/>
              <a:t>发展方向</a:t>
            </a:r>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45</a:t>
            </a:fld>
            <a:endParaRPr lang="en-US" altLang="zh-CN"/>
          </a:p>
        </p:txBody>
      </p:sp>
    </p:spTree>
    <p:extLst>
      <p:ext uri="{BB962C8B-B14F-4D97-AF65-F5344CB8AC3E}">
        <p14:creationId xmlns:p14="http://schemas.microsoft.com/office/powerpoint/2010/main" val="1937179500"/>
      </p:ext>
    </p:extLst>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a:bodyPr>
          <a:lstStyle/>
          <a:p>
            <a:r>
              <a:rPr lang="en-US" altLang="zh-CN" dirty="0"/>
              <a:t>5</a:t>
            </a:r>
            <a:r>
              <a:rPr lang="zh-CN" altLang="en-US" dirty="0"/>
              <a:t>、研制可靠的测试和评估标准；</a:t>
            </a:r>
          </a:p>
          <a:p>
            <a:r>
              <a:rPr lang="en-US" altLang="zh-CN" dirty="0"/>
              <a:t>6</a:t>
            </a:r>
            <a:r>
              <a:rPr lang="zh-CN" altLang="en-US" dirty="0"/>
              <a:t>、提供科学的漏洞分类方法，尤其注重从攻击客体而不是攻击主体的观点出发；</a:t>
            </a:r>
          </a:p>
          <a:p>
            <a:r>
              <a:rPr lang="en-US" altLang="zh-CN" dirty="0"/>
              <a:t>7</a:t>
            </a:r>
            <a:r>
              <a:rPr lang="zh-CN" altLang="en-US" dirty="0"/>
              <a:t>、提供对更高级的攻击行为如分布式攻击、拒绝服务攻击等的检测手段；</a:t>
            </a:r>
          </a:p>
        </p:txBody>
      </p:sp>
      <p:sp>
        <p:nvSpPr>
          <p:cNvPr id="3" name="标题 2"/>
          <p:cNvSpPr>
            <a:spLocks noGrp="1"/>
          </p:cNvSpPr>
          <p:nvPr>
            <p:ph type="title"/>
          </p:nvPr>
        </p:nvSpPr>
        <p:spPr/>
        <p:txBody>
          <a:bodyPr/>
          <a:lstStyle/>
          <a:p>
            <a:r>
              <a:rPr lang="zh-CN" altLang="en-US"/>
              <a:t>发展方向</a:t>
            </a:r>
          </a:p>
        </p:txBody>
      </p:sp>
      <p:sp>
        <p:nvSpPr>
          <p:cNvPr id="2" name="灯片编号占位符 1"/>
          <p:cNvSpPr>
            <a:spLocks noGrp="1"/>
          </p:cNvSpPr>
          <p:nvPr>
            <p:ph type="sldNum" sz="quarter" idx="4"/>
          </p:nvPr>
        </p:nvSpPr>
        <p:spPr/>
        <p:txBody>
          <a:bodyPr/>
          <a:lstStyle/>
          <a:p>
            <a:fld id="{8D529676-3532-4DB3-BF3A-91E57769FFA3}" type="slidenum">
              <a:rPr lang="en-US" altLang="zh-CN" smtClean="0"/>
              <a:pPr/>
              <a:t>46</a:t>
            </a:fld>
            <a:endParaRPr lang="en-US" altLang="zh-CN"/>
          </a:p>
        </p:txBody>
      </p:sp>
    </p:spTree>
    <p:extLst>
      <p:ext uri="{BB962C8B-B14F-4D97-AF65-F5344CB8AC3E}">
        <p14:creationId xmlns:p14="http://schemas.microsoft.com/office/powerpoint/2010/main" val="1937179500"/>
      </p:ext>
    </p:extLst>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防火墙与网络入侵检测技术的结合</a:t>
            </a:r>
            <a:endParaRPr lang="en-US" altLang="zh-CN" dirty="0"/>
          </a:p>
          <a:p>
            <a:r>
              <a:rPr lang="zh-CN" altLang="en-US" dirty="0"/>
              <a:t>位于网络主干位置，一般以透明网关形式存在，所有进出流量均需通过</a:t>
            </a:r>
            <a:endParaRPr lang="en-US" altLang="zh-CN" dirty="0"/>
          </a:p>
          <a:p>
            <a:r>
              <a:rPr lang="zh-CN" altLang="en-US" dirty="0"/>
              <a:t>基于</a:t>
            </a:r>
            <a:r>
              <a:rPr lang="en-US" altLang="zh-CN" dirty="0"/>
              <a:t>IDS</a:t>
            </a:r>
            <a:r>
              <a:rPr lang="zh-CN" altLang="en-US" dirty="0"/>
              <a:t>实现网络防护，阻断攻击</a:t>
            </a:r>
            <a:endParaRPr lang="en-US" altLang="zh-CN" dirty="0"/>
          </a:p>
          <a:p>
            <a:pPr lvl="1"/>
            <a:r>
              <a:rPr lang="zh-CN" altLang="en-US" dirty="0"/>
              <a:t>使用</a:t>
            </a:r>
            <a:r>
              <a:rPr lang="en-US" altLang="zh-CN" dirty="0"/>
              <a:t>IDS</a:t>
            </a:r>
            <a:r>
              <a:rPr lang="zh-CN" altLang="en-US" dirty="0"/>
              <a:t>对数据包进行分析，对高层应用协议数据进行重组与协议追踪。</a:t>
            </a:r>
            <a:endParaRPr lang="en-US" altLang="zh-CN" dirty="0"/>
          </a:p>
          <a:p>
            <a:pPr lvl="1"/>
            <a:r>
              <a:rPr lang="zh-CN" altLang="en-US" dirty="0"/>
              <a:t>处理存在问题的数据包并关闭相应连接。</a:t>
            </a:r>
            <a:endParaRPr lang="en-US" altLang="zh-CN" dirty="0"/>
          </a:p>
          <a:p>
            <a:pPr marL="109728" indent="0">
              <a:buNone/>
            </a:pP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a:t>入侵防护系统（</a:t>
            </a:r>
            <a:r>
              <a:rPr lang="en-US" altLang="zh-CN"/>
              <a:t>IPS</a:t>
            </a:r>
            <a:r>
              <a:rPr lang="zh-CN" altLang="en-US"/>
              <a:t>）</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47</a:t>
            </a:fld>
            <a:endParaRPr lang="en-US" altLang="zh-CN"/>
          </a:p>
        </p:txBody>
      </p:sp>
    </p:spTree>
    <p:extLst>
      <p:ext uri="{BB962C8B-B14F-4D97-AF65-F5344CB8AC3E}">
        <p14:creationId xmlns:p14="http://schemas.microsoft.com/office/powerpoint/2010/main" val="1090008554"/>
      </p:ext>
    </p:extLst>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实时阻断网络攻击</a:t>
            </a:r>
            <a:endParaRPr lang="en-US" altLang="zh-CN" dirty="0"/>
          </a:p>
          <a:p>
            <a:r>
              <a:rPr lang="zh-CN" altLang="en-US" dirty="0"/>
              <a:t>隐蔽数据检测，对通信双方透明</a:t>
            </a:r>
            <a:endParaRPr lang="en-US" altLang="zh-CN" dirty="0"/>
          </a:p>
          <a:p>
            <a:r>
              <a:rPr lang="zh-CN" altLang="en-US" dirty="0"/>
              <a:t>主干检测，避免绕过</a:t>
            </a:r>
            <a:endParaRPr lang="en-US" altLang="zh-CN" dirty="0"/>
          </a:p>
          <a:p>
            <a:r>
              <a:rPr lang="zh-CN" altLang="en-US" dirty="0"/>
              <a:t>透明模式，不会对网络拓扑造成影响</a:t>
            </a:r>
          </a:p>
        </p:txBody>
      </p:sp>
      <p:sp>
        <p:nvSpPr>
          <p:cNvPr id="3" name="标题 2"/>
          <p:cNvSpPr>
            <a:spLocks noGrp="1"/>
          </p:cNvSpPr>
          <p:nvPr>
            <p:ph type="title"/>
          </p:nvPr>
        </p:nvSpPr>
        <p:spPr/>
        <p:txBody>
          <a:bodyPr/>
          <a:lstStyle/>
          <a:p>
            <a:r>
              <a:rPr lang="en-US" altLang="zh-CN"/>
              <a:t>IPS</a:t>
            </a:r>
            <a:r>
              <a:rPr lang="zh-CN" altLang="en-US"/>
              <a:t>优点</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48</a:t>
            </a:fld>
            <a:endParaRPr lang="en-US" altLang="zh-CN"/>
          </a:p>
        </p:txBody>
      </p:sp>
    </p:spTree>
    <p:extLst>
      <p:ext uri="{BB962C8B-B14F-4D97-AF65-F5344CB8AC3E}">
        <p14:creationId xmlns:p14="http://schemas.microsoft.com/office/powerpoint/2010/main" val="2674081676"/>
      </p:ext>
    </p:extLst>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分析效率低，无法适应高速网络环境</a:t>
            </a:r>
            <a:endParaRPr lang="en-US" altLang="zh-CN"/>
          </a:p>
          <a:p>
            <a:r>
              <a:rPr lang="zh-CN" altLang="en-US"/>
              <a:t>继承</a:t>
            </a:r>
            <a:r>
              <a:rPr lang="en-US" altLang="zh-CN"/>
              <a:t>IDS</a:t>
            </a:r>
            <a:r>
              <a:rPr lang="zh-CN" altLang="en-US"/>
              <a:t>误报问题，易造成正常网络通信的影响，为减少误报，漏报增多</a:t>
            </a:r>
            <a:endParaRPr lang="en-US" altLang="zh-CN"/>
          </a:p>
          <a:p>
            <a:r>
              <a:rPr lang="zh-CN" altLang="en-US"/>
              <a:t>无法检测加密数据</a:t>
            </a:r>
          </a:p>
        </p:txBody>
      </p:sp>
      <p:sp>
        <p:nvSpPr>
          <p:cNvPr id="3" name="标题 2"/>
          <p:cNvSpPr>
            <a:spLocks noGrp="1"/>
          </p:cNvSpPr>
          <p:nvPr>
            <p:ph type="title"/>
          </p:nvPr>
        </p:nvSpPr>
        <p:spPr/>
        <p:txBody>
          <a:bodyPr/>
          <a:lstStyle/>
          <a:p>
            <a:r>
              <a:rPr lang="en-US" altLang="zh-CN"/>
              <a:t>IPS</a:t>
            </a:r>
            <a:r>
              <a:rPr lang="zh-CN" altLang="en-US"/>
              <a:t>不足</a:t>
            </a:r>
          </a:p>
        </p:txBody>
      </p:sp>
      <p:sp>
        <p:nvSpPr>
          <p:cNvPr id="4" name="灯片编号占位符 3"/>
          <p:cNvSpPr>
            <a:spLocks noGrp="1"/>
          </p:cNvSpPr>
          <p:nvPr>
            <p:ph type="sldNum" sz="quarter" idx="4"/>
          </p:nvPr>
        </p:nvSpPr>
        <p:spPr/>
        <p:txBody>
          <a:bodyPr/>
          <a:lstStyle/>
          <a:p>
            <a:fld id="{2C455580-6F0C-46A1-BCA9-9CABA6D8DF48}" type="slidenum">
              <a:rPr lang="en-US" altLang="zh-CN" smtClean="0"/>
              <a:pPr/>
              <a:t>49</a:t>
            </a:fld>
            <a:endParaRPr lang="en-US" altLang="zh-CN"/>
          </a:p>
        </p:txBody>
      </p:sp>
    </p:spTree>
    <p:extLst>
      <p:ext uri="{BB962C8B-B14F-4D97-AF65-F5344CB8AC3E}">
        <p14:creationId xmlns:p14="http://schemas.microsoft.com/office/powerpoint/2010/main" val="3394975199"/>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normAutofit fontScale="92500"/>
          </a:bodyPr>
          <a:lstStyle/>
          <a:p>
            <a:r>
              <a:rPr lang="zh-CN" altLang="en-US" dirty="0"/>
              <a:t>对入侵行为的发觉：</a:t>
            </a:r>
            <a:endParaRPr lang="en-US" altLang="zh-CN" dirty="0"/>
          </a:p>
          <a:p>
            <a:pPr lvl="1"/>
            <a:r>
              <a:rPr lang="zh-CN" altLang="en-US" dirty="0"/>
              <a:t>对网络和系统的运行状态进行监视</a:t>
            </a:r>
            <a:endParaRPr lang="en-US" altLang="zh-CN" dirty="0"/>
          </a:p>
          <a:p>
            <a:pPr lvl="2"/>
            <a:r>
              <a:rPr lang="zh-CN" altLang="en-US" dirty="0"/>
              <a:t>从网络或系统关键点收集信息并进行分析</a:t>
            </a:r>
            <a:endParaRPr lang="en-US" altLang="zh-CN" dirty="0"/>
          </a:p>
          <a:p>
            <a:pPr lvl="1"/>
            <a:r>
              <a:rPr lang="zh-CN" altLang="en-US" dirty="0"/>
              <a:t>从中发现网络和系统中是否有违反安全策略的行为和被攻击的迹象</a:t>
            </a:r>
            <a:endParaRPr lang="en-US" altLang="zh-CN" dirty="0"/>
          </a:p>
          <a:p>
            <a:pPr lvl="2"/>
            <a:r>
              <a:rPr lang="zh-CN" altLang="en-US" dirty="0"/>
              <a:t>攻击企图、攻击行为或者攻击结果</a:t>
            </a:r>
            <a:endParaRPr lang="en-US" altLang="zh-CN" dirty="0"/>
          </a:p>
          <a:p>
            <a:pPr lvl="1"/>
            <a:r>
              <a:rPr lang="zh-CN" altLang="en-US" dirty="0"/>
              <a:t>以保证系统资源的机密性、完整性和可用性</a:t>
            </a:r>
          </a:p>
          <a:p>
            <a:r>
              <a:rPr lang="zh-CN" altLang="en-US" dirty="0"/>
              <a:t>入侵检测系统</a:t>
            </a:r>
            <a:r>
              <a:rPr lang="en-US" altLang="zh-CN" dirty="0"/>
              <a:t>IDS</a:t>
            </a:r>
            <a:r>
              <a:rPr lang="zh-CN" altLang="en-US" dirty="0"/>
              <a:t>（</a:t>
            </a:r>
            <a:r>
              <a:rPr lang="en-US" altLang="zh-CN" dirty="0"/>
              <a:t>Intrusion Detection System</a:t>
            </a:r>
            <a:r>
              <a:rPr lang="zh-CN" altLang="en-US" dirty="0"/>
              <a:t>）：</a:t>
            </a:r>
            <a:endParaRPr lang="en-US" altLang="zh-CN" dirty="0"/>
          </a:p>
          <a:p>
            <a:pPr lvl="1"/>
            <a:r>
              <a:rPr lang="zh-CN" altLang="en-US" dirty="0"/>
              <a:t>进行入侵检测的软件与硬件组合</a:t>
            </a:r>
          </a:p>
        </p:txBody>
      </p:sp>
      <p:sp>
        <p:nvSpPr>
          <p:cNvPr id="7" name="标题 6"/>
          <p:cNvSpPr>
            <a:spLocks noGrp="1"/>
          </p:cNvSpPr>
          <p:nvPr>
            <p:ph type="title"/>
          </p:nvPr>
        </p:nvSpPr>
        <p:spPr/>
        <p:txBody>
          <a:bodyPr/>
          <a:lstStyle/>
          <a:p>
            <a:r>
              <a:rPr lang="zh-CN" altLang="en-US"/>
              <a:t>入侵检测</a:t>
            </a:r>
            <a:endParaRPr lang="zh-CN" altLang="en-US" dirty="0"/>
          </a:p>
        </p:txBody>
      </p:sp>
      <p:sp>
        <p:nvSpPr>
          <p:cNvPr id="5" name="灯片编号占位符 3"/>
          <p:cNvSpPr>
            <a:spLocks noGrp="1"/>
          </p:cNvSpPr>
          <p:nvPr>
            <p:ph type="sldNum" sz="quarter" idx="4"/>
          </p:nvPr>
        </p:nvSpPr>
        <p:spPr/>
        <p:txBody>
          <a:bodyPr/>
          <a:lstStyle/>
          <a:p>
            <a:fld id="{6334329A-7ABF-4D93-9273-5F89DF28CB7D}" type="slidenum">
              <a:rPr lang="en-US" altLang="zh-CN" smtClean="0"/>
              <a:pPr/>
              <a:t>5</a:t>
            </a:fld>
            <a:endParaRPr lang="en-US" altLang="zh-CN"/>
          </a:p>
        </p:txBody>
      </p:sp>
    </p:spTree>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normAutofit/>
          </a:bodyPr>
          <a:lstStyle/>
          <a:p>
            <a:r>
              <a:rPr lang="zh-CN" altLang="en-US"/>
              <a:t>随着网络规模扩大，网络入侵方式、类型、特征各不相同，入侵活动变得复杂而又难以捉摸</a:t>
            </a:r>
          </a:p>
          <a:p>
            <a:r>
              <a:rPr lang="zh-CN" altLang="en-US"/>
              <a:t>网络安全要求</a:t>
            </a:r>
            <a:r>
              <a:rPr lang="en-US" altLang="zh-CN"/>
              <a:t>IDS</a:t>
            </a:r>
            <a:r>
              <a:rPr lang="zh-CN" altLang="en-US"/>
              <a:t>之间能够相互协作，能够与访问控制、应急、入侵追踪等系统交换信息，形成一个整体有效的安全保障系统</a:t>
            </a:r>
          </a:p>
          <a:p>
            <a:r>
              <a:rPr lang="zh-CN" altLang="en-US"/>
              <a:t>需要一个标准或规范来加以指导，系统之间要有一个约定</a:t>
            </a:r>
          </a:p>
        </p:txBody>
      </p:sp>
      <p:sp>
        <p:nvSpPr>
          <p:cNvPr id="322562" name="Rectangle 2"/>
          <p:cNvSpPr>
            <a:spLocks noGrp="1" noChangeArrowheads="1"/>
          </p:cNvSpPr>
          <p:nvPr>
            <p:ph type="title"/>
          </p:nvPr>
        </p:nvSpPr>
        <p:spPr/>
        <p:txBody>
          <a:bodyPr/>
          <a:lstStyle/>
          <a:p>
            <a:r>
              <a:rPr lang="en-US" altLang="zh-CN"/>
              <a:t>IDS</a:t>
            </a:r>
            <a:r>
              <a:rPr lang="zh-CN" altLang="en-US"/>
              <a:t>标准化工作</a:t>
            </a:r>
          </a:p>
        </p:txBody>
      </p:sp>
    </p:spTree>
    <p:extLst>
      <p:ext uri="{BB962C8B-B14F-4D97-AF65-F5344CB8AC3E}">
        <p14:creationId xmlns:p14="http://schemas.microsoft.com/office/powerpoint/2010/main" val="3213810055"/>
      </p:ext>
    </p:extLst>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p:txBody>
          <a:bodyPr>
            <a:normAutofit fontScale="77500" lnSpcReduction="20000"/>
          </a:bodyPr>
          <a:lstStyle/>
          <a:p>
            <a:r>
              <a:rPr lang="en-US" altLang="zh-CN"/>
              <a:t>(The Common Intrusion Detection Framework)</a:t>
            </a:r>
            <a:r>
              <a:rPr lang="en-US" altLang="zh-CN">
                <a:solidFill>
                  <a:srgbClr val="0000FF"/>
                </a:solidFill>
              </a:rPr>
              <a:t> http://www.gidos.org/drafts</a:t>
            </a:r>
          </a:p>
          <a:p>
            <a:r>
              <a:rPr lang="zh-CN" altLang="en-US"/>
              <a:t>开放组织：</a:t>
            </a:r>
            <a:endParaRPr lang="en-US" altLang="zh-CN"/>
          </a:p>
          <a:p>
            <a:pPr lvl="1"/>
            <a:r>
              <a:rPr lang="en-US" altLang="zh-CN"/>
              <a:t>CIDF</a:t>
            </a:r>
            <a:r>
              <a:rPr lang="zh-CN" altLang="en-US"/>
              <a:t>早期由美国国防部高级研究计划局赞助研究，现由</a:t>
            </a:r>
            <a:r>
              <a:rPr lang="en-US" altLang="zh-CN"/>
              <a:t>CIDF</a:t>
            </a:r>
            <a:r>
              <a:rPr lang="zh-CN" altLang="en-US"/>
              <a:t>工作组负责。已成为一个开放、共享资源</a:t>
            </a:r>
          </a:p>
          <a:p>
            <a:r>
              <a:rPr lang="zh-CN" altLang="en-US"/>
              <a:t>一套规范：定义了</a:t>
            </a:r>
            <a:r>
              <a:rPr lang="en-US" altLang="zh-CN"/>
              <a:t>IDS</a:t>
            </a:r>
            <a:r>
              <a:rPr lang="zh-CN" altLang="en-US"/>
              <a:t>表达检测信息的标准语言以及</a:t>
            </a:r>
            <a:r>
              <a:rPr lang="en-US" altLang="zh-CN"/>
              <a:t>IDS</a:t>
            </a:r>
            <a:r>
              <a:rPr lang="zh-CN" altLang="en-US"/>
              <a:t>组件之间的通信协议</a:t>
            </a:r>
          </a:p>
          <a:p>
            <a:pPr lvl="1"/>
            <a:r>
              <a:rPr lang="zh-CN" altLang="en-US"/>
              <a:t>使</a:t>
            </a:r>
            <a:r>
              <a:rPr lang="en-US" altLang="zh-CN"/>
              <a:t>IDS</a:t>
            </a:r>
            <a:r>
              <a:rPr lang="zh-CN" altLang="en-US"/>
              <a:t>相互通信，共享检测信息，协同工作</a:t>
            </a:r>
            <a:endParaRPr lang="en-US" altLang="zh-CN"/>
          </a:p>
          <a:p>
            <a:pPr lvl="1"/>
            <a:r>
              <a:rPr lang="zh-CN" altLang="en-US"/>
              <a:t>还可与其它系统配合实施统一的配置响应和恢复策略</a:t>
            </a:r>
          </a:p>
          <a:p>
            <a:r>
              <a:rPr lang="en-US" altLang="zh-CN"/>
              <a:t>CIDF</a:t>
            </a:r>
            <a:r>
              <a:rPr lang="zh-CN" altLang="en-US"/>
              <a:t>构建分布式</a:t>
            </a:r>
            <a:r>
              <a:rPr lang="en-US" altLang="zh-CN"/>
              <a:t>IDS</a:t>
            </a:r>
            <a:r>
              <a:rPr lang="zh-CN" altLang="en-US"/>
              <a:t>的基础</a:t>
            </a:r>
            <a:endParaRPr lang="en-US" altLang="zh-CN"/>
          </a:p>
          <a:p>
            <a:pPr lvl="1"/>
            <a:r>
              <a:rPr lang="zh-CN" altLang="en-US"/>
              <a:t>集成各种</a:t>
            </a:r>
            <a:r>
              <a:rPr lang="en-US" altLang="zh-CN"/>
              <a:t>IDS</a:t>
            </a:r>
            <a:r>
              <a:rPr lang="zh-CN" altLang="en-US"/>
              <a:t>，使之协同工作，实现各</a:t>
            </a:r>
            <a:r>
              <a:rPr lang="en-US" altLang="zh-CN"/>
              <a:t>IDS</a:t>
            </a:r>
            <a:r>
              <a:rPr lang="zh-CN" altLang="en-US"/>
              <a:t>之间的组件重用</a:t>
            </a:r>
          </a:p>
        </p:txBody>
      </p:sp>
      <p:sp>
        <p:nvSpPr>
          <p:cNvPr id="325634" name="Rectangle 2"/>
          <p:cNvSpPr>
            <a:spLocks noGrp="1" noChangeArrowheads="1"/>
          </p:cNvSpPr>
          <p:nvPr>
            <p:ph type="title"/>
          </p:nvPr>
        </p:nvSpPr>
        <p:spPr/>
        <p:txBody>
          <a:bodyPr/>
          <a:lstStyle/>
          <a:p>
            <a:r>
              <a:rPr lang="en-US" altLang="zh-CN"/>
              <a:t>CIDF</a:t>
            </a:r>
          </a:p>
        </p:txBody>
      </p:sp>
    </p:spTree>
    <p:extLst>
      <p:ext uri="{BB962C8B-B14F-4D97-AF65-F5344CB8AC3E}">
        <p14:creationId xmlns:p14="http://schemas.microsoft.com/office/powerpoint/2010/main" val="2425771505"/>
      </p:ext>
    </p:extLst>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normAutofit/>
          </a:bodyPr>
          <a:lstStyle/>
          <a:p>
            <a:r>
              <a:rPr lang="zh-CN" altLang="en-US"/>
              <a:t>由四部分组成，分别为：</a:t>
            </a:r>
          </a:p>
          <a:p>
            <a:pPr lvl="1"/>
            <a:r>
              <a:rPr lang="zh-CN" altLang="en-US"/>
              <a:t>体系结构：阐述了一个标准</a:t>
            </a:r>
            <a:r>
              <a:rPr lang="en-US" altLang="zh-CN"/>
              <a:t>IDS</a:t>
            </a:r>
            <a:r>
              <a:rPr lang="zh-CN" altLang="en-US"/>
              <a:t>的通用模型</a:t>
            </a:r>
          </a:p>
          <a:p>
            <a:pPr lvl="1"/>
            <a:r>
              <a:rPr lang="zh-CN" altLang="en-US"/>
              <a:t>规范语言：定义了一个描述各种检测信息的标准语言</a:t>
            </a:r>
          </a:p>
          <a:p>
            <a:pPr lvl="1"/>
            <a:r>
              <a:rPr lang="zh-CN" altLang="en-US"/>
              <a:t>内部通讯：定义了</a:t>
            </a:r>
            <a:r>
              <a:rPr lang="en-US" altLang="zh-CN"/>
              <a:t>IDS</a:t>
            </a:r>
            <a:r>
              <a:rPr lang="zh-CN" altLang="en-US"/>
              <a:t>组件之间进行通信的标准协议</a:t>
            </a:r>
          </a:p>
          <a:p>
            <a:pPr lvl="1"/>
            <a:r>
              <a:rPr lang="zh-CN" altLang="en-US"/>
              <a:t>程序接口：提供了一整套标准的应用程序接口</a:t>
            </a:r>
          </a:p>
        </p:txBody>
      </p:sp>
      <p:sp>
        <p:nvSpPr>
          <p:cNvPr id="326658" name="Rectangle 2"/>
          <p:cNvSpPr>
            <a:spLocks noGrp="1" noChangeArrowheads="1"/>
          </p:cNvSpPr>
          <p:nvPr>
            <p:ph type="title"/>
          </p:nvPr>
        </p:nvSpPr>
        <p:spPr/>
        <p:txBody>
          <a:bodyPr/>
          <a:lstStyle/>
          <a:p>
            <a:r>
              <a:rPr lang="en-US" altLang="zh-CN"/>
              <a:t>CIDF</a:t>
            </a:r>
            <a:r>
              <a:rPr lang="zh-CN" altLang="en-US"/>
              <a:t>规格文档</a:t>
            </a:r>
          </a:p>
        </p:txBody>
      </p:sp>
    </p:spTree>
    <p:extLst>
      <p:ext uri="{BB962C8B-B14F-4D97-AF65-F5344CB8AC3E}">
        <p14:creationId xmlns:p14="http://schemas.microsoft.com/office/powerpoint/2010/main" val="2159305627"/>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normAutofit lnSpcReduction="10000"/>
          </a:bodyPr>
          <a:lstStyle/>
          <a:p>
            <a:r>
              <a:rPr lang="en-US" altLang="zh-CN"/>
              <a:t>CIDF</a:t>
            </a:r>
            <a:r>
              <a:rPr lang="zh-CN" altLang="en-US"/>
              <a:t>将各组件间的通信划分为三个层次结构：</a:t>
            </a:r>
            <a:endParaRPr lang="en-US" altLang="zh-CN"/>
          </a:p>
          <a:p>
            <a:pPr lvl="1"/>
            <a:r>
              <a:rPr lang="en-US" altLang="zh-CN"/>
              <a:t>GIDO</a:t>
            </a:r>
            <a:r>
              <a:rPr lang="zh-CN" altLang="en-US"/>
              <a:t>层（</a:t>
            </a:r>
            <a:r>
              <a:rPr lang="en-US" altLang="zh-CN"/>
              <a:t>GIDO layer</a:t>
            </a:r>
            <a:r>
              <a:rPr lang="zh-CN" altLang="en-US"/>
              <a:t>）</a:t>
            </a:r>
            <a:endParaRPr lang="en-US" altLang="zh-CN"/>
          </a:p>
          <a:p>
            <a:pPr lvl="2"/>
            <a:r>
              <a:rPr lang="zh-CN" altLang="en-US"/>
              <a:t>负责对传输信息的格式化，统一信息表达格式，以便各</a:t>
            </a:r>
            <a:r>
              <a:rPr lang="en-US" altLang="zh-CN"/>
              <a:t>IDS</a:t>
            </a:r>
            <a:r>
              <a:rPr lang="zh-CN" altLang="en-US"/>
              <a:t>间互操作</a:t>
            </a:r>
            <a:endParaRPr lang="en-US" altLang="zh-CN"/>
          </a:p>
          <a:p>
            <a:pPr lvl="1"/>
            <a:r>
              <a:rPr lang="zh-CN" altLang="en-US"/>
              <a:t>消息层（</a:t>
            </a:r>
            <a:r>
              <a:rPr lang="en-US" altLang="zh-CN"/>
              <a:t>Message layer</a:t>
            </a:r>
            <a:r>
              <a:rPr lang="zh-CN" altLang="en-US"/>
              <a:t>）</a:t>
            </a:r>
            <a:endParaRPr lang="en-US" altLang="zh-CN"/>
          </a:p>
          <a:p>
            <a:pPr lvl="2"/>
            <a:r>
              <a:rPr lang="zh-CN" altLang="en-US"/>
              <a:t>负责对传输的信息进行加密认证，然后可靠地从源传输到目的地，建立一个可靠的传输通道</a:t>
            </a:r>
            <a:endParaRPr lang="en-US" altLang="zh-CN"/>
          </a:p>
          <a:p>
            <a:pPr lvl="1"/>
            <a:r>
              <a:rPr lang="zh-CN" altLang="en-US"/>
              <a:t>传输层（</a:t>
            </a:r>
            <a:r>
              <a:rPr lang="en-US" altLang="zh-CN"/>
              <a:t>Negotiated Transport layer</a:t>
            </a:r>
            <a:r>
              <a:rPr lang="zh-CN" altLang="en-US"/>
              <a:t>）</a:t>
            </a:r>
          </a:p>
          <a:p>
            <a:pPr lvl="2"/>
            <a:r>
              <a:rPr lang="zh-CN" altLang="en-US"/>
              <a:t>不属于</a:t>
            </a:r>
            <a:r>
              <a:rPr lang="en-US" altLang="zh-CN"/>
              <a:t>CIDF</a:t>
            </a:r>
            <a:r>
              <a:rPr lang="zh-CN" altLang="en-US"/>
              <a:t>规范，可采用很多种现有的传输机制来实现</a:t>
            </a:r>
          </a:p>
        </p:txBody>
      </p:sp>
      <p:sp>
        <p:nvSpPr>
          <p:cNvPr id="331778" name="Rectangle 2"/>
          <p:cNvSpPr>
            <a:spLocks noGrp="1" noChangeArrowheads="1"/>
          </p:cNvSpPr>
          <p:nvPr>
            <p:ph type="title"/>
          </p:nvPr>
        </p:nvSpPr>
        <p:spPr/>
        <p:txBody>
          <a:bodyPr/>
          <a:lstStyle/>
          <a:p>
            <a:r>
              <a:rPr lang="zh-CN" altLang="en-US"/>
              <a:t>通信层次</a:t>
            </a:r>
          </a:p>
        </p:txBody>
      </p:sp>
    </p:spTree>
    <p:extLst>
      <p:ext uri="{BB962C8B-B14F-4D97-AF65-F5344CB8AC3E}">
        <p14:creationId xmlns:p14="http://schemas.microsoft.com/office/powerpoint/2010/main" val="2543287485"/>
      </p:ext>
    </p:extLst>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r>
              <a:rPr lang="en-US" altLang="zh-CN"/>
              <a:t>A Common Intrusion Specification Language</a:t>
            </a:r>
            <a:r>
              <a:rPr lang="zh-CN" altLang="en-US"/>
              <a:t>：</a:t>
            </a:r>
            <a:r>
              <a:rPr lang="en-US" altLang="zh-CN"/>
              <a:t>CIDF</a:t>
            </a:r>
            <a:r>
              <a:rPr lang="zh-CN" altLang="en-US"/>
              <a:t>最核心、最重要的内容</a:t>
            </a:r>
            <a:endParaRPr lang="en-US" altLang="zh-CN"/>
          </a:p>
          <a:p>
            <a:r>
              <a:rPr lang="zh-CN" altLang="en-US"/>
              <a:t>表示原始事件信息、分析结果和响应指令，从而建立了</a:t>
            </a:r>
            <a:r>
              <a:rPr lang="en-US" altLang="zh-CN"/>
              <a:t>IDS</a:t>
            </a:r>
            <a:r>
              <a:rPr lang="zh-CN" altLang="en-US"/>
              <a:t>之间信息共享的基础</a:t>
            </a:r>
          </a:p>
        </p:txBody>
      </p:sp>
      <p:sp>
        <p:nvSpPr>
          <p:cNvPr id="59394" name="Rectangle 2"/>
          <p:cNvSpPr>
            <a:spLocks noGrp="1" noChangeArrowheads="1"/>
          </p:cNvSpPr>
          <p:nvPr>
            <p:ph type="title"/>
          </p:nvPr>
        </p:nvSpPr>
        <p:spPr/>
        <p:txBody>
          <a:bodyPr>
            <a:normAutofit/>
          </a:bodyPr>
          <a:lstStyle/>
          <a:p>
            <a:r>
              <a:rPr lang="en-US" altLang="zh-CN"/>
              <a:t>CISL</a:t>
            </a:r>
            <a:r>
              <a:rPr lang="zh-CN" altLang="en-US"/>
              <a:t>公共入侵标准语言</a:t>
            </a:r>
            <a:endParaRPr lang="en-US" altLang="zh-CN"/>
          </a:p>
        </p:txBody>
      </p:sp>
    </p:spTree>
    <p:extLst>
      <p:ext uri="{BB962C8B-B14F-4D97-AF65-F5344CB8AC3E}">
        <p14:creationId xmlns:p14="http://schemas.microsoft.com/office/powerpoint/2010/main" val="770207976"/>
      </p:ext>
    </p:extLst>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内容占位符 1"/>
          <p:cNvSpPr>
            <a:spLocks noGrp="1"/>
          </p:cNvSpPr>
          <p:nvPr>
            <p:ph idx="1"/>
          </p:nvPr>
        </p:nvSpPr>
        <p:spPr/>
        <p:txBody>
          <a:bodyPr>
            <a:normAutofit fontScale="85000" lnSpcReduction="10000"/>
          </a:bodyPr>
          <a:lstStyle/>
          <a:p>
            <a:r>
              <a:rPr lang="zh-CN" altLang="en-US"/>
              <a:t>是一种安全资源，引诱黑客攻击，收集攻击相关信息或资源（恶意代码）</a:t>
            </a:r>
            <a:r>
              <a:rPr lang="en-US" altLang="zh-CN"/>
              <a:t>——</a:t>
            </a:r>
            <a:r>
              <a:rPr lang="zh-CN" altLang="en-US"/>
              <a:t>黑客动物园</a:t>
            </a:r>
            <a:endParaRPr lang="en-US" altLang="zh-CN"/>
          </a:p>
          <a:p>
            <a:pPr lvl="1"/>
            <a:r>
              <a:rPr lang="zh-CN" altLang="en-US"/>
              <a:t>学习型：分析、学习攻击心理、方式、手段、利用漏洞等，用于技术研究机构，防御产品企业等</a:t>
            </a:r>
            <a:endParaRPr lang="en-US" altLang="zh-CN"/>
          </a:p>
          <a:p>
            <a:pPr lvl="1"/>
            <a:r>
              <a:rPr lang="zh-CN" altLang="en-US"/>
              <a:t>应用型：部署在应用系统周边，掌握网络或系统安全状态，消耗黑客资源、分担系统安全风险</a:t>
            </a:r>
            <a:endParaRPr lang="en-US" altLang="zh-CN"/>
          </a:p>
          <a:p>
            <a:r>
              <a:rPr lang="zh-CN" altLang="en-US"/>
              <a:t>蜜罐不提供实际服务，其价值在于被扫描、攻击和攻陷。所有流入</a:t>
            </a:r>
            <a:r>
              <a:rPr lang="en-US" altLang="zh-CN"/>
              <a:t>/</a:t>
            </a:r>
            <a:r>
              <a:rPr lang="zh-CN" altLang="en-US"/>
              <a:t>流出蜜罐的网络流量都是恶意流量，可能预示了扫描、攻击和攻陷。</a:t>
            </a:r>
            <a:endParaRPr lang="en-US" altLang="zh-CN"/>
          </a:p>
          <a:p>
            <a:endParaRPr lang="zh-CN" altLang="en-US"/>
          </a:p>
        </p:txBody>
      </p:sp>
      <p:sp>
        <p:nvSpPr>
          <p:cNvPr id="3" name="标题 2"/>
          <p:cNvSpPr>
            <a:spLocks noGrp="1"/>
          </p:cNvSpPr>
          <p:nvPr>
            <p:ph type="title"/>
          </p:nvPr>
        </p:nvSpPr>
        <p:spPr/>
        <p:txBody>
          <a:bodyPr/>
          <a:lstStyle/>
          <a:p>
            <a:pPr>
              <a:defRPr/>
            </a:pPr>
            <a:r>
              <a:rPr lang="zh-CN" altLang="en-US"/>
              <a:t>蜜罐技术</a:t>
            </a:r>
          </a:p>
        </p:txBody>
      </p:sp>
      <p:sp>
        <p:nvSpPr>
          <p:cNvPr id="82948"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D54C75E9-9CF2-4F4B-A286-F7E3C93AA484}" type="slidenum">
              <a:rPr lang="zh-CN" altLang="en-US" smtClean="0"/>
              <a:pPr/>
              <a:t>55</a:t>
            </a:fld>
            <a:endParaRPr lang="en-US" altLang="zh-CN"/>
          </a:p>
        </p:txBody>
      </p:sp>
    </p:spTree>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内容占位符 1"/>
          <p:cNvSpPr>
            <a:spLocks noGrp="1"/>
          </p:cNvSpPr>
          <p:nvPr>
            <p:ph idx="1"/>
          </p:nvPr>
        </p:nvSpPr>
        <p:spPr/>
        <p:txBody>
          <a:bodyPr>
            <a:normAutofit fontScale="92500" lnSpcReduction="20000"/>
          </a:bodyPr>
          <a:lstStyle/>
          <a:p>
            <a:r>
              <a:rPr lang="zh-CN" altLang="en-US"/>
              <a:t>黑客动物园</a:t>
            </a:r>
            <a:endParaRPr lang="en-US" altLang="zh-CN"/>
          </a:p>
          <a:p>
            <a:r>
              <a:rPr lang="zh-CN" altLang="en-US"/>
              <a:t>吸引</a:t>
            </a:r>
            <a:r>
              <a:rPr lang="en-US" altLang="zh-CN"/>
              <a:t>-</a:t>
            </a:r>
            <a:r>
              <a:rPr lang="zh-CN" altLang="en-US"/>
              <a:t>诱骗，有攻击才能发挥作用，才有价值，</a:t>
            </a:r>
            <a:endParaRPr lang="en-US" altLang="zh-CN"/>
          </a:p>
          <a:p>
            <a:pPr lvl="1"/>
            <a:r>
              <a:rPr lang="zh-CN" altLang="en-US"/>
              <a:t>散布敏感信息、遗留安全漏洞，</a:t>
            </a:r>
            <a:r>
              <a:rPr lang="en-US" altLang="zh-CN"/>
              <a:t>come on</a:t>
            </a:r>
            <a:r>
              <a:rPr lang="zh-CN" altLang="en-US"/>
              <a:t> </a:t>
            </a:r>
            <a:r>
              <a:rPr lang="en-US" altLang="zh-CN"/>
              <a:t>baby</a:t>
            </a:r>
          </a:p>
          <a:p>
            <a:pPr lvl="1"/>
            <a:r>
              <a:rPr lang="zh-CN" altLang="en-US"/>
              <a:t>仿真流量，模拟用户活动，避免被黑客发现陷入蜜罐，</a:t>
            </a:r>
            <a:r>
              <a:rPr lang="en-US" altLang="zh-CN"/>
              <a:t>baby don’t go</a:t>
            </a:r>
          </a:p>
          <a:p>
            <a:r>
              <a:rPr lang="zh-CN" altLang="en-US"/>
              <a:t>观察</a:t>
            </a:r>
            <a:r>
              <a:rPr lang="en-US" altLang="zh-CN"/>
              <a:t>-</a:t>
            </a:r>
            <a:r>
              <a:rPr lang="zh-CN" altLang="en-US"/>
              <a:t>收集信息，嗅探、日志、日志存放</a:t>
            </a:r>
            <a:endParaRPr lang="en-US" altLang="zh-CN"/>
          </a:p>
          <a:p>
            <a:r>
              <a:rPr lang="zh-CN" altLang="en-US"/>
              <a:t>困兽</a:t>
            </a:r>
            <a:r>
              <a:rPr lang="en-US" altLang="zh-CN"/>
              <a:t>-</a:t>
            </a:r>
            <a:r>
              <a:rPr lang="zh-CN" altLang="en-US"/>
              <a:t>控制黑客行为，避免为所欲为，避免称为攻击跳板，控制外出连接，防火墙连接限制，连接重定向</a:t>
            </a:r>
          </a:p>
        </p:txBody>
      </p:sp>
      <p:sp>
        <p:nvSpPr>
          <p:cNvPr id="3" name="标题 2"/>
          <p:cNvSpPr>
            <a:spLocks noGrp="1"/>
          </p:cNvSpPr>
          <p:nvPr>
            <p:ph type="title"/>
          </p:nvPr>
        </p:nvSpPr>
        <p:spPr/>
        <p:txBody>
          <a:bodyPr/>
          <a:lstStyle/>
          <a:p>
            <a:pPr>
              <a:defRPr/>
            </a:pPr>
            <a:r>
              <a:rPr lang="zh-CN" altLang="en-US"/>
              <a:t>蜜罐技术</a:t>
            </a:r>
          </a:p>
        </p:txBody>
      </p:sp>
      <p:sp>
        <p:nvSpPr>
          <p:cNvPr id="83972"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3FE81AAE-4FF3-4B31-B934-C7C0A1927417}" type="slidenum">
              <a:rPr lang="zh-CN" altLang="en-US" smtClean="0"/>
              <a:pPr/>
              <a:t>56</a:t>
            </a:fld>
            <a:endParaRPr lang="en-US" altLang="zh-CN"/>
          </a:p>
        </p:txBody>
      </p:sp>
    </p:spTree>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内容占位符 8"/>
          <p:cNvSpPr>
            <a:spLocks noGrp="1"/>
          </p:cNvSpPr>
          <p:nvPr>
            <p:ph idx="1"/>
          </p:nvPr>
        </p:nvSpPr>
        <p:spPr/>
        <p:txBody>
          <a:bodyPr>
            <a:normAutofit fontScale="92500" lnSpcReduction="20000"/>
          </a:bodyPr>
          <a:lstStyle/>
          <a:p>
            <a:r>
              <a:rPr lang="zh-CN" altLang="en-US" dirty="0"/>
              <a:t>蜜罐是一种攻击欺骗手段或工具</a:t>
            </a:r>
            <a:endParaRPr lang="en-US" altLang="zh-CN" dirty="0"/>
          </a:p>
          <a:p>
            <a:pPr lvl="1"/>
            <a:r>
              <a:rPr lang="zh-CN" altLang="en-US" dirty="0"/>
              <a:t>模拟正常系统</a:t>
            </a:r>
            <a:endParaRPr lang="en-US" altLang="zh-CN" dirty="0"/>
          </a:p>
          <a:p>
            <a:pPr lvl="1"/>
            <a:r>
              <a:rPr lang="zh-CN" altLang="en-US" dirty="0"/>
              <a:t>诱导攻击者实施攻击</a:t>
            </a:r>
            <a:endParaRPr lang="en-US" altLang="zh-CN" dirty="0"/>
          </a:p>
          <a:p>
            <a:pPr lvl="1"/>
            <a:r>
              <a:rPr lang="zh-CN" altLang="en-US" dirty="0"/>
              <a:t>收集攻击信息</a:t>
            </a:r>
            <a:endParaRPr lang="en-US" altLang="zh-CN" dirty="0"/>
          </a:p>
          <a:p>
            <a:r>
              <a:rPr lang="zh-CN" altLang="en-US" dirty="0"/>
              <a:t>作用意义：</a:t>
            </a:r>
            <a:endParaRPr lang="en-US" altLang="zh-CN" dirty="0"/>
          </a:p>
          <a:p>
            <a:pPr lvl="1"/>
            <a:r>
              <a:rPr lang="zh-CN" altLang="en-US" dirty="0"/>
              <a:t>学习和研究攻击</a:t>
            </a:r>
            <a:endParaRPr lang="en-US" altLang="zh-CN" dirty="0"/>
          </a:p>
          <a:p>
            <a:pPr lvl="1"/>
            <a:r>
              <a:rPr lang="zh-CN" altLang="en-US" dirty="0"/>
              <a:t>改进防御能力</a:t>
            </a:r>
            <a:endParaRPr lang="en-US" altLang="zh-CN" dirty="0"/>
          </a:p>
          <a:p>
            <a:pPr lvl="1"/>
            <a:r>
              <a:rPr lang="zh-CN" altLang="en-US" dirty="0"/>
              <a:t>吸引攻击火力，迟滞延缓对实际系统的攻击</a:t>
            </a:r>
          </a:p>
          <a:p>
            <a:r>
              <a:rPr lang="zh-CN" altLang="en-US" dirty="0"/>
              <a:t>功能组件</a:t>
            </a:r>
            <a:endParaRPr lang="en-US" altLang="zh-CN" dirty="0"/>
          </a:p>
          <a:p>
            <a:pPr lvl="1"/>
            <a:r>
              <a:rPr lang="zh-CN" altLang="en-US" dirty="0"/>
              <a:t>系统模拟</a:t>
            </a:r>
            <a:endParaRPr lang="en-US" altLang="zh-CN" dirty="0"/>
          </a:p>
          <a:p>
            <a:pPr lvl="1"/>
            <a:r>
              <a:rPr lang="zh-CN" altLang="en-US" dirty="0"/>
              <a:t>数据收集</a:t>
            </a:r>
            <a:endParaRPr lang="en-US" altLang="zh-CN" dirty="0"/>
          </a:p>
          <a:p>
            <a:pPr lvl="1"/>
            <a:r>
              <a:rPr lang="zh-CN" altLang="en-US" dirty="0"/>
              <a:t>连接控制</a:t>
            </a:r>
          </a:p>
        </p:txBody>
      </p:sp>
      <p:sp>
        <p:nvSpPr>
          <p:cNvPr id="8" name="标题 7"/>
          <p:cNvSpPr>
            <a:spLocks noGrp="1"/>
          </p:cNvSpPr>
          <p:nvPr>
            <p:ph type="title"/>
          </p:nvPr>
        </p:nvSpPr>
        <p:spPr/>
        <p:txBody>
          <a:bodyPr/>
          <a:lstStyle/>
          <a:p>
            <a:r>
              <a:rPr lang="zh-CN" altLang="en-US"/>
              <a:t>蜜罐</a:t>
            </a:r>
          </a:p>
        </p:txBody>
      </p:sp>
    </p:spTree>
    <p:extLst>
      <p:ext uri="{BB962C8B-B14F-4D97-AF65-F5344CB8AC3E}">
        <p14:creationId xmlns:p14="http://schemas.microsoft.com/office/powerpoint/2010/main" val="3507049673"/>
      </p:ext>
    </p:extLst>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内容占位符 1"/>
          <p:cNvSpPr>
            <a:spLocks noGrp="1"/>
          </p:cNvSpPr>
          <p:nvPr>
            <p:ph idx="1"/>
          </p:nvPr>
        </p:nvSpPr>
        <p:spPr/>
        <p:txBody>
          <a:bodyPr/>
          <a:lstStyle/>
          <a:p>
            <a:r>
              <a:rPr lang="zh-CN" altLang="en-US"/>
              <a:t>单机</a:t>
            </a:r>
            <a:endParaRPr lang="en-US" altLang="zh-CN"/>
          </a:p>
          <a:p>
            <a:r>
              <a:rPr lang="zh-CN" altLang="en-US"/>
              <a:t>虚拟机</a:t>
            </a:r>
            <a:endParaRPr lang="en-US" altLang="zh-CN"/>
          </a:p>
          <a:p>
            <a:r>
              <a:rPr lang="zh-CN" altLang="en-US"/>
              <a:t>多机</a:t>
            </a:r>
            <a:endParaRPr lang="en-US" altLang="zh-CN"/>
          </a:p>
          <a:p>
            <a:r>
              <a:rPr lang="zh-CN" altLang="en-US"/>
              <a:t>蜜网</a:t>
            </a:r>
          </a:p>
        </p:txBody>
      </p:sp>
      <p:sp>
        <p:nvSpPr>
          <p:cNvPr id="3" name="标题 2"/>
          <p:cNvSpPr>
            <a:spLocks noGrp="1"/>
          </p:cNvSpPr>
          <p:nvPr>
            <p:ph type="title"/>
          </p:nvPr>
        </p:nvSpPr>
        <p:spPr/>
        <p:txBody>
          <a:bodyPr/>
          <a:lstStyle/>
          <a:p>
            <a:pPr>
              <a:defRPr/>
            </a:pPr>
            <a:r>
              <a:rPr lang="zh-CN" altLang="en-US"/>
              <a:t>蜜罐架构</a:t>
            </a:r>
          </a:p>
        </p:txBody>
      </p:sp>
      <p:sp>
        <p:nvSpPr>
          <p:cNvPr id="84996" name="灯片编号占位符 3"/>
          <p:cNvSpPr>
            <a:spLocks noGrp="1"/>
          </p:cNvSpPr>
          <p:nvPr>
            <p:ph type="sldNum" sz="quarter" idx="4"/>
          </p:nvPr>
        </p:nvSpPr>
        <p:spPr bwMode="auto">
          <a:noFill/>
          <a:ln>
            <a:miter lim="800000"/>
            <a:headEnd/>
            <a:tailEnd/>
          </a:ln>
        </p:spPr>
        <p:txBody>
          <a:bodyPr wrap="square" lIns="91440" tIns="45720" rIns="91440" bIns="45720" numCol="1" anchorCtr="0" compatLnSpc="1">
            <a:prstTxWarp prst="textNoShape">
              <a:avLst/>
            </a:prstTxWarp>
          </a:bodyPr>
          <a:lstStyle/>
          <a:p>
            <a:fld id="{A0C7219E-EB3E-4328-AFDE-43E8FFAEE4F6}" type="slidenum">
              <a:rPr lang="zh-CN" altLang="en-US" smtClean="0"/>
              <a:pPr/>
              <a:t>58</a:t>
            </a:fld>
            <a:endParaRPr lang="en-US" altLang="zh-CN"/>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975320"/>
            <a:ext cx="7694613"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en-US" altLang="zh-CN"/>
              <a:t>IDS</a:t>
            </a:r>
            <a:r>
              <a:rPr lang="zh-CN" altLang="en-US"/>
              <a:t>系统原理</a:t>
            </a:r>
          </a:p>
        </p:txBody>
      </p:sp>
    </p:spTree>
    <p:extLst>
      <p:ext uri="{BB962C8B-B14F-4D97-AF65-F5344CB8AC3E}">
        <p14:creationId xmlns:p14="http://schemas.microsoft.com/office/powerpoint/2010/main" val="2488249818"/>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r>
              <a:rPr lang="zh-CN" altLang="en-US"/>
              <a:t>入侵检测系统包括三个功能部件</a:t>
            </a:r>
          </a:p>
          <a:p>
            <a:pPr lvl="1"/>
            <a:r>
              <a:rPr lang="zh-CN" altLang="en-US"/>
              <a:t>信息收集</a:t>
            </a:r>
          </a:p>
          <a:p>
            <a:pPr lvl="1"/>
            <a:r>
              <a:rPr lang="zh-CN" altLang="en-US"/>
              <a:t>信息分析</a:t>
            </a:r>
          </a:p>
          <a:p>
            <a:pPr lvl="1"/>
            <a:r>
              <a:rPr lang="zh-CN" altLang="en-US"/>
              <a:t>结果处理</a:t>
            </a:r>
          </a:p>
        </p:txBody>
      </p:sp>
      <p:sp>
        <p:nvSpPr>
          <p:cNvPr id="102402" name="Rectangle 2"/>
          <p:cNvSpPr>
            <a:spLocks noGrp="1" noChangeArrowheads="1"/>
          </p:cNvSpPr>
          <p:nvPr>
            <p:ph type="title"/>
          </p:nvPr>
        </p:nvSpPr>
        <p:spPr/>
        <p:txBody>
          <a:bodyPr/>
          <a:lstStyle/>
          <a:p>
            <a:r>
              <a:rPr lang="en-US" altLang="zh-CN"/>
              <a:t>IDS</a:t>
            </a:r>
            <a:r>
              <a:rPr lang="zh-CN" altLang="en-US"/>
              <a:t>基本结构</a:t>
            </a:r>
          </a:p>
        </p:txBody>
      </p:sp>
      <p:sp>
        <p:nvSpPr>
          <p:cNvPr id="5" name="灯片编号占位符 5"/>
          <p:cNvSpPr>
            <a:spLocks noGrp="1"/>
          </p:cNvSpPr>
          <p:nvPr>
            <p:ph type="sldNum" sz="quarter" idx="4"/>
          </p:nvPr>
        </p:nvSpPr>
        <p:spPr/>
        <p:txBody>
          <a:bodyPr/>
          <a:lstStyle/>
          <a:p>
            <a:fld id="{126DAE3D-FCC1-49C2-8A65-169587CA717E}" type="slidenum">
              <a:rPr lang="en-US" altLang="zh-CN" smtClean="0"/>
              <a:pPr/>
              <a:t>7</a:t>
            </a:fld>
            <a:endParaRPr lang="en-US" altLang="zh-CN"/>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p:txBody>
          <a:bodyPr>
            <a:normAutofit/>
          </a:bodyPr>
          <a:lstStyle/>
          <a:p>
            <a:r>
              <a:rPr lang="zh-CN" altLang="en-US" dirty="0"/>
              <a:t>在网络或系统的若干不同关键点（不同网段和不同主机）收集</a:t>
            </a:r>
          </a:p>
          <a:p>
            <a:pPr lvl="1"/>
            <a:r>
              <a:rPr lang="zh-CN" altLang="en-US" dirty="0"/>
              <a:t>从一个来源的信息有可能看不出疑点</a:t>
            </a:r>
          </a:p>
          <a:p>
            <a:pPr lvl="1"/>
            <a:r>
              <a:rPr lang="zh-CN" altLang="en-US" dirty="0"/>
              <a:t>尽可能扩大检测范围</a:t>
            </a:r>
          </a:p>
          <a:p>
            <a:r>
              <a:rPr lang="zh-CN" altLang="en-US" dirty="0"/>
              <a:t>入侵检测很大程度上依赖于收集信息的可靠性和正确性</a:t>
            </a:r>
          </a:p>
          <a:p>
            <a:pPr lvl="1"/>
            <a:r>
              <a:rPr lang="zh-CN" altLang="en-US" dirty="0"/>
              <a:t>要保证信息收集软件（组件）的完整性</a:t>
            </a:r>
          </a:p>
          <a:p>
            <a:pPr lvl="1"/>
            <a:r>
              <a:rPr lang="zh-CN" altLang="en-US" dirty="0"/>
              <a:t>入侵检测系统软件本身应具有相当强的坚固性，防止被篡改而收集到错误的信息</a:t>
            </a:r>
          </a:p>
          <a:p>
            <a:pPr lvl="1"/>
            <a:endParaRPr lang="zh-CN" altLang="en-US" dirty="0"/>
          </a:p>
        </p:txBody>
      </p:sp>
      <p:sp>
        <p:nvSpPr>
          <p:cNvPr id="103426" name="Rectangle 2"/>
          <p:cNvSpPr>
            <a:spLocks noGrp="1" noChangeArrowheads="1"/>
          </p:cNvSpPr>
          <p:nvPr>
            <p:ph type="title"/>
          </p:nvPr>
        </p:nvSpPr>
        <p:spPr/>
        <p:txBody>
          <a:bodyPr/>
          <a:lstStyle/>
          <a:p>
            <a:r>
              <a:rPr lang="zh-CN" altLang="en-US"/>
              <a:t>信息收集</a:t>
            </a:r>
          </a:p>
        </p:txBody>
      </p:sp>
      <p:sp>
        <p:nvSpPr>
          <p:cNvPr id="5" name="灯片编号占位符 5"/>
          <p:cNvSpPr>
            <a:spLocks noGrp="1"/>
          </p:cNvSpPr>
          <p:nvPr>
            <p:ph type="sldNum" sz="quarter" idx="4"/>
          </p:nvPr>
        </p:nvSpPr>
        <p:spPr/>
        <p:txBody>
          <a:bodyPr/>
          <a:lstStyle/>
          <a:p>
            <a:fld id="{8B8332BB-F4E1-42CE-9319-517AF64E4044}" type="slidenum">
              <a:rPr lang="en-US" altLang="zh-CN" smtClean="0"/>
              <a:pPr/>
              <a:t>8</a:t>
            </a:fld>
            <a:endParaRPr lang="en-US" altLang="zh-CN"/>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p:txBody>
          <a:bodyPr/>
          <a:lstStyle/>
          <a:p>
            <a:r>
              <a:rPr lang="zh-CN" altLang="en-US"/>
              <a:t>系统或网络的日志文件</a:t>
            </a:r>
          </a:p>
          <a:p>
            <a:r>
              <a:rPr lang="zh-CN" altLang="en-US"/>
              <a:t>网络流量</a:t>
            </a:r>
          </a:p>
          <a:p>
            <a:r>
              <a:rPr lang="zh-CN" altLang="en-US"/>
              <a:t>系统目录和文件的异常变化</a:t>
            </a:r>
          </a:p>
          <a:p>
            <a:r>
              <a:rPr lang="zh-CN" altLang="en-US"/>
              <a:t>程序执行中的异常行为</a:t>
            </a:r>
          </a:p>
        </p:txBody>
      </p:sp>
      <p:sp>
        <p:nvSpPr>
          <p:cNvPr id="104450" name="Rectangle 2"/>
          <p:cNvSpPr>
            <a:spLocks noGrp="1" noChangeArrowheads="1"/>
          </p:cNvSpPr>
          <p:nvPr>
            <p:ph type="title"/>
          </p:nvPr>
        </p:nvSpPr>
        <p:spPr/>
        <p:txBody>
          <a:bodyPr/>
          <a:lstStyle/>
          <a:p>
            <a:r>
              <a:rPr lang="zh-CN" altLang="en-US"/>
              <a:t>信息收集的来源</a:t>
            </a:r>
          </a:p>
        </p:txBody>
      </p:sp>
      <p:sp>
        <p:nvSpPr>
          <p:cNvPr id="5" name="灯片编号占位符 5"/>
          <p:cNvSpPr>
            <a:spLocks noGrp="1"/>
          </p:cNvSpPr>
          <p:nvPr>
            <p:ph type="sldNum" sz="quarter" idx="4"/>
          </p:nvPr>
        </p:nvSpPr>
        <p:spPr/>
        <p:txBody>
          <a:bodyPr/>
          <a:lstStyle/>
          <a:p>
            <a:fld id="{CE69E13F-7E7A-4B7A-A2CB-5309028E63F9}" type="slidenum">
              <a:rPr lang="en-US" altLang="zh-CN" smtClean="0"/>
              <a:pPr/>
              <a:t>9</a:t>
            </a:fld>
            <a:endParaRPr lang="en-US" altLang="zh-CN"/>
          </a:p>
        </p:txBody>
      </p:sp>
    </p:spTree>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sea</Template>
  <TotalTime>3974</TotalTime>
  <Words>3543</Words>
  <Application>Microsoft Office PowerPoint</Application>
  <PresentationFormat>全屏显示(4:3)</PresentationFormat>
  <Paragraphs>445</Paragraphs>
  <Slides>58</Slides>
  <Notes>36</Notes>
  <HiddenSlides>6</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5" baseType="lpstr">
      <vt:lpstr>MS PGothic</vt:lpstr>
      <vt:lpstr>MS PGothic</vt:lpstr>
      <vt:lpstr>黑体</vt:lpstr>
      <vt:lpstr>华文行楷</vt:lpstr>
      <vt:lpstr>楷体_GB2312</vt:lpstr>
      <vt:lpstr>宋体</vt:lpstr>
      <vt:lpstr>Arial</vt:lpstr>
      <vt:lpstr>Lucida Sans Unicode</vt:lpstr>
      <vt:lpstr>Tahoma</vt:lpstr>
      <vt:lpstr>Times New Roman</vt:lpstr>
      <vt:lpstr>Verdana</vt:lpstr>
      <vt:lpstr>Wingdings</vt:lpstr>
      <vt:lpstr>Wingdings 2</vt:lpstr>
      <vt:lpstr>Wingdings 3</vt:lpstr>
      <vt:lpstr>sea</vt:lpstr>
      <vt:lpstr>BMP 图像</vt:lpstr>
      <vt:lpstr>位图图像</vt:lpstr>
      <vt:lpstr>第9章 入侵检测</vt:lpstr>
      <vt:lpstr>为什么需要IDS</vt:lpstr>
      <vt:lpstr>为什么需要IDS</vt:lpstr>
      <vt:lpstr>网络安全工具的特点</vt:lpstr>
      <vt:lpstr>入侵检测</vt:lpstr>
      <vt:lpstr>IDS系统原理</vt:lpstr>
      <vt:lpstr>IDS基本结构</vt:lpstr>
      <vt:lpstr>信息收集</vt:lpstr>
      <vt:lpstr>信息收集的来源</vt:lpstr>
      <vt:lpstr>系统或网络的日志文件</vt:lpstr>
      <vt:lpstr>系统目录和文件的异常变化</vt:lpstr>
      <vt:lpstr>入侵检测性能关键参数</vt:lpstr>
      <vt:lpstr>信息分析方法</vt:lpstr>
      <vt:lpstr>模式匹配</vt:lpstr>
      <vt:lpstr>误用检测模型</vt:lpstr>
      <vt:lpstr>误用检测模型特点</vt:lpstr>
      <vt:lpstr>统计分析</vt:lpstr>
      <vt:lpstr>异常检测模型</vt:lpstr>
      <vt:lpstr>异常检测模型特点</vt:lpstr>
      <vt:lpstr>完整性分析</vt:lpstr>
      <vt:lpstr>温故而知新——误用检测模型</vt:lpstr>
      <vt:lpstr>温故而知新——异常检测模型</vt:lpstr>
      <vt:lpstr>结果处理-入侵响应</vt:lpstr>
      <vt:lpstr>制订响应策略应考虑的要素</vt:lpstr>
      <vt:lpstr>响应方式</vt:lpstr>
      <vt:lpstr>入侵检测分类</vt:lpstr>
      <vt:lpstr>入侵检测的分类（1）</vt:lpstr>
      <vt:lpstr>入侵检测的分类（2）</vt:lpstr>
      <vt:lpstr>基于主机</vt:lpstr>
      <vt:lpstr>基于网络</vt:lpstr>
      <vt:lpstr>两类IDS监测软件</vt:lpstr>
      <vt:lpstr>入侵检测的分类（3）</vt:lpstr>
      <vt:lpstr>入侵检测的分类（4）</vt:lpstr>
      <vt:lpstr>部署</vt:lpstr>
      <vt:lpstr>共享媒介</vt:lpstr>
      <vt:lpstr>交换环境</vt:lpstr>
      <vt:lpstr>Deployment of IDS</vt:lpstr>
      <vt:lpstr>Snort </vt:lpstr>
      <vt:lpstr>Snort简介</vt:lpstr>
      <vt:lpstr>Snort规则</vt:lpstr>
      <vt:lpstr>规则示例</vt:lpstr>
      <vt:lpstr>Snort规则集</vt:lpstr>
      <vt:lpstr>入侵检测面临的问题</vt:lpstr>
      <vt:lpstr>入侵检测面临的问题</vt:lpstr>
      <vt:lpstr>发展方向</vt:lpstr>
      <vt:lpstr>发展方向</vt:lpstr>
      <vt:lpstr>入侵防护系统（IPS）</vt:lpstr>
      <vt:lpstr>IPS优点</vt:lpstr>
      <vt:lpstr>IPS不足</vt:lpstr>
      <vt:lpstr>IDS标准化工作</vt:lpstr>
      <vt:lpstr>CIDF</vt:lpstr>
      <vt:lpstr>CIDF规格文档</vt:lpstr>
      <vt:lpstr>通信层次</vt:lpstr>
      <vt:lpstr>CISL公共入侵标准语言</vt:lpstr>
      <vt:lpstr>蜜罐技术</vt:lpstr>
      <vt:lpstr>蜜罐技术</vt:lpstr>
      <vt:lpstr>蜜罐</vt:lpstr>
      <vt:lpstr>蜜罐架构</vt:lpstr>
    </vt:vector>
  </TitlesOfParts>
  <Company>Peking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入侵检测技术</dc:title>
  <dc:creator>smilerain</dc:creator>
  <cp:lastModifiedBy>searhapsody</cp:lastModifiedBy>
  <cp:revision>467</cp:revision>
  <dcterms:created xsi:type="dcterms:W3CDTF">2001-12-17T21:45:51Z</dcterms:created>
  <dcterms:modified xsi:type="dcterms:W3CDTF">2020-11-19T02:54:07Z</dcterms:modified>
</cp:coreProperties>
</file>