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1.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86" r:id="rId2"/>
    <p:sldId id="525" r:id="rId3"/>
    <p:sldId id="287" r:id="rId4"/>
    <p:sldId id="679" r:id="rId5"/>
    <p:sldId id="680" r:id="rId6"/>
    <p:sldId id="681" r:id="rId7"/>
    <p:sldId id="709" r:id="rId8"/>
    <p:sldId id="683" r:id="rId9"/>
    <p:sldId id="682" r:id="rId10"/>
    <p:sldId id="684" r:id="rId11"/>
    <p:sldId id="714" r:id="rId12"/>
    <p:sldId id="711" r:id="rId13"/>
    <p:sldId id="712" r:id="rId14"/>
    <p:sldId id="862" r:id="rId15"/>
    <p:sldId id="685" r:id="rId16"/>
    <p:sldId id="686" r:id="rId17"/>
    <p:sldId id="861" r:id="rId18"/>
    <p:sldId id="688" r:id="rId19"/>
    <p:sldId id="864" r:id="rId20"/>
    <p:sldId id="865" r:id="rId21"/>
    <p:sldId id="689" r:id="rId22"/>
    <p:sldId id="690" r:id="rId23"/>
    <p:sldId id="715" r:id="rId24"/>
    <p:sldId id="694" r:id="rId25"/>
    <p:sldId id="697" r:id="rId26"/>
    <p:sldId id="698" r:id="rId27"/>
    <p:sldId id="699" r:id="rId28"/>
    <p:sldId id="700" r:id="rId29"/>
    <p:sldId id="701" r:id="rId30"/>
    <p:sldId id="866" r:id="rId31"/>
    <p:sldId id="867" r:id="rId32"/>
    <p:sldId id="703" r:id="rId33"/>
    <p:sldId id="718" r:id="rId34"/>
    <p:sldId id="705" r:id="rId35"/>
    <p:sldId id="719" r:id="rId36"/>
    <p:sldId id="612" r:id="rId37"/>
    <p:sldId id="777" r:id="rId38"/>
    <p:sldId id="869" r:id="rId39"/>
    <p:sldId id="870" r:id="rId40"/>
    <p:sldId id="764" r:id="rId41"/>
    <p:sldId id="765" r:id="rId42"/>
    <p:sldId id="766" r:id="rId43"/>
    <p:sldId id="871" r:id="rId44"/>
    <p:sldId id="895" r:id="rId45"/>
    <p:sldId id="890" r:id="rId46"/>
    <p:sldId id="889" r:id="rId47"/>
    <p:sldId id="887" r:id="rId48"/>
    <p:sldId id="888" r:id="rId49"/>
    <p:sldId id="875" r:id="rId50"/>
    <p:sldId id="876" r:id="rId51"/>
    <p:sldId id="877" r:id="rId52"/>
    <p:sldId id="878" r:id="rId53"/>
    <p:sldId id="879" r:id="rId54"/>
    <p:sldId id="894" r:id="rId55"/>
    <p:sldId id="848" r:id="rId56"/>
    <p:sldId id="849" r:id="rId57"/>
    <p:sldId id="850" r:id="rId58"/>
    <p:sldId id="851" r:id="rId59"/>
    <p:sldId id="892" r:id="rId60"/>
    <p:sldId id="891" r:id="rId61"/>
    <p:sldId id="860" r:id="rId62"/>
    <p:sldId id="717" r:id="rId63"/>
    <p:sldId id="762" r:id="rId64"/>
  </p:sldIdLst>
  <p:sldSz cx="9144000" cy="6858000" type="screen4x3"/>
  <p:notesSz cx="6761163" cy="9942513"/>
  <p:custDataLst>
    <p:tags r:id="rId67"/>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00"/>
    <a:srgbClr val="CC0000"/>
    <a:srgbClr val="FFFF99"/>
    <a:srgbClr val="0033CC"/>
    <a:srgbClr val="000066"/>
    <a:srgbClr val="FFFF00"/>
    <a:srgbClr val="FF00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4" autoAdjust="0"/>
    <p:restoredTop sz="81479" autoAdjust="0"/>
  </p:normalViewPr>
  <p:slideViewPr>
    <p:cSldViewPr>
      <p:cViewPr varScale="1">
        <p:scale>
          <a:sx n="74" d="100"/>
          <a:sy n="74" d="100"/>
        </p:scale>
        <p:origin x="1242" y="51"/>
      </p:cViewPr>
      <p:guideLst>
        <p:guide orient="horz" pos="2160"/>
        <p:guide pos="2880"/>
      </p:guideLst>
    </p:cSldViewPr>
  </p:slideViewPr>
  <p:outlineViewPr>
    <p:cViewPr>
      <p:scale>
        <a:sx n="33" d="100"/>
        <a:sy n="33" d="100"/>
      </p:scale>
      <p:origin x="0" y="8149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59.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36164;&#26009;&#23384;&#26723;\&#35838;&#22530;&#25945;&#23398;\&#31639;&#27861;&#20998;&#26512;&#19982;&#35774;&#35745;\&#25105;&#30340;&#35838;&#20214;\graph\CH04\&#27963;&#21160;&#36873;&#253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2"/>
    </mc:Choice>
    <mc:Fallback>
      <c:style val="22"/>
    </mc:Fallback>
  </mc:AlternateContent>
  <c:chart>
    <c:autoTitleDeleted val="0"/>
    <c:plotArea>
      <c:layout>
        <c:manualLayout>
          <c:layoutTarget val="inner"/>
          <c:xMode val="edge"/>
          <c:yMode val="edge"/>
          <c:x val="7.4192642329985264E-2"/>
          <c:y val="0.11048895873759142"/>
          <c:w val="0.89971825742558942"/>
          <c:h val="0.50857604899616249"/>
        </c:manualLayout>
      </c:layout>
      <c:lineChart>
        <c:grouping val="standard"/>
        <c:varyColors val="0"/>
        <c:ser>
          <c:idx val="0"/>
          <c:order val="0"/>
          <c:val>
            <c:numRef>
              <c:f>Sheet1!$A$1:$A$10</c:f>
              <c:numCache>
                <c:formatCode>General</c:formatCode>
                <c:ptCount val="10"/>
                <c:pt idx="0">
                  <c:v>2.1</c:v>
                </c:pt>
                <c:pt idx="1">
                  <c:v>3.2</c:v>
                </c:pt>
                <c:pt idx="2">
                  <c:v>2.2000000000000002</c:v>
                </c:pt>
                <c:pt idx="3">
                  <c:v>6.1</c:v>
                </c:pt>
                <c:pt idx="4">
                  <c:v>2.2000000000000002</c:v>
                </c:pt>
                <c:pt idx="5">
                  <c:v>8.8000000000000007</c:v>
                </c:pt>
                <c:pt idx="6">
                  <c:v>1</c:v>
                </c:pt>
                <c:pt idx="7">
                  <c:v>2.1</c:v>
                </c:pt>
                <c:pt idx="8">
                  <c:v>8.4</c:v>
                </c:pt>
                <c:pt idx="9">
                  <c:v>6.1</c:v>
                </c:pt>
              </c:numCache>
            </c:numRef>
          </c:val>
          <c:smooth val="0"/>
          <c:extLst>
            <c:ext xmlns:c16="http://schemas.microsoft.com/office/drawing/2014/chart" uri="{C3380CC4-5D6E-409C-BE32-E72D297353CC}">
              <c16:uniqueId val="{00000000-C8D6-478E-AEAF-94E7C5C913B3}"/>
            </c:ext>
          </c:extLst>
        </c:ser>
        <c:dLbls>
          <c:showLegendKey val="0"/>
          <c:showVal val="0"/>
          <c:showCatName val="0"/>
          <c:showSerName val="0"/>
          <c:showPercent val="0"/>
          <c:showBubbleSize val="0"/>
        </c:dLbls>
        <c:marker val="1"/>
        <c:smooth val="0"/>
        <c:axId val="204665344"/>
        <c:axId val="196925056"/>
      </c:lineChart>
      <c:catAx>
        <c:axId val="204665344"/>
        <c:scaling>
          <c:orientation val="minMax"/>
        </c:scaling>
        <c:delete val="1"/>
        <c:axPos val="b"/>
        <c:majorTickMark val="out"/>
        <c:minorTickMark val="none"/>
        <c:tickLblPos val="none"/>
        <c:crossAx val="196925056"/>
        <c:crosses val="autoZero"/>
        <c:auto val="1"/>
        <c:lblAlgn val="ctr"/>
        <c:lblOffset val="100"/>
        <c:noMultiLvlLbl val="0"/>
      </c:catAx>
      <c:valAx>
        <c:axId val="196925056"/>
        <c:scaling>
          <c:orientation val="minMax"/>
        </c:scaling>
        <c:delete val="0"/>
        <c:axPos val="l"/>
        <c:majorGridlines/>
        <c:numFmt formatCode="General" sourceLinked="1"/>
        <c:majorTickMark val="out"/>
        <c:minorTickMark val="none"/>
        <c:tickLblPos val="nextTo"/>
        <c:txPr>
          <a:bodyPr/>
          <a:lstStyle/>
          <a:p>
            <a:pPr>
              <a:defRPr sz="1600" b="1">
                <a:solidFill>
                  <a:srgbClr val="000000"/>
                </a:solidFill>
              </a:defRPr>
            </a:pPr>
            <a:endParaRPr lang="zh-CN"/>
          </a:p>
        </c:txPr>
        <c:crossAx val="204665344"/>
        <c:crosses val="autoZero"/>
        <c:crossBetween val="between"/>
        <c:majorUnit val="2"/>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c:spPr>
          <c:invertIfNegative val="0"/>
          <c:val>
            <c:numRef>
              <c:f>Sheet3!$A$1:$A$11</c:f>
              <c:numCache>
                <c:formatCode>General</c:formatCode>
                <c:ptCount val="11"/>
                <c:pt idx="0">
                  <c:v>0</c:v>
                </c:pt>
                <c:pt idx="1">
                  <c:v>1</c:v>
                </c:pt>
                <c:pt idx="2">
                  <c:v>2</c:v>
                </c:pt>
                <c:pt idx="3">
                  <c:v>3</c:v>
                </c:pt>
                <c:pt idx="4">
                  <c:v>3</c:v>
                </c:pt>
                <c:pt idx="5">
                  <c:v>5</c:v>
                </c:pt>
                <c:pt idx="6">
                  <c:v>5</c:v>
                </c:pt>
                <c:pt idx="7">
                  <c:v>6</c:v>
                </c:pt>
                <c:pt idx="8">
                  <c:v>8</c:v>
                </c:pt>
                <c:pt idx="9">
                  <c:v>8</c:v>
                </c:pt>
                <c:pt idx="10">
                  <c:v>12</c:v>
                </c:pt>
              </c:numCache>
            </c:numRef>
          </c:val>
          <c:extLst>
            <c:ext xmlns:c16="http://schemas.microsoft.com/office/drawing/2014/chart" uri="{C3380CC4-5D6E-409C-BE32-E72D297353CC}">
              <c16:uniqueId val="{00000000-1278-4C86-94BC-E80357DFFF4E}"/>
            </c:ext>
          </c:extLst>
        </c:ser>
        <c:ser>
          <c:idx val="1"/>
          <c:order val="1"/>
          <c:spPr>
            <a:solidFill>
              <a:srgbClr val="7030A0"/>
            </a:solidFill>
            <a:scene3d>
              <a:camera prst="orthographicFront"/>
              <a:lightRig rig="threePt" dir="t"/>
            </a:scene3d>
            <a:sp3d>
              <a:bevelT/>
            </a:sp3d>
          </c:spPr>
          <c:invertIfNegative val="0"/>
          <c:val>
            <c:numRef>
              <c:f>Sheet3!$B$1:$B$11</c:f>
              <c:numCache>
                <c:formatCode>General</c:formatCode>
                <c:ptCount val="11"/>
                <c:pt idx="0">
                  <c:v>6</c:v>
                </c:pt>
                <c:pt idx="1">
                  <c:v>3</c:v>
                </c:pt>
                <c:pt idx="2">
                  <c:v>11</c:v>
                </c:pt>
                <c:pt idx="3">
                  <c:v>2</c:v>
                </c:pt>
                <c:pt idx="4">
                  <c:v>5</c:v>
                </c:pt>
                <c:pt idx="5">
                  <c:v>2</c:v>
                </c:pt>
                <c:pt idx="6">
                  <c:v>4</c:v>
                </c:pt>
                <c:pt idx="7">
                  <c:v>4</c:v>
                </c:pt>
                <c:pt idx="8">
                  <c:v>3</c:v>
                </c:pt>
                <c:pt idx="9">
                  <c:v>4</c:v>
                </c:pt>
                <c:pt idx="10">
                  <c:v>2</c:v>
                </c:pt>
              </c:numCache>
            </c:numRef>
          </c:val>
          <c:extLst>
            <c:ext xmlns:c16="http://schemas.microsoft.com/office/drawing/2014/chart" uri="{C3380CC4-5D6E-409C-BE32-E72D297353CC}">
              <c16:uniqueId val="{00000001-1278-4C86-94BC-E80357DFFF4E}"/>
            </c:ext>
          </c:extLst>
        </c:ser>
        <c:dLbls>
          <c:showLegendKey val="0"/>
          <c:showVal val="0"/>
          <c:showCatName val="0"/>
          <c:showSerName val="0"/>
          <c:showPercent val="0"/>
          <c:showBubbleSize val="0"/>
        </c:dLbls>
        <c:gapWidth val="150"/>
        <c:overlap val="100"/>
        <c:axId val="130314752"/>
        <c:axId val="196921024"/>
      </c:barChart>
      <c:catAx>
        <c:axId val="130314752"/>
        <c:scaling>
          <c:orientation val="maxMin"/>
        </c:scaling>
        <c:delete val="0"/>
        <c:axPos val="l"/>
        <c:majorGridlines/>
        <c:majorTickMark val="none"/>
        <c:minorTickMark val="none"/>
        <c:tickLblPos val="nextTo"/>
        <c:txPr>
          <a:bodyPr/>
          <a:lstStyle/>
          <a:p>
            <a:pPr>
              <a:defRPr sz="1400" b="1">
                <a:latin typeface="Verdana" panose="020B0604030504040204" pitchFamily="34" charset="0"/>
                <a:ea typeface="Verdana" panose="020B0604030504040204" pitchFamily="34" charset="0"/>
                <a:cs typeface="Verdana" panose="020B0604030504040204" pitchFamily="34" charset="0"/>
              </a:defRPr>
            </a:pPr>
            <a:endParaRPr lang="zh-CN"/>
          </a:p>
        </c:txPr>
        <c:crossAx val="196921024"/>
        <c:crosses val="autoZero"/>
        <c:auto val="1"/>
        <c:lblAlgn val="ctr"/>
        <c:lblOffset val="100"/>
        <c:noMultiLvlLbl val="0"/>
      </c:catAx>
      <c:valAx>
        <c:axId val="196921024"/>
        <c:scaling>
          <c:orientation val="minMax"/>
          <c:max val="14"/>
        </c:scaling>
        <c:delete val="0"/>
        <c:axPos val="t"/>
        <c:majorGridlines/>
        <c:numFmt formatCode="General" sourceLinked="1"/>
        <c:majorTickMark val="none"/>
        <c:minorTickMark val="none"/>
        <c:tickLblPos val="nextTo"/>
        <c:txPr>
          <a:bodyPr/>
          <a:lstStyle/>
          <a:p>
            <a:pPr>
              <a:defRPr sz="1400" b="1">
                <a:latin typeface="Verdana" panose="020B0604030504040204" pitchFamily="34" charset="0"/>
                <a:ea typeface="Verdana" panose="020B0604030504040204" pitchFamily="34" charset="0"/>
                <a:cs typeface="Verdana" panose="020B0604030504040204" pitchFamily="34" charset="0"/>
              </a:defRPr>
            </a:pPr>
            <a:endParaRPr lang="zh-CN"/>
          </a:p>
        </c:txPr>
        <c:crossAx val="130314752"/>
        <c:crosses val="autoZero"/>
        <c:crossBetween val="between"/>
        <c:majorUnit val="1"/>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drawing1.xml><?xml version="1.0" encoding="utf-8"?>
<c:userShapes xmlns:c="http://schemas.openxmlformats.org/drawingml/2006/chart">
  <cdr:relSizeAnchor xmlns:cdr="http://schemas.openxmlformats.org/drawingml/2006/chartDrawing">
    <cdr:from>
      <cdr:x>0.08772</cdr:x>
      <cdr:y>0</cdr:y>
    </cdr:from>
    <cdr:to>
      <cdr:x>0.40267</cdr:x>
      <cdr:y>0.11029</cdr:y>
    </cdr:to>
    <cdr:sp macro="" textlink="">
      <cdr:nvSpPr>
        <cdr:cNvPr id="2" name="TextBox 1"/>
        <cdr:cNvSpPr txBox="1"/>
      </cdr:nvSpPr>
      <cdr:spPr>
        <a:xfrm xmlns:a="http://schemas.openxmlformats.org/drawingml/2006/main">
          <a:off x="720080" y="0"/>
          <a:ext cx="2585403" cy="3974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a:r>
            <a:rPr lang="zh-CN" altLang="en-US" sz="2400" b="1" dirty="0">
              <a:solidFill>
                <a:srgbClr val="FF0000"/>
              </a:solidFill>
              <a:latin typeface="微软雅黑" panose="020B0503020204020204" pitchFamily="34" charset="-122"/>
              <a:ea typeface="微软雅黑" panose="020B0503020204020204" pitchFamily="34" charset="-122"/>
            </a:rPr>
            <a:t>解空间</a:t>
          </a:r>
        </a:p>
      </cdr:txBody>
    </cdr:sp>
  </cdr:relSizeAnchor>
  <cdr:relSizeAnchor xmlns:cdr="http://schemas.openxmlformats.org/drawingml/2006/chartDrawing">
    <cdr:from>
      <cdr:x>0.01853</cdr:x>
      <cdr:y>0.34012</cdr:y>
    </cdr:from>
    <cdr:to>
      <cdr:x>0.07481</cdr:x>
      <cdr:y>0.4664</cdr:y>
    </cdr:to>
    <cdr:sp macro="" textlink="">
      <cdr:nvSpPr>
        <cdr:cNvPr id="3" name="TextBox 2"/>
        <cdr:cNvSpPr txBox="1"/>
      </cdr:nvSpPr>
      <cdr:spPr>
        <a:xfrm xmlns:a="http://schemas.openxmlformats.org/drawingml/2006/main">
          <a:off x="128589" y="1590675"/>
          <a:ext cx="390525" cy="590550"/>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0.07895</cdr:x>
      <cdr:y>0.6194</cdr:y>
    </cdr:from>
    <cdr:to>
      <cdr:x>0.1535</cdr:x>
      <cdr:y>0.73927</cdr:y>
    </cdr:to>
    <cdr:sp macro="" textlink="">
      <cdr:nvSpPr>
        <cdr:cNvPr id="6" name="TextBox 5"/>
        <cdr:cNvSpPr txBox="1"/>
      </cdr:nvSpPr>
      <cdr:spPr>
        <a:xfrm xmlns:a="http://schemas.openxmlformats.org/drawingml/2006/main">
          <a:off x="648072" y="2232248"/>
          <a:ext cx="612000" cy="432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zh-CN" altLang="en-US" sz="1600" b="1" dirty="0">
              <a:solidFill>
                <a:srgbClr val="000000"/>
              </a:solidFill>
            </a:rPr>
            <a:t>解</a:t>
          </a:r>
          <a:r>
            <a:rPr lang="en-US" altLang="zh-CN" sz="1600" b="1" dirty="0">
              <a:solidFill>
                <a:srgbClr val="000000"/>
              </a:solidFill>
            </a:rPr>
            <a:t>1</a:t>
          </a:r>
          <a:endParaRPr lang="zh-CN" altLang="en-US" sz="1600" b="1" dirty="0">
            <a:solidFill>
              <a:srgbClr val="000000"/>
            </a:solidFill>
          </a:endParaRPr>
        </a:p>
      </cdr:txBody>
    </cdr:sp>
  </cdr:relSizeAnchor>
  <cdr:relSizeAnchor xmlns:cdr="http://schemas.openxmlformats.org/drawingml/2006/chartDrawing">
    <cdr:from>
      <cdr:x>0.16667</cdr:x>
      <cdr:y>0.6194</cdr:y>
    </cdr:from>
    <cdr:to>
      <cdr:x>0.24122</cdr:x>
      <cdr:y>0.73927</cdr:y>
    </cdr:to>
    <cdr:sp macro="" textlink="">
      <cdr:nvSpPr>
        <cdr:cNvPr id="7" name="TextBox 1"/>
        <cdr:cNvSpPr txBox="1"/>
      </cdr:nvSpPr>
      <cdr:spPr>
        <a:xfrm xmlns:a="http://schemas.openxmlformats.org/drawingml/2006/main">
          <a:off x="1368152"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2</a:t>
          </a:r>
          <a:endParaRPr lang="zh-CN" altLang="en-US" sz="1600" b="1" dirty="0">
            <a:solidFill>
              <a:srgbClr val="000000"/>
            </a:solidFill>
          </a:endParaRPr>
        </a:p>
      </cdr:txBody>
    </cdr:sp>
  </cdr:relSizeAnchor>
  <cdr:relSizeAnchor xmlns:cdr="http://schemas.openxmlformats.org/drawingml/2006/chartDrawing">
    <cdr:from>
      <cdr:x>0.25439</cdr:x>
      <cdr:y>0.6194</cdr:y>
    </cdr:from>
    <cdr:to>
      <cdr:x>0.32894</cdr:x>
      <cdr:y>0.73927</cdr:y>
    </cdr:to>
    <cdr:sp macro="" textlink="">
      <cdr:nvSpPr>
        <cdr:cNvPr id="8" name="TextBox 1"/>
        <cdr:cNvSpPr txBox="1"/>
      </cdr:nvSpPr>
      <cdr:spPr>
        <a:xfrm xmlns:a="http://schemas.openxmlformats.org/drawingml/2006/main">
          <a:off x="2088232"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3</a:t>
          </a:r>
          <a:endParaRPr lang="zh-CN" altLang="en-US" sz="1600" b="1" dirty="0">
            <a:solidFill>
              <a:srgbClr val="000000"/>
            </a:solidFill>
          </a:endParaRPr>
        </a:p>
      </cdr:txBody>
    </cdr:sp>
  </cdr:relSizeAnchor>
  <cdr:relSizeAnchor xmlns:cdr="http://schemas.openxmlformats.org/drawingml/2006/chartDrawing">
    <cdr:from>
      <cdr:x>0.35088</cdr:x>
      <cdr:y>0.6194</cdr:y>
    </cdr:from>
    <cdr:to>
      <cdr:x>0.42543</cdr:x>
      <cdr:y>0.73927</cdr:y>
    </cdr:to>
    <cdr:sp macro="" textlink="">
      <cdr:nvSpPr>
        <cdr:cNvPr id="9" name="TextBox 1"/>
        <cdr:cNvSpPr txBox="1"/>
      </cdr:nvSpPr>
      <cdr:spPr>
        <a:xfrm xmlns:a="http://schemas.openxmlformats.org/drawingml/2006/main">
          <a:off x="2880320"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4</a:t>
          </a:r>
          <a:endParaRPr lang="zh-CN" altLang="en-US" sz="1600" b="1" dirty="0">
            <a:solidFill>
              <a:srgbClr val="000000"/>
            </a:solidFill>
          </a:endParaRPr>
        </a:p>
      </cdr:txBody>
    </cdr:sp>
  </cdr:relSizeAnchor>
  <cdr:relSizeAnchor xmlns:cdr="http://schemas.openxmlformats.org/drawingml/2006/chartDrawing">
    <cdr:from>
      <cdr:x>0.4386</cdr:x>
      <cdr:y>0.6194</cdr:y>
    </cdr:from>
    <cdr:to>
      <cdr:x>0.51315</cdr:x>
      <cdr:y>0.73927</cdr:y>
    </cdr:to>
    <cdr:sp macro="" textlink="">
      <cdr:nvSpPr>
        <cdr:cNvPr id="10" name="TextBox 1"/>
        <cdr:cNvSpPr txBox="1"/>
      </cdr:nvSpPr>
      <cdr:spPr>
        <a:xfrm xmlns:a="http://schemas.openxmlformats.org/drawingml/2006/main">
          <a:off x="3600400"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5</a:t>
          </a:r>
          <a:endParaRPr lang="zh-CN" altLang="en-US" sz="1600" b="1" dirty="0">
            <a:solidFill>
              <a:srgbClr val="000000"/>
            </a:solidFill>
          </a:endParaRPr>
        </a:p>
      </cdr:txBody>
    </cdr:sp>
  </cdr:relSizeAnchor>
  <cdr:relSizeAnchor xmlns:cdr="http://schemas.openxmlformats.org/drawingml/2006/chartDrawing">
    <cdr:from>
      <cdr:x>0.53509</cdr:x>
      <cdr:y>0.6194</cdr:y>
    </cdr:from>
    <cdr:to>
      <cdr:x>0.60964</cdr:x>
      <cdr:y>0.73927</cdr:y>
    </cdr:to>
    <cdr:sp macro="" textlink="">
      <cdr:nvSpPr>
        <cdr:cNvPr id="11" name="TextBox 1"/>
        <cdr:cNvSpPr txBox="1"/>
      </cdr:nvSpPr>
      <cdr:spPr>
        <a:xfrm xmlns:a="http://schemas.openxmlformats.org/drawingml/2006/main">
          <a:off x="4392488"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6</a:t>
          </a:r>
          <a:endParaRPr lang="zh-CN" altLang="en-US" sz="1600" b="1" dirty="0">
            <a:solidFill>
              <a:srgbClr val="000000"/>
            </a:solidFill>
          </a:endParaRPr>
        </a:p>
      </cdr:txBody>
    </cdr:sp>
  </cdr:relSizeAnchor>
  <cdr:relSizeAnchor xmlns:cdr="http://schemas.openxmlformats.org/drawingml/2006/chartDrawing">
    <cdr:from>
      <cdr:x>0.62281</cdr:x>
      <cdr:y>0.6194</cdr:y>
    </cdr:from>
    <cdr:to>
      <cdr:x>0.70613</cdr:x>
      <cdr:y>0.73927</cdr:y>
    </cdr:to>
    <cdr:sp macro="" textlink="">
      <cdr:nvSpPr>
        <cdr:cNvPr id="12" name="TextBox 1"/>
        <cdr:cNvSpPr txBox="1"/>
      </cdr:nvSpPr>
      <cdr:spPr>
        <a:xfrm xmlns:a="http://schemas.openxmlformats.org/drawingml/2006/main">
          <a:off x="5112568" y="2232240"/>
          <a:ext cx="683991"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7</a:t>
          </a:r>
          <a:endParaRPr lang="zh-CN" altLang="en-US" sz="1600" b="1" dirty="0">
            <a:solidFill>
              <a:srgbClr val="000000"/>
            </a:solidFill>
          </a:endParaRPr>
        </a:p>
      </cdr:txBody>
    </cdr:sp>
  </cdr:relSizeAnchor>
  <cdr:relSizeAnchor xmlns:cdr="http://schemas.openxmlformats.org/drawingml/2006/chartDrawing">
    <cdr:from>
      <cdr:x>0.68421</cdr:x>
      <cdr:y>0.6194</cdr:y>
    </cdr:from>
    <cdr:to>
      <cdr:x>0.82456</cdr:x>
      <cdr:y>0.73927</cdr:y>
    </cdr:to>
    <cdr:sp macro="" textlink="">
      <cdr:nvSpPr>
        <cdr:cNvPr id="13" name="TextBox 1"/>
        <cdr:cNvSpPr txBox="1"/>
      </cdr:nvSpPr>
      <cdr:spPr>
        <a:xfrm xmlns:a="http://schemas.openxmlformats.org/drawingml/2006/main">
          <a:off x="5616624" y="2232240"/>
          <a:ext cx="1152128"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8</a:t>
          </a:r>
          <a:endParaRPr lang="zh-CN" altLang="en-US" sz="1600" b="1" dirty="0">
            <a:solidFill>
              <a:srgbClr val="000000"/>
            </a:solidFill>
          </a:endParaRPr>
        </a:p>
      </cdr:txBody>
    </cdr:sp>
  </cdr:relSizeAnchor>
  <cdr:relSizeAnchor xmlns:cdr="http://schemas.openxmlformats.org/drawingml/2006/chartDrawing">
    <cdr:from>
      <cdr:x>0.80702</cdr:x>
      <cdr:y>0.6194</cdr:y>
    </cdr:from>
    <cdr:to>
      <cdr:x>0.89911</cdr:x>
      <cdr:y>0.73927</cdr:y>
    </cdr:to>
    <cdr:sp macro="" textlink="">
      <cdr:nvSpPr>
        <cdr:cNvPr id="14" name="TextBox 1"/>
        <cdr:cNvSpPr txBox="1"/>
      </cdr:nvSpPr>
      <cdr:spPr>
        <a:xfrm xmlns:a="http://schemas.openxmlformats.org/drawingml/2006/main">
          <a:off x="6624736" y="2232240"/>
          <a:ext cx="755979"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9</a:t>
          </a:r>
          <a:endParaRPr lang="zh-CN" altLang="en-US" sz="1600" b="1" dirty="0">
            <a:solidFill>
              <a:srgbClr val="000000"/>
            </a:solidFill>
          </a:endParaRPr>
        </a:p>
      </cdr:txBody>
    </cdr:sp>
  </cdr:relSizeAnchor>
  <cdr:relSizeAnchor xmlns:cdr="http://schemas.openxmlformats.org/drawingml/2006/chartDrawing">
    <cdr:from>
      <cdr:x>0.87719</cdr:x>
      <cdr:y>0.6194</cdr:y>
    </cdr:from>
    <cdr:to>
      <cdr:x>0.98778</cdr:x>
      <cdr:y>0.73927</cdr:y>
    </cdr:to>
    <cdr:sp macro="" textlink="">
      <cdr:nvSpPr>
        <cdr:cNvPr id="15" name="TextBox 1"/>
        <cdr:cNvSpPr txBox="1"/>
      </cdr:nvSpPr>
      <cdr:spPr>
        <a:xfrm xmlns:a="http://schemas.openxmlformats.org/drawingml/2006/main">
          <a:off x="7200800" y="2232248"/>
          <a:ext cx="907834"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10</a:t>
          </a:r>
          <a:endParaRPr lang="zh-CN" altLang="en-US" sz="1600" b="1" dirty="0">
            <a:solidFill>
              <a:srgbClr val="000000"/>
            </a:solidFill>
          </a:endParaRPr>
        </a:p>
      </cdr:txBody>
    </cdr:sp>
  </cdr:relSizeAnchor>
  <cdr:relSizeAnchor xmlns:cdr="http://schemas.openxmlformats.org/drawingml/2006/chartDrawing">
    <cdr:from>
      <cdr:x>0.35824</cdr:x>
      <cdr:y>0.31098</cdr:y>
    </cdr:from>
    <cdr:to>
      <cdr:x>0.49304</cdr:x>
      <cdr:y>0.36789</cdr:y>
    </cdr:to>
    <cdr:sp macro="" textlink="">
      <cdr:nvSpPr>
        <cdr:cNvPr id="21" name="TextBox 20"/>
        <cdr:cNvSpPr txBox="1"/>
      </cdr:nvSpPr>
      <cdr:spPr>
        <a:xfrm xmlns:a="http://schemas.openxmlformats.org/drawingml/2006/main">
          <a:off x="2328863" y="1457325"/>
          <a:ext cx="876300"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0.2807</cdr:x>
      <cdr:y>0.15985</cdr:y>
    </cdr:from>
    <cdr:to>
      <cdr:x>0.49123</cdr:x>
      <cdr:y>0.28405</cdr:y>
    </cdr:to>
    <cdr:sp macro="" textlink="">
      <cdr:nvSpPr>
        <cdr:cNvPr id="22" name="TextBox 21"/>
        <cdr:cNvSpPr txBox="1"/>
      </cdr:nvSpPr>
      <cdr:spPr>
        <a:xfrm xmlns:a="http://schemas.openxmlformats.org/drawingml/2006/main">
          <a:off x="2304256" y="576064"/>
          <a:ext cx="1728192" cy="447612"/>
        </a:xfrm>
        <a:prstGeom xmlns:a="http://schemas.openxmlformats.org/drawingml/2006/main" prst="rect">
          <a:avLst/>
        </a:prstGeom>
        <a:solidFill xmlns:a="http://schemas.openxmlformats.org/drawingml/2006/main">
          <a:srgbClr val="FFFF99"/>
        </a:solidFill>
        <a:scene3d xmlns:a="http://schemas.openxmlformats.org/drawingml/2006/main">
          <a:camera prst="orthographicFront"/>
          <a:lightRig rig="threePt" dir="t"/>
        </a:scene3d>
        <a:sp3d xmlns:a="http://schemas.openxmlformats.org/drawingml/2006/main">
          <a:bevelT/>
        </a:sp3d>
      </cdr:spPr>
      <cdr:txBody>
        <a:bodyPr xmlns:a="http://schemas.openxmlformats.org/drawingml/2006/main" vertOverflow="clip" wrap="square" rtlCol="0"/>
        <a:lstStyle xmlns:a="http://schemas.openxmlformats.org/drawingml/2006/main"/>
        <a:p xmlns:a="http://schemas.openxmlformats.org/drawingml/2006/main">
          <a:pPr algn="ctr">
            <a:spcBef>
              <a:spcPts val="1200"/>
            </a:spcBef>
          </a:pPr>
          <a:r>
            <a:rPr lang="zh-CN" altLang="en-US" sz="2000" b="1" dirty="0">
              <a:solidFill>
                <a:srgbClr val="000000"/>
              </a:solidFill>
              <a:latin typeface="微软雅黑" panose="020B0503020204020204" pitchFamily="34" charset="-122"/>
              <a:ea typeface="微软雅黑" panose="020B0503020204020204" pitchFamily="34" charset="-122"/>
            </a:rPr>
            <a:t>局部最优解</a:t>
          </a:r>
        </a:p>
      </cdr:txBody>
    </cdr:sp>
  </cdr:relSizeAnchor>
  <cdr:relSizeAnchor xmlns:cdr="http://schemas.openxmlformats.org/drawingml/2006/chartDrawing">
    <cdr:from>
      <cdr:x>0.46491</cdr:x>
      <cdr:y>0.03996</cdr:y>
    </cdr:from>
    <cdr:to>
      <cdr:x>0.66667</cdr:x>
      <cdr:y>0.15985</cdr:y>
    </cdr:to>
    <cdr:sp macro="" textlink="">
      <cdr:nvSpPr>
        <cdr:cNvPr id="24" name="TextBox 23"/>
        <cdr:cNvSpPr txBox="1"/>
      </cdr:nvSpPr>
      <cdr:spPr>
        <a:xfrm xmlns:a="http://schemas.openxmlformats.org/drawingml/2006/main">
          <a:off x="3816424" y="144016"/>
          <a:ext cx="1656184" cy="432048"/>
        </a:xfrm>
        <a:prstGeom xmlns:a="http://schemas.openxmlformats.org/drawingml/2006/main" prst="rect">
          <a:avLst/>
        </a:prstGeom>
        <a:solidFill xmlns:a="http://schemas.openxmlformats.org/drawingml/2006/main">
          <a:srgbClr val="FFFF99"/>
        </a:solidFill>
        <a:scene3d xmlns:a="http://schemas.openxmlformats.org/drawingml/2006/main">
          <a:camera prst="orthographicFront"/>
          <a:lightRig rig="threePt" dir="t"/>
        </a:scene3d>
        <a:sp3d xmlns:a="http://schemas.openxmlformats.org/drawingml/2006/main">
          <a:bevelT/>
        </a:sp3d>
      </cdr:spPr>
      <cdr:txBody>
        <a:bodyPr xmlns:a="http://schemas.openxmlformats.org/drawingml/2006/main" vertOverflow="clip" wrap="square" rtlCol="0"/>
        <a:lstStyle xmlns:a="http://schemas.openxmlformats.org/drawingml/2006/main"/>
        <a:p xmlns:a="http://schemas.openxmlformats.org/drawingml/2006/main">
          <a:pPr algn="ctr">
            <a:spcBef>
              <a:spcPts val="1200"/>
            </a:spcBef>
          </a:pPr>
          <a:r>
            <a:rPr lang="zh-CN" altLang="en-US" sz="2000" b="1" dirty="0">
              <a:solidFill>
                <a:srgbClr val="000000"/>
              </a:solidFill>
              <a:latin typeface="微软雅黑" panose="020B0503020204020204" pitchFamily="34" charset="-122"/>
              <a:ea typeface="微软雅黑" panose="020B0503020204020204" pitchFamily="34" charset="-122"/>
            </a:rPr>
            <a:t>全局最优解</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活动安排问题就是要在所给的活动集合中，选出最大的相容活动子集合，是可以用贪心算法有效求解的很好例子。该问题要求高效地安排一系列争用某一公共资源的活动。贪心算法提供了一个简单、漂亮的方法使得尽可能多的活动能兼容地使用公共资源。</a:t>
            </a:r>
            <a:endParaRPr lang="en-US" altLang="zh-CN" sz="2200" kern="1200" dirty="0" smtClean="0">
              <a:solidFill>
                <a:schemeClr val="tx1"/>
              </a:solidFill>
              <a:latin typeface="Arial" pitchFamily="34" charset="0"/>
              <a:ea typeface="宋体" pitchFamily="2" charset="-122"/>
              <a:cs typeface="+mn-cs"/>
            </a:endParaRPr>
          </a:p>
          <a:p>
            <a:pPr eaLnBrk="1" hangingPunct="1"/>
            <a:endParaRPr lang="zh-CN" alt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a:t>
            </a:fld>
            <a:endParaRPr lang="en-US" altLang="zh-CN"/>
          </a:p>
        </p:txBody>
      </p:sp>
    </p:spTree>
    <p:extLst>
      <p:ext uri="{BB962C8B-B14F-4D97-AF65-F5344CB8AC3E}">
        <p14:creationId xmlns:p14="http://schemas.microsoft.com/office/powerpoint/2010/main" val="373936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12</a:t>
            </a:fld>
            <a:endParaRPr lang="en-US" altLang="zh-CN"/>
          </a:p>
        </p:txBody>
      </p:sp>
    </p:spTree>
    <p:extLst>
      <p:ext uri="{BB962C8B-B14F-4D97-AF65-F5344CB8AC3E}">
        <p14:creationId xmlns:p14="http://schemas.microsoft.com/office/powerpoint/2010/main" val="419989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算法一开始选择活动</a:t>
            </a:r>
            <a:r>
              <a:rPr lang="en-US" altLang="zh-CN" dirty="0" smtClean="0">
                <a:latin typeface="Arial" charset="0"/>
              </a:rPr>
              <a:t>1</a:t>
            </a:r>
            <a:r>
              <a:rPr lang="zh-CN" altLang="en-US" dirty="0" smtClean="0">
                <a:latin typeface="Arial" charset="0"/>
              </a:rPr>
              <a:t>，并将</a:t>
            </a:r>
            <a:r>
              <a:rPr lang="en-US" altLang="zh-CN" dirty="0" smtClean="0">
                <a:latin typeface="Arial" charset="0"/>
              </a:rPr>
              <a:t>K</a:t>
            </a:r>
            <a:r>
              <a:rPr lang="zh-CN" altLang="en-US" dirty="0" smtClean="0">
                <a:latin typeface="Arial" charset="0"/>
              </a:rPr>
              <a:t>初始化为</a:t>
            </a:r>
            <a:r>
              <a:rPr lang="en-US" altLang="zh-CN" dirty="0" smtClean="0">
                <a:latin typeface="Arial" charset="0"/>
              </a:rPr>
              <a:t>1</a:t>
            </a:r>
            <a:endParaRPr lang="zh-CN" alt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kern="1200" dirty="0" smtClean="0">
                <a:solidFill>
                  <a:schemeClr val="tx1"/>
                </a:solidFill>
                <a:latin typeface="Arial" pitchFamily="34" charset="0"/>
                <a:ea typeface="宋体" pitchFamily="2" charset="-122"/>
                <a:cs typeface="+mn-cs"/>
              </a:rPr>
              <a:t>集合</a:t>
            </a:r>
            <a:r>
              <a:rPr lang="en-US" altLang="zh-CN" sz="1200" kern="1200" dirty="0" smtClean="0">
                <a:solidFill>
                  <a:schemeClr val="tx1"/>
                </a:solidFill>
                <a:latin typeface="Arial" pitchFamily="34" charset="0"/>
                <a:ea typeface="宋体" pitchFamily="2" charset="-122"/>
                <a:cs typeface="+mn-cs"/>
              </a:rPr>
              <a:t>A</a:t>
            </a:r>
            <a:r>
              <a:rPr lang="zh-CN" altLang="en-US" sz="1200" kern="1200" dirty="0" smtClean="0">
                <a:solidFill>
                  <a:schemeClr val="tx1"/>
                </a:solidFill>
                <a:latin typeface="Arial" pitchFamily="34" charset="0"/>
                <a:ea typeface="宋体" pitchFamily="2" charset="-122"/>
                <a:cs typeface="+mn-cs"/>
              </a:rPr>
              <a:t>是一个以贪心选择开始的最优解</a:t>
            </a:r>
            <a:endParaRPr lang="en-US" altLang="zh-CN" dirty="0" smtClean="0">
              <a:latin typeface="Arial" charset="0"/>
            </a:endParaRPr>
          </a:p>
          <a:p>
            <a:pPr eaLnBrk="1" hangingPunct="1"/>
            <a:r>
              <a:rPr lang="zh-CN" altLang="en-US" dirty="0" smtClean="0">
                <a:latin typeface="Arial" charset="0"/>
              </a:rPr>
              <a:t>算法一开始选择活动</a:t>
            </a:r>
            <a:r>
              <a:rPr lang="en-US" altLang="zh-CN" dirty="0" smtClean="0">
                <a:latin typeface="Arial" charset="0"/>
              </a:rPr>
              <a:t>1</a:t>
            </a:r>
            <a:r>
              <a:rPr lang="zh-CN" altLang="en-US" dirty="0" smtClean="0">
                <a:latin typeface="Arial" charset="0"/>
              </a:rPr>
              <a:t>，并将</a:t>
            </a:r>
            <a:r>
              <a:rPr lang="en-US" altLang="zh-CN" dirty="0" smtClean="0">
                <a:latin typeface="Arial" charset="0"/>
              </a:rPr>
              <a:t>K</a:t>
            </a:r>
            <a:r>
              <a:rPr lang="zh-CN" altLang="en-US" dirty="0" smtClean="0">
                <a:latin typeface="Arial" charset="0"/>
              </a:rPr>
              <a:t>初始化为</a:t>
            </a:r>
            <a:r>
              <a:rPr lang="en-US" altLang="zh-CN" dirty="0" smtClean="0">
                <a:latin typeface="Arial" charset="0"/>
              </a:rPr>
              <a:t>1</a:t>
            </a:r>
            <a:endParaRPr lang="zh-CN" alt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贪心选择的意义是：使剩余的可安排时间段极大化，以便安排尽可能多的相容活动</a:t>
            </a:r>
            <a:endParaRPr lang="en-US" altLang="zh-CN" sz="2200" kern="1200" dirty="0" smtClean="0">
              <a:solidFill>
                <a:schemeClr val="tx1"/>
              </a:solidFill>
              <a:latin typeface="Arial" pitchFamily="34" charset="0"/>
              <a:ea typeface="宋体" pitchFamily="2" charset="-122"/>
              <a:cs typeface="+mn-cs"/>
            </a:endParaRPr>
          </a:p>
          <a:p>
            <a:pPr eaLnBrk="1" hangingPunct="1"/>
            <a:endParaRPr lang="zh-CN" alt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char </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[20]=“0123456789”; </a:t>
            </a:r>
            <a:r>
              <a:rPr lang="en-US" altLang="zh-CN" dirty="0" smtClean="0"/>
              <a:t/>
            </a:r>
            <a:br>
              <a:rPr lang="en-US" altLang="zh-CN" dirty="0" smtClean="0"/>
            </a:br>
            <a:r>
              <a:rPr lang="en-US" altLang="zh-CN" sz="1200" b="0" i="0" kern="1200" dirty="0" err="1" smtClean="0">
                <a:solidFill>
                  <a:schemeClr val="tx1"/>
                </a:solidFill>
                <a:latin typeface="Arial" pitchFamily="34" charset="0"/>
                <a:ea typeface="宋体" pitchFamily="2" charset="-122"/>
                <a:cs typeface="+mn-cs"/>
              </a:rPr>
              <a:t>int</a:t>
            </a:r>
            <a:r>
              <a:rPr lang="en-US" altLang="zh-CN" sz="1200" b="0" i="0" kern="1200" dirty="0" smtClean="0">
                <a:solidFill>
                  <a:schemeClr val="tx1"/>
                </a:solidFill>
                <a:latin typeface="Arial" pitchFamily="34" charset="0"/>
                <a:ea typeface="宋体" pitchFamily="2" charset="-122"/>
                <a:cs typeface="+mn-cs"/>
              </a:rPr>
              <a:t>   a=</a:t>
            </a:r>
            <a:r>
              <a:rPr lang="en-US" altLang="zh-CN" sz="1200" b="0" i="0" kern="1200" dirty="0" err="1" smtClean="0">
                <a:solidFill>
                  <a:schemeClr val="tx1"/>
                </a:solidFill>
                <a:latin typeface="Arial" pitchFamily="34" charset="0"/>
                <a:ea typeface="宋体" pitchFamily="2" charset="-122"/>
                <a:cs typeface="+mn-cs"/>
              </a:rPr>
              <a:t>strlen</a:t>
            </a:r>
            <a:r>
              <a:rPr lang="en-US" altLang="zh-CN" sz="1200" b="0" i="0" kern="1200" dirty="0" smtClean="0">
                <a:solidFill>
                  <a:schemeClr val="tx1"/>
                </a:solidFill>
                <a:latin typeface="Arial" pitchFamily="34" charset="0"/>
                <a:ea typeface="宋体" pitchFamily="2" charset="-122"/>
                <a:cs typeface="+mn-cs"/>
              </a:rPr>
              <a:t>(</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 /*a=10;strlen </a:t>
            </a:r>
            <a:r>
              <a:rPr lang="zh-CN" altLang="en-US" sz="1200" b="0" i="0" kern="1200" dirty="0" smtClean="0">
                <a:solidFill>
                  <a:schemeClr val="tx1"/>
                </a:solidFill>
                <a:latin typeface="Arial" pitchFamily="34" charset="0"/>
                <a:ea typeface="宋体" pitchFamily="2" charset="-122"/>
                <a:cs typeface="+mn-cs"/>
              </a:rPr>
              <a:t>计算字符串的长度，以</a:t>
            </a:r>
            <a:r>
              <a:rPr lang="en-US" altLang="zh-CN" sz="1200" b="0" i="0" kern="1200" dirty="0" smtClean="0">
                <a:solidFill>
                  <a:schemeClr val="tx1"/>
                </a:solidFill>
                <a:latin typeface="Arial" pitchFamily="34" charset="0"/>
                <a:ea typeface="宋体" pitchFamily="2" charset="-122"/>
                <a:cs typeface="+mn-cs"/>
              </a:rPr>
              <a:t>\0‘</a:t>
            </a:r>
            <a:r>
              <a:rPr lang="zh-CN" altLang="en-US" sz="1200" b="0" i="0" kern="1200" dirty="0" smtClean="0">
                <a:solidFill>
                  <a:schemeClr val="tx1"/>
                </a:solidFill>
                <a:latin typeface="Arial" pitchFamily="34" charset="0"/>
                <a:ea typeface="宋体" pitchFamily="2" charset="-122"/>
                <a:cs typeface="+mn-cs"/>
              </a:rPr>
              <a:t>为字符串结束标记。 </a:t>
            </a:r>
            <a:r>
              <a:rPr lang="zh-CN" altLang="en-US" dirty="0" smtClean="0"/>
              <a:t/>
            </a:r>
            <a:br>
              <a:rPr lang="zh-CN" altLang="en-US" dirty="0" smtClean="0"/>
            </a:br>
            <a:r>
              <a:rPr lang="en-US" altLang="zh-CN" sz="1200" b="0" i="0" kern="1200" dirty="0" err="1" smtClean="0">
                <a:solidFill>
                  <a:schemeClr val="tx1"/>
                </a:solidFill>
                <a:latin typeface="Arial" pitchFamily="34" charset="0"/>
                <a:ea typeface="宋体" pitchFamily="2" charset="-122"/>
                <a:cs typeface="+mn-cs"/>
              </a:rPr>
              <a:t>int</a:t>
            </a:r>
            <a:r>
              <a:rPr lang="en-US" altLang="zh-CN" sz="1200" b="0" i="0" kern="1200" dirty="0" smtClean="0">
                <a:solidFill>
                  <a:schemeClr val="tx1"/>
                </a:solidFill>
                <a:latin typeface="Arial" pitchFamily="34" charset="0"/>
                <a:ea typeface="宋体" pitchFamily="2" charset="-122"/>
                <a:cs typeface="+mn-cs"/>
              </a:rPr>
              <a:t>   b=</a:t>
            </a:r>
            <a:r>
              <a:rPr lang="en-US" altLang="zh-CN" sz="1200" b="0" i="0" kern="1200" dirty="0" err="1" smtClean="0">
                <a:solidFill>
                  <a:schemeClr val="tx1"/>
                </a:solidFill>
                <a:latin typeface="Arial" pitchFamily="34" charset="0"/>
                <a:ea typeface="宋体" pitchFamily="2" charset="-122"/>
                <a:cs typeface="+mn-cs"/>
              </a:rPr>
              <a:t>sizeof</a:t>
            </a:r>
            <a:r>
              <a:rPr lang="en-US" altLang="zh-CN" sz="1200" b="0" i="0" kern="1200" dirty="0" smtClean="0">
                <a:solidFill>
                  <a:schemeClr val="tx1"/>
                </a:solidFill>
                <a:latin typeface="Arial" pitchFamily="34" charset="0"/>
                <a:ea typeface="宋体" pitchFamily="2" charset="-122"/>
                <a:cs typeface="+mn-cs"/>
              </a:rPr>
              <a:t>(</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 /*b=20;sizeof </a:t>
            </a:r>
            <a:r>
              <a:rPr lang="zh-CN" altLang="en-US" sz="1200" b="0" i="0" kern="1200" dirty="0" smtClean="0">
                <a:solidFill>
                  <a:schemeClr val="tx1"/>
                </a:solidFill>
                <a:latin typeface="Arial" pitchFamily="34" charset="0"/>
                <a:ea typeface="宋体" pitchFamily="2" charset="-122"/>
                <a:cs typeface="+mn-cs"/>
              </a:rPr>
              <a:t>计算的则是分配给数组</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[20] </a:t>
            </a:r>
            <a:r>
              <a:rPr lang="zh-CN" altLang="en-US" sz="1200" b="0" i="0" kern="1200" dirty="0" smtClean="0">
                <a:solidFill>
                  <a:schemeClr val="tx1"/>
                </a:solidFill>
                <a:latin typeface="Arial" pitchFamily="34" charset="0"/>
                <a:ea typeface="宋体" pitchFamily="2" charset="-122"/>
                <a:cs typeface="+mn-cs"/>
              </a:rPr>
              <a:t>的内存空间的大小，不受里面实际存储的内容影响</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书</a:t>
            </a:r>
            <a:r>
              <a:rPr lang="en-US" altLang="zh-CN" dirty="0" smtClean="0"/>
              <a:t>P92</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21</a:t>
            </a:fld>
            <a:endParaRPr lang="en-US" altLang="zh-CN"/>
          </a:p>
        </p:txBody>
      </p:sp>
    </p:spTree>
    <p:extLst>
      <p:ext uri="{BB962C8B-B14F-4D97-AF65-F5344CB8AC3E}">
        <p14:creationId xmlns:p14="http://schemas.microsoft.com/office/powerpoint/2010/main" val="279419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a:t>
            </a:fld>
            <a:endParaRPr lang="en-US" altLang="zh-CN"/>
          </a:p>
        </p:txBody>
      </p:sp>
    </p:spTree>
    <p:extLst>
      <p:ext uri="{BB962C8B-B14F-4D97-AF65-F5344CB8AC3E}">
        <p14:creationId xmlns:p14="http://schemas.microsoft.com/office/powerpoint/2010/main" val="4808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贪心选择性质是指：所求问题的整体最优解可以通过一系列局部最优的选择（即贪心选择）来达到</a:t>
            </a:r>
            <a:endParaRPr lang="en-US" altLang="zh-CN" dirty="0" smtClean="0">
              <a:latin typeface="Arial" charset="0"/>
            </a:endParaRPr>
          </a:p>
          <a:p>
            <a:pPr eaLnBrk="1" hangingPunct="1"/>
            <a:r>
              <a:rPr lang="zh-CN" altLang="en-US" dirty="0" smtClean="0">
                <a:latin typeface="Arial" charset="0"/>
              </a:rPr>
              <a:t>活动安排问题的贪心选择性质：总存在以贪心选择开始的最优活动安排方案</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t>通过</a:t>
            </a:r>
            <a:r>
              <a:rPr lang="en-US" altLang="zh-CN" sz="1200" dirty="0" smtClean="0"/>
              <a:t>2</a:t>
            </a:r>
            <a:r>
              <a:rPr lang="zh-CN" altLang="en-US" sz="1200" dirty="0" smtClean="0"/>
              <a:t>个经典的组合优化问题</a:t>
            </a:r>
            <a:endParaRPr lang="zh-CN" alt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mn-cs"/>
              </a:rPr>
              <a:t>为了证明算法的正确性，还必须证明背包问题具有贪心选择性质。</a:t>
            </a:r>
            <a:endParaRPr lang="zh-CN" altLang="en-US"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31</a:t>
            </a:fld>
            <a:endParaRPr lang="en-US" altLang="zh-CN"/>
          </a:p>
        </p:txBody>
      </p:sp>
    </p:spTree>
    <p:extLst>
      <p:ext uri="{BB962C8B-B14F-4D97-AF65-F5344CB8AC3E}">
        <p14:creationId xmlns:p14="http://schemas.microsoft.com/office/powerpoint/2010/main" val="3952934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所求问题的整体最优解可以通过一系列局部最优的选择得到，每一步所作的贪心选择最终能够导致问题的整体最优解</a:t>
            </a:r>
            <a:endParaRPr lang="zh-CN" alt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a:t>
            </a:r>
            <a:r>
              <a:rPr lang="en-US" altLang="zh-CN" dirty="0" smtClean="0"/>
              <a:t>loading</a:t>
            </a:r>
            <a:r>
              <a:rPr lang="zh-CN" altLang="en-US" dirty="0" smtClean="0"/>
              <a:t>的主要计算量在于将集装箱依其重量从小到大排序</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36</a:t>
            </a:fld>
            <a:endParaRPr lang="en-US" altLang="zh-CN"/>
          </a:p>
        </p:txBody>
      </p:sp>
    </p:spTree>
    <p:extLst>
      <p:ext uri="{BB962C8B-B14F-4D97-AF65-F5344CB8AC3E}">
        <p14:creationId xmlns:p14="http://schemas.microsoft.com/office/powerpoint/2010/main" val="527428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37</a:t>
            </a:fld>
            <a:endParaRPr lang="en-US" altLang="zh-CN"/>
          </a:p>
        </p:txBody>
      </p:sp>
    </p:spTree>
    <p:extLst>
      <p:ext uri="{BB962C8B-B14F-4D97-AF65-F5344CB8AC3E}">
        <p14:creationId xmlns:p14="http://schemas.microsoft.com/office/powerpoint/2010/main" val="268102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kumimoji="1" lang="zh-CN" altLang="en-US" b="1" dirty="0">
              <a:solidFill>
                <a:srgbClr val="0000FF"/>
              </a:solidFill>
              <a:effectLst>
                <a:outerShdw blurRad="38100" dist="38100" dir="2700000" algn="tl">
                  <a:srgbClr val="C0C0C0"/>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dirty="0"/>
              <a:t>3(i-1)-1+j-i+2-1</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Verdana" panose="020B0604030504040204" pitchFamily="34" charset="0"/>
              </a:rPr>
              <a:t>（反证法可证）</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Dijkstra</a:t>
            </a:r>
            <a:r>
              <a:rPr lang="zh-CN" altLang="en-US" sz="2200" b="1" kern="1200" dirty="0" smtClean="0">
                <a:solidFill>
                  <a:schemeClr val="tx1"/>
                </a:solidFill>
                <a:latin typeface="Arial" pitchFamily="34" charset="0"/>
                <a:ea typeface="宋体" pitchFamily="2" charset="-122"/>
                <a:cs typeface="Verdana" panose="020B0604030504040204" pitchFamily="34" charset="0"/>
              </a:rPr>
              <a:t>算法的基本思想</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Verdana" panose="020B0604030504040204" pitchFamily="34" charset="0"/>
              </a:rPr>
              <a:t>设</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是</a:t>
            </a:r>
            <a:r>
              <a:rPr lang="en-US" altLang="zh-CN" sz="2200" b="1" kern="1200" dirty="0" smtClean="0">
                <a:solidFill>
                  <a:schemeClr val="tx1"/>
                </a:solidFill>
                <a:latin typeface="Arial" pitchFamily="34" charset="0"/>
                <a:ea typeface="宋体" pitchFamily="2" charset="-122"/>
                <a:cs typeface="Verdana" panose="020B0604030504040204" pitchFamily="34" charset="0"/>
              </a:rPr>
              <a:t>G</a:t>
            </a:r>
            <a:r>
              <a:rPr lang="zh-CN" altLang="en-US" sz="2200" b="1" kern="1200" dirty="0" smtClean="0">
                <a:solidFill>
                  <a:schemeClr val="tx1"/>
                </a:solidFill>
                <a:latin typeface="Arial" pitchFamily="34" charset="0"/>
                <a:ea typeface="宋体" pitchFamily="2" charset="-122"/>
                <a:cs typeface="Verdana" panose="020B0604030504040204" pitchFamily="34" charset="0"/>
              </a:rPr>
              <a:t>的某一个顶点，把从源到</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并且中间只经过</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中顶点的路径称为从源到</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的特殊路径，并且数组</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记录当前每个顶点所对应的最短特殊路径长度。</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Dijkstra</a:t>
            </a:r>
            <a:r>
              <a:rPr lang="zh-CN" altLang="en-US" sz="2200" b="1" kern="1200" dirty="0" smtClean="0">
                <a:solidFill>
                  <a:schemeClr val="tx1"/>
                </a:solidFill>
                <a:latin typeface="Arial" pitchFamily="34" charset="0"/>
                <a:ea typeface="宋体" pitchFamily="2" charset="-122"/>
                <a:cs typeface="Verdana" panose="020B0604030504040204" pitchFamily="34" charset="0"/>
              </a:rPr>
              <a:t>算法每次从</a:t>
            </a:r>
            <a:r>
              <a:rPr lang="en-US" altLang="zh-CN" sz="2200" b="1" kern="1200" dirty="0" smtClean="0">
                <a:solidFill>
                  <a:schemeClr val="tx1"/>
                </a:solidFill>
                <a:latin typeface="Arial" pitchFamily="34" charset="0"/>
                <a:ea typeface="宋体" pitchFamily="2" charset="-122"/>
                <a:cs typeface="Verdana" panose="020B0604030504040204" pitchFamily="34" charset="0"/>
              </a:rPr>
              <a:t>V-S</a:t>
            </a:r>
            <a:r>
              <a:rPr lang="zh-CN" altLang="en-US" sz="2200" b="1" kern="1200" dirty="0" smtClean="0">
                <a:solidFill>
                  <a:schemeClr val="tx1"/>
                </a:solidFill>
                <a:latin typeface="Arial" pitchFamily="34" charset="0"/>
                <a:ea typeface="宋体" pitchFamily="2" charset="-122"/>
                <a:cs typeface="Verdana" panose="020B0604030504040204" pitchFamily="34" charset="0"/>
              </a:rPr>
              <a:t>中取出具有最短特殊路长度的顶点</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将</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添加到</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中，同时对数组</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作必要的修改。一旦</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包含了所有</a:t>
            </a:r>
            <a:r>
              <a:rPr lang="en-US" altLang="zh-CN" sz="2200" b="1" kern="1200" dirty="0" smtClean="0">
                <a:solidFill>
                  <a:schemeClr val="tx1"/>
                </a:solidFill>
                <a:latin typeface="Arial" pitchFamily="34" charset="0"/>
                <a:ea typeface="宋体" pitchFamily="2" charset="-122"/>
                <a:cs typeface="Verdana" panose="020B0604030504040204" pitchFamily="34" charset="0"/>
              </a:rPr>
              <a:t>V</a:t>
            </a:r>
            <a:r>
              <a:rPr lang="zh-CN" altLang="en-US" sz="2200" b="1" kern="1200" dirty="0" smtClean="0">
                <a:solidFill>
                  <a:schemeClr val="tx1"/>
                </a:solidFill>
                <a:latin typeface="Arial" pitchFamily="34" charset="0"/>
                <a:ea typeface="宋体" pitchFamily="2" charset="-122"/>
                <a:cs typeface="Verdana" panose="020B0604030504040204" pitchFamily="34" charset="0"/>
              </a:rPr>
              <a:t>中顶点，</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就记录了从源到所有其他顶点之间的最短路径长度。</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008000" lvl="1" indent="-432000" eaLnBrk="1" hangingPunct="1">
              <a:lnSpc>
                <a:spcPct val="150000"/>
              </a:lnSpc>
              <a:buSzPct val="100000"/>
            </a:pPr>
            <a:r>
              <a:rPr lang="zh-CN" altLang="en-US" sz="2200" b="1" kern="1200" dirty="0" smtClean="0">
                <a:cs typeface="Verdana" panose="020B0604030504040204" pitchFamily="34" charset="0"/>
              </a:rPr>
              <a:t>依据：可以证明</a:t>
            </a:r>
            <a:r>
              <a:rPr lang="en-US" altLang="zh-CN" sz="2200" b="1" kern="1200" dirty="0" smtClean="0">
                <a:cs typeface="Verdana" panose="020B0604030504040204" pitchFamily="34" charset="0"/>
              </a:rPr>
              <a:t>V</a:t>
            </a:r>
            <a:r>
              <a:rPr kumimoji="1" lang="en-US" altLang="zh-CN"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到</a:t>
            </a:r>
            <a:r>
              <a:rPr lang="en-US" altLang="zh-CN" sz="2200" b="1" kern="1200" dirty="0" smtClean="0">
                <a:cs typeface="Verdana" panose="020B0604030504040204" pitchFamily="34" charset="0"/>
              </a:rPr>
              <a:t>T</a:t>
            </a:r>
            <a:r>
              <a:rPr lang="zh-CN" altLang="en-US" sz="2200" b="1" kern="1200" dirty="0" smtClean="0">
                <a:cs typeface="Verdana" panose="020B0604030504040204" pitchFamily="34" charset="0"/>
              </a:rPr>
              <a:t>中顶点</a:t>
            </a:r>
            <a:r>
              <a:rPr lang="en-US" altLang="zh-CN" sz="2200" b="1" kern="1200" dirty="0" err="1" smtClean="0">
                <a:cs typeface="Verdana" panose="020B0604030504040204" pitchFamily="34" charset="0"/>
              </a:rPr>
              <a:t>V</a:t>
            </a:r>
            <a:r>
              <a:rPr kumimoji="1" lang="en-US" altLang="zh-CN"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的最短路径：（反证法可证）</a:t>
            </a:r>
            <a:endParaRPr lang="en-US" altLang="zh-CN" sz="2200" b="1" kern="1200" dirty="0" smtClean="0">
              <a:cs typeface="Verdana" panose="020B0604030504040204" pitchFamily="34" charset="0"/>
            </a:endParaRPr>
          </a:p>
          <a:p>
            <a:pPr marL="1440000" lvl="2" indent="-432000" eaLnBrk="1" hangingPunct="1">
              <a:lnSpc>
                <a:spcPct val="150000"/>
              </a:lnSpc>
              <a:buSzPct val="80000"/>
              <a:buFont typeface="Wingdings" panose="05000000000000000000" pitchFamily="2" charset="2"/>
              <a:buChar char="l"/>
            </a:pPr>
            <a:r>
              <a:rPr lang="zh-CN" altLang="en-US" sz="2200" b="1" kern="1200" dirty="0" smtClean="0">
                <a:cs typeface="Verdana" panose="020B0604030504040204" pitchFamily="34" charset="0"/>
              </a:rPr>
              <a:t>或是从</a:t>
            </a:r>
            <a:r>
              <a:rPr lang="en-US" altLang="zh-CN" sz="2200" b="1" kern="1200" dirty="0" smtClean="0">
                <a:cs typeface="Verdana" panose="020B0604030504040204" pitchFamily="34" charset="0"/>
              </a:rPr>
              <a:t>V</a:t>
            </a:r>
            <a:r>
              <a:rPr kumimoji="1" lang="en-US" altLang="zh-CN" sz="2800"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到</a:t>
            </a:r>
            <a:r>
              <a:rPr lang="en-US" altLang="zh-CN" sz="2200" b="1" kern="1200" dirty="0" err="1" smtClean="0">
                <a:cs typeface="Verdana" panose="020B0604030504040204" pitchFamily="34" charset="0"/>
              </a:rPr>
              <a:t>V</a:t>
            </a:r>
            <a:r>
              <a:rPr kumimoji="1" lang="en-US" altLang="zh-CN" sz="2800"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的直接路径的权值</a:t>
            </a:r>
            <a:endParaRPr lang="en-US" altLang="zh-CN" sz="2200" b="1" kern="1200" dirty="0" smtClean="0">
              <a:cs typeface="Verdana" panose="020B0604030504040204" pitchFamily="34" charset="0"/>
            </a:endParaRPr>
          </a:p>
          <a:p>
            <a:pPr marL="1440000" lvl="2" indent="-432000" eaLnBrk="1" hangingPunct="1">
              <a:lnSpc>
                <a:spcPct val="150000"/>
              </a:lnSpc>
              <a:buSzPct val="80000"/>
              <a:buFont typeface="Wingdings" panose="05000000000000000000" pitchFamily="2" charset="2"/>
              <a:buChar char="l"/>
            </a:pPr>
            <a:r>
              <a:rPr lang="zh-CN" altLang="en-US" sz="2200" b="1" kern="1200" dirty="0" smtClean="0">
                <a:cs typeface="Verdana" panose="020B0604030504040204" pitchFamily="34" charset="0"/>
              </a:rPr>
              <a:t>或是从</a:t>
            </a:r>
            <a:r>
              <a:rPr lang="en-US" altLang="zh-CN" sz="2200" b="1" kern="1200" dirty="0" smtClean="0">
                <a:cs typeface="Verdana" panose="020B0604030504040204" pitchFamily="34" charset="0"/>
              </a:rPr>
              <a:t>V</a:t>
            </a:r>
            <a:r>
              <a:rPr kumimoji="1" lang="en-US" altLang="zh-CN" sz="2800"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经</a:t>
            </a:r>
            <a:r>
              <a:rPr lang="en-US" altLang="zh-CN" sz="2200" b="1" kern="1200" dirty="0" smtClean="0">
                <a:cs typeface="Verdana" panose="020B0604030504040204" pitchFamily="34" charset="0"/>
              </a:rPr>
              <a:t>S</a:t>
            </a:r>
            <a:r>
              <a:rPr lang="zh-CN" altLang="en-US" sz="2200" b="1" kern="1200" dirty="0" smtClean="0">
                <a:cs typeface="Verdana" panose="020B0604030504040204" pitchFamily="34" charset="0"/>
              </a:rPr>
              <a:t>中顶点到</a:t>
            </a:r>
            <a:r>
              <a:rPr lang="en-US" altLang="zh-CN" sz="2200" b="1" kern="1200" dirty="0" err="1" smtClean="0">
                <a:cs typeface="Verdana" panose="020B0604030504040204" pitchFamily="34" charset="0"/>
              </a:rPr>
              <a:t>V</a:t>
            </a:r>
            <a:r>
              <a:rPr kumimoji="1" lang="en-US" altLang="zh-CN" sz="2800"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的路径权值之和</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45</a:t>
            </a:fld>
            <a:endParaRPr lang="en-US" altLang="zh-CN"/>
          </a:p>
        </p:txBody>
      </p:sp>
    </p:spTree>
    <p:extLst>
      <p:ext uri="{BB962C8B-B14F-4D97-AF65-F5344CB8AC3E}">
        <p14:creationId xmlns:p14="http://schemas.microsoft.com/office/powerpoint/2010/main" val="89120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47</a:t>
            </a:fld>
            <a:endParaRPr lang="en-US" altLang="zh-CN"/>
          </a:p>
        </p:txBody>
      </p:sp>
    </p:spTree>
    <p:extLst>
      <p:ext uri="{BB962C8B-B14F-4D97-AF65-F5344CB8AC3E}">
        <p14:creationId xmlns:p14="http://schemas.microsoft.com/office/powerpoint/2010/main" val="1111548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xfrm>
            <a:off x="-4568825" y="0"/>
            <a:ext cx="9144000" cy="6859588"/>
          </a:xfrm>
          <a:ln/>
        </p:spPr>
      </p:sp>
      <p:sp>
        <p:nvSpPr>
          <p:cNvPr id="104451" name="备注占位符 2"/>
          <p:cNvSpPr>
            <a:spLocks noGrp="1" noRot="1" noChangeAspect="1" noChangeArrowheads="1"/>
          </p:cNvSpPr>
          <p:nvPr>
            <p:ph type="body" idx="1"/>
          </p:nvPr>
        </p:nvSpPr>
        <p:spPr>
          <a:xfrm>
            <a:off x="1" y="1"/>
            <a:ext cx="3130" cy="8021330"/>
          </a:xfrm>
          <a:noFill/>
        </p:spPr>
        <p:txBody>
          <a:bodyPr/>
          <a:lstStyle/>
          <a:p>
            <a:endParaRPr lang="zh-CN" altLang="en-US"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505087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55</a:t>
            </a:fld>
            <a:endParaRPr lang="en-US" altLang="zh-CN"/>
          </a:p>
        </p:txBody>
      </p:sp>
    </p:spTree>
    <p:extLst>
      <p:ext uri="{BB962C8B-B14F-4D97-AF65-F5344CB8AC3E}">
        <p14:creationId xmlns:p14="http://schemas.microsoft.com/office/powerpoint/2010/main" val="2440443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E5DAA-9313-47C0-94C9-1D28D0AF6ABA}" type="slidenum">
              <a:rPr lang="zh-CN" altLang="en-US"/>
              <a:pPr/>
              <a:t>59</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pPr lvl="1"/>
            <a:r>
              <a:rPr lang="zh-CN" altLang="en-US" dirty="0"/>
              <a:t>各作业按算法</a:t>
            </a:r>
            <a:r>
              <a:rPr lang="en-US" altLang="zh-CN" i="1" dirty="0"/>
              <a:t>greedy</a:t>
            </a:r>
            <a:r>
              <a:rPr lang="zh-CN" altLang="en-US" dirty="0"/>
              <a:t>产生的作业调度如下图所示，所需的加工时间为</a:t>
            </a:r>
            <a:r>
              <a:rPr lang="en-US" altLang="zh-CN" i="1" dirty="0"/>
              <a:t>17</a:t>
            </a:r>
            <a:r>
              <a:rPr lang="zh-CN" altLang="en-US" dirty="0"/>
              <a:t>。 </a:t>
            </a:r>
          </a:p>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堆栈：先进后出</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60</a:t>
            </a:fld>
            <a:endParaRPr lang="en-US" altLang="zh-CN"/>
          </a:p>
        </p:txBody>
      </p:sp>
    </p:spTree>
    <p:extLst>
      <p:ext uri="{BB962C8B-B14F-4D97-AF65-F5344CB8AC3E}">
        <p14:creationId xmlns:p14="http://schemas.microsoft.com/office/powerpoint/2010/main" val="422648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也就是说贪心算法并不从整体最优考虑，它所作出的选择只是在某种意义上的局部最优选择，或者说从当前步骤上看是最优的。我们当然希望贪心算法得到的最终结果也是整体最优的。</a:t>
            </a:r>
          </a:p>
          <a:p>
            <a:pPr eaLnBrk="1" hangingPunct="1"/>
            <a:r>
              <a:rPr lang="zh-CN" altLang="en-US" dirty="0" smtClean="0">
                <a:latin typeface="Arial" charset="0"/>
              </a:rPr>
              <a:t>如果采用动态规划算法，就有点“杀鸡用牛刀”了。贪心算法的步骤更加简便。</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贪心算法对每个子问题的解决方案都做出选择，不能回退。动态规划则会保存以前的运算结果，并根据以前的结果对当前结果进行选择，有回退功能。对某些问题动态规划算法并不是最简便的方法，因为有时候确实没有必要知道所有子问题的解。</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a:t>
            </a:fld>
            <a:endParaRPr lang="en-US" altLang="zh-CN"/>
          </a:p>
        </p:txBody>
      </p:sp>
    </p:spTree>
    <p:extLst>
      <p:ext uri="{BB962C8B-B14F-4D97-AF65-F5344CB8AC3E}">
        <p14:creationId xmlns:p14="http://schemas.microsoft.com/office/powerpoint/2010/main" val="136168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72363E6F-76DE-4D04-B2F8-4143EB1FABA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452563"/>
            <a:ext cx="4173537" cy="54054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68875" y="1452563"/>
            <a:ext cx="4175125" cy="262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68875" y="4230688"/>
            <a:ext cx="4175125" cy="2627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7135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Text Box 32"/>
          <p:cNvSpPr txBox="1">
            <a:spLocks noChangeArrowheads="1"/>
          </p:cNvSpPr>
          <p:nvPr userDrawn="1"/>
        </p:nvSpPr>
        <p:spPr bwMode="auto">
          <a:xfrm>
            <a:off x="0" y="0"/>
            <a:ext cx="9144000"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Tree>
    <p:extLst>
      <p:ext uri="{BB962C8B-B14F-4D97-AF65-F5344CB8AC3E}">
        <p14:creationId xmlns:p14="http://schemas.microsoft.com/office/powerpoint/2010/main" val="23538232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5B6F1C3-3529-4AE4-8419-0B700593704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0729BCFA-5572-46ED-885E-82F389488E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pPr>
              <a:defRPr/>
            </a:pPr>
            <a:fld id="{DA7F1E40-6531-4EDB-BB3D-AD2E9F6886BF}" type="slidenum">
              <a:rPr lang="zh-CN" altLang="en-US"/>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33" r:id="rId5"/>
    <p:sldLayoutId id="2147484035" r:id="rId6"/>
    <p:sldLayoutId id="2147484052" r:id="rId7"/>
    <p:sldLayoutId id="2147484054" r:id="rId8"/>
    <p:sldLayoutId id="2147484055" r:id="rId9"/>
    <p:sldLayoutId id="2147484056" r:id="rId10"/>
    <p:sldLayoutId id="2147484058"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chemeClr val="bg2">
                    <a:lumMod val="10000"/>
                  </a:schemeClr>
                </a:solidFill>
                <a:latin typeface="Arial" pitchFamily="34" charset="0"/>
              </a:rPr>
              <a:t>算法分析与设计</a:t>
            </a:r>
            <a:endParaRPr lang="zh-CN" altLang="en-US" sz="4800" dirty="0">
              <a:solidFill>
                <a:schemeClr val="bg2">
                  <a:lumMod val="10000"/>
                </a:schemeClr>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chemeClr val="bg2">
                    <a:lumMod val="10000"/>
                  </a:schemeClr>
                </a:solidFill>
              </a:rPr>
              <a:t>课程编号</a:t>
            </a:r>
            <a:r>
              <a:rPr lang="zh-CN" altLang="en-US" sz="3600" dirty="0" smtClean="0">
                <a:solidFill>
                  <a:schemeClr val="bg2">
                    <a:lumMod val="10000"/>
                  </a:schemeClr>
                </a:solidFill>
              </a:rPr>
              <a:t>：</a:t>
            </a:r>
            <a:r>
              <a:rPr lang="en-US" altLang="zh-CN" sz="3600" dirty="0">
                <a:solidFill>
                  <a:schemeClr val="bg2">
                    <a:lumMod val="10000"/>
                  </a:schemeClr>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chemeClr val="bg2">
                    <a:lumMod val="10000"/>
                  </a:schemeClr>
                </a:solidFill>
                <a:latin typeface="华文楷体" pitchFamily="2" charset="-122"/>
                <a:ea typeface="华文楷体" pitchFamily="2" charset="-122"/>
              </a:rPr>
              <a:t>主讲教师：</a:t>
            </a:r>
            <a:r>
              <a:rPr lang="zh-CN" altLang="en-US" sz="4000">
                <a:solidFill>
                  <a:schemeClr val="bg2">
                    <a:lumMod val="10000"/>
                  </a:schemeClr>
                </a:solidFill>
                <a:latin typeface="华文楷体" pitchFamily="2" charset="-122"/>
                <a:ea typeface="华文楷体" pitchFamily="2" charset="-122"/>
              </a:rPr>
              <a:t>刘 </a:t>
            </a:r>
            <a:r>
              <a:rPr lang="zh-CN" altLang="en-US" sz="4000" smtClean="0">
                <a:solidFill>
                  <a:schemeClr val="bg2">
                    <a:lumMod val="10000"/>
                  </a:schemeClr>
                </a:solidFill>
                <a:latin typeface="华文楷体" pitchFamily="2" charset="-122"/>
                <a:ea typeface="华文楷体" pitchFamily="2" charset="-122"/>
              </a:rPr>
              <a:t>瑶</a:t>
            </a:r>
            <a:endParaRPr lang="zh-CN" altLang="en-US" sz="3200" dirty="0">
              <a:solidFill>
                <a:schemeClr val="bg2">
                  <a:lumMod val="10000"/>
                </a:schemeClr>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chemeClr val="bg2">
                    <a:lumMod val="10000"/>
                  </a:schemeClr>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smtClean="0">
                <a:latin typeface="+mn-lt"/>
              </a:rPr>
              <a:t>问题定义</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设</a:t>
            </a:r>
            <a:r>
              <a:rPr lang="zh-CN" altLang="en-US" sz="2200" dirty="0">
                <a:latin typeface="+mn-lt"/>
              </a:rPr>
              <a:t>：</a:t>
            </a:r>
            <a:r>
              <a:rPr lang="zh-CN" altLang="en-US" sz="2200" dirty="0" smtClean="0">
                <a:latin typeface="+mn-lt"/>
              </a:rPr>
              <a:t>有</a:t>
            </a:r>
            <a:r>
              <a:rPr lang="en-US" altLang="zh-CN" sz="2200" b="1" dirty="0">
                <a:latin typeface="+mn-lt"/>
              </a:rPr>
              <a:t>n</a:t>
            </a:r>
            <a:r>
              <a:rPr lang="zh-CN" altLang="en-US" sz="2200" dirty="0">
                <a:latin typeface="+mn-lt"/>
              </a:rPr>
              <a:t>个活动的集合</a:t>
            </a:r>
            <a:r>
              <a:rPr lang="en-US" altLang="zh-CN" sz="2200" b="1" dirty="0">
                <a:latin typeface="+mn-lt"/>
              </a:rPr>
              <a:t>E={1,2,…,n</a:t>
            </a:r>
            <a:r>
              <a:rPr lang="en-US" altLang="zh-CN" sz="2200" b="1" dirty="0" smtClean="0">
                <a:latin typeface="+mn-lt"/>
              </a:rPr>
              <a:t>}</a:t>
            </a:r>
          </a:p>
          <a:p>
            <a:pPr marL="1008000" lvl="1" indent="-432000" eaLnBrk="1" hangingPunct="1">
              <a:lnSpc>
                <a:spcPct val="150000"/>
              </a:lnSpc>
              <a:spcBef>
                <a:spcPts val="400"/>
              </a:spcBef>
            </a:pPr>
            <a:r>
              <a:rPr lang="zh-CN" altLang="en-US" sz="2200" dirty="0" smtClean="0">
                <a:latin typeface="+mn-lt"/>
              </a:rPr>
              <a:t>其中：每</a:t>
            </a:r>
            <a:r>
              <a:rPr lang="zh-CN" altLang="en-US" sz="2200" dirty="0">
                <a:latin typeface="+mn-lt"/>
              </a:rPr>
              <a:t>个活动都要</a:t>
            </a:r>
            <a:r>
              <a:rPr lang="zh-CN" altLang="en-US" sz="2200" dirty="0" smtClean="0">
                <a:latin typeface="+mn-lt"/>
              </a:rPr>
              <a:t>求竞争使</a:t>
            </a:r>
            <a:r>
              <a:rPr lang="zh-CN" altLang="en-US" sz="2200" dirty="0">
                <a:latin typeface="+mn-lt"/>
              </a:rPr>
              <a:t>用</a:t>
            </a:r>
            <a:r>
              <a:rPr lang="zh-CN" altLang="en-US" sz="2200" b="1" dirty="0">
                <a:latin typeface="+mn-lt"/>
              </a:rPr>
              <a:t>同一资</a:t>
            </a:r>
            <a:r>
              <a:rPr lang="zh-CN" altLang="en-US" sz="2200" b="1" dirty="0" smtClean="0">
                <a:latin typeface="+mn-lt"/>
              </a:rPr>
              <a:t>源</a:t>
            </a:r>
            <a:r>
              <a:rPr lang="zh-CN" altLang="en-US" sz="2200" dirty="0">
                <a:latin typeface="+mn-lt"/>
              </a:rPr>
              <a:t>（</a:t>
            </a:r>
            <a:r>
              <a:rPr lang="zh-CN" altLang="en-US" sz="2200" dirty="0" smtClean="0">
                <a:latin typeface="+mn-lt"/>
              </a:rPr>
              <a:t>如</a:t>
            </a:r>
            <a:r>
              <a:rPr lang="zh-CN" altLang="en-US" sz="2200" dirty="0">
                <a:latin typeface="+mn-lt"/>
              </a:rPr>
              <a:t>演讲会场</a:t>
            </a:r>
            <a:r>
              <a:rPr lang="zh-CN" altLang="en-US" sz="2200" dirty="0" smtClean="0">
                <a:latin typeface="+mn-lt"/>
              </a:rPr>
              <a:t>等），</a:t>
            </a:r>
            <a:r>
              <a:rPr lang="zh-CN" altLang="en-US" sz="2200" dirty="0">
                <a:latin typeface="+mn-lt"/>
              </a:rPr>
              <a:t>而在同一时间内</a:t>
            </a:r>
            <a:r>
              <a:rPr lang="zh-CN" altLang="en-US" sz="2200" b="1" dirty="0">
                <a:latin typeface="+mn-lt"/>
              </a:rPr>
              <a:t>只有一个</a:t>
            </a:r>
            <a:r>
              <a:rPr lang="zh-CN" altLang="en-US" sz="2200" dirty="0">
                <a:latin typeface="+mn-lt"/>
              </a:rPr>
              <a:t>活动能使用这一资</a:t>
            </a:r>
            <a:r>
              <a:rPr lang="zh-CN" altLang="en-US" sz="2200" dirty="0" smtClean="0">
                <a:latin typeface="+mn-lt"/>
              </a:rPr>
              <a:t>源</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每个活动 </a:t>
            </a:r>
            <a:r>
              <a:rPr lang="en-US" altLang="zh-CN" sz="2200" b="1" dirty="0" err="1">
                <a:latin typeface="+mn-lt"/>
              </a:rPr>
              <a:t>i</a:t>
            </a:r>
            <a:r>
              <a:rPr lang="en-US" altLang="zh-CN" sz="2200" dirty="0">
                <a:latin typeface="+mn-lt"/>
              </a:rPr>
              <a:t> </a:t>
            </a:r>
            <a:r>
              <a:rPr lang="zh-CN" altLang="en-US" sz="2200" dirty="0">
                <a:latin typeface="+mn-lt"/>
              </a:rPr>
              <a:t>都有一</a:t>
            </a:r>
            <a:r>
              <a:rPr lang="zh-CN" altLang="en-US" sz="2200" dirty="0" smtClean="0">
                <a:latin typeface="+mn-lt"/>
              </a:rPr>
              <a:t>个请求使</a:t>
            </a:r>
            <a:r>
              <a:rPr lang="zh-CN" altLang="en-US" sz="2200" dirty="0">
                <a:latin typeface="+mn-lt"/>
              </a:rPr>
              <a:t>用该资源的起始时</a:t>
            </a:r>
            <a:r>
              <a:rPr lang="zh-CN" altLang="en-US" sz="2200" dirty="0" smtClean="0">
                <a:latin typeface="+mn-lt"/>
              </a:rPr>
              <a:t>间 </a:t>
            </a:r>
            <a:r>
              <a:rPr lang="en-US" altLang="zh-CN" sz="2200" b="1" dirty="0" err="1" smtClean="0">
                <a:latin typeface="+mn-lt"/>
              </a:rPr>
              <a:t>s</a:t>
            </a:r>
            <a:r>
              <a:rPr lang="en-US" altLang="zh-CN" sz="2200" b="1" baseline="-25000" dirty="0" err="1" smtClean="0">
                <a:latin typeface="+mn-lt"/>
              </a:rPr>
              <a:t>i</a:t>
            </a:r>
            <a:r>
              <a:rPr lang="en-US" altLang="zh-CN" sz="2200" b="1" baseline="-25000" dirty="0" smtClean="0">
                <a:latin typeface="+mn-lt"/>
              </a:rPr>
              <a:t> </a:t>
            </a:r>
          </a:p>
          <a:p>
            <a:pPr marL="1440000" lvl="2" indent="-432000" eaLnBrk="1" hangingPunct="1">
              <a:lnSpc>
                <a:spcPct val="150000"/>
              </a:lnSpc>
              <a:spcBef>
                <a:spcPts val="400"/>
              </a:spcBef>
            </a:pPr>
            <a:r>
              <a:rPr lang="zh-CN" altLang="en-US" sz="2200" dirty="0"/>
              <a:t>每个活动 </a:t>
            </a:r>
            <a:r>
              <a:rPr lang="en-US" altLang="zh-CN" sz="2200" b="1" dirty="0" err="1"/>
              <a:t>i</a:t>
            </a:r>
            <a:r>
              <a:rPr lang="en-US" altLang="zh-CN" sz="2200" dirty="0"/>
              <a:t> </a:t>
            </a:r>
            <a:r>
              <a:rPr lang="zh-CN" altLang="en-US" sz="2200" dirty="0"/>
              <a:t>都有</a:t>
            </a:r>
            <a:r>
              <a:rPr lang="zh-CN" altLang="en-US" sz="2200" dirty="0" smtClean="0">
                <a:latin typeface="+mn-lt"/>
              </a:rPr>
              <a:t>一个使用资源的结</a:t>
            </a:r>
            <a:r>
              <a:rPr lang="zh-CN" altLang="en-US" sz="2200" dirty="0">
                <a:latin typeface="+mn-lt"/>
              </a:rPr>
              <a:t>束时</a:t>
            </a:r>
            <a:r>
              <a:rPr lang="zh-CN" altLang="en-US" sz="2200" dirty="0" smtClean="0">
                <a:latin typeface="+mn-lt"/>
              </a:rPr>
              <a:t>间 </a:t>
            </a:r>
            <a:r>
              <a:rPr lang="en-US" altLang="zh-CN" sz="2200" b="1" dirty="0" smtClean="0">
                <a:latin typeface="+mn-lt"/>
              </a:rPr>
              <a:t>f</a:t>
            </a:r>
            <a:r>
              <a:rPr lang="en-US" altLang="zh-CN" sz="2200" b="1" baseline="-25000" dirty="0">
                <a:latin typeface="+mn-lt"/>
              </a:rPr>
              <a:t>i</a:t>
            </a:r>
            <a:r>
              <a:rPr lang="zh-CN" altLang="en-US" sz="2200" b="1" dirty="0" smtClean="0">
                <a:latin typeface="+mn-lt"/>
              </a:rPr>
              <a:t>，</a:t>
            </a:r>
            <a:r>
              <a:rPr lang="zh-CN" altLang="en-US" sz="2200" dirty="0" smtClean="0">
                <a:latin typeface="+mn-lt"/>
              </a:rPr>
              <a:t>且 </a:t>
            </a:r>
            <a:r>
              <a:rPr lang="en-US" altLang="zh-CN" sz="2200" b="1" dirty="0" err="1" smtClean="0">
                <a:latin typeface="+mn-lt"/>
              </a:rPr>
              <a:t>s</a:t>
            </a:r>
            <a:r>
              <a:rPr lang="en-US" altLang="zh-CN" sz="2200" b="1" baseline="-25000" dirty="0" err="1">
                <a:latin typeface="+mn-lt"/>
              </a:rPr>
              <a:t>i</a:t>
            </a:r>
            <a:r>
              <a:rPr lang="en-US" altLang="zh-CN" sz="2200" b="1" baseline="-25000" dirty="0">
                <a:latin typeface="+mn-lt"/>
              </a:rPr>
              <a:t> </a:t>
            </a:r>
            <a:r>
              <a:rPr lang="en-US" altLang="zh-CN" sz="2200" b="1" dirty="0" smtClean="0">
                <a:latin typeface="+mn-lt"/>
              </a:rPr>
              <a:t>&lt; f</a:t>
            </a:r>
            <a:r>
              <a:rPr lang="en-US" altLang="zh-CN" sz="2200" b="1" baseline="-25000" dirty="0">
                <a:latin typeface="+mn-lt"/>
              </a:rPr>
              <a:t>i</a:t>
            </a:r>
            <a:r>
              <a:rPr lang="en-US" altLang="zh-CN" sz="2200" b="1" dirty="0" smtClean="0">
                <a:latin typeface="+mn-lt"/>
              </a:rPr>
              <a:t> </a:t>
            </a:r>
            <a:endParaRPr lang="en-US" altLang="zh-CN" sz="2200" b="1" dirty="0">
              <a:latin typeface="+mn-lt"/>
            </a:endParaRPr>
          </a:p>
          <a:p>
            <a:pPr marL="1440000" lvl="2" indent="-432000" eaLnBrk="1" hangingPunct="1">
              <a:lnSpc>
                <a:spcPct val="150000"/>
              </a:lnSpc>
              <a:spcBef>
                <a:spcPts val="400"/>
              </a:spcBef>
            </a:pPr>
            <a:r>
              <a:rPr lang="zh-CN" altLang="en-US" sz="2200" dirty="0" smtClean="0">
                <a:latin typeface="+mn-lt"/>
              </a:rPr>
              <a:t>如果选择了活动</a:t>
            </a:r>
            <a:r>
              <a:rPr lang="zh-CN" altLang="en-US" sz="2200" b="1" dirty="0" smtClean="0">
                <a:latin typeface="+mn-lt"/>
              </a:rPr>
              <a:t> </a:t>
            </a:r>
            <a:r>
              <a:rPr lang="en-US" altLang="zh-CN" sz="2200" b="1" dirty="0" err="1" smtClean="0">
                <a:latin typeface="+mn-lt"/>
              </a:rPr>
              <a:t>i</a:t>
            </a:r>
            <a:r>
              <a:rPr lang="zh-CN" altLang="en-US" sz="2200" dirty="0" smtClean="0">
                <a:latin typeface="+mn-lt"/>
              </a:rPr>
              <a:t>，则它在半开时间区间</a:t>
            </a:r>
            <a:r>
              <a:rPr lang="en-US" altLang="zh-CN" sz="2200" b="1" dirty="0" smtClean="0">
                <a:latin typeface="+mn-lt"/>
              </a:rPr>
              <a:t>[</a:t>
            </a:r>
            <a:r>
              <a:rPr lang="en-US" altLang="zh-CN" sz="2200" b="1" dirty="0" err="1" smtClean="0">
                <a:latin typeface="+mn-lt"/>
              </a:rPr>
              <a:t>s</a:t>
            </a:r>
            <a:r>
              <a:rPr lang="en-US" altLang="zh-CN" sz="2200" b="1" baseline="-25000" dirty="0" err="1" smtClean="0">
                <a:latin typeface="+mn-lt"/>
              </a:rPr>
              <a:t>i</a:t>
            </a:r>
            <a:r>
              <a:rPr lang="en-US" altLang="zh-CN" sz="2200" b="1" dirty="0" smtClean="0">
                <a:latin typeface="+mn-lt"/>
              </a:rPr>
              <a:t>, f</a:t>
            </a:r>
            <a:r>
              <a:rPr lang="en-US" altLang="zh-CN" sz="2200" b="1" baseline="-25000" dirty="0">
                <a:latin typeface="+mn-lt"/>
              </a:rPr>
              <a:t>i</a:t>
            </a:r>
            <a:r>
              <a:rPr lang="en-US" altLang="zh-CN" sz="2200" b="1" dirty="0" smtClean="0">
                <a:latin typeface="+mn-lt"/>
              </a:rPr>
              <a:t>)</a:t>
            </a:r>
            <a:r>
              <a:rPr lang="zh-CN" altLang="en-US" sz="2200" dirty="0" smtClean="0">
                <a:latin typeface="+mn-lt"/>
              </a:rPr>
              <a:t>内占用资源</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若</a:t>
            </a:r>
            <a:r>
              <a:rPr lang="zh-CN" altLang="en-US" sz="2200" dirty="0">
                <a:latin typeface="+mn-lt"/>
              </a:rPr>
              <a:t>区间</a:t>
            </a:r>
            <a:r>
              <a:rPr lang="en-US" altLang="zh-CN" sz="2200" dirty="0">
                <a:latin typeface="+mn-lt"/>
              </a:rPr>
              <a:t>[</a:t>
            </a:r>
            <a:r>
              <a:rPr lang="en-US" altLang="zh-CN" sz="2200" dirty="0" err="1">
                <a:latin typeface="+mn-lt"/>
              </a:rPr>
              <a:t>s</a:t>
            </a:r>
            <a:r>
              <a:rPr lang="en-US" altLang="zh-CN" sz="2200" baseline="-25000" dirty="0" err="1">
                <a:latin typeface="+mn-lt"/>
              </a:rPr>
              <a:t>i</a:t>
            </a:r>
            <a:r>
              <a:rPr lang="en-US" altLang="zh-CN" sz="2200" dirty="0">
                <a:latin typeface="+mn-lt"/>
              </a:rPr>
              <a:t>, f</a:t>
            </a:r>
            <a:r>
              <a:rPr lang="en-US" altLang="zh-CN" sz="2200" baseline="-25000" dirty="0">
                <a:latin typeface="+mn-lt"/>
              </a:rPr>
              <a:t>i</a:t>
            </a:r>
            <a:r>
              <a:rPr lang="en-US" altLang="zh-CN" sz="2200" dirty="0">
                <a:latin typeface="+mn-lt"/>
              </a:rPr>
              <a:t>)</a:t>
            </a:r>
            <a:r>
              <a:rPr lang="zh-CN" altLang="en-US" sz="2200" dirty="0" smtClean="0">
                <a:latin typeface="+mn-lt"/>
              </a:rPr>
              <a:t>与</a:t>
            </a:r>
            <a:r>
              <a:rPr lang="en-US" altLang="zh-CN" sz="2200" dirty="0" smtClean="0">
                <a:latin typeface="+mn-lt"/>
              </a:rPr>
              <a:t>[</a:t>
            </a:r>
            <a:r>
              <a:rPr lang="en-US" altLang="zh-CN" sz="2200" dirty="0" err="1">
                <a:latin typeface="+mn-lt"/>
              </a:rPr>
              <a:t>s</a:t>
            </a:r>
            <a:r>
              <a:rPr lang="en-US" altLang="zh-CN" sz="2200" baseline="-25000" dirty="0" err="1">
                <a:latin typeface="+mn-lt"/>
              </a:rPr>
              <a:t>j</a:t>
            </a:r>
            <a:r>
              <a:rPr lang="en-US" altLang="zh-CN" sz="2200" dirty="0">
                <a:latin typeface="+mn-lt"/>
              </a:rPr>
              <a:t>, </a:t>
            </a:r>
            <a:r>
              <a:rPr lang="en-US" altLang="zh-CN" sz="2200" dirty="0" err="1">
                <a:latin typeface="+mn-lt"/>
              </a:rPr>
              <a:t>f</a:t>
            </a:r>
            <a:r>
              <a:rPr lang="en-US" altLang="zh-CN" sz="2200" baseline="-25000" dirty="0" err="1">
                <a:latin typeface="+mn-lt"/>
              </a:rPr>
              <a:t>j</a:t>
            </a:r>
            <a:r>
              <a:rPr lang="en-US" altLang="zh-CN" sz="2200" dirty="0">
                <a:latin typeface="+mn-lt"/>
              </a:rPr>
              <a:t>)</a:t>
            </a:r>
            <a:r>
              <a:rPr lang="zh-CN" altLang="en-US" sz="2200" dirty="0">
                <a:latin typeface="+mn-lt"/>
              </a:rPr>
              <a:t>不相交，则称活动</a:t>
            </a:r>
            <a:r>
              <a:rPr lang="en-US" altLang="zh-CN" sz="2200" dirty="0" err="1">
                <a:latin typeface="+mn-lt"/>
              </a:rPr>
              <a:t>i</a:t>
            </a:r>
            <a:r>
              <a:rPr lang="zh-CN" altLang="en-US" sz="2200" dirty="0">
                <a:latin typeface="+mn-lt"/>
              </a:rPr>
              <a:t>与活动</a:t>
            </a:r>
            <a:r>
              <a:rPr lang="en-US" altLang="zh-CN" sz="2200" dirty="0">
                <a:latin typeface="+mn-lt"/>
              </a:rPr>
              <a:t>j</a:t>
            </a:r>
            <a:r>
              <a:rPr lang="zh-CN" altLang="en-US" sz="2200" dirty="0">
                <a:latin typeface="+mn-lt"/>
              </a:rPr>
              <a:t>是</a:t>
            </a:r>
            <a:r>
              <a:rPr lang="zh-CN" altLang="en-US" sz="2200" b="1" dirty="0">
                <a:latin typeface="+mn-lt"/>
              </a:rPr>
              <a:t>相容的</a:t>
            </a:r>
            <a:endParaRPr lang="en-US" altLang="zh-CN" sz="2200" b="1" dirty="0">
              <a:latin typeface="+mn-lt"/>
            </a:endParaRPr>
          </a:p>
          <a:p>
            <a:pPr marL="1440000" lvl="2" indent="-432000" eaLnBrk="1" hangingPunct="1">
              <a:lnSpc>
                <a:spcPct val="150000"/>
              </a:lnSpc>
              <a:spcBef>
                <a:spcPts val="400"/>
              </a:spcBef>
            </a:pPr>
            <a:r>
              <a:rPr lang="zh-CN" altLang="en-US" sz="2200" dirty="0">
                <a:latin typeface="+mn-lt"/>
              </a:rPr>
              <a:t>也就是说，</a:t>
            </a:r>
            <a:r>
              <a:rPr lang="zh-CN" altLang="en-US" sz="2200" dirty="0" smtClean="0">
                <a:latin typeface="+mn-lt"/>
              </a:rPr>
              <a:t>当</a:t>
            </a:r>
            <a:r>
              <a:rPr lang="zh-CN" altLang="en-US" sz="2200" b="1" dirty="0" smtClean="0">
                <a:latin typeface="+mn-lt"/>
              </a:rPr>
              <a:t> </a:t>
            </a:r>
            <a:r>
              <a:rPr lang="en-US" altLang="zh-CN" sz="2200" b="1" dirty="0" err="1" smtClean="0">
                <a:latin typeface="+mn-lt"/>
              </a:rPr>
              <a:t>s</a:t>
            </a:r>
            <a:r>
              <a:rPr lang="en-US" altLang="zh-CN" sz="2200" b="1" baseline="-25000" dirty="0" err="1" smtClean="0">
                <a:latin typeface="+mn-lt"/>
              </a:rPr>
              <a:t>i</a:t>
            </a:r>
            <a:r>
              <a:rPr lang="en-US" altLang="zh-CN" sz="2200" b="1" baseline="-25000" dirty="0" smtClean="0">
                <a:latin typeface="+mn-lt"/>
              </a:rPr>
              <a:t> </a:t>
            </a:r>
            <a:r>
              <a:rPr lang="en-US" altLang="zh-CN" sz="2200" b="1" dirty="0" smtClean="0">
                <a:latin typeface="+mn-lt"/>
              </a:rPr>
              <a:t>≥ </a:t>
            </a:r>
            <a:r>
              <a:rPr lang="en-US" altLang="zh-CN" sz="2200" b="1" dirty="0" err="1" smtClean="0">
                <a:latin typeface="+mn-lt"/>
              </a:rPr>
              <a:t>f</a:t>
            </a:r>
            <a:r>
              <a:rPr lang="en-US" altLang="zh-CN" sz="2200" b="1" baseline="-25000" dirty="0" err="1" smtClean="0">
                <a:latin typeface="+mn-lt"/>
              </a:rPr>
              <a:t>j</a:t>
            </a:r>
            <a:r>
              <a:rPr lang="en-US" altLang="zh-CN" sz="2200" b="1" dirty="0" smtClean="0">
                <a:latin typeface="+mn-lt"/>
              </a:rPr>
              <a:t> </a:t>
            </a:r>
            <a:r>
              <a:rPr lang="zh-CN" altLang="en-US" sz="2200" dirty="0" smtClean="0">
                <a:latin typeface="+mn-lt"/>
              </a:rPr>
              <a:t>或 </a:t>
            </a:r>
            <a:r>
              <a:rPr lang="en-US" altLang="zh-CN" sz="2200" b="1" dirty="0" err="1" smtClean="0">
                <a:latin typeface="+mn-lt"/>
              </a:rPr>
              <a:t>s</a:t>
            </a:r>
            <a:r>
              <a:rPr lang="en-US" altLang="zh-CN" sz="2200" b="1" baseline="-25000" dirty="0" err="1">
                <a:latin typeface="+mn-lt"/>
              </a:rPr>
              <a:t>j</a:t>
            </a:r>
            <a:r>
              <a:rPr lang="en-US" altLang="zh-CN" sz="2200" b="1" dirty="0" err="1">
                <a:latin typeface="+mn-lt"/>
              </a:rPr>
              <a:t>≥</a:t>
            </a:r>
            <a:r>
              <a:rPr lang="en-US" altLang="zh-CN" sz="2200" b="1" dirty="0" err="1" smtClean="0">
                <a:latin typeface="+mn-lt"/>
              </a:rPr>
              <a:t>f</a:t>
            </a:r>
            <a:r>
              <a:rPr lang="en-US" altLang="zh-CN" sz="2200" b="1" baseline="-25000" dirty="0" err="1">
                <a:latin typeface="+mn-lt"/>
              </a:rPr>
              <a:t>i</a:t>
            </a:r>
            <a:r>
              <a:rPr lang="en-US" altLang="zh-CN" sz="2200" b="1" dirty="0" smtClean="0">
                <a:latin typeface="+mn-lt"/>
              </a:rPr>
              <a:t> </a:t>
            </a:r>
            <a:r>
              <a:rPr lang="zh-CN" altLang="en-US" sz="2200" dirty="0" smtClean="0">
                <a:latin typeface="+mn-lt"/>
              </a:rPr>
              <a:t>时</a:t>
            </a:r>
            <a:r>
              <a:rPr lang="zh-CN" altLang="en-US" sz="2200" dirty="0">
                <a:latin typeface="+mn-lt"/>
              </a:rPr>
              <a:t>，活动</a:t>
            </a:r>
            <a:r>
              <a:rPr lang="en-US" altLang="zh-CN" sz="2200" dirty="0" err="1">
                <a:latin typeface="+mn-lt"/>
              </a:rPr>
              <a:t>i</a:t>
            </a:r>
            <a:r>
              <a:rPr lang="zh-CN" altLang="en-US" sz="2200" dirty="0">
                <a:latin typeface="+mn-lt"/>
              </a:rPr>
              <a:t>与活动</a:t>
            </a:r>
            <a:r>
              <a:rPr lang="en-US" altLang="zh-CN" sz="2200" dirty="0">
                <a:latin typeface="+mn-lt"/>
              </a:rPr>
              <a:t>j</a:t>
            </a:r>
            <a:r>
              <a:rPr lang="zh-CN" altLang="en-US" sz="2200" dirty="0">
                <a:latin typeface="+mn-lt"/>
              </a:rPr>
              <a:t>相</a:t>
            </a:r>
            <a:r>
              <a:rPr lang="zh-CN" altLang="en-US" sz="2200" dirty="0" smtClean="0">
                <a:latin typeface="+mn-lt"/>
              </a:rPr>
              <a:t>容</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活</a:t>
            </a:r>
            <a:r>
              <a:rPr lang="zh-CN" altLang="en-US" sz="2200" dirty="0">
                <a:latin typeface="+mn-lt"/>
              </a:rPr>
              <a:t>动安排问题就是要在所给的活动集合</a:t>
            </a:r>
            <a:r>
              <a:rPr lang="zh-CN" altLang="en-US" sz="2200" dirty="0" smtClean="0">
                <a:latin typeface="+mn-lt"/>
              </a:rPr>
              <a:t>中，选</a:t>
            </a:r>
            <a:r>
              <a:rPr lang="zh-CN" altLang="en-US" sz="2200" dirty="0">
                <a:latin typeface="+mn-lt"/>
              </a:rPr>
              <a:t>出最大的相容活动子集合</a:t>
            </a:r>
            <a:r>
              <a:rPr lang="zh-CN" altLang="en-US" sz="2200" dirty="0" smtClean="0">
                <a:latin typeface="+mn-lt"/>
              </a:rPr>
              <a:t>，即</a:t>
            </a:r>
            <a:r>
              <a:rPr lang="zh-CN" altLang="en-US" sz="2200" dirty="0" smtClean="0"/>
              <a:t>使</a:t>
            </a:r>
            <a:r>
              <a:rPr lang="zh-CN" altLang="en-US" sz="2200" dirty="0"/>
              <a:t>得</a:t>
            </a:r>
            <a:r>
              <a:rPr lang="zh-CN" altLang="en-US" sz="2200" b="1" dirty="0">
                <a:solidFill>
                  <a:srgbClr val="FF0000"/>
                </a:solidFill>
              </a:rPr>
              <a:t>尽可能多</a:t>
            </a:r>
            <a:r>
              <a:rPr lang="zh-CN" altLang="en-US" sz="2200" dirty="0"/>
              <a:t>的活动能兼容地使用公共资</a:t>
            </a:r>
            <a:r>
              <a:rPr lang="zh-CN" altLang="en-US" sz="2200" dirty="0" smtClean="0"/>
              <a:t>源</a:t>
            </a:r>
            <a:endParaRPr lang="en-US" altLang="zh-CN" sz="2200" dirty="0" smtClean="0">
              <a:latin typeface="+mn-lt"/>
            </a:endParaRPr>
          </a:p>
        </p:txBody>
      </p:sp>
    </p:spTree>
    <p:extLst>
      <p:ext uri="{BB962C8B-B14F-4D97-AF65-F5344CB8AC3E}">
        <p14:creationId xmlns:p14="http://schemas.microsoft.com/office/powerpoint/2010/main" val="1938194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44624"/>
            <a:ext cx="9144000" cy="5628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求解活动安排问题</a:t>
            </a:r>
          </a:p>
        </p:txBody>
      </p:sp>
      <p:graphicFrame>
        <p:nvGraphicFramePr>
          <p:cNvPr id="5" name="图表 4"/>
          <p:cNvGraphicFramePr>
            <a:graphicFrameLocks/>
          </p:cNvGraphicFramePr>
          <p:nvPr>
            <p:extLst>
              <p:ext uri="{D42A27DB-BD31-4B8C-83A1-F6EECF244321}">
                <p14:modId xmlns:p14="http://schemas.microsoft.com/office/powerpoint/2010/main" val="2225696127"/>
              </p:ext>
            </p:extLst>
          </p:nvPr>
        </p:nvGraphicFramePr>
        <p:xfrm>
          <a:off x="1583669" y="2874753"/>
          <a:ext cx="5976664" cy="381642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2"/>
          <p:cNvSpPr txBox="1">
            <a:spLocks noChangeArrowheads="1"/>
          </p:cNvSpPr>
          <p:nvPr/>
        </p:nvSpPr>
        <p:spPr>
          <a:xfrm>
            <a:off x="251520" y="764531"/>
            <a:ext cx="864096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gn="l" eaLnBrk="1" hangingPunct="1"/>
            <a:r>
              <a:rPr lang="zh-CN" altLang="en-US" sz="2400" kern="0" dirty="0" smtClean="0">
                <a:solidFill>
                  <a:srgbClr val="000000"/>
                </a:solidFill>
              </a:rPr>
              <a:t>例：设待安排的</a:t>
            </a:r>
            <a:r>
              <a:rPr lang="en-US" altLang="zh-CN" sz="2400" kern="0" dirty="0" smtClean="0">
                <a:solidFill>
                  <a:srgbClr val="000000"/>
                </a:solidFill>
              </a:rPr>
              <a:t>11</a:t>
            </a:r>
            <a:r>
              <a:rPr lang="zh-CN" altLang="en-US" sz="2400" kern="0" dirty="0" smtClean="0">
                <a:solidFill>
                  <a:srgbClr val="000000"/>
                </a:solidFill>
              </a:rPr>
              <a:t>个活动如下：</a:t>
            </a:r>
            <a:endParaRPr lang="zh-CN" altLang="en-US" sz="2400" kern="0" dirty="0" smtClean="0">
              <a:solidFill>
                <a:schemeClr val="bg2">
                  <a:lumMod val="10000"/>
                </a:schemeClr>
              </a:solidFill>
              <a:cs typeface="Courier New" pitchFamily="49" charset="0"/>
            </a:endParaRPr>
          </a:p>
        </p:txBody>
      </p:sp>
      <p:graphicFrame>
        <p:nvGraphicFramePr>
          <p:cNvPr id="7" name="Group 68"/>
          <p:cNvGraphicFramePr>
            <a:graphicFrameLocks/>
          </p:cNvGraphicFramePr>
          <p:nvPr>
            <p:extLst>
              <p:ext uri="{D42A27DB-BD31-4B8C-83A1-F6EECF244321}">
                <p14:modId xmlns:p14="http://schemas.microsoft.com/office/powerpoint/2010/main" val="1439736592"/>
              </p:ext>
            </p:extLst>
          </p:nvPr>
        </p:nvGraphicFramePr>
        <p:xfrm>
          <a:off x="251520" y="1268760"/>
          <a:ext cx="8640958" cy="1080120"/>
        </p:xfrm>
        <a:graphic>
          <a:graphicData uri="http://schemas.openxmlformats.org/drawingml/2006/table">
            <a:tbl>
              <a:tblPr/>
              <a:tblGrid>
                <a:gridCol w="965323">
                  <a:extLst>
                    <a:ext uri="{9D8B030D-6E8A-4147-A177-3AD203B41FA5}">
                      <a16:colId xmlns:a16="http://schemas.microsoft.com/office/drawing/2014/main" val="20000"/>
                    </a:ext>
                  </a:extLst>
                </a:gridCol>
                <a:gridCol w="697785">
                  <a:extLst>
                    <a:ext uri="{9D8B030D-6E8A-4147-A177-3AD203B41FA5}">
                      <a16:colId xmlns:a16="http://schemas.microsoft.com/office/drawing/2014/main" val="20001"/>
                    </a:ext>
                  </a:extLst>
                </a:gridCol>
                <a:gridCol w="697785">
                  <a:extLst>
                    <a:ext uri="{9D8B030D-6E8A-4147-A177-3AD203B41FA5}">
                      <a16:colId xmlns:a16="http://schemas.microsoft.com/office/drawing/2014/main" val="20002"/>
                    </a:ext>
                  </a:extLst>
                </a:gridCol>
                <a:gridCol w="697785">
                  <a:extLst>
                    <a:ext uri="{9D8B030D-6E8A-4147-A177-3AD203B41FA5}">
                      <a16:colId xmlns:a16="http://schemas.microsoft.com/office/drawing/2014/main" val="20003"/>
                    </a:ext>
                  </a:extLst>
                </a:gridCol>
                <a:gridCol w="697785">
                  <a:extLst>
                    <a:ext uri="{9D8B030D-6E8A-4147-A177-3AD203B41FA5}">
                      <a16:colId xmlns:a16="http://schemas.microsoft.com/office/drawing/2014/main" val="20004"/>
                    </a:ext>
                  </a:extLst>
                </a:gridCol>
                <a:gridCol w="697785">
                  <a:extLst>
                    <a:ext uri="{9D8B030D-6E8A-4147-A177-3AD203B41FA5}">
                      <a16:colId xmlns:a16="http://schemas.microsoft.com/office/drawing/2014/main" val="20005"/>
                    </a:ext>
                  </a:extLst>
                </a:gridCol>
                <a:gridCol w="697785">
                  <a:extLst>
                    <a:ext uri="{9D8B030D-6E8A-4147-A177-3AD203B41FA5}">
                      <a16:colId xmlns:a16="http://schemas.microsoft.com/office/drawing/2014/main" val="20006"/>
                    </a:ext>
                  </a:extLst>
                </a:gridCol>
                <a:gridCol w="697785">
                  <a:extLst>
                    <a:ext uri="{9D8B030D-6E8A-4147-A177-3AD203B41FA5}">
                      <a16:colId xmlns:a16="http://schemas.microsoft.com/office/drawing/2014/main" val="20007"/>
                    </a:ext>
                  </a:extLst>
                </a:gridCol>
                <a:gridCol w="697785">
                  <a:extLst>
                    <a:ext uri="{9D8B030D-6E8A-4147-A177-3AD203B41FA5}">
                      <a16:colId xmlns:a16="http://schemas.microsoft.com/office/drawing/2014/main" val="20008"/>
                    </a:ext>
                  </a:extLst>
                </a:gridCol>
                <a:gridCol w="697785">
                  <a:extLst>
                    <a:ext uri="{9D8B030D-6E8A-4147-A177-3AD203B41FA5}">
                      <a16:colId xmlns:a16="http://schemas.microsoft.com/office/drawing/2014/main" val="20009"/>
                    </a:ext>
                  </a:extLst>
                </a:gridCol>
                <a:gridCol w="697785">
                  <a:extLst>
                    <a:ext uri="{9D8B030D-6E8A-4147-A177-3AD203B41FA5}">
                      <a16:colId xmlns:a16="http://schemas.microsoft.com/office/drawing/2014/main" val="20010"/>
                    </a:ext>
                  </a:extLst>
                </a:gridCol>
                <a:gridCol w="697785">
                  <a:extLst>
                    <a:ext uri="{9D8B030D-6E8A-4147-A177-3AD203B41FA5}">
                      <a16:colId xmlns:a16="http://schemas.microsoft.com/office/drawing/2014/main" val="20011"/>
                    </a:ext>
                  </a:extLst>
                </a:gridCol>
              </a:tblGrid>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rgbClr val="0033CC"/>
                          </a:solidFill>
                          <a:effectLst/>
                          <a:latin typeface="+mn-lt"/>
                          <a:ea typeface="宋体" pitchFamily="2" charset="-122"/>
                        </a:rPr>
                        <a:t>i</a:t>
                      </a:r>
                      <a:endParaRPr kumimoji="0" lang="en-US" altLang="zh-CN" sz="1600" b="1" i="0" u="none" strike="noStrike" cap="none" normalizeH="0" baseline="0" dirty="0" smtClean="0">
                        <a:ln>
                          <a:noFill/>
                        </a:ln>
                        <a:solidFill>
                          <a:srgbClr val="0033CC"/>
                        </a:solidFill>
                        <a:effectLst/>
                        <a:latin typeface="+mn-lt"/>
                        <a:ea typeface="宋体" pitchFamily="2" charset="-122"/>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S[</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0</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6</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F[</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6</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4</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7</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9</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10</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11</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14</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2"/>
          <p:cNvSpPr txBox="1">
            <a:spLocks noChangeArrowheads="1"/>
          </p:cNvSpPr>
          <p:nvPr/>
        </p:nvSpPr>
        <p:spPr>
          <a:xfrm>
            <a:off x="251520" y="2420714"/>
            <a:ext cx="864096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gn="l" eaLnBrk="1" hangingPunct="1"/>
            <a:r>
              <a:rPr lang="zh-CN" altLang="en-US" sz="2400" kern="0" dirty="0" smtClean="0">
                <a:solidFill>
                  <a:srgbClr val="000000"/>
                </a:solidFill>
              </a:rPr>
              <a:t>按开始时间非减序排序：</a:t>
            </a:r>
            <a:endParaRPr lang="zh-CN" altLang="en-US" sz="2400" kern="0" dirty="0" smtClean="0">
              <a:solidFill>
                <a:schemeClr val="bg2">
                  <a:lumMod val="10000"/>
                </a:schemeClr>
              </a:solidFill>
              <a:cs typeface="Courier New" pitchFamily="49" charset="0"/>
            </a:endParaRPr>
          </a:p>
        </p:txBody>
      </p:sp>
    </p:spTree>
    <p:extLst>
      <p:ext uri="{BB962C8B-B14F-4D97-AF65-F5344CB8AC3E}">
        <p14:creationId xmlns:p14="http://schemas.microsoft.com/office/powerpoint/2010/main" val="117283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E:\资料存档\课堂教学\算法分析与设计\我的课件\graph\CH04\活动选择.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601" y="1728104"/>
            <a:ext cx="7182799" cy="45281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0" y="44451"/>
            <a:ext cx="914400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2400" kern="0" dirty="0" smtClean="0">
                <a:solidFill>
                  <a:srgbClr val="000000"/>
                </a:solidFill>
              </a:rPr>
              <a:t>例：设待安排的</a:t>
            </a:r>
            <a:r>
              <a:rPr lang="en-US" altLang="zh-CN" sz="2400" kern="0" dirty="0" smtClean="0">
                <a:solidFill>
                  <a:srgbClr val="000000"/>
                </a:solidFill>
              </a:rPr>
              <a:t>11</a:t>
            </a:r>
            <a:r>
              <a:rPr lang="zh-CN" altLang="en-US" sz="2400" kern="0" dirty="0" smtClean="0">
                <a:solidFill>
                  <a:srgbClr val="000000"/>
                </a:solidFill>
              </a:rPr>
              <a:t>个活动按</a:t>
            </a:r>
            <a:r>
              <a:rPr lang="zh-CN" altLang="en-US" sz="2400" kern="0" dirty="0" smtClean="0">
                <a:solidFill>
                  <a:srgbClr val="FF0000"/>
                </a:solidFill>
              </a:rPr>
              <a:t>结束时间</a:t>
            </a:r>
            <a:r>
              <a:rPr lang="zh-CN" altLang="en-US" sz="2400" kern="0" dirty="0" smtClean="0">
                <a:solidFill>
                  <a:srgbClr val="000000"/>
                </a:solidFill>
              </a:rPr>
              <a:t>的非减序排列如下：</a:t>
            </a:r>
            <a:endParaRPr lang="zh-CN" altLang="en-US" sz="2400" kern="0" dirty="0" smtClean="0">
              <a:solidFill>
                <a:schemeClr val="bg2">
                  <a:lumMod val="10000"/>
                </a:schemeClr>
              </a:solidFill>
              <a:cs typeface="Courier New" pitchFamily="49" charset="0"/>
            </a:endParaRPr>
          </a:p>
        </p:txBody>
      </p:sp>
      <p:graphicFrame>
        <p:nvGraphicFramePr>
          <p:cNvPr id="6" name="Group 68"/>
          <p:cNvGraphicFramePr>
            <a:graphicFrameLocks/>
          </p:cNvGraphicFramePr>
          <p:nvPr>
            <p:extLst>
              <p:ext uri="{D42A27DB-BD31-4B8C-83A1-F6EECF244321}">
                <p14:modId xmlns:p14="http://schemas.microsoft.com/office/powerpoint/2010/main" val="4205424992"/>
              </p:ext>
            </p:extLst>
          </p:nvPr>
        </p:nvGraphicFramePr>
        <p:xfrm>
          <a:off x="251520" y="575976"/>
          <a:ext cx="8640958" cy="1080120"/>
        </p:xfrm>
        <a:graphic>
          <a:graphicData uri="http://schemas.openxmlformats.org/drawingml/2006/table">
            <a:tbl>
              <a:tblPr/>
              <a:tblGrid>
                <a:gridCol w="965323">
                  <a:extLst>
                    <a:ext uri="{9D8B030D-6E8A-4147-A177-3AD203B41FA5}">
                      <a16:colId xmlns:a16="http://schemas.microsoft.com/office/drawing/2014/main" val="20000"/>
                    </a:ext>
                  </a:extLst>
                </a:gridCol>
                <a:gridCol w="697785">
                  <a:extLst>
                    <a:ext uri="{9D8B030D-6E8A-4147-A177-3AD203B41FA5}">
                      <a16:colId xmlns:a16="http://schemas.microsoft.com/office/drawing/2014/main" val="20001"/>
                    </a:ext>
                  </a:extLst>
                </a:gridCol>
                <a:gridCol w="697785">
                  <a:extLst>
                    <a:ext uri="{9D8B030D-6E8A-4147-A177-3AD203B41FA5}">
                      <a16:colId xmlns:a16="http://schemas.microsoft.com/office/drawing/2014/main" val="20002"/>
                    </a:ext>
                  </a:extLst>
                </a:gridCol>
                <a:gridCol w="697785">
                  <a:extLst>
                    <a:ext uri="{9D8B030D-6E8A-4147-A177-3AD203B41FA5}">
                      <a16:colId xmlns:a16="http://schemas.microsoft.com/office/drawing/2014/main" val="20003"/>
                    </a:ext>
                  </a:extLst>
                </a:gridCol>
                <a:gridCol w="697785">
                  <a:extLst>
                    <a:ext uri="{9D8B030D-6E8A-4147-A177-3AD203B41FA5}">
                      <a16:colId xmlns:a16="http://schemas.microsoft.com/office/drawing/2014/main" val="20004"/>
                    </a:ext>
                  </a:extLst>
                </a:gridCol>
                <a:gridCol w="697785">
                  <a:extLst>
                    <a:ext uri="{9D8B030D-6E8A-4147-A177-3AD203B41FA5}">
                      <a16:colId xmlns:a16="http://schemas.microsoft.com/office/drawing/2014/main" val="20005"/>
                    </a:ext>
                  </a:extLst>
                </a:gridCol>
                <a:gridCol w="697785">
                  <a:extLst>
                    <a:ext uri="{9D8B030D-6E8A-4147-A177-3AD203B41FA5}">
                      <a16:colId xmlns:a16="http://schemas.microsoft.com/office/drawing/2014/main" val="20006"/>
                    </a:ext>
                  </a:extLst>
                </a:gridCol>
                <a:gridCol w="697785">
                  <a:extLst>
                    <a:ext uri="{9D8B030D-6E8A-4147-A177-3AD203B41FA5}">
                      <a16:colId xmlns:a16="http://schemas.microsoft.com/office/drawing/2014/main" val="20007"/>
                    </a:ext>
                  </a:extLst>
                </a:gridCol>
                <a:gridCol w="697785">
                  <a:extLst>
                    <a:ext uri="{9D8B030D-6E8A-4147-A177-3AD203B41FA5}">
                      <a16:colId xmlns:a16="http://schemas.microsoft.com/office/drawing/2014/main" val="20008"/>
                    </a:ext>
                  </a:extLst>
                </a:gridCol>
                <a:gridCol w="697785">
                  <a:extLst>
                    <a:ext uri="{9D8B030D-6E8A-4147-A177-3AD203B41FA5}">
                      <a16:colId xmlns:a16="http://schemas.microsoft.com/office/drawing/2014/main" val="20009"/>
                    </a:ext>
                  </a:extLst>
                </a:gridCol>
                <a:gridCol w="697785">
                  <a:extLst>
                    <a:ext uri="{9D8B030D-6E8A-4147-A177-3AD203B41FA5}">
                      <a16:colId xmlns:a16="http://schemas.microsoft.com/office/drawing/2014/main" val="20010"/>
                    </a:ext>
                  </a:extLst>
                </a:gridCol>
                <a:gridCol w="697785">
                  <a:extLst>
                    <a:ext uri="{9D8B030D-6E8A-4147-A177-3AD203B41FA5}">
                      <a16:colId xmlns:a16="http://schemas.microsoft.com/office/drawing/2014/main" val="20011"/>
                    </a:ext>
                  </a:extLst>
                </a:gridCol>
              </a:tblGrid>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rgbClr val="0033CC"/>
                          </a:solidFill>
                          <a:effectLst/>
                          <a:latin typeface="+mn-lt"/>
                          <a:ea typeface="宋体" pitchFamily="2" charset="-122"/>
                        </a:rPr>
                        <a:t>i</a:t>
                      </a:r>
                      <a:endParaRPr kumimoji="0" lang="en-US" altLang="zh-CN" sz="1600" b="1" i="0" u="none" strike="noStrike" cap="none" normalizeH="0" baseline="0" dirty="0" smtClean="0">
                        <a:ln>
                          <a:noFill/>
                        </a:ln>
                        <a:solidFill>
                          <a:srgbClr val="0033CC"/>
                        </a:solidFill>
                        <a:effectLst/>
                        <a:latin typeface="+mn-lt"/>
                        <a:ea typeface="宋体" pitchFamily="2" charset="-122"/>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S[</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F[</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2"/>
          <p:cNvSpPr txBox="1">
            <a:spLocks noChangeArrowheads="1"/>
          </p:cNvSpPr>
          <p:nvPr/>
        </p:nvSpPr>
        <p:spPr>
          <a:xfrm>
            <a:off x="8200" y="6256231"/>
            <a:ext cx="9144000" cy="516201"/>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2400" kern="0" dirty="0" smtClean="0">
                <a:solidFill>
                  <a:srgbClr val="000000"/>
                </a:solidFill>
              </a:rPr>
              <a:t>再问：这种解法能否确保全局最优？</a:t>
            </a:r>
            <a:endParaRPr lang="zh-CN" altLang="en-US" sz="2400" kern="0" dirty="0" smtClean="0">
              <a:solidFill>
                <a:schemeClr val="bg2">
                  <a:lumMod val="10000"/>
                </a:schemeClr>
              </a:solidFill>
              <a:cs typeface="Courier New" pitchFamily="49" charset="0"/>
            </a:endParaRPr>
          </a:p>
        </p:txBody>
      </p:sp>
      <p:sp>
        <p:nvSpPr>
          <p:cNvPr id="9" name="Freeform 13"/>
          <p:cNvSpPr>
            <a:spLocks/>
          </p:cNvSpPr>
          <p:nvPr/>
        </p:nvSpPr>
        <p:spPr bwMode="invGray">
          <a:xfrm>
            <a:off x="7135723" y="5949280"/>
            <a:ext cx="892661" cy="789421"/>
          </a:xfrm>
          <a:custGeom>
            <a:avLst/>
            <a:gdLst>
              <a:gd name="T0" fmla="*/ 39046 w 363"/>
              <a:gd name="T1" fmla="*/ 159503 h 361"/>
              <a:gd name="T2" fmla="*/ 432095 w 363"/>
              <a:gd name="T3" fmla="*/ 267375 h 361"/>
              <a:gd name="T4" fmla="*/ 670868 w 363"/>
              <a:gd name="T5" fmla="*/ 234646 h 361"/>
              <a:gd name="T6" fmla="*/ 1764299 w 363"/>
              <a:gd name="T7" fmla="*/ 9182 h 361"/>
              <a:gd name="T8" fmla="*/ 1720734 w 363"/>
              <a:gd name="T9" fmla="*/ 0 h 361"/>
              <a:gd name="T10" fmla="*/ 524196 w 363"/>
              <a:gd name="T11" fmla="*/ 195265 h 361"/>
              <a:gd name="T12" fmla="*/ 321045 w 363"/>
              <a:gd name="T13" fmla="*/ 139326 h 361"/>
              <a:gd name="T14" fmla="*/ 39046 w 363"/>
              <a:gd name="T15" fmla="*/ 159503 h 361"/>
              <a:gd name="T16" fmla="*/ 0 60000 65536"/>
              <a:gd name="T17" fmla="*/ 0 60000 65536"/>
              <a:gd name="T18" fmla="*/ 0 60000 65536"/>
              <a:gd name="T19" fmla="*/ 0 60000 65536"/>
              <a:gd name="T20" fmla="*/ 0 60000 65536"/>
              <a:gd name="T21" fmla="*/ 0 60000 65536"/>
              <a:gd name="T22" fmla="*/ 0 60000 65536"/>
              <a:gd name="T23" fmla="*/ 0 60000 65536"/>
              <a:gd name="T24" fmla="*/ 0 w 363"/>
              <a:gd name="T25" fmla="*/ 0 h 361"/>
              <a:gd name="T26" fmla="*/ 363 w 363"/>
              <a:gd name="T27" fmla="*/ 361 h 3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 h="361">
                <a:moveTo>
                  <a:pt x="8" y="206"/>
                </a:moveTo>
                <a:cubicBezTo>
                  <a:pt x="61" y="246"/>
                  <a:pt x="67" y="329"/>
                  <a:pt x="89" y="345"/>
                </a:cubicBezTo>
                <a:cubicBezTo>
                  <a:pt x="111" y="361"/>
                  <a:pt x="124" y="334"/>
                  <a:pt x="138" y="303"/>
                </a:cubicBezTo>
                <a:cubicBezTo>
                  <a:pt x="212" y="147"/>
                  <a:pt x="327" y="62"/>
                  <a:pt x="363" y="12"/>
                </a:cubicBezTo>
                <a:cubicBezTo>
                  <a:pt x="363" y="12"/>
                  <a:pt x="354" y="0"/>
                  <a:pt x="354" y="0"/>
                </a:cubicBezTo>
                <a:cubicBezTo>
                  <a:pt x="186" y="105"/>
                  <a:pt x="128" y="254"/>
                  <a:pt x="108" y="252"/>
                </a:cubicBezTo>
                <a:cubicBezTo>
                  <a:pt x="88" y="250"/>
                  <a:pt x="83" y="188"/>
                  <a:pt x="66" y="180"/>
                </a:cubicBezTo>
                <a:cubicBezTo>
                  <a:pt x="49" y="172"/>
                  <a:pt x="0" y="201"/>
                  <a:pt x="8" y="206"/>
                </a:cubicBezTo>
                <a:close/>
              </a:path>
            </a:pathLst>
          </a:custGeom>
          <a:solidFill>
            <a:srgbClr val="FF0000"/>
          </a:solidFill>
          <a:ln>
            <a:noFill/>
          </a:ln>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endParaRPr lang="zh-CN" altLang="en-US"/>
          </a:p>
        </p:txBody>
      </p:sp>
    </p:spTree>
    <p:extLst>
      <p:ext uri="{BB962C8B-B14F-4D97-AF65-F5344CB8AC3E}">
        <p14:creationId xmlns:p14="http://schemas.microsoft.com/office/powerpoint/2010/main" val="146816407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证明：按</a:t>
            </a:r>
            <a:r>
              <a:rPr lang="en-US" altLang="zh-CN" sz="2800" dirty="0" smtClean="0">
                <a:solidFill>
                  <a:schemeClr val="bg2">
                    <a:lumMod val="10000"/>
                  </a:schemeClr>
                </a:solidFill>
                <a:latin typeface="+mn-lt"/>
                <a:cs typeface="Courier New" pitchFamily="49" charset="0"/>
              </a:rPr>
              <a:t>F[1:n]</a:t>
            </a:r>
            <a:r>
              <a:rPr lang="zh-CN" altLang="en-US" sz="2800" dirty="0" smtClean="0">
                <a:solidFill>
                  <a:schemeClr val="bg2">
                    <a:lumMod val="10000"/>
                  </a:schemeClr>
                </a:solidFill>
                <a:cs typeface="Courier New" pitchFamily="49" charset="0"/>
              </a:rPr>
              <a:t>递增顺序进行贪心选择可得全局最优解</a:t>
            </a: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35000"/>
              </a:lnSpc>
              <a:spcBef>
                <a:spcPts val="0"/>
              </a:spcBef>
            </a:pPr>
            <a:r>
              <a:rPr lang="zh-CN" altLang="en-US" sz="2200" dirty="0" smtClean="0">
                <a:latin typeface="+mn-lt"/>
              </a:rPr>
              <a:t>证明思路</a:t>
            </a:r>
            <a:endParaRPr lang="en-US" altLang="zh-CN" sz="2200" dirty="0" smtClean="0">
              <a:latin typeface="+mn-lt"/>
            </a:endParaRPr>
          </a:p>
          <a:p>
            <a:pPr marL="1008000" lvl="1" indent="-432000" eaLnBrk="1" hangingPunct="1">
              <a:lnSpc>
                <a:spcPct val="135000"/>
              </a:lnSpc>
              <a:spcBef>
                <a:spcPts val="0"/>
              </a:spcBef>
            </a:pPr>
            <a:r>
              <a:rPr lang="zh-CN" altLang="en-US" sz="2200" dirty="0">
                <a:latin typeface="+mn-lt"/>
              </a:rPr>
              <a:t>证明活动安排问题有一个最优解以贪心选择开</a:t>
            </a:r>
            <a:r>
              <a:rPr lang="zh-CN" altLang="en-US" sz="2200" dirty="0" smtClean="0">
                <a:latin typeface="+mn-lt"/>
              </a:rPr>
              <a:t>始</a:t>
            </a:r>
            <a:endParaRPr lang="en-US" altLang="zh-CN" sz="2200" dirty="0" smtClean="0">
              <a:latin typeface="+mn-lt"/>
            </a:endParaRPr>
          </a:p>
          <a:p>
            <a:pPr marL="1008000" lvl="1" indent="-432000" eaLnBrk="1" hangingPunct="1">
              <a:lnSpc>
                <a:spcPct val="135000"/>
              </a:lnSpc>
              <a:spcBef>
                <a:spcPts val="0"/>
              </a:spcBef>
            </a:pPr>
            <a:r>
              <a:rPr lang="zh-CN" altLang="en-US" sz="2200" dirty="0" smtClean="0">
                <a:latin typeface="+mn-lt"/>
              </a:rPr>
              <a:t>用数学归纳法证明贪心算法的解是全局最优解</a:t>
            </a:r>
            <a:endParaRPr lang="en-US" altLang="zh-CN" sz="2200" dirty="0" smtClean="0">
              <a:latin typeface="+mn-lt"/>
            </a:endParaRPr>
          </a:p>
          <a:p>
            <a:pPr marL="609600" lvl="1" indent="-609600" eaLnBrk="1" hangingPunct="1">
              <a:lnSpc>
                <a:spcPct val="135000"/>
              </a:lnSpc>
              <a:spcBef>
                <a:spcPts val="0"/>
              </a:spcBef>
              <a:buFont typeface="Wingdings" pitchFamily="2" charset="2"/>
              <a:buChar char=""/>
            </a:pPr>
            <a:r>
              <a:rPr lang="zh-CN" altLang="en-US" sz="2200" b="1" dirty="0" smtClean="0">
                <a:latin typeface="+mn-lt"/>
                <a:cs typeface="+mn-cs"/>
              </a:rPr>
              <a:t>首</a:t>
            </a:r>
            <a:r>
              <a:rPr lang="zh-CN" altLang="en-US" sz="2200" b="1" dirty="0">
                <a:latin typeface="+mn-lt"/>
                <a:cs typeface="+mn-cs"/>
              </a:rPr>
              <a:t>先证明活动安排问题有一个最优解以贪心选择开始</a:t>
            </a:r>
            <a:endParaRPr lang="en-US" altLang="zh-CN" sz="2200" b="1" dirty="0">
              <a:latin typeface="+mn-lt"/>
              <a:cs typeface="+mn-cs"/>
            </a:endParaRPr>
          </a:p>
          <a:p>
            <a:pPr marL="1008000" lvl="1" indent="-432000" eaLnBrk="1" hangingPunct="1">
              <a:lnSpc>
                <a:spcPct val="135000"/>
              </a:lnSpc>
              <a:spcBef>
                <a:spcPts val="0"/>
              </a:spcBef>
            </a:pPr>
            <a:r>
              <a:rPr lang="zh-CN" altLang="en-US" sz="2200" dirty="0">
                <a:latin typeface="+mn-lt"/>
              </a:rPr>
              <a:t>设</a:t>
            </a:r>
            <a:r>
              <a:rPr lang="zh-CN" altLang="en-US" sz="2200" dirty="0" smtClean="0">
                <a:latin typeface="+mn-lt"/>
              </a:rPr>
              <a:t>：</a:t>
            </a:r>
            <a:r>
              <a:rPr lang="en-US" altLang="zh-CN" sz="2200" dirty="0" smtClean="0">
                <a:latin typeface="+mn-lt"/>
              </a:rPr>
              <a:t>E={</a:t>
            </a:r>
            <a:r>
              <a:rPr lang="en-US" altLang="zh-CN" sz="2200" dirty="0">
                <a:latin typeface="+mn-lt"/>
              </a:rPr>
              <a:t>1</a:t>
            </a:r>
            <a:r>
              <a:rPr lang="zh-CN" altLang="en-US" sz="2200" dirty="0">
                <a:latin typeface="+mn-lt"/>
              </a:rPr>
              <a:t>，</a:t>
            </a:r>
            <a:r>
              <a:rPr lang="en-US" altLang="zh-CN" sz="2200" dirty="0">
                <a:latin typeface="+mn-lt"/>
              </a:rPr>
              <a:t>…</a:t>
            </a:r>
            <a:r>
              <a:rPr lang="zh-CN" altLang="en-US" sz="2200" dirty="0">
                <a:latin typeface="+mn-lt"/>
              </a:rPr>
              <a:t>，</a:t>
            </a:r>
            <a:r>
              <a:rPr lang="en-US" altLang="zh-CN" sz="2200" dirty="0">
                <a:latin typeface="+mn-lt"/>
              </a:rPr>
              <a:t>n}</a:t>
            </a:r>
            <a:r>
              <a:rPr lang="zh-CN" altLang="en-US" sz="2200" dirty="0">
                <a:latin typeface="+mn-lt"/>
              </a:rPr>
              <a:t>为给定活动集合（按</a:t>
            </a:r>
            <a:r>
              <a:rPr lang="en-US" altLang="zh-CN" sz="2200" dirty="0">
                <a:latin typeface="+mn-lt"/>
              </a:rPr>
              <a:t>F[k]</a:t>
            </a:r>
            <a:r>
              <a:rPr lang="zh-CN" altLang="en-US" sz="2200" dirty="0">
                <a:latin typeface="+mn-lt"/>
              </a:rPr>
              <a:t>非减序编号）</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显然活动</a:t>
            </a:r>
            <a:r>
              <a:rPr lang="en-US" altLang="zh-CN" sz="2200" dirty="0">
                <a:latin typeface="+mn-lt"/>
              </a:rPr>
              <a:t>1</a:t>
            </a:r>
            <a:r>
              <a:rPr lang="zh-CN" altLang="en-US" sz="2200" dirty="0">
                <a:latin typeface="+mn-lt"/>
              </a:rPr>
              <a:t>具有最早的完成时间</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设：集合</a:t>
            </a:r>
            <a:r>
              <a:rPr lang="en-US" altLang="zh-CN" sz="2200" dirty="0">
                <a:latin typeface="+mn-lt"/>
              </a:rPr>
              <a:t>A</a:t>
            </a:r>
            <a:r>
              <a:rPr lang="zh-CN" altLang="en-US" sz="2200" dirty="0">
                <a:latin typeface="+mn-lt"/>
              </a:rPr>
              <a:t>是该问题的一个最优解（元素按</a:t>
            </a:r>
            <a:r>
              <a:rPr lang="en-US" altLang="zh-CN" sz="2200" dirty="0">
                <a:latin typeface="+mn-lt"/>
              </a:rPr>
              <a:t>F[k]</a:t>
            </a:r>
            <a:r>
              <a:rPr lang="zh-CN" altLang="en-US" sz="2200" dirty="0">
                <a:latin typeface="+mn-lt"/>
              </a:rPr>
              <a:t>非减序排列）</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不妨设</a:t>
            </a:r>
            <a:r>
              <a:rPr lang="en-US" altLang="zh-CN" sz="2200" dirty="0">
                <a:latin typeface="+mn-lt"/>
              </a:rPr>
              <a:t>A</a:t>
            </a:r>
            <a:r>
              <a:rPr lang="zh-CN" altLang="en-US" sz="2200" dirty="0">
                <a:latin typeface="+mn-lt"/>
              </a:rPr>
              <a:t>中的第一个活动是活动</a:t>
            </a:r>
            <a:r>
              <a:rPr lang="en-US" altLang="zh-CN" sz="2200" dirty="0">
                <a:latin typeface="+mn-lt"/>
              </a:rPr>
              <a:t>k</a:t>
            </a:r>
          </a:p>
          <a:p>
            <a:pPr marL="1008000" lvl="1" indent="-432000" eaLnBrk="1" hangingPunct="1">
              <a:lnSpc>
                <a:spcPct val="135000"/>
              </a:lnSpc>
              <a:spcBef>
                <a:spcPts val="0"/>
              </a:spcBef>
            </a:pPr>
            <a:r>
              <a:rPr lang="zh-CN" altLang="en-US" sz="2200" dirty="0">
                <a:latin typeface="+mn-lt"/>
              </a:rPr>
              <a:t>若</a:t>
            </a:r>
            <a:r>
              <a:rPr lang="en-US" altLang="zh-CN" sz="2200" dirty="0">
                <a:latin typeface="+mn-lt"/>
              </a:rPr>
              <a:t>k=1</a:t>
            </a:r>
            <a:r>
              <a:rPr lang="zh-CN" altLang="en-US" sz="2200" dirty="0">
                <a:latin typeface="+mn-lt"/>
              </a:rPr>
              <a:t>，则：</a:t>
            </a:r>
            <a:r>
              <a:rPr lang="en-US" altLang="zh-CN" sz="2200" dirty="0">
                <a:latin typeface="+mn-lt"/>
              </a:rPr>
              <a:t>A</a:t>
            </a:r>
            <a:r>
              <a:rPr lang="zh-CN" altLang="en-US" sz="2200" dirty="0">
                <a:latin typeface="+mn-lt"/>
              </a:rPr>
              <a:t>就是一个以贪心选择开始的最优解</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若</a:t>
            </a:r>
            <a:r>
              <a:rPr lang="en-US" altLang="zh-CN" sz="2200" dirty="0">
                <a:latin typeface="+mn-lt"/>
              </a:rPr>
              <a:t>k&gt;1</a:t>
            </a:r>
            <a:r>
              <a:rPr lang="zh-CN" altLang="en-US" sz="2200" dirty="0">
                <a:latin typeface="+mn-lt"/>
              </a:rPr>
              <a:t>，则设：</a:t>
            </a:r>
            <a:r>
              <a:rPr lang="en-US" altLang="zh-CN" sz="2200" dirty="0">
                <a:latin typeface="+mn-lt"/>
              </a:rPr>
              <a:t>B</a:t>
            </a:r>
            <a:r>
              <a:rPr lang="en-US" altLang="zh-CN" sz="2200" dirty="0" smtClean="0">
                <a:latin typeface="+mn-lt"/>
              </a:rPr>
              <a:t>=(A-</a:t>
            </a:r>
            <a:r>
              <a:rPr lang="en-US" altLang="zh-CN" sz="2200" dirty="0">
                <a:latin typeface="+mn-lt"/>
              </a:rPr>
              <a:t>{k</a:t>
            </a:r>
            <a:r>
              <a:rPr lang="en-US" altLang="zh-CN" sz="2200" dirty="0" smtClean="0">
                <a:latin typeface="+mn-lt"/>
              </a:rPr>
              <a:t>})</a:t>
            </a:r>
            <a:r>
              <a:rPr lang="zh-CN" altLang="en-US" sz="2200" dirty="0" smtClean="0">
                <a:latin typeface="+mn-lt"/>
              </a:rPr>
              <a:t>∪</a:t>
            </a:r>
            <a:r>
              <a:rPr lang="en-US" altLang="zh-CN" sz="2200" dirty="0">
                <a:latin typeface="+mn-lt"/>
              </a:rPr>
              <a:t>{1}</a:t>
            </a:r>
          </a:p>
          <a:p>
            <a:pPr marL="1440000" lvl="2" indent="-432000" eaLnBrk="1" hangingPunct="1">
              <a:lnSpc>
                <a:spcPct val="135000"/>
              </a:lnSpc>
              <a:spcBef>
                <a:spcPts val="0"/>
              </a:spcBef>
            </a:pPr>
            <a:r>
              <a:rPr lang="zh-CN" altLang="en-US" sz="2200" dirty="0">
                <a:latin typeface="+mn-lt"/>
              </a:rPr>
              <a:t>由于</a:t>
            </a:r>
            <a:r>
              <a:rPr lang="en-US" altLang="zh-CN" sz="2200" dirty="0">
                <a:latin typeface="+mn-lt"/>
              </a:rPr>
              <a:t>F[1]≤F[k]</a:t>
            </a:r>
            <a:r>
              <a:rPr lang="zh-CN" altLang="en-US" sz="2200" dirty="0">
                <a:latin typeface="+mn-lt"/>
              </a:rPr>
              <a:t>，且</a:t>
            </a:r>
            <a:r>
              <a:rPr lang="en-US" altLang="zh-CN" sz="2200" dirty="0">
                <a:latin typeface="+mn-lt"/>
              </a:rPr>
              <a:t>A</a:t>
            </a:r>
            <a:r>
              <a:rPr lang="zh-CN" altLang="en-US" sz="2200" dirty="0">
                <a:latin typeface="+mn-lt"/>
              </a:rPr>
              <a:t>中活动相容，故</a:t>
            </a:r>
            <a:r>
              <a:rPr lang="en-US" altLang="zh-CN" sz="2200" dirty="0">
                <a:latin typeface="+mn-lt"/>
              </a:rPr>
              <a:t>B</a:t>
            </a:r>
            <a:r>
              <a:rPr lang="zh-CN" altLang="en-US" sz="2200" dirty="0">
                <a:latin typeface="+mn-lt"/>
              </a:rPr>
              <a:t>中活动也相容</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由于</a:t>
            </a:r>
            <a:r>
              <a:rPr lang="en-US" altLang="zh-CN" sz="2200" dirty="0">
                <a:latin typeface="+mn-lt"/>
              </a:rPr>
              <a:t>B</a:t>
            </a:r>
            <a:r>
              <a:rPr lang="zh-CN" altLang="en-US" sz="2200" dirty="0">
                <a:latin typeface="+mn-lt"/>
              </a:rPr>
              <a:t>和</a:t>
            </a:r>
            <a:r>
              <a:rPr lang="en-US" altLang="zh-CN" sz="2200" dirty="0">
                <a:latin typeface="+mn-lt"/>
              </a:rPr>
              <a:t>A</a:t>
            </a:r>
            <a:r>
              <a:rPr lang="zh-CN" altLang="en-US" sz="2200" dirty="0">
                <a:latin typeface="+mn-lt"/>
              </a:rPr>
              <a:t>中包含的活动个数相同，故</a:t>
            </a:r>
            <a:r>
              <a:rPr lang="en-US" altLang="zh-CN" sz="2200" dirty="0">
                <a:latin typeface="+mn-lt"/>
              </a:rPr>
              <a:t>B</a:t>
            </a:r>
            <a:r>
              <a:rPr lang="zh-CN" altLang="en-US" sz="2200" dirty="0">
                <a:latin typeface="+mn-lt"/>
              </a:rPr>
              <a:t>也是最优的</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得证：</a:t>
            </a:r>
            <a:r>
              <a:rPr lang="zh-CN" altLang="en-US" sz="2200" b="1" dirty="0">
                <a:solidFill>
                  <a:srgbClr val="CC0000"/>
                </a:solidFill>
                <a:latin typeface="+mn-lt"/>
              </a:rPr>
              <a:t>总存在一个以贪心选择开始的最优活动安排方案</a:t>
            </a:r>
            <a:endParaRPr lang="en-US" altLang="zh-CN" sz="2200" b="1" dirty="0">
              <a:solidFill>
                <a:srgbClr val="CC0000"/>
              </a:solidFill>
              <a:latin typeface="+mn-lt"/>
            </a:endParaRPr>
          </a:p>
        </p:txBody>
      </p:sp>
    </p:spTree>
    <p:extLst>
      <p:ext uri="{BB962C8B-B14F-4D97-AF65-F5344CB8AC3E}">
        <p14:creationId xmlns:p14="http://schemas.microsoft.com/office/powerpoint/2010/main" val="5057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0" end="0"/>
                                            </p:txEl>
                                          </p:spTgt>
                                        </p:tgtEl>
                                        <p:attrNameLst>
                                          <p:attrName>style.visibility</p:attrName>
                                        </p:attrNameLst>
                                      </p:cBhvr>
                                      <p:to>
                                        <p:strVal val="visible"/>
                                      </p:to>
                                    </p:set>
                                    <p:animEffect transition="in" filter="wipe(left)">
                                      <p:cBhvr>
                                        <p:cTn id="12" dur="500"/>
                                        <p:tgtEl>
                                          <p:spTgt spid="22589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1" end="1"/>
                                            </p:txEl>
                                          </p:spTgt>
                                        </p:tgtEl>
                                        <p:attrNameLst>
                                          <p:attrName>style.visibility</p:attrName>
                                        </p:attrNameLst>
                                      </p:cBhvr>
                                      <p:to>
                                        <p:strVal val="visible"/>
                                      </p:to>
                                    </p:set>
                                    <p:animEffect transition="in" filter="wipe(left)">
                                      <p:cBhvr>
                                        <p:cTn id="17" dur="500"/>
                                        <p:tgtEl>
                                          <p:spTgt spid="22589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2" end="2"/>
                                            </p:txEl>
                                          </p:spTgt>
                                        </p:tgtEl>
                                        <p:attrNameLst>
                                          <p:attrName>style.visibility</p:attrName>
                                        </p:attrNameLst>
                                      </p:cBhvr>
                                      <p:to>
                                        <p:strVal val="visible"/>
                                      </p:to>
                                    </p:set>
                                    <p:animEffect transition="in" filter="wipe(left)">
                                      <p:cBhvr>
                                        <p:cTn id="22" dur="500"/>
                                        <p:tgtEl>
                                          <p:spTgt spid="22589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9" end="9"/>
                                            </p:txEl>
                                          </p:spTgt>
                                        </p:tgtEl>
                                        <p:attrNameLst>
                                          <p:attrName>style.visibility</p:attrName>
                                        </p:attrNameLst>
                                      </p:cBhvr>
                                      <p:to>
                                        <p:strVal val="visible"/>
                                      </p:to>
                                    </p:set>
                                    <p:animEffect transition="in" filter="wipe(left)">
                                      <p:cBhvr>
                                        <p:cTn id="57" dur="500"/>
                                        <p:tgtEl>
                                          <p:spTgt spid="225894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0" end="10"/>
                                            </p:txEl>
                                          </p:spTgt>
                                        </p:tgtEl>
                                        <p:attrNameLst>
                                          <p:attrName>style.visibility</p:attrName>
                                        </p:attrNameLst>
                                      </p:cBhvr>
                                      <p:to>
                                        <p:strVal val="visible"/>
                                      </p:to>
                                    </p:set>
                                    <p:animEffect transition="in" filter="wipe(left)">
                                      <p:cBhvr>
                                        <p:cTn id="62" dur="500"/>
                                        <p:tgtEl>
                                          <p:spTgt spid="22589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8947">
                                            <p:txEl>
                                              <p:pRg st="11" end="11"/>
                                            </p:txEl>
                                          </p:spTgt>
                                        </p:tgtEl>
                                        <p:attrNameLst>
                                          <p:attrName>style.visibility</p:attrName>
                                        </p:attrNameLst>
                                      </p:cBhvr>
                                      <p:to>
                                        <p:strVal val="visible"/>
                                      </p:to>
                                    </p:set>
                                    <p:animEffect transition="in" filter="wipe(left)">
                                      <p:cBhvr>
                                        <p:cTn id="67" dur="500"/>
                                        <p:tgtEl>
                                          <p:spTgt spid="225894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258947">
                                            <p:txEl>
                                              <p:pRg st="12" end="12"/>
                                            </p:txEl>
                                          </p:spTgt>
                                        </p:tgtEl>
                                        <p:attrNameLst>
                                          <p:attrName>style.visibility</p:attrName>
                                        </p:attrNameLst>
                                      </p:cBhvr>
                                      <p:to>
                                        <p:strVal val="visible"/>
                                      </p:to>
                                    </p:set>
                                    <p:animEffect transition="in" filter="wipe(left)">
                                      <p:cBhvr>
                                        <p:cTn id="72" dur="500"/>
                                        <p:tgtEl>
                                          <p:spTgt spid="22589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9144000" cy="649287"/>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活动安排问题的</a:t>
            </a:r>
            <a:r>
              <a:rPr kumimoji="0" lang="zh-CN" altLang="en-US" sz="2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j-cs"/>
              </a:rPr>
              <a:t>最优子结构性质</a:t>
            </a:r>
            <a:endParaRPr kumimoji="0" lang="zh-CN" altLang="en-US" sz="36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j-cs"/>
            </a:endParaRPr>
          </a:p>
        </p:txBody>
      </p:sp>
      <p:sp>
        <p:nvSpPr>
          <p:cNvPr id="3" name="内容占位符 2"/>
          <p:cNvSpPr txBox="1">
            <a:spLocks/>
          </p:cNvSpPr>
          <p:nvPr/>
        </p:nvSpPr>
        <p:spPr>
          <a:xfrm>
            <a:off x="323850" y="1125538"/>
            <a:ext cx="8569325" cy="5111750"/>
          </a:xfrm>
          <a:prstGeom prst="rect">
            <a:avLst/>
          </a:prstGeom>
        </p:spPr>
        <p:txBody>
          <a:bodyPr/>
          <a:lstStyle/>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设</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E={1,2,…,n}</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为所给的活动集合，在做了贪心选择，即选择了活动</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后，原问题就简化为对</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中所有与活动</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相容的活动进行活动安排的子问题。</a:t>
            </a:r>
            <a:endPar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即，若</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是原问题的最优解，则</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是活动安排问题</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en-US" altLang="zh-CN" sz="2400" i="0" u="none" strike="noStrike" kern="0" cap="none" spc="0" normalizeH="0" baseline="0" noProof="0" dirty="0" err="1" smtClean="0">
                <a:ln>
                  <a:noFill/>
                </a:ln>
                <a:solidFill>
                  <a:srgbClr val="161616"/>
                </a:solidFill>
                <a:effectLst/>
                <a:uLnTx/>
                <a:uFillTx/>
                <a:latin typeface="微软雅黑" panose="020B0503020204020204" pitchFamily="34" charset="-122"/>
                <a:ea typeface="微软雅黑" panose="020B0503020204020204" pitchFamily="34" charset="-122"/>
                <a:cs typeface="+mn-cs"/>
              </a:rPr>
              <a:t>i∈E</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 : </a:t>
            </a:r>
            <a:r>
              <a:rPr kumimoji="0" lang="en-US" altLang="zh-CN" sz="2400" i="0" u="none" strike="noStrike" kern="0" cap="none" spc="0" normalizeH="0" baseline="0" noProof="0" dirty="0" err="1" smtClean="0">
                <a:ln>
                  <a:noFill/>
                </a:ln>
                <a:solidFill>
                  <a:srgbClr val="161616"/>
                </a:solidFill>
                <a:effectLst/>
                <a:uLnTx/>
                <a:uFillTx/>
                <a:latin typeface="微软雅黑" panose="020B0503020204020204" pitchFamily="34" charset="-122"/>
                <a:ea typeface="微软雅黑" panose="020B0503020204020204" pitchFamily="34" charset="-122"/>
                <a:cs typeface="+mn-cs"/>
              </a:rPr>
              <a:t>s</a:t>
            </a:r>
            <a:r>
              <a:rPr kumimoji="0" lang="en-US" altLang="zh-CN" sz="2400" i="0" u="none" strike="noStrike" kern="0" cap="none" spc="0" normalizeH="0" baseline="-25000" noProof="0" dirty="0" err="1" smtClean="0">
                <a:ln>
                  <a:noFill/>
                </a:ln>
                <a:solidFill>
                  <a:srgbClr val="161616"/>
                </a:solidFill>
                <a:effectLst/>
                <a:uLnTx/>
                <a:uFillTx/>
                <a:latin typeface="微软雅黑" panose="020B0503020204020204" pitchFamily="34" charset="-122"/>
                <a:ea typeface="微软雅黑" panose="020B0503020204020204" pitchFamily="34" charset="-122"/>
                <a:cs typeface="+mn-cs"/>
              </a:rPr>
              <a:t>i</a:t>
            </a:r>
            <a:r>
              <a:rPr kumimoji="0" lang="en-US" altLang="zh-CN" sz="2400" i="0" u="none" strike="noStrike" kern="0" cap="none" spc="0" normalizeH="0" baseline="-2500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 </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 f</a:t>
            </a:r>
            <a:r>
              <a:rPr kumimoji="0" lang="en-US" altLang="zh-CN" sz="2400" i="0" u="none" strike="noStrike" kern="0" cap="none" spc="0" normalizeH="0" baseline="-2500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的最优解。</a:t>
            </a:r>
            <a:endPar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800100" lvl="1" indent="-342900" eaLnBrk="0" hangingPunct="0">
              <a:spcBef>
                <a:spcPts val="1200"/>
              </a:spcBef>
              <a:buFont typeface="Wingdings" pitchFamily="2" charset="2"/>
              <a:buChar char=""/>
            </a:pPr>
            <a:r>
              <a:rPr lang="zh-CN" altLang="en-US" sz="2400" b="0" kern="0" dirty="0" smtClean="0">
                <a:solidFill>
                  <a:srgbClr val="161616"/>
                </a:solidFill>
                <a:latin typeface="微软雅黑" panose="020B0503020204020204" pitchFamily="34" charset="-122"/>
                <a:ea typeface="微软雅黑" panose="020B0503020204020204" pitchFamily="34" charset="-122"/>
              </a:rPr>
              <a:t>证明：如</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果能找到</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的一个解</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，它包含比</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更多的活动，则将活动</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加入到</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中将产生</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的一个解，它包含比</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更多的活动。这与</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的最优性矛盾！</a:t>
            </a:r>
            <a:endPar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342900" indent="-342900" eaLnBrk="0" hangingPunct="0">
              <a:spcBef>
                <a:spcPts val="1200"/>
              </a:spcBef>
              <a:buFont typeface="Wingdings" pitchFamily="2" charset="2"/>
              <a:buChar char=""/>
            </a:pPr>
            <a:r>
              <a:rPr lang="zh-CN" altLang="en-US" sz="2400" kern="0" dirty="0" smtClean="0">
                <a:solidFill>
                  <a:srgbClr val="161616"/>
                </a:solidFill>
                <a:latin typeface="微软雅黑" panose="020B0503020204020204" pitchFamily="34" charset="-122"/>
                <a:ea typeface="微软雅黑" panose="020B0503020204020204" pitchFamily="34" charset="-122"/>
              </a:rPr>
              <a:t>因此：在做出贪心选择（活动</a:t>
            </a:r>
            <a:r>
              <a:rPr lang="en-US" altLang="zh-CN" sz="2400" kern="0" dirty="0" smtClean="0">
                <a:solidFill>
                  <a:srgbClr val="161616"/>
                </a:solidFill>
                <a:latin typeface="微软雅黑" panose="020B0503020204020204" pitchFamily="34" charset="-122"/>
                <a:ea typeface="微软雅黑" panose="020B0503020204020204" pitchFamily="34" charset="-122"/>
              </a:rPr>
              <a:t>1</a:t>
            </a:r>
            <a:r>
              <a:rPr lang="zh-CN" altLang="en-US" sz="2400" kern="0" dirty="0" smtClean="0">
                <a:solidFill>
                  <a:srgbClr val="161616"/>
                </a:solidFill>
                <a:latin typeface="微软雅黑" panose="020B0503020204020204" pitchFamily="34" charset="-122"/>
                <a:ea typeface="微软雅黑" panose="020B0503020204020204" pitchFamily="34" charset="-122"/>
              </a:rPr>
              <a:t>）之后，原问题</a:t>
            </a:r>
            <a:r>
              <a:rPr lang="en-US" altLang="zh-CN" sz="2400" kern="0" dirty="0" smtClean="0">
                <a:solidFill>
                  <a:srgbClr val="161616"/>
                </a:solidFill>
                <a:latin typeface="微软雅黑" panose="020B0503020204020204" pitchFamily="34" charset="-122"/>
                <a:ea typeface="微软雅黑" panose="020B0503020204020204" pitchFamily="34" charset="-122"/>
              </a:rPr>
              <a:t>N</a:t>
            </a:r>
            <a:r>
              <a:rPr lang="zh-CN" altLang="en-US" sz="2400" kern="0" dirty="0" smtClean="0">
                <a:solidFill>
                  <a:srgbClr val="161616"/>
                </a:solidFill>
                <a:latin typeface="微软雅黑" panose="020B0503020204020204" pitchFamily="34" charset="-122"/>
                <a:ea typeface="微软雅黑" panose="020B0503020204020204" pitchFamily="34" charset="-122"/>
              </a:rPr>
              <a:t>简化为：</a:t>
            </a:r>
          </a:p>
          <a:p>
            <a:pPr marL="342900" indent="-342900" eaLnBrk="0" hangingPunct="0">
              <a:spcBef>
                <a:spcPts val="1200"/>
              </a:spcBef>
            </a:pPr>
            <a:r>
              <a:rPr lang="zh-CN" altLang="en-US" sz="2400" kern="0" dirty="0" smtClean="0">
                <a:solidFill>
                  <a:srgbClr val="161616"/>
                </a:solidFill>
                <a:latin typeface="微软雅黑" panose="020B0503020204020204" pitchFamily="34" charset="-122"/>
                <a:ea typeface="微软雅黑" panose="020B0503020204020204" pitchFamily="34" charset="-122"/>
              </a:rPr>
              <a:t>              子问题</a:t>
            </a:r>
            <a:r>
              <a:rPr lang="en-US" altLang="zh-CN" sz="2400" kern="0" dirty="0" smtClean="0">
                <a:solidFill>
                  <a:srgbClr val="161616"/>
                </a:solidFill>
                <a:latin typeface="微软雅黑" panose="020B0503020204020204" pitchFamily="34" charset="-122"/>
                <a:ea typeface="微软雅黑" panose="020B0503020204020204" pitchFamily="34" charset="-122"/>
              </a:rPr>
              <a:t>N’</a:t>
            </a:r>
            <a:r>
              <a:rPr lang="zh-CN" altLang="en-US" sz="2400" kern="0" dirty="0" smtClean="0">
                <a:solidFill>
                  <a:srgbClr val="161616"/>
                </a:solidFill>
                <a:latin typeface="微软雅黑" panose="020B0503020204020204" pitchFamily="34" charset="-122"/>
                <a:ea typeface="微软雅黑" panose="020B0503020204020204" pitchFamily="34" charset="-122"/>
              </a:rPr>
              <a:t>：对</a:t>
            </a:r>
            <a:r>
              <a:rPr lang="en-US" altLang="zh-CN" sz="2400" kern="0" dirty="0" smtClean="0">
                <a:solidFill>
                  <a:srgbClr val="161616"/>
                </a:solidFill>
                <a:latin typeface="微软雅黑" panose="020B0503020204020204" pitchFamily="34" charset="-122"/>
                <a:ea typeface="微软雅黑" panose="020B0503020204020204" pitchFamily="34" charset="-122"/>
              </a:rPr>
              <a:t>E</a:t>
            </a:r>
            <a:r>
              <a:rPr lang="zh-CN" altLang="en-US" sz="2400" kern="0" dirty="0" smtClean="0">
                <a:solidFill>
                  <a:srgbClr val="161616"/>
                </a:solidFill>
                <a:latin typeface="微软雅黑" panose="020B0503020204020204" pitchFamily="34" charset="-122"/>
                <a:ea typeface="微软雅黑" panose="020B0503020204020204" pitchFamily="34" charset="-122"/>
              </a:rPr>
              <a:t>中所有与活动</a:t>
            </a:r>
            <a:r>
              <a:rPr lang="en-US" altLang="zh-CN" sz="2400" kern="0" dirty="0" smtClean="0">
                <a:solidFill>
                  <a:srgbClr val="161616"/>
                </a:solidFill>
                <a:latin typeface="微软雅黑" panose="020B0503020204020204" pitchFamily="34" charset="-122"/>
                <a:ea typeface="微软雅黑" panose="020B0503020204020204" pitchFamily="34" charset="-122"/>
              </a:rPr>
              <a:t>1</a:t>
            </a:r>
            <a:r>
              <a:rPr lang="zh-CN" altLang="en-US" sz="2400" kern="0" dirty="0" smtClean="0">
                <a:solidFill>
                  <a:srgbClr val="161616"/>
                </a:solidFill>
                <a:latin typeface="微软雅黑" panose="020B0503020204020204" pitchFamily="34" charset="-122"/>
                <a:ea typeface="微软雅黑" panose="020B0503020204020204" pitchFamily="34" charset="-122"/>
              </a:rPr>
              <a:t>相容的活动进行安排</a:t>
            </a:r>
          </a:p>
          <a:p>
            <a:pPr marL="342900" indent="-342900" eaLnBrk="0" hangingPunct="0">
              <a:spcBef>
                <a:spcPts val="1200"/>
              </a:spcBef>
              <a:buFont typeface="Wingdings" pitchFamily="2" charset="2"/>
              <a:buChar char=""/>
            </a:pPr>
            <a:endPar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83568" y="5733256"/>
            <a:ext cx="7704856" cy="830997"/>
          </a:xfrm>
          <a:prstGeom prst="rect">
            <a:avLst/>
          </a:prstGeom>
          <a:solidFill>
            <a:srgbClr val="FFFF99"/>
          </a:solidFill>
        </p:spPr>
        <p:txBody>
          <a:bodyPr wrap="square">
            <a:spAutoFit/>
          </a:bodyPr>
          <a:lstStyle/>
          <a:p>
            <a:r>
              <a:rPr lang="zh-CN" altLang="en-US" sz="2400" dirty="0" smtClean="0">
                <a:solidFill>
                  <a:srgbClr val="CC0000"/>
                </a:solidFill>
                <a:latin typeface="微软雅黑" pitchFamily="34" charset="-122"/>
                <a:ea typeface="微软雅黑" pitchFamily="34" charset="-122"/>
              </a:rPr>
              <a:t>每一步所做的贪心选择都将问题简化为一个更小的与原问题具有相同形式的子问题。</a:t>
            </a:r>
            <a:endParaRPr lang="zh-CN" altLang="en-US" sz="2400" dirty="0">
              <a:solidFill>
                <a:srgbClr val="CC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strVal val="#ppt_w*0.70"/>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0"/>
              </a:spcBef>
            </a:pPr>
            <a:r>
              <a:rPr lang="zh-CN" altLang="en-US" sz="2200" dirty="0" smtClean="0">
                <a:latin typeface="+mn-lt"/>
              </a:rPr>
              <a:t>算法设计</a:t>
            </a:r>
            <a:endParaRPr lang="en-US" altLang="zh-CN" sz="2200" dirty="0" smtClean="0">
              <a:latin typeface="+mn-lt"/>
            </a:endParaRPr>
          </a:p>
          <a:p>
            <a:pPr marL="1008000" lvl="1" indent="-432000" eaLnBrk="1" hangingPunct="1">
              <a:lnSpc>
                <a:spcPct val="150000"/>
              </a:lnSpc>
              <a:spcBef>
                <a:spcPts val="0"/>
              </a:spcBef>
            </a:pPr>
            <a:r>
              <a:rPr lang="zh-CN" altLang="en-US" sz="2200" b="1" dirty="0" smtClean="0">
                <a:latin typeface="+mn-lt"/>
              </a:rPr>
              <a:t>用</a:t>
            </a:r>
            <a:r>
              <a:rPr lang="zh-CN" altLang="en-US" sz="2200" b="1" dirty="0" smtClean="0">
                <a:solidFill>
                  <a:srgbClr val="CC0000"/>
                </a:solidFill>
                <a:latin typeface="+mn-lt"/>
              </a:rPr>
              <a:t>数组</a:t>
            </a:r>
            <a:r>
              <a:rPr lang="en-US" altLang="zh-CN" sz="2200" b="1" dirty="0" smtClean="0">
                <a:solidFill>
                  <a:srgbClr val="CC0000"/>
                </a:solidFill>
                <a:latin typeface="+mn-lt"/>
              </a:rPr>
              <a:t>A[1:n]</a:t>
            </a:r>
            <a:r>
              <a:rPr lang="zh-CN" altLang="en-US" sz="2200" b="1" dirty="0" smtClean="0">
                <a:solidFill>
                  <a:srgbClr val="000000"/>
                </a:solidFill>
                <a:latin typeface="+mn-lt"/>
              </a:rPr>
              <a:t>来存储所选择的活动</a:t>
            </a:r>
            <a:r>
              <a:rPr lang="zh-CN" altLang="en-US" sz="2200" b="1" dirty="0" smtClean="0">
                <a:latin typeface="+mn-lt"/>
              </a:rPr>
              <a:t>（设活动总数为</a:t>
            </a:r>
            <a:r>
              <a:rPr lang="en-US" altLang="zh-CN" sz="2200" b="1" dirty="0" smtClean="0">
                <a:latin typeface="+mn-lt"/>
              </a:rPr>
              <a:t>n</a:t>
            </a:r>
            <a:r>
              <a:rPr lang="zh-CN" altLang="en-US" sz="2200" b="1" dirty="0" smtClean="0">
                <a:latin typeface="+mn-lt"/>
              </a:rPr>
              <a:t>）</a:t>
            </a:r>
            <a:endParaRPr lang="en-US" altLang="zh-CN" sz="2200" b="1" dirty="0" smtClean="0">
              <a:latin typeface="+mn-lt"/>
            </a:endParaRPr>
          </a:p>
          <a:p>
            <a:pPr marL="1440000" lvl="2" indent="-432000" eaLnBrk="1" hangingPunct="1">
              <a:lnSpc>
                <a:spcPct val="150000"/>
              </a:lnSpc>
              <a:spcBef>
                <a:spcPts val="0"/>
              </a:spcBef>
            </a:pPr>
            <a:r>
              <a:rPr lang="zh-CN" altLang="en-US" sz="2200" dirty="0">
                <a:latin typeface="+mn-lt"/>
              </a:rPr>
              <a:t>约</a:t>
            </a:r>
            <a:r>
              <a:rPr lang="zh-CN" altLang="en-US" sz="2200" dirty="0" smtClean="0">
                <a:latin typeface="+mn-lt"/>
              </a:rPr>
              <a:t>定：若活</a:t>
            </a:r>
            <a:r>
              <a:rPr lang="zh-CN" altLang="en-US" sz="2200" dirty="0">
                <a:latin typeface="+mn-lt"/>
              </a:rPr>
              <a:t>动</a:t>
            </a:r>
            <a:r>
              <a:rPr lang="en-US" altLang="zh-CN" sz="2200" dirty="0" err="1">
                <a:latin typeface="+mn-lt"/>
              </a:rPr>
              <a:t>i</a:t>
            </a:r>
            <a:r>
              <a:rPr lang="zh-CN" altLang="en-US" sz="2200" dirty="0">
                <a:latin typeface="+mn-lt"/>
              </a:rPr>
              <a:t>在集合</a:t>
            </a:r>
            <a:r>
              <a:rPr lang="en-US" altLang="zh-CN" sz="2200" dirty="0">
                <a:latin typeface="+mn-lt"/>
              </a:rPr>
              <a:t>A</a:t>
            </a:r>
            <a:r>
              <a:rPr lang="zh-CN" altLang="en-US" sz="2200" dirty="0">
                <a:latin typeface="+mn-lt"/>
              </a:rPr>
              <a:t>中</a:t>
            </a:r>
            <a:r>
              <a:rPr lang="zh-CN" altLang="en-US" sz="2200" dirty="0" smtClean="0">
                <a:latin typeface="+mn-lt"/>
              </a:rPr>
              <a:t>，</a:t>
            </a:r>
            <a:r>
              <a:rPr lang="zh-CN" altLang="en-US" sz="2200" dirty="0">
                <a:latin typeface="+mn-lt"/>
              </a:rPr>
              <a:t>则</a:t>
            </a:r>
            <a:r>
              <a:rPr lang="en-US" altLang="zh-CN" sz="2200" dirty="0" smtClean="0">
                <a:latin typeface="+mn-lt"/>
              </a:rPr>
              <a:t>A[</a:t>
            </a:r>
            <a:r>
              <a:rPr lang="en-US" altLang="zh-CN" sz="2200" dirty="0" err="1" smtClean="0">
                <a:latin typeface="+mn-lt"/>
              </a:rPr>
              <a:t>i</a:t>
            </a:r>
            <a:r>
              <a:rPr lang="en-US" altLang="zh-CN" sz="2200" dirty="0">
                <a:latin typeface="+mn-lt"/>
              </a:rPr>
              <a:t>]=</a:t>
            </a:r>
            <a:r>
              <a:rPr lang="en-US" altLang="zh-CN" sz="2200" dirty="0" smtClean="0">
                <a:latin typeface="+mn-lt"/>
              </a:rPr>
              <a:t>1</a:t>
            </a:r>
            <a:r>
              <a:rPr lang="zh-CN" altLang="en-US" sz="2200" dirty="0" smtClean="0">
                <a:latin typeface="+mn-lt"/>
              </a:rPr>
              <a:t>；否则</a:t>
            </a:r>
            <a:r>
              <a:rPr lang="en-US" altLang="zh-CN" sz="2200" dirty="0">
                <a:latin typeface="+mn-lt"/>
              </a:rPr>
              <a:t>A[</a:t>
            </a:r>
            <a:r>
              <a:rPr lang="en-US" altLang="zh-CN" sz="2200" dirty="0" err="1">
                <a:latin typeface="+mn-lt"/>
              </a:rPr>
              <a:t>i</a:t>
            </a:r>
            <a:r>
              <a:rPr lang="en-US" altLang="zh-CN" sz="2200" dirty="0" smtClean="0">
                <a:latin typeface="+mn-lt"/>
              </a:rPr>
              <a:t>]=0</a:t>
            </a:r>
            <a:endParaRPr lang="en-US" altLang="zh-CN" sz="2200" dirty="0">
              <a:latin typeface="+mn-lt"/>
            </a:endParaRPr>
          </a:p>
          <a:p>
            <a:pPr marL="1008000" lvl="1" indent="-432000" eaLnBrk="1" hangingPunct="1">
              <a:lnSpc>
                <a:spcPct val="150000"/>
              </a:lnSpc>
              <a:spcBef>
                <a:spcPts val="0"/>
              </a:spcBef>
            </a:pPr>
            <a:r>
              <a:rPr lang="zh-CN" altLang="en-US" sz="2200" b="1" dirty="0">
                <a:latin typeface="+mn-lt"/>
              </a:rPr>
              <a:t>各活动的起始时间和结束时间存储于</a:t>
            </a:r>
            <a:r>
              <a:rPr lang="zh-CN" altLang="en-US" sz="2200" b="1" dirty="0">
                <a:solidFill>
                  <a:srgbClr val="CC0000"/>
                </a:solidFill>
                <a:latin typeface="+mn-lt"/>
              </a:rPr>
              <a:t>数</a:t>
            </a:r>
            <a:r>
              <a:rPr lang="zh-CN" altLang="en-US" sz="2200" b="1" dirty="0" smtClean="0">
                <a:solidFill>
                  <a:srgbClr val="CC0000"/>
                </a:solidFill>
                <a:latin typeface="+mn-lt"/>
              </a:rPr>
              <a:t>组</a:t>
            </a:r>
            <a:r>
              <a:rPr lang="en-US" altLang="zh-CN" sz="2200" b="1" dirty="0" smtClean="0">
                <a:solidFill>
                  <a:srgbClr val="CC0000"/>
                </a:solidFill>
                <a:latin typeface="+mn-lt"/>
              </a:rPr>
              <a:t>S[1:n</a:t>
            </a:r>
            <a:r>
              <a:rPr lang="en-US" altLang="zh-CN" sz="2200" b="1" dirty="0">
                <a:solidFill>
                  <a:srgbClr val="CC0000"/>
                </a:solidFill>
                <a:latin typeface="+mn-lt"/>
              </a:rPr>
              <a:t>]</a:t>
            </a:r>
            <a:r>
              <a:rPr lang="zh-CN" altLang="en-US" sz="2200" b="1" dirty="0" smtClean="0">
                <a:latin typeface="+mn-lt"/>
              </a:rPr>
              <a:t>和</a:t>
            </a:r>
            <a:r>
              <a:rPr lang="en-US" altLang="zh-CN" sz="2200" b="1" dirty="0" smtClean="0">
                <a:solidFill>
                  <a:srgbClr val="CC0000"/>
                </a:solidFill>
                <a:latin typeface="+mn-lt"/>
              </a:rPr>
              <a:t>F[1:n</a:t>
            </a:r>
            <a:r>
              <a:rPr lang="en-US" altLang="zh-CN" sz="2200" b="1" dirty="0">
                <a:solidFill>
                  <a:srgbClr val="CC0000"/>
                </a:solidFill>
                <a:latin typeface="+mn-lt"/>
              </a:rPr>
              <a:t>]</a:t>
            </a:r>
            <a:r>
              <a:rPr lang="zh-CN" altLang="en-US" sz="2200" b="1" dirty="0" smtClean="0">
                <a:latin typeface="+mn-lt"/>
              </a:rPr>
              <a:t>中</a:t>
            </a:r>
            <a:endParaRPr lang="en-US" altLang="zh-CN" sz="2200" b="1" dirty="0" smtClean="0">
              <a:latin typeface="+mn-lt"/>
            </a:endParaRPr>
          </a:p>
          <a:p>
            <a:pPr marL="1440000" lvl="2" indent="-432000" eaLnBrk="1" hangingPunct="1">
              <a:lnSpc>
                <a:spcPct val="150000"/>
              </a:lnSpc>
              <a:spcBef>
                <a:spcPts val="0"/>
              </a:spcBef>
            </a:pPr>
            <a:r>
              <a:rPr lang="zh-CN" altLang="en-US" sz="2200" dirty="0" smtClean="0">
                <a:latin typeface="+mn-lt"/>
              </a:rPr>
              <a:t>且：</a:t>
            </a:r>
            <a:r>
              <a:rPr lang="zh-CN" altLang="en-US" sz="2200" dirty="0" smtClean="0"/>
              <a:t>数组</a:t>
            </a:r>
            <a:r>
              <a:rPr lang="en-US" altLang="zh-CN" sz="2200" b="1" dirty="0">
                <a:latin typeface="Verdana"/>
                <a:cs typeface="+mn-cs"/>
              </a:rPr>
              <a:t>F[1:n]</a:t>
            </a:r>
            <a:r>
              <a:rPr lang="zh-CN" altLang="en-US" sz="2200" dirty="0" smtClean="0"/>
              <a:t>已</a:t>
            </a:r>
            <a:r>
              <a:rPr lang="zh-CN" altLang="en-US" sz="2200" dirty="0" smtClean="0">
                <a:latin typeface="+mn-lt"/>
              </a:rPr>
              <a:t>按</a:t>
            </a:r>
            <a:r>
              <a:rPr lang="zh-CN" altLang="en-US" sz="2200" dirty="0">
                <a:latin typeface="+mn-lt"/>
              </a:rPr>
              <a:t>结束时间的非减序排</a:t>
            </a:r>
            <a:r>
              <a:rPr lang="zh-CN" altLang="en-US" sz="2200" dirty="0" smtClean="0">
                <a:latin typeface="+mn-lt"/>
              </a:rPr>
              <a:t>列（递增）</a:t>
            </a:r>
            <a:endParaRPr lang="zh-CN" altLang="en-US" sz="2200" dirty="0">
              <a:latin typeface="+mn-lt"/>
            </a:endParaRPr>
          </a:p>
          <a:p>
            <a:pPr marL="1008000" lvl="1" indent="-432000" eaLnBrk="1" hangingPunct="1">
              <a:lnSpc>
                <a:spcPct val="150000"/>
              </a:lnSpc>
              <a:spcBef>
                <a:spcPts val="0"/>
              </a:spcBef>
            </a:pPr>
            <a:r>
              <a:rPr lang="zh-CN" altLang="en-US" sz="2200" b="1" dirty="0">
                <a:latin typeface="+mn-lt"/>
              </a:rPr>
              <a:t>依</a:t>
            </a:r>
            <a:r>
              <a:rPr lang="zh-CN" altLang="en-US" sz="2200" b="1" dirty="0" smtClean="0">
                <a:latin typeface="+mn-lt"/>
              </a:rPr>
              <a:t>次从</a:t>
            </a:r>
            <a:r>
              <a:rPr lang="en-US" altLang="zh-CN" sz="2200" b="1" dirty="0">
                <a:latin typeface="Verdana"/>
              </a:rPr>
              <a:t>F[1:n</a:t>
            </a:r>
            <a:r>
              <a:rPr lang="en-US" altLang="zh-CN" sz="2200" b="1" dirty="0" smtClean="0">
                <a:latin typeface="Verdana"/>
              </a:rPr>
              <a:t>]</a:t>
            </a:r>
            <a:r>
              <a:rPr lang="zh-CN" altLang="en-US" sz="2200" b="1" dirty="0">
                <a:latin typeface="+mn-lt"/>
              </a:rPr>
              <a:t>中选</a:t>
            </a:r>
            <a:r>
              <a:rPr lang="zh-CN" altLang="en-US" sz="2200" b="1" dirty="0" smtClean="0">
                <a:latin typeface="+mn-lt"/>
              </a:rPr>
              <a:t>择活动 </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b="1" dirty="0" smtClean="0">
                <a:latin typeface="+mn-lt"/>
              </a:rPr>
              <a:t>，尝试加入集合</a:t>
            </a:r>
            <a:r>
              <a:rPr lang="en-US" altLang="zh-CN" sz="2200" b="1" dirty="0" smtClean="0">
                <a:latin typeface="+mn-lt"/>
              </a:rPr>
              <a:t>A</a:t>
            </a:r>
            <a:endParaRPr lang="en-US" altLang="zh-CN" sz="2200" b="1" dirty="0">
              <a:latin typeface="+mn-lt"/>
            </a:endParaRPr>
          </a:p>
          <a:p>
            <a:pPr marL="1408050" lvl="2" indent="-432000" eaLnBrk="1" hangingPunct="1">
              <a:lnSpc>
                <a:spcPct val="150000"/>
              </a:lnSpc>
              <a:spcBef>
                <a:spcPts val="0"/>
              </a:spcBef>
            </a:pPr>
            <a:r>
              <a:rPr lang="zh-CN" altLang="en-US" sz="2000" dirty="0" smtClean="0">
                <a:latin typeface="+mn-lt"/>
              </a:rPr>
              <a:t>设：变量</a:t>
            </a:r>
            <a:r>
              <a:rPr lang="en-US" altLang="zh-CN" sz="2000" b="1" dirty="0" smtClean="0">
                <a:latin typeface="+mn-lt"/>
              </a:rPr>
              <a:t>k</a:t>
            </a:r>
            <a:r>
              <a:rPr lang="zh-CN" altLang="en-US" sz="2000" dirty="0" smtClean="0">
                <a:latin typeface="+mn-lt"/>
              </a:rPr>
              <a:t>记录</a:t>
            </a:r>
            <a:r>
              <a:rPr lang="en-US" altLang="zh-CN" sz="2000" dirty="0" smtClean="0"/>
              <a:t>A</a:t>
            </a:r>
            <a:r>
              <a:rPr lang="zh-CN" altLang="en-US" sz="2000" dirty="0" smtClean="0"/>
              <a:t>中</a:t>
            </a:r>
            <a:r>
              <a:rPr lang="zh-CN" altLang="en-US" sz="2000" dirty="0" smtClean="0">
                <a:latin typeface="+mn-lt"/>
              </a:rPr>
              <a:t>最</a:t>
            </a:r>
            <a:r>
              <a:rPr lang="zh-CN" altLang="en-US" sz="2000" dirty="0">
                <a:latin typeface="+mn-lt"/>
              </a:rPr>
              <a:t>近一次加</a:t>
            </a:r>
            <a:r>
              <a:rPr lang="zh-CN" altLang="en-US" sz="2000" dirty="0" smtClean="0">
                <a:latin typeface="+mn-lt"/>
              </a:rPr>
              <a:t>入的</a:t>
            </a:r>
            <a:r>
              <a:rPr lang="zh-CN" altLang="en-US" sz="2000" dirty="0">
                <a:latin typeface="+mn-lt"/>
              </a:rPr>
              <a:t>活</a:t>
            </a:r>
            <a:r>
              <a:rPr lang="zh-CN" altLang="en-US" sz="2000" dirty="0" smtClean="0">
                <a:latin typeface="+mn-lt"/>
              </a:rPr>
              <a:t>动：由于</a:t>
            </a:r>
            <a:r>
              <a:rPr lang="en-US" altLang="zh-CN" sz="2000" dirty="0">
                <a:latin typeface="Verdana"/>
              </a:rPr>
              <a:t>F[1:n</a:t>
            </a:r>
            <a:r>
              <a:rPr lang="en-US" altLang="zh-CN" sz="2000" dirty="0" smtClean="0">
                <a:latin typeface="Verdana"/>
              </a:rPr>
              <a:t>]</a:t>
            </a:r>
            <a:r>
              <a:rPr lang="zh-CN" altLang="en-US" sz="2000" dirty="0" smtClean="0">
                <a:latin typeface="Verdana"/>
              </a:rPr>
              <a:t>有序</a:t>
            </a:r>
            <a:r>
              <a:rPr lang="zh-CN" altLang="en-US" sz="2000" dirty="0" smtClean="0">
                <a:latin typeface="+mn-lt"/>
              </a:rPr>
              <a:t>，</a:t>
            </a:r>
            <a:r>
              <a:rPr lang="zh-CN" altLang="en-US" sz="2000" dirty="0">
                <a:latin typeface="+mn-lt"/>
              </a:rPr>
              <a:t>所</a:t>
            </a:r>
            <a:r>
              <a:rPr lang="zh-CN" altLang="en-US" sz="2000" dirty="0" smtClean="0">
                <a:latin typeface="+mn-lt"/>
              </a:rPr>
              <a:t>以</a:t>
            </a:r>
            <a:r>
              <a:rPr lang="en-US" altLang="zh-CN" sz="2000" b="1" dirty="0" smtClean="0">
                <a:latin typeface="+mn-lt"/>
              </a:rPr>
              <a:t>F[k]</a:t>
            </a:r>
            <a:r>
              <a:rPr lang="zh-CN" altLang="en-US" sz="2000" dirty="0" smtClean="0">
                <a:latin typeface="+mn-lt"/>
              </a:rPr>
              <a:t>总</a:t>
            </a:r>
            <a:r>
              <a:rPr lang="zh-CN" altLang="en-US" sz="2000" dirty="0">
                <a:latin typeface="+mn-lt"/>
              </a:rPr>
              <a:t>是当前集合</a:t>
            </a:r>
            <a:r>
              <a:rPr lang="en-US" altLang="zh-CN" sz="2000" dirty="0">
                <a:latin typeface="+mn-lt"/>
              </a:rPr>
              <a:t>A</a:t>
            </a:r>
            <a:r>
              <a:rPr lang="zh-CN" altLang="en-US" sz="2000" dirty="0">
                <a:latin typeface="+mn-lt"/>
              </a:rPr>
              <a:t>中所有活动的最</a:t>
            </a:r>
            <a:r>
              <a:rPr lang="zh-CN" altLang="en-US" sz="2000" dirty="0" smtClean="0">
                <a:latin typeface="+mn-lt"/>
              </a:rPr>
              <a:t>大结</a:t>
            </a:r>
            <a:r>
              <a:rPr lang="zh-CN" altLang="en-US" sz="2000" dirty="0">
                <a:latin typeface="+mn-lt"/>
              </a:rPr>
              <a:t>束时</a:t>
            </a:r>
            <a:r>
              <a:rPr lang="zh-CN" altLang="en-US" sz="2000" dirty="0" smtClean="0">
                <a:latin typeface="+mn-lt"/>
              </a:rPr>
              <a:t>间</a:t>
            </a:r>
            <a:endParaRPr lang="en-US" altLang="zh-CN" sz="2000" dirty="0" smtClean="0">
              <a:latin typeface="+mn-lt"/>
            </a:endParaRPr>
          </a:p>
          <a:p>
            <a:pPr marL="1408050" lvl="2" indent="-432000" eaLnBrk="1" hangingPunct="1">
              <a:lnSpc>
                <a:spcPct val="150000"/>
              </a:lnSpc>
              <a:spcBef>
                <a:spcPts val="0"/>
              </a:spcBef>
            </a:pPr>
            <a:r>
              <a:rPr lang="zh-CN" altLang="en-US" sz="2000" dirty="0" smtClean="0">
                <a:latin typeface="+mn-lt"/>
              </a:rPr>
              <a:t>然</a:t>
            </a:r>
            <a:r>
              <a:rPr lang="zh-CN" altLang="en-US" sz="2000" dirty="0">
                <a:latin typeface="+mn-lt"/>
              </a:rPr>
              <a:t>后依次检查活</a:t>
            </a:r>
            <a:r>
              <a:rPr lang="zh-CN" altLang="en-US" sz="2000" dirty="0" smtClean="0">
                <a:latin typeface="+mn-lt"/>
              </a:rPr>
              <a:t>动</a:t>
            </a:r>
            <a:r>
              <a:rPr lang="zh-CN" altLang="en-US" sz="2000" b="1" dirty="0">
                <a:latin typeface="+mn-lt"/>
              </a:rPr>
              <a:t> </a:t>
            </a:r>
            <a:r>
              <a:rPr lang="en-US" altLang="zh-CN" sz="2000" b="1" dirty="0" err="1">
                <a:latin typeface="+mn-lt"/>
              </a:rPr>
              <a:t>i</a:t>
            </a:r>
            <a:r>
              <a:rPr lang="en-US" altLang="zh-CN" sz="2000" b="1" dirty="0">
                <a:latin typeface="+mn-lt"/>
              </a:rPr>
              <a:t> </a:t>
            </a:r>
            <a:r>
              <a:rPr lang="zh-CN" altLang="en-US" sz="2000" dirty="0" smtClean="0">
                <a:latin typeface="+mn-lt"/>
              </a:rPr>
              <a:t>是</a:t>
            </a:r>
            <a:r>
              <a:rPr lang="zh-CN" altLang="en-US" sz="2000" dirty="0">
                <a:latin typeface="+mn-lt"/>
              </a:rPr>
              <a:t>否与当前已选择的所有活动相</a:t>
            </a:r>
            <a:r>
              <a:rPr lang="zh-CN" altLang="en-US" sz="2000" dirty="0" smtClean="0">
                <a:latin typeface="+mn-lt"/>
              </a:rPr>
              <a:t>容</a:t>
            </a:r>
            <a:endParaRPr lang="en-US" altLang="zh-CN" sz="2000" dirty="0" smtClean="0">
              <a:latin typeface="+mn-lt"/>
            </a:endParaRPr>
          </a:p>
          <a:p>
            <a:pPr marL="1897200" lvl="3" indent="-432000" eaLnBrk="1" hangingPunct="1">
              <a:lnSpc>
                <a:spcPct val="150000"/>
              </a:lnSpc>
              <a:spcBef>
                <a:spcPts val="0"/>
              </a:spcBef>
            </a:pPr>
            <a:r>
              <a:rPr lang="zh-CN" altLang="en-US" dirty="0">
                <a:latin typeface="+mn-lt"/>
              </a:rPr>
              <a:t>若相容则将活动</a:t>
            </a:r>
            <a:r>
              <a:rPr lang="en-US" altLang="zh-CN" b="1" dirty="0" err="1">
                <a:latin typeface="+mn-lt"/>
              </a:rPr>
              <a:t>i</a:t>
            </a:r>
            <a:r>
              <a:rPr lang="zh-CN" altLang="en-US" dirty="0">
                <a:latin typeface="+mn-lt"/>
              </a:rPr>
              <a:t>加</a:t>
            </a:r>
            <a:r>
              <a:rPr lang="zh-CN" altLang="en-US" dirty="0" smtClean="0">
                <a:latin typeface="+mn-lt"/>
              </a:rPr>
              <a:t>入集</a:t>
            </a:r>
            <a:r>
              <a:rPr lang="zh-CN" altLang="en-US" dirty="0">
                <a:latin typeface="+mn-lt"/>
              </a:rPr>
              <a:t>合</a:t>
            </a:r>
            <a:r>
              <a:rPr lang="en-US" altLang="zh-CN" dirty="0">
                <a:latin typeface="+mn-lt"/>
              </a:rPr>
              <a:t>A</a:t>
            </a:r>
            <a:r>
              <a:rPr lang="zh-CN" altLang="en-US" dirty="0" smtClean="0">
                <a:latin typeface="+mn-lt"/>
              </a:rPr>
              <a:t>中；</a:t>
            </a:r>
            <a:r>
              <a:rPr lang="zh-CN" altLang="en-US" dirty="0"/>
              <a:t>若不相容，</a:t>
            </a:r>
            <a:r>
              <a:rPr lang="zh-CN" altLang="en-US" dirty="0" smtClean="0"/>
              <a:t>则放弃活动</a:t>
            </a:r>
            <a:r>
              <a:rPr lang="en-US" altLang="zh-CN" b="1" dirty="0" err="1">
                <a:latin typeface="+mn-lt"/>
              </a:rPr>
              <a:t>i</a:t>
            </a:r>
            <a:endParaRPr lang="en-US" altLang="zh-CN" b="1" dirty="0">
              <a:latin typeface="+mn-lt"/>
            </a:endParaRPr>
          </a:p>
          <a:p>
            <a:pPr marL="1897200" lvl="3" indent="-432000" eaLnBrk="1" hangingPunct="1">
              <a:lnSpc>
                <a:spcPct val="150000"/>
              </a:lnSpc>
              <a:spcBef>
                <a:spcPts val="0"/>
              </a:spcBef>
            </a:pPr>
            <a:r>
              <a:rPr lang="zh-CN" altLang="en-US" dirty="0" smtClean="0">
                <a:latin typeface="+mn-lt"/>
              </a:rPr>
              <a:t>继</a:t>
            </a:r>
            <a:r>
              <a:rPr lang="zh-CN" altLang="en-US" dirty="0">
                <a:latin typeface="+mn-lt"/>
              </a:rPr>
              <a:t>续检</a:t>
            </a:r>
            <a:r>
              <a:rPr lang="zh-CN" altLang="en-US" dirty="0" smtClean="0">
                <a:latin typeface="+mn-lt"/>
              </a:rPr>
              <a:t>查</a:t>
            </a:r>
            <a:r>
              <a:rPr lang="en-US" altLang="zh-CN" b="1" dirty="0">
                <a:latin typeface="Verdana"/>
              </a:rPr>
              <a:t>F[1:n]</a:t>
            </a:r>
            <a:r>
              <a:rPr lang="zh-CN" altLang="en-US" dirty="0"/>
              <a:t>中</a:t>
            </a:r>
            <a:r>
              <a:rPr lang="zh-CN" altLang="en-US" dirty="0" smtClean="0">
                <a:latin typeface="+mn-lt"/>
              </a:rPr>
              <a:t>下</a:t>
            </a:r>
            <a:r>
              <a:rPr lang="zh-CN" altLang="en-US" dirty="0">
                <a:latin typeface="+mn-lt"/>
              </a:rPr>
              <a:t>一个活动与集合</a:t>
            </a:r>
            <a:r>
              <a:rPr lang="en-US" altLang="zh-CN" dirty="0">
                <a:latin typeface="+mn-lt"/>
              </a:rPr>
              <a:t>A</a:t>
            </a:r>
            <a:r>
              <a:rPr lang="zh-CN" altLang="en-US" dirty="0">
                <a:latin typeface="+mn-lt"/>
              </a:rPr>
              <a:t>中活动的相容</a:t>
            </a:r>
            <a:r>
              <a:rPr lang="zh-CN" altLang="en-US" dirty="0" smtClean="0">
                <a:latin typeface="+mn-lt"/>
              </a:rPr>
              <a:t>性</a:t>
            </a:r>
            <a:endParaRPr lang="en-US" altLang="zh-CN" dirty="0" smtClean="0">
              <a:latin typeface="+mn-lt"/>
            </a:endParaRPr>
          </a:p>
          <a:p>
            <a:pPr marL="1897200" lvl="3" indent="-432000" eaLnBrk="1" hangingPunct="1">
              <a:lnSpc>
                <a:spcPct val="150000"/>
              </a:lnSpc>
              <a:spcBef>
                <a:spcPts val="0"/>
              </a:spcBef>
            </a:pPr>
            <a:r>
              <a:rPr lang="zh-CN" altLang="en-US" dirty="0">
                <a:latin typeface="+mn-lt"/>
              </a:rPr>
              <a:t>直</a:t>
            </a:r>
            <a:r>
              <a:rPr lang="zh-CN" altLang="en-US" dirty="0" smtClean="0">
                <a:latin typeface="+mn-lt"/>
              </a:rPr>
              <a:t>到所有活动均已检查完毕，程序结束</a:t>
            </a:r>
            <a:endParaRPr lang="en-US" altLang="zh-CN" dirty="0">
              <a:latin typeface="+mn-lt"/>
            </a:endParaRPr>
          </a:p>
        </p:txBody>
      </p:sp>
    </p:spTree>
    <p:extLst>
      <p:ext uri="{BB962C8B-B14F-4D97-AF65-F5344CB8AC3E}">
        <p14:creationId xmlns:p14="http://schemas.microsoft.com/office/powerpoint/2010/main" val="408160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5000"/>
              </a:lnSpc>
              <a:spcBef>
                <a:spcPts val="0"/>
              </a:spcBef>
            </a:pPr>
            <a:r>
              <a:rPr lang="zh-CN" altLang="en-US" sz="2200" dirty="0" smtClean="0">
                <a:latin typeface="+mn-lt"/>
              </a:rPr>
              <a:t>算法设计（续）</a:t>
            </a:r>
            <a:endParaRPr lang="en-US" altLang="zh-CN" sz="2200" dirty="0" smtClean="0">
              <a:latin typeface="+mn-lt"/>
            </a:endParaRPr>
          </a:p>
          <a:p>
            <a:pPr marL="1008000" lvl="1" indent="-432000" eaLnBrk="1" hangingPunct="1">
              <a:lnSpc>
                <a:spcPct val="155000"/>
              </a:lnSpc>
              <a:spcBef>
                <a:spcPts val="0"/>
              </a:spcBef>
            </a:pPr>
            <a:r>
              <a:rPr lang="zh-CN" altLang="en-US" sz="2200" b="1" dirty="0" smtClean="0">
                <a:latin typeface="+mn-lt"/>
              </a:rPr>
              <a:t>新增的活</a:t>
            </a:r>
            <a:r>
              <a:rPr lang="zh-CN" altLang="en-US" sz="2200" b="1" dirty="0">
                <a:latin typeface="+mn-lt"/>
              </a:rPr>
              <a:t>动 </a:t>
            </a:r>
            <a:r>
              <a:rPr lang="en-US" altLang="zh-CN" sz="2200" b="1" dirty="0" err="1">
                <a:latin typeface="+mn-lt"/>
              </a:rPr>
              <a:t>i</a:t>
            </a:r>
            <a:r>
              <a:rPr lang="en-US" altLang="zh-CN" sz="2200" b="1" dirty="0">
                <a:latin typeface="+mn-lt"/>
              </a:rPr>
              <a:t> </a:t>
            </a:r>
            <a:r>
              <a:rPr lang="zh-CN" altLang="en-US" sz="2200" b="1" dirty="0">
                <a:latin typeface="+mn-lt"/>
              </a:rPr>
              <a:t>和当前集合</a:t>
            </a:r>
            <a:r>
              <a:rPr lang="en-US" altLang="zh-CN" sz="2200" b="1" dirty="0">
                <a:latin typeface="+mn-lt"/>
              </a:rPr>
              <a:t>A</a:t>
            </a:r>
            <a:r>
              <a:rPr lang="zh-CN" altLang="en-US" sz="2200" b="1" dirty="0">
                <a:latin typeface="+mn-lt"/>
              </a:rPr>
              <a:t>中所有活动相容的充分必要条件</a:t>
            </a:r>
            <a:r>
              <a:rPr lang="zh-CN" altLang="en-US" sz="2200" b="1" dirty="0" smtClean="0">
                <a:latin typeface="+mn-lt"/>
              </a:rPr>
              <a:t>是</a:t>
            </a:r>
            <a:endParaRPr lang="en-US" altLang="zh-CN" sz="2200" b="1" dirty="0" smtClean="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en-US" altLang="zh-CN" sz="2200" dirty="0">
                <a:latin typeface="+mn-lt"/>
              </a:rPr>
              <a:t>S[</a:t>
            </a:r>
            <a:r>
              <a:rPr lang="en-US" altLang="zh-CN" sz="2200" dirty="0" err="1">
                <a:latin typeface="+mn-lt"/>
              </a:rPr>
              <a:t>i</a:t>
            </a:r>
            <a:r>
              <a:rPr lang="en-US" altLang="zh-CN" sz="2200" dirty="0">
                <a:latin typeface="+mn-lt"/>
              </a:rPr>
              <a:t>]≥</a:t>
            </a:r>
            <a:r>
              <a:rPr lang="en-US" altLang="zh-CN" sz="2200" dirty="0" smtClean="0">
                <a:latin typeface="+mn-lt"/>
              </a:rPr>
              <a:t>F[k]</a:t>
            </a:r>
            <a:r>
              <a:rPr lang="zh-CN" altLang="en-US" sz="2200" dirty="0" smtClean="0">
                <a:latin typeface="+mn-lt"/>
              </a:rPr>
              <a:t>：</a:t>
            </a:r>
            <a:r>
              <a:rPr lang="zh-CN" altLang="en-US" sz="2200" dirty="0">
                <a:latin typeface="+mn-lt"/>
              </a:rPr>
              <a:t>即</a:t>
            </a:r>
            <a:r>
              <a:rPr lang="zh-CN" altLang="en-US" sz="2200" dirty="0" smtClean="0">
                <a:latin typeface="+mn-lt"/>
              </a:rPr>
              <a:t>活</a:t>
            </a:r>
            <a:r>
              <a:rPr lang="zh-CN" altLang="en-US" sz="2200" dirty="0">
                <a:latin typeface="+mn-lt"/>
              </a:rPr>
              <a:t>动 </a:t>
            </a:r>
            <a:r>
              <a:rPr lang="en-US" altLang="zh-CN" sz="2200" dirty="0" err="1">
                <a:latin typeface="+mn-lt"/>
              </a:rPr>
              <a:t>i</a:t>
            </a:r>
            <a:r>
              <a:rPr lang="en-US" altLang="zh-CN" sz="2200" dirty="0" smtClean="0">
                <a:latin typeface="+mn-lt"/>
              </a:rPr>
              <a:t> </a:t>
            </a:r>
            <a:r>
              <a:rPr lang="zh-CN" altLang="en-US" sz="2200" dirty="0" smtClean="0">
                <a:latin typeface="+mn-lt"/>
              </a:rPr>
              <a:t>的开</a:t>
            </a:r>
            <a:r>
              <a:rPr lang="zh-CN" altLang="en-US" sz="2200" dirty="0">
                <a:latin typeface="+mn-lt"/>
              </a:rPr>
              <a:t>始时间不早</a:t>
            </a:r>
            <a:r>
              <a:rPr lang="zh-CN" altLang="en-US" sz="2200" dirty="0" smtClean="0">
                <a:latin typeface="+mn-lt"/>
              </a:rPr>
              <a:t>于</a:t>
            </a:r>
            <a:r>
              <a:rPr lang="en-US" altLang="zh-CN" sz="2200" dirty="0" smtClean="0">
                <a:latin typeface="+mn-lt"/>
              </a:rPr>
              <a:t>k</a:t>
            </a:r>
            <a:r>
              <a:rPr lang="zh-CN" altLang="en-US" sz="2200" dirty="0" smtClean="0">
                <a:latin typeface="+mn-lt"/>
              </a:rPr>
              <a:t>的</a:t>
            </a:r>
            <a:r>
              <a:rPr lang="zh-CN" altLang="en-US" sz="2200" dirty="0">
                <a:latin typeface="+mn-lt"/>
              </a:rPr>
              <a:t>结束时</a:t>
            </a:r>
            <a:r>
              <a:rPr lang="zh-CN" altLang="en-US" sz="2200" dirty="0" smtClean="0">
                <a:latin typeface="+mn-lt"/>
              </a:rPr>
              <a:t>间</a:t>
            </a:r>
            <a:endParaRPr lang="en-US" altLang="zh-CN" sz="2200" dirty="0" smtClean="0">
              <a:latin typeface="+mn-lt"/>
            </a:endParaRPr>
          </a:p>
          <a:p>
            <a:pPr marL="1897200" lvl="3" indent="-432000" eaLnBrk="1" hangingPunct="1">
              <a:lnSpc>
                <a:spcPct val="155000"/>
              </a:lnSpc>
              <a:spcBef>
                <a:spcPts val="0"/>
              </a:spcBef>
              <a:buSzPct val="100000"/>
              <a:buFont typeface="微软雅黑" panose="020B0503020204020204" pitchFamily="34" charset="-122"/>
              <a:buChar char="━"/>
            </a:pPr>
            <a:r>
              <a:rPr lang="en-US" altLang="zh-CN" sz="2200" dirty="0" smtClean="0">
                <a:latin typeface="+mn-lt"/>
              </a:rPr>
              <a:t>k</a:t>
            </a:r>
            <a:r>
              <a:rPr lang="zh-CN" altLang="en-US" sz="2200" dirty="0" smtClean="0">
                <a:latin typeface="+mn-lt"/>
              </a:rPr>
              <a:t>为最</a:t>
            </a:r>
            <a:r>
              <a:rPr lang="zh-CN" altLang="en-US" sz="2200" dirty="0">
                <a:latin typeface="+mn-lt"/>
              </a:rPr>
              <a:t>近加入集合</a:t>
            </a:r>
            <a:r>
              <a:rPr lang="en-US" altLang="zh-CN" sz="2200" dirty="0">
                <a:latin typeface="+mn-lt"/>
              </a:rPr>
              <a:t>A</a:t>
            </a:r>
            <a:r>
              <a:rPr lang="zh-CN" altLang="en-US" sz="2200" dirty="0">
                <a:latin typeface="+mn-lt"/>
              </a:rPr>
              <a:t>的活动</a:t>
            </a:r>
            <a:endParaRPr lang="en-US" altLang="zh-CN" sz="2200" dirty="0" smtClean="0">
              <a:latin typeface="+mn-lt"/>
            </a:endParaRPr>
          </a:p>
          <a:p>
            <a:pPr marL="1897200" lvl="3" indent="-432000" eaLnBrk="1" hangingPunct="1">
              <a:lnSpc>
                <a:spcPct val="155000"/>
              </a:lnSpc>
              <a:spcBef>
                <a:spcPts val="0"/>
              </a:spcBef>
              <a:buSzPct val="100000"/>
              <a:buFont typeface="微软雅黑" panose="020B0503020204020204" pitchFamily="34" charset="-122"/>
              <a:buChar char="━"/>
            </a:pPr>
            <a:r>
              <a:rPr lang="zh-CN" altLang="en-US" sz="2200" dirty="0" smtClean="0">
                <a:latin typeface="+mn-lt"/>
              </a:rPr>
              <a:t>若条件满足，则</a:t>
            </a:r>
            <a:r>
              <a:rPr lang="zh-CN" altLang="en-US" sz="2200" dirty="0">
                <a:latin typeface="+mn-lt"/>
              </a:rPr>
              <a:t>活动 </a:t>
            </a:r>
            <a:r>
              <a:rPr lang="en-US" altLang="zh-CN" sz="2200" dirty="0" err="1" smtClean="0">
                <a:latin typeface="+mn-lt"/>
              </a:rPr>
              <a:t>i</a:t>
            </a:r>
            <a:r>
              <a:rPr lang="en-US" altLang="zh-CN" sz="2200" dirty="0" smtClean="0">
                <a:latin typeface="+mn-lt"/>
              </a:rPr>
              <a:t> </a:t>
            </a:r>
            <a:r>
              <a:rPr lang="zh-CN" altLang="en-US" sz="2200" dirty="0" smtClean="0">
                <a:latin typeface="+mn-lt"/>
              </a:rPr>
              <a:t>取代 </a:t>
            </a:r>
            <a:r>
              <a:rPr lang="en-US" altLang="zh-CN" sz="2200" dirty="0" smtClean="0">
                <a:latin typeface="+mn-lt"/>
              </a:rPr>
              <a:t>k </a:t>
            </a:r>
            <a:r>
              <a:rPr lang="zh-CN" altLang="en-US" sz="2200" dirty="0" smtClean="0">
                <a:latin typeface="+mn-lt"/>
              </a:rPr>
              <a:t>成</a:t>
            </a:r>
            <a:r>
              <a:rPr lang="zh-CN" altLang="en-US" sz="2200" dirty="0">
                <a:latin typeface="+mn-lt"/>
              </a:rPr>
              <a:t>为最近加</a:t>
            </a:r>
            <a:r>
              <a:rPr lang="zh-CN" altLang="en-US" sz="2200" dirty="0" smtClean="0">
                <a:latin typeface="+mn-lt"/>
              </a:rPr>
              <a:t>入</a:t>
            </a:r>
            <a:r>
              <a:rPr lang="en-US" altLang="zh-CN" sz="2200" dirty="0" smtClean="0">
                <a:latin typeface="+mn-lt"/>
              </a:rPr>
              <a:t>A</a:t>
            </a:r>
            <a:r>
              <a:rPr lang="zh-CN" altLang="en-US" sz="2200" dirty="0" smtClean="0">
                <a:latin typeface="+mn-lt"/>
              </a:rPr>
              <a:t>的</a:t>
            </a:r>
            <a:r>
              <a:rPr lang="zh-CN" altLang="en-US" sz="2200" dirty="0">
                <a:latin typeface="+mn-lt"/>
              </a:rPr>
              <a:t>活</a:t>
            </a:r>
            <a:r>
              <a:rPr lang="zh-CN" altLang="en-US" sz="2200" dirty="0" smtClean="0">
                <a:latin typeface="+mn-lt"/>
              </a:rPr>
              <a:t>动</a:t>
            </a:r>
            <a:endParaRPr lang="en-US" altLang="zh-CN" sz="2200" dirty="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smtClean="0">
                <a:latin typeface="+mn-lt"/>
              </a:rPr>
              <a:t>若</a:t>
            </a:r>
            <a:r>
              <a:rPr lang="en-US" altLang="zh-CN" sz="2200" dirty="0">
                <a:latin typeface="+mn-lt"/>
              </a:rPr>
              <a:t>S</a:t>
            </a:r>
            <a:r>
              <a:rPr lang="en-US" altLang="zh-CN" sz="2200" dirty="0" smtClean="0">
                <a:latin typeface="+mn-lt"/>
              </a:rPr>
              <a:t>[</a:t>
            </a:r>
            <a:r>
              <a:rPr lang="en-US" altLang="zh-CN" sz="2200" dirty="0" err="1" smtClean="0">
                <a:latin typeface="+mn-lt"/>
              </a:rPr>
              <a:t>i</a:t>
            </a:r>
            <a:r>
              <a:rPr lang="en-US" altLang="zh-CN" sz="2200" dirty="0" smtClean="0">
                <a:latin typeface="+mn-lt"/>
              </a:rPr>
              <a:t>]&lt;F[k]</a:t>
            </a:r>
            <a:r>
              <a:rPr lang="zh-CN" altLang="en-US" sz="2200" dirty="0" smtClean="0">
                <a:latin typeface="+mn-lt"/>
              </a:rPr>
              <a:t>，则放弃活动</a:t>
            </a:r>
            <a:r>
              <a:rPr lang="zh-CN" altLang="en-US" sz="2200" dirty="0">
                <a:latin typeface="+mn-lt"/>
              </a:rPr>
              <a:t> </a:t>
            </a:r>
            <a:r>
              <a:rPr lang="en-US" altLang="zh-CN" sz="2200" dirty="0" err="1" smtClean="0">
                <a:latin typeface="+mn-lt"/>
              </a:rPr>
              <a:t>i</a:t>
            </a:r>
            <a:r>
              <a:rPr lang="en-US" altLang="zh-CN" sz="2200" dirty="0" smtClean="0">
                <a:latin typeface="+mn-lt"/>
              </a:rPr>
              <a:t> </a:t>
            </a:r>
            <a:r>
              <a:rPr lang="zh-CN" altLang="en-US" sz="2200" dirty="0" smtClean="0">
                <a:latin typeface="+mn-lt"/>
              </a:rPr>
              <a:t>，转而考虑下一个活动</a:t>
            </a:r>
            <a:endParaRPr lang="en-US" altLang="zh-CN" sz="2200" dirty="0" smtClean="0">
              <a:latin typeface="+mn-lt"/>
            </a:endParaRPr>
          </a:p>
          <a:p>
            <a:pPr marL="1008000" lvl="1" indent="-432000" eaLnBrk="1" hangingPunct="1">
              <a:lnSpc>
                <a:spcPct val="155000"/>
              </a:lnSpc>
              <a:spcBef>
                <a:spcPts val="0"/>
              </a:spcBef>
            </a:pPr>
            <a:r>
              <a:rPr lang="zh-CN" altLang="en-US" sz="2200" dirty="0" smtClean="0">
                <a:latin typeface="+mn-lt"/>
              </a:rPr>
              <a:t>算法的直觉：</a:t>
            </a:r>
            <a:r>
              <a:rPr lang="zh-CN" altLang="en-US" sz="2200" dirty="0">
                <a:latin typeface="+mn-lt"/>
              </a:rPr>
              <a:t>这种</a:t>
            </a:r>
            <a:r>
              <a:rPr lang="zh-CN" altLang="en-US" sz="2200" dirty="0" smtClean="0">
                <a:latin typeface="+mn-lt"/>
              </a:rPr>
              <a:t>选择方式为</a:t>
            </a:r>
            <a:r>
              <a:rPr lang="zh-CN" altLang="en-US" sz="2200" dirty="0">
                <a:latin typeface="+mn-lt"/>
              </a:rPr>
              <a:t>后序</a:t>
            </a:r>
            <a:r>
              <a:rPr lang="zh-CN" altLang="en-US" sz="2200" dirty="0" smtClean="0">
                <a:latin typeface="+mn-lt"/>
              </a:rPr>
              <a:t>活动预留尽</a:t>
            </a:r>
            <a:r>
              <a:rPr lang="zh-CN" altLang="en-US" sz="2200" dirty="0">
                <a:latin typeface="+mn-lt"/>
              </a:rPr>
              <a:t>可能多的时间</a:t>
            </a:r>
            <a:endParaRPr lang="en-US" altLang="zh-CN" sz="2200" dirty="0" smtClean="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由于输入的活动按照其完成时间的非减序排列</a:t>
            </a:r>
            <a:endParaRPr lang="en-US" altLang="zh-CN" sz="2200" dirty="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所以每次总是选择具有最早完成时间的相容活动加入集合</a:t>
            </a:r>
            <a:r>
              <a:rPr lang="en-US" altLang="zh-CN" sz="2200" dirty="0">
                <a:latin typeface="+mn-lt"/>
              </a:rPr>
              <a:t>A</a:t>
            </a: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贪心选择的意</a:t>
            </a:r>
            <a:r>
              <a:rPr lang="zh-CN" altLang="en-US" sz="2200" dirty="0" smtClean="0">
                <a:latin typeface="+mn-lt"/>
              </a:rPr>
              <a:t>义在于：使</a:t>
            </a:r>
            <a:r>
              <a:rPr lang="zh-CN" altLang="en-US" sz="2200" dirty="0">
                <a:latin typeface="+mn-lt"/>
              </a:rPr>
              <a:t>剩余的可安排时间段</a:t>
            </a:r>
            <a:r>
              <a:rPr lang="zh-CN" altLang="en-US" sz="2200" dirty="0" smtClean="0">
                <a:latin typeface="+mn-lt"/>
              </a:rPr>
              <a:t>极大化，以便</a:t>
            </a:r>
            <a:r>
              <a:rPr lang="zh-CN" altLang="en-US" sz="2200" dirty="0">
                <a:latin typeface="+mn-lt"/>
              </a:rPr>
              <a:t>安排尽可能多的相容活动</a:t>
            </a:r>
            <a:endParaRPr lang="en-US" altLang="zh-CN" sz="2200" dirty="0">
              <a:latin typeface="+mn-lt"/>
            </a:endParaRPr>
          </a:p>
        </p:txBody>
      </p:sp>
    </p:spTree>
    <p:extLst>
      <p:ext uri="{BB962C8B-B14F-4D97-AF65-F5344CB8AC3E}">
        <p14:creationId xmlns:p14="http://schemas.microsoft.com/office/powerpoint/2010/main" val="147069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fade">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body" sz="half" idx="4294967295"/>
          </p:nvPr>
        </p:nvSpPr>
        <p:spPr>
          <a:xfrm>
            <a:off x="395536" y="764704"/>
            <a:ext cx="8064500" cy="649287"/>
          </a:xfrm>
          <a:prstGeom prst="rect">
            <a:avLst/>
          </a:prstGeom>
        </p:spPr>
        <p:txBody>
          <a:bodyPr/>
          <a:lstStyle/>
          <a:p>
            <a:pPr eaLnBrk="1" hangingPunct="1">
              <a:buFont typeface="Wingdings" pitchFamily="2" charset="2"/>
              <a:buChar char="n"/>
            </a:pPr>
            <a:r>
              <a:rPr lang="zh-CN" altLang="en-US" dirty="0" smtClean="0">
                <a:latin typeface="宋体" charset="-122"/>
              </a:rPr>
              <a:t>算法描述</a:t>
            </a:r>
          </a:p>
        </p:txBody>
      </p:sp>
      <p:sp>
        <p:nvSpPr>
          <p:cNvPr id="19459" name="Rectangle 3"/>
          <p:cNvSpPr>
            <a:spLocks noGrp="1"/>
          </p:cNvSpPr>
          <p:nvPr>
            <p:ph type="title" idx="4294967295"/>
          </p:nvPr>
        </p:nvSpPr>
        <p:spPr>
          <a:xfrm>
            <a:off x="428625" y="214313"/>
            <a:ext cx="8229600" cy="1143000"/>
          </a:xfrm>
          <a:prstGeom prst="rect">
            <a:avLst/>
          </a:prstGeom>
        </p:spPr>
        <p:txBody>
          <a:bodyPr/>
          <a:lstStyle/>
          <a:p>
            <a:pPr eaLnBrk="1" hangingPunct="1"/>
            <a:r>
              <a:rPr lang="zh-CN" altLang="en-US" dirty="0" smtClean="0">
                <a:solidFill>
                  <a:schemeClr val="tx1"/>
                </a:solidFill>
              </a:rPr>
              <a:t>贪心算法求解活动安排问题</a:t>
            </a:r>
          </a:p>
        </p:txBody>
      </p:sp>
      <p:sp>
        <p:nvSpPr>
          <p:cNvPr id="19460" name="AutoShape 4"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1" name="AutoShape 5"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2" name="AutoShape 6"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3" name="AutoShape 7"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4" name="AutoShape 8" descr="(O_Q$%B2B)JKRPZ2D`3F"/>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19465" name="AutoShape 9"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6" name="AutoShape 10"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7" name="TextBox 1"/>
          <p:cNvSpPr txBox="1">
            <a:spLocks noChangeArrowheads="1"/>
          </p:cNvSpPr>
          <p:nvPr/>
        </p:nvSpPr>
        <p:spPr bwMode="auto">
          <a:xfrm>
            <a:off x="683568" y="1412776"/>
            <a:ext cx="7272337" cy="5016758"/>
          </a:xfrm>
          <a:prstGeom prst="rect">
            <a:avLst/>
          </a:prstGeom>
          <a:noFill/>
          <a:ln w="9525">
            <a:noFill/>
            <a:miter lim="800000"/>
            <a:headEnd/>
            <a:tailEnd/>
          </a:ln>
        </p:spPr>
        <p:txBody>
          <a:bodyPr>
            <a:spAutoFit/>
          </a:bodyPr>
          <a:lstStyle/>
          <a:p>
            <a:r>
              <a:rPr lang="en-US" altLang="zh-CN" dirty="0"/>
              <a:t>Public static </a:t>
            </a:r>
            <a:r>
              <a:rPr lang="en-US" altLang="zh-CN" dirty="0" err="1"/>
              <a:t>int</a:t>
            </a:r>
            <a:r>
              <a:rPr lang="en-US" altLang="zh-CN" dirty="0"/>
              <a:t> </a:t>
            </a:r>
            <a:r>
              <a:rPr lang="en-US" altLang="zh-CN" dirty="0" err="1" smtClean="0"/>
              <a:t>greedySelector</a:t>
            </a:r>
            <a:r>
              <a:rPr lang="en-US" altLang="zh-CN" dirty="0" smtClean="0"/>
              <a:t>(</a:t>
            </a:r>
            <a:r>
              <a:rPr lang="en-US" altLang="zh-CN" dirty="0" err="1" smtClean="0"/>
              <a:t>int</a:t>
            </a:r>
            <a:r>
              <a:rPr lang="en-US" altLang="zh-CN" dirty="0"/>
              <a:t>[ ] s</a:t>
            </a:r>
            <a:r>
              <a:rPr lang="en-US" altLang="zh-CN" dirty="0" smtClean="0"/>
              <a:t>, </a:t>
            </a:r>
            <a:r>
              <a:rPr lang="en-US" altLang="zh-CN" dirty="0" err="1" smtClean="0"/>
              <a:t>int</a:t>
            </a:r>
            <a:r>
              <a:rPr lang="en-US" altLang="zh-CN" dirty="0"/>
              <a:t>[ ] f</a:t>
            </a:r>
            <a:r>
              <a:rPr lang="en-US" altLang="zh-CN" dirty="0" smtClean="0"/>
              <a:t>, </a:t>
            </a:r>
            <a:r>
              <a:rPr lang="en-US" altLang="zh-CN" dirty="0" err="1" smtClean="0"/>
              <a:t>boolean</a:t>
            </a:r>
            <a:r>
              <a:rPr lang="en-US" altLang="zh-CN" dirty="0" smtClean="0"/>
              <a:t> </a:t>
            </a:r>
            <a:r>
              <a:rPr lang="en-US" altLang="zh-CN" dirty="0"/>
              <a:t>a[ ])</a:t>
            </a:r>
          </a:p>
          <a:p>
            <a:r>
              <a:rPr lang="en-US" altLang="zh-CN" dirty="0"/>
              <a:t>{</a:t>
            </a:r>
          </a:p>
          <a:p>
            <a:r>
              <a:rPr lang="en-US" altLang="zh-CN" dirty="0"/>
              <a:t>	</a:t>
            </a:r>
            <a:r>
              <a:rPr lang="en-US" altLang="zh-CN" dirty="0" err="1"/>
              <a:t>int</a:t>
            </a:r>
            <a:r>
              <a:rPr lang="en-US" altLang="zh-CN" dirty="0"/>
              <a:t> n=s.length-1;</a:t>
            </a:r>
          </a:p>
          <a:p>
            <a:r>
              <a:rPr lang="en-US" altLang="zh-CN" dirty="0"/>
              <a:t>	a[1]=true;</a:t>
            </a:r>
          </a:p>
          <a:p>
            <a:r>
              <a:rPr lang="en-US" altLang="zh-CN" dirty="0"/>
              <a:t>	</a:t>
            </a:r>
            <a:r>
              <a:rPr lang="en-US" altLang="zh-CN" dirty="0" err="1"/>
              <a:t>int</a:t>
            </a:r>
            <a:r>
              <a:rPr lang="en-US" altLang="zh-CN" dirty="0"/>
              <a:t> j=1;</a:t>
            </a:r>
          </a:p>
          <a:p>
            <a:r>
              <a:rPr lang="en-US" altLang="zh-CN" dirty="0"/>
              <a:t>	</a:t>
            </a:r>
            <a:r>
              <a:rPr lang="en-US" altLang="zh-CN" dirty="0" err="1"/>
              <a:t>int</a:t>
            </a:r>
            <a:r>
              <a:rPr lang="en-US" altLang="zh-CN" dirty="0"/>
              <a:t> count=1;</a:t>
            </a:r>
          </a:p>
          <a:p>
            <a:r>
              <a:rPr lang="en-US" altLang="zh-CN" dirty="0"/>
              <a:t>	for(</a:t>
            </a:r>
            <a:r>
              <a:rPr lang="en-US" altLang="zh-CN" dirty="0" err="1"/>
              <a:t>int</a:t>
            </a:r>
            <a:r>
              <a:rPr lang="en-US" altLang="zh-CN" dirty="0"/>
              <a:t> </a:t>
            </a:r>
            <a:r>
              <a:rPr lang="en-US" altLang="zh-CN" dirty="0" err="1"/>
              <a:t>i</a:t>
            </a:r>
            <a:r>
              <a:rPr lang="en-US" altLang="zh-CN" dirty="0"/>
              <a:t>=2;i&lt;=</a:t>
            </a:r>
            <a:r>
              <a:rPr lang="en-US" altLang="zh-CN" dirty="0" err="1"/>
              <a:t>n;i</a:t>
            </a:r>
            <a:r>
              <a:rPr lang="en-US" altLang="zh-CN" dirty="0"/>
              <a:t>++){</a:t>
            </a:r>
          </a:p>
          <a:p>
            <a:r>
              <a:rPr lang="en-US" altLang="zh-CN" dirty="0"/>
              <a:t>		if(s[</a:t>
            </a:r>
            <a:r>
              <a:rPr lang="en-US" altLang="zh-CN" dirty="0" err="1"/>
              <a:t>i</a:t>
            </a:r>
            <a:r>
              <a:rPr lang="en-US" altLang="zh-CN" dirty="0"/>
              <a:t>]&gt;=f[j]){</a:t>
            </a:r>
          </a:p>
          <a:p>
            <a:r>
              <a:rPr lang="en-US" altLang="zh-CN" dirty="0"/>
              <a:t>		a[</a:t>
            </a:r>
            <a:r>
              <a:rPr lang="en-US" altLang="zh-CN" dirty="0" err="1"/>
              <a:t>i</a:t>
            </a:r>
            <a:r>
              <a:rPr lang="en-US" altLang="zh-CN" dirty="0"/>
              <a:t>]=true;</a:t>
            </a:r>
          </a:p>
          <a:p>
            <a:r>
              <a:rPr lang="en-US" altLang="zh-CN" dirty="0"/>
              <a:t>		j=</a:t>
            </a:r>
            <a:r>
              <a:rPr lang="en-US" altLang="zh-CN" dirty="0" err="1"/>
              <a:t>i</a:t>
            </a:r>
            <a:r>
              <a:rPr lang="en-US" altLang="zh-CN" dirty="0"/>
              <a:t>;</a:t>
            </a:r>
          </a:p>
          <a:p>
            <a:r>
              <a:rPr lang="en-US" altLang="zh-CN" dirty="0"/>
              <a:t>		count++;</a:t>
            </a:r>
          </a:p>
          <a:p>
            <a:r>
              <a:rPr lang="en-US" altLang="zh-CN" dirty="0"/>
              <a:t>		}</a:t>
            </a:r>
          </a:p>
          <a:p>
            <a:r>
              <a:rPr lang="en-US" altLang="zh-CN" dirty="0"/>
              <a:t>		else a[</a:t>
            </a:r>
            <a:r>
              <a:rPr lang="en-US" altLang="zh-CN" dirty="0" err="1"/>
              <a:t>i</a:t>
            </a:r>
            <a:r>
              <a:rPr lang="en-US" altLang="zh-CN" dirty="0"/>
              <a:t>]=false;</a:t>
            </a:r>
          </a:p>
          <a:p>
            <a:r>
              <a:rPr lang="en-US" altLang="zh-CN" dirty="0"/>
              <a:t>		}</a:t>
            </a:r>
          </a:p>
          <a:p>
            <a:r>
              <a:rPr lang="en-US" altLang="zh-CN" dirty="0"/>
              <a:t>		return count;</a:t>
            </a:r>
          </a:p>
          <a:p>
            <a:r>
              <a:rPr lang="en-US" altLang="zh-CN" dirty="0"/>
              <a:t>}</a:t>
            </a:r>
            <a:endParaRPr lang="zh-CN" altLang="en-US" dirty="0"/>
          </a:p>
        </p:txBody>
      </p:sp>
      <p:sp>
        <p:nvSpPr>
          <p:cNvPr id="3" name="圆角矩形标注 2"/>
          <p:cNvSpPr/>
          <p:nvPr/>
        </p:nvSpPr>
        <p:spPr>
          <a:xfrm>
            <a:off x="5436097" y="188640"/>
            <a:ext cx="3707904" cy="1169987"/>
          </a:xfrm>
          <a:prstGeom prst="wedgeRoundRectCallout">
            <a:avLst>
              <a:gd name="adj1" fmla="val -59499"/>
              <a:gd name="adj2" fmla="val 64435"/>
              <a:gd name="adj3" fmla="val 16667"/>
            </a:avLst>
          </a:prstGeom>
          <a:solidFill>
            <a:schemeClr val="accent5">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各活动的起始时间和结束时间存储于数组</a:t>
            </a:r>
            <a:r>
              <a:rPr lang="en-US" altLang="zh-CN" b="1" dirty="0" smtClean="0">
                <a:solidFill>
                  <a:srgbClr val="FF0000"/>
                </a:solidFill>
              </a:rPr>
              <a:t>s[]</a:t>
            </a:r>
            <a:r>
              <a:rPr lang="zh-CN" altLang="en-US" b="1" dirty="0" smtClean="0">
                <a:solidFill>
                  <a:srgbClr val="FF0000"/>
                </a:solidFill>
              </a:rPr>
              <a:t>和</a:t>
            </a:r>
            <a:r>
              <a:rPr lang="en-US" altLang="zh-CN" b="1" dirty="0" smtClean="0">
                <a:solidFill>
                  <a:srgbClr val="FF0000"/>
                </a:solidFill>
              </a:rPr>
              <a:t>f[]</a:t>
            </a:r>
            <a:r>
              <a:rPr lang="zh-CN" altLang="en-US" b="1" dirty="0" smtClean="0">
                <a:solidFill>
                  <a:srgbClr val="FF0000"/>
                </a:solidFill>
              </a:rPr>
              <a:t>中</a:t>
            </a:r>
            <a:r>
              <a:rPr lang="zh-CN" altLang="en-US" b="1" dirty="0">
                <a:solidFill>
                  <a:srgbClr val="FF0000"/>
                </a:solidFill>
              </a:rPr>
              <a:t>且按结束时间的非减序排列</a:t>
            </a:r>
          </a:p>
        </p:txBody>
      </p:sp>
      <p:sp>
        <p:nvSpPr>
          <p:cNvPr id="4" name="矩形标注 3"/>
          <p:cNvSpPr/>
          <p:nvPr/>
        </p:nvSpPr>
        <p:spPr>
          <a:xfrm>
            <a:off x="4427984" y="1988841"/>
            <a:ext cx="4608512" cy="720080"/>
          </a:xfrm>
          <a:prstGeom prst="wedgeRectCallout">
            <a:avLst>
              <a:gd name="adj1" fmla="val 1247"/>
              <a:gd name="adj2" fmla="val -84445"/>
            </a:avLst>
          </a:prstGeom>
          <a:solidFill>
            <a:schemeClr val="accent5">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算法</a:t>
            </a:r>
            <a:r>
              <a:rPr lang="zh-CN" altLang="en-US" b="1" dirty="0" smtClean="0">
                <a:solidFill>
                  <a:srgbClr val="FF0000"/>
                </a:solidFill>
              </a:rPr>
              <a:t>用数组</a:t>
            </a:r>
            <a:r>
              <a:rPr lang="en-US" altLang="zh-CN" b="1" dirty="0" smtClean="0">
                <a:solidFill>
                  <a:srgbClr val="FF0000"/>
                </a:solidFill>
              </a:rPr>
              <a:t>a[]</a:t>
            </a:r>
            <a:r>
              <a:rPr lang="zh-CN" altLang="en-US" b="1" dirty="0" smtClean="0">
                <a:solidFill>
                  <a:srgbClr val="FF0000"/>
                </a:solidFill>
              </a:rPr>
              <a:t>存储</a:t>
            </a:r>
            <a:r>
              <a:rPr lang="zh-CN" altLang="en-US" b="1" dirty="0">
                <a:solidFill>
                  <a:srgbClr val="FF0000"/>
                </a:solidFill>
              </a:rPr>
              <a:t>所选择的活动，活动</a:t>
            </a:r>
            <a:r>
              <a:rPr lang="en-US" altLang="zh-CN" b="1" dirty="0" err="1">
                <a:solidFill>
                  <a:srgbClr val="FF0000"/>
                </a:solidFill>
              </a:rPr>
              <a:t>i</a:t>
            </a:r>
            <a:r>
              <a:rPr lang="zh-CN" altLang="en-US" b="1" dirty="0">
                <a:solidFill>
                  <a:srgbClr val="FF0000"/>
                </a:solidFill>
              </a:rPr>
              <a:t>在集合</a:t>
            </a:r>
            <a:r>
              <a:rPr lang="en-US" altLang="zh-CN" b="1" dirty="0">
                <a:solidFill>
                  <a:srgbClr val="FF0000"/>
                </a:solidFill>
              </a:rPr>
              <a:t>A</a:t>
            </a:r>
            <a:r>
              <a:rPr lang="zh-CN" altLang="en-US" b="1" dirty="0">
                <a:solidFill>
                  <a:srgbClr val="FF0000"/>
                </a:solidFill>
              </a:rPr>
              <a:t>中，</a:t>
            </a:r>
            <a:r>
              <a:rPr lang="zh-CN" altLang="en-US" b="1" dirty="0" smtClean="0">
                <a:solidFill>
                  <a:srgbClr val="FF0000"/>
                </a:solidFill>
              </a:rPr>
              <a:t>当且仅当</a:t>
            </a:r>
            <a:r>
              <a:rPr lang="en-US" altLang="zh-CN" dirty="0" smtClean="0">
                <a:solidFill>
                  <a:srgbClr val="FF0000"/>
                </a:solidFill>
              </a:rPr>
              <a:t>a</a:t>
            </a:r>
            <a:r>
              <a:rPr lang="en-US" altLang="zh-CN" b="1" dirty="0" smtClean="0">
                <a:solidFill>
                  <a:srgbClr val="FF0000"/>
                </a:solidFill>
              </a:rPr>
              <a:t>[</a:t>
            </a:r>
            <a:r>
              <a:rPr lang="en-US" altLang="zh-CN" b="1" dirty="0" err="1" smtClean="0">
                <a:solidFill>
                  <a:srgbClr val="FF0000"/>
                </a:solidFill>
              </a:rPr>
              <a:t>i</a:t>
            </a:r>
            <a:r>
              <a:rPr lang="en-US" altLang="zh-CN" b="1" dirty="0">
                <a:solidFill>
                  <a:srgbClr val="FF0000"/>
                </a:solidFill>
              </a:rPr>
              <a:t>]=true</a:t>
            </a:r>
            <a:endParaRPr lang="zh-CN" altLang="en-US" b="1" dirty="0">
              <a:solidFill>
                <a:srgbClr val="FF0000"/>
              </a:solidFill>
            </a:endParaRPr>
          </a:p>
        </p:txBody>
      </p:sp>
      <p:sp>
        <p:nvSpPr>
          <p:cNvPr id="5" name="圆角矩形标注 4"/>
          <p:cNvSpPr/>
          <p:nvPr/>
        </p:nvSpPr>
        <p:spPr>
          <a:xfrm>
            <a:off x="4139952" y="2780928"/>
            <a:ext cx="4896544" cy="1935163"/>
          </a:xfrm>
          <a:prstGeom prst="wedgeRoundRectCallout">
            <a:avLst>
              <a:gd name="adj1" fmla="val -90320"/>
              <a:gd name="adj2" fmla="val -40003"/>
              <a:gd name="adj3" fmla="val 16667"/>
            </a:avLst>
          </a:prstGeom>
          <a:solidFill>
            <a:schemeClr val="accent5">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变量</a:t>
            </a:r>
            <a:r>
              <a:rPr lang="en-US" altLang="zh-CN" b="1" dirty="0">
                <a:solidFill>
                  <a:srgbClr val="FF0000"/>
                </a:solidFill>
              </a:rPr>
              <a:t>j</a:t>
            </a:r>
            <a:r>
              <a:rPr lang="zh-CN" altLang="en-US" b="1" dirty="0">
                <a:solidFill>
                  <a:srgbClr val="FF0000"/>
                </a:solidFill>
              </a:rPr>
              <a:t>记录最近一次加入</a:t>
            </a:r>
            <a:r>
              <a:rPr lang="en-US" altLang="zh-CN" b="1" dirty="0">
                <a:solidFill>
                  <a:srgbClr val="FF0000"/>
                </a:solidFill>
              </a:rPr>
              <a:t>A</a:t>
            </a:r>
            <a:r>
              <a:rPr lang="zh-CN" altLang="en-US" b="1" dirty="0">
                <a:solidFill>
                  <a:srgbClr val="FF0000"/>
                </a:solidFill>
              </a:rPr>
              <a:t>的活动，由于输入的活动以其完成时间的非减序排列，所以</a:t>
            </a:r>
            <a:r>
              <a:rPr lang="en-US" altLang="zh-CN" b="1" dirty="0" err="1">
                <a:solidFill>
                  <a:srgbClr val="FF0000"/>
                </a:solidFill>
              </a:rPr>
              <a:t>fj</a:t>
            </a:r>
            <a:r>
              <a:rPr lang="zh-CN" altLang="en-US" b="1" dirty="0">
                <a:solidFill>
                  <a:srgbClr val="FF0000"/>
                </a:solidFill>
              </a:rPr>
              <a:t>总是当前集合</a:t>
            </a:r>
            <a:r>
              <a:rPr lang="en-US" altLang="zh-CN" b="1" dirty="0">
                <a:solidFill>
                  <a:srgbClr val="FF0000"/>
                </a:solidFill>
              </a:rPr>
              <a:t>A</a:t>
            </a:r>
            <a:r>
              <a:rPr lang="zh-CN" altLang="en-US" b="1" dirty="0">
                <a:solidFill>
                  <a:srgbClr val="FF0000"/>
                </a:solidFill>
              </a:rPr>
              <a:t>中所有活动的最大结束时间，算法一开始选择活动</a:t>
            </a:r>
            <a:r>
              <a:rPr lang="en-US" altLang="zh-CN" b="1" dirty="0">
                <a:solidFill>
                  <a:srgbClr val="FF0000"/>
                </a:solidFill>
              </a:rPr>
              <a:t>1</a:t>
            </a:r>
            <a:r>
              <a:rPr lang="zh-CN" altLang="en-US" b="1" dirty="0">
                <a:solidFill>
                  <a:srgbClr val="FF0000"/>
                </a:solidFill>
              </a:rPr>
              <a:t>，并将</a:t>
            </a:r>
            <a:r>
              <a:rPr lang="en-US" altLang="zh-CN" b="1" dirty="0">
                <a:solidFill>
                  <a:srgbClr val="FF0000"/>
                </a:solidFill>
              </a:rPr>
              <a:t>j</a:t>
            </a:r>
            <a:r>
              <a:rPr lang="zh-CN" altLang="en-US" b="1" dirty="0">
                <a:solidFill>
                  <a:srgbClr val="FF0000"/>
                </a:solidFill>
              </a:rPr>
              <a:t>初始化为</a:t>
            </a:r>
            <a:r>
              <a:rPr lang="en-US" altLang="zh-CN" b="1" dirty="0">
                <a:solidFill>
                  <a:srgbClr val="FF0000"/>
                </a:solidFill>
              </a:rPr>
              <a:t>1</a:t>
            </a:r>
            <a:endParaRPr lang="zh-CN" altLang="en-US" b="1" dirty="0">
              <a:solidFill>
                <a:srgbClr val="FF0000"/>
              </a:solidFill>
            </a:endParaRPr>
          </a:p>
        </p:txBody>
      </p:sp>
      <p:sp>
        <p:nvSpPr>
          <p:cNvPr id="6" name="矩形标注 5"/>
          <p:cNvSpPr/>
          <p:nvPr/>
        </p:nvSpPr>
        <p:spPr>
          <a:xfrm>
            <a:off x="4499992" y="3573016"/>
            <a:ext cx="3349625" cy="792163"/>
          </a:xfrm>
          <a:prstGeom prst="wedgeRectCallout">
            <a:avLst>
              <a:gd name="adj1" fmla="val -76662"/>
              <a:gd name="adj2" fmla="val -53370"/>
            </a:avLst>
          </a:prstGeom>
          <a:solidFill>
            <a:schemeClr val="accent5">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然后依次检查活动</a:t>
            </a:r>
            <a:r>
              <a:rPr lang="en-US" altLang="zh-CN" b="1" dirty="0" err="1">
                <a:solidFill>
                  <a:srgbClr val="FF0000"/>
                </a:solidFill>
              </a:rPr>
              <a:t>i</a:t>
            </a:r>
            <a:r>
              <a:rPr lang="zh-CN" altLang="en-US" b="1" dirty="0">
                <a:solidFill>
                  <a:srgbClr val="FF0000"/>
                </a:solidFill>
              </a:rPr>
              <a:t>是否与当前已选择的所有活动相容</a:t>
            </a:r>
          </a:p>
        </p:txBody>
      </p:sp>
      <p:sp>
        <p:nvSpPr>
          <p:cNvPr id="7" name="矩形标注 6"/>
          <p:cNvSpPr/>
          <p:nvPr/>
        </p:nvSpPr>
        <p:spPr>
          <a:xfrm>
            <a:off x="4427538" y="4581525"/>
            <a:ext cx="3744912" cy="1268413"/>
          </a:xfrm>
          <a:prstGeom prst="wedgeRectCallout">
            <a:avLst>
              <a:gd name="adj1" fmla="val -70226"/>
              <a:gd name="adj2" fmla="val -86258"/>
            </a:avLst>
          </a:prstGeom>
          <a:solidFill>
            <a:schemeClr val="accent5">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若相容则将活动</a:t>
            </a:r>
            <a:r>
              <a:rPr lang="en-US" altLang="zh-CN" b="1" dirty="0" err="1">
                <a:solidFill>
                  <a:srgbClr val="FF0000"/>
                </a:solidFill>
              </a:rPr>
              <a:t>i</a:t>
            </a:r>
            <a:r>
              <a:rPr lang="zh-CN" altLang="en-US" b="1" dirty="0">
                <a:solidFill>
                  <a:srgbClr val="FF0000"/>
                </a:solidFill>
              </a:rPr>
              <a:t>加入已选择活动的集合</a:t>
            </a:r>
            <a:r>
              <a:rPr lang="en-US" altLang="zh-CN" b="1" dirty="0">
                <a:solidFill>
                  <a:srgbClr val="FF0000"/>
                </a:solidFill>
              </a:rPr>
              <a:t>A</a:t>
            </a:r>
            <a:r>
              <a:rPr lang="zh-CN" altLang="en-US" b="1" dirty="0">
                <a:solidFill>
                  <a:srgbClr val="FF0000"/>
                </a:solidFill>
              </a:rPr>
              <a:t>中；如不相容，则不选择活动</a:t>
            </a:r>
            <a:r>
              <a:rPr lang="en-US" altLang="zh-CN" b="1" dirty="0" err="1">
                <a:solidFill>
                  <a:srgbClr val="FF0000"/>
                </a:solidFill>
              </a:rPr>
              <a:t>i</a:t>
            </a:r>
            <a:r>
              <a:rPr lang="zh-CN" altLang="en-US" b="1" dirty="0">
                <a:solidFill>
                  <a:srgbClr val="FF0000"/>
                </a:solidFill>
              </a:rPr>
              <a:t>，而继续检查下一个活动与集合</a:t>
            </a:r>
            <a:r>
              <a:rPr lang="en-US" altLang="zh-CN" b="1" dirty="0">
                <a:solidFill>
                  <a:srgbClr val="FF0000"/>
                </a:solidFill>
              </a:rPr>
              <a:t>A</a:t>
            </a:r>
            <a:r>
              <a:rPr lang="zh-CN" altLang="en-US" b="1" dirty="0">
                <a:solidFill>
                  <a:srgbClr val="FF0000"/>
                </a:solidFill>
              </a:rPr>
              <a:t>中活动的相容性</a:t>
            </a:r>
          </a:p>
        </p:txBody>
      </p:sp>
      <p:sp>
        <p:nvSpPr>
          <p:cNvPr id="8" name="圆角矩形标注 7"/>
          <p:cNvSpPr/>
          <p:nvPr/>
        </p:nvSpPr>
        <p:spPr>
          <a:xfrm>
            <a:off x="4535488" y="4514850"/>
            <a:ext cx="4608512" cy="2343150"/>
          </a:xfrm>
          <a:prstGeom prst="wedgeRoundRectCallout">
            <a:avLst>
              <a:gd name="adj1" fmla="val -62589"/>
              <a:gd name="adj2" fmla="val -75932"/>
              <a:gd name="adj3" fmla="val 16667"/>
            </a:avLst>
          </a:prstGeom>
          <a:solidFill>
            <a:schemeClr val="accent5">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由于</a:t>
            </a:r>
            <a:r>
              <a:rPr lang="en-US" altLang="zh-CN" b="1" dirty="0" err="1">
                <a:solidFill>
                  <a:srgbClr val="FF0000"/>
                </a:solidFill>
              </a:rPr>
              <a:t>fj</a:t>
            </a:r>
            <a:r>
              <a:rPr lang="zh-CN" altLang="en-US" b="1" dirty="0">
                <a:solidFill>
                  <a:srgbClr val="FF0000"/>
                </a:solidFill>
              </a:rPr>
              <a:t>总是当前集合</a:t>
            </a:r>
            <a:r>
              <a:rPr lang="en-US" altLang="zh-CN" b="1" dirty="0">
                <a:solidFill>
                  <a:srgbClr val="FF0000"/>
                </a:solidFill>
              </a:rPr>
              <a:t>A</a:t>
            </a:r>
            <a:r>
              <a:rPr lang="zh-CN" altLang="en-US" b="1" dirty="0">
                <a:solidFill>
                  <a:srgbClr val="FF0000"/>
                </a:solidFill>
              </a:rPr>
              <a:t>中所有活动的最大结束时间，故活动</a:t>
            </a:r>
            <a:r>
              <a:rPr lang="en-US" altLang="zh-CN" b="1" dirty="0" err="1">
                <a:solidFill>
                  <a:srgbClr val="FF0000"/>
                </a:solidFill>
              </a:rPr>
              <a:t>i</a:t>
            </a:r>
            <a:r>
              <a:rPr lang="zh-CN" altLang="en-US" b="1" dirty="0">
                <a:solidFill>
                  <a:srgbClr val="FF0000"/>
                </a:solidFill>
              </a:rPr>
              <a:t>和当前集合</a:t>
            </a:r>
            <a:r>
              <a:rPr lang="en-US" altLang="zh-CN" b="1" dirty="0">
                <a:solidFill>
                  <a:srgbClr val="FF0000"/>
                </a:solidFill>
              </a:rPr>
              <a:t>A</a:t>
            </a:r>
            <a:r>
              <a:rPr lang="zh-CN" altLang="en-US" b="1" dirty="0">
                <a:solidFill>
                  <a:srgbClr val="FF0000"/>
                </a:solidFill>
              </a:rPr>
              <a:t>中所有活动相容的充分必要条件是其开始时间不早于最近加入集合</a:t>
            </a:r>
            <a:r>
              <a:rPr lang="en-US" altLang="zh-CN" b="1" dirty="0">
                <a:solidFill>
                  <a:srgbClr val="FF0000"/>
                </a:solidFill>
              </a:rPr>
              <a:t>A</a:t>
            </a:r>
            <a:r>
              <a:rPr lang="zh-CN" altLang="en-US" b="1" dirty="0">
                <a:solidFill>
                  <a:srgbClr val="FF0000"/>
                </a:solidFill>
              </a:rPr>
              <a:t>的活动</a:t>
            </a:r>
            <a:r>
              <a:rPr lang="en-US" altLang="zh-CN" b="1" dirty="0">
                <a:solidFill>
                  <a:srgbClr val="FF0000"/>
                </a:solidFill>
              </a:rPr>
              <a:t>j</a:t>
            </a:r>
            <a:r>
              <a:rPr lang="zh-CN" altLang="en-US" b="1" dirty="0">
                <a:solidFill>
                  <a:srgbClr val="FF0000"/>
                </a:solidFill>
              </a:rPr>
              <a:t>的结束时间</a:t>
            </a:r>
            <a:r>
              <a:rPr lang="en-US" altLang="zh-CN" b="1" dirty="0" err="1">
                <a:solidFill>
                  <a:srgbClr val="FF0000"/>
                </a:solidFill>
              </a:rPr>
              <a:t>fj</a:t>
            </a:r>
            <a:r>
              <a:rPr lang="zh-CN" altLang="en-US" b="1" dirty="0">
                <a:solidFill>
                  <a:srgbClr val="FF0000"/>
                </a:solidFill>
              </a:rPr>
              <a:t>，即</a:t>
            </a:r>
            <a:r>
              <a:rPr lang="en-US" altLang="zh-CN" b="1" dirty="0" err="1">
                <a:solidFill>
                  <a:srgbClr val="FF0000"/>
                </a:solidFill>
              </a:rPr>
              <a:t>si≥fj</a:t>
            </a:r>
            <a:r>
              <a:rPr lang="zh-CN" altLang="en-US" b="1" dirty="0">
                <a:solidFill>
                  <a:srgbClr val="FF0000"/>
                </a:solidFill>
              </a:rPr>
              <a:t>，若活动</a:t>
            </a:r>
            <a:r>
              <a:rPr lang="en-US" altLang="zh-CN" b="1" dirty="0" err="1">
                <a:solidFill>
                  <a:srgbClr val="FF0000"/>
                </a:solidFill>
              </a:rPr>
              <a:t>i</a:t>
            </a:r>
            <a:r>
              <a:rPr lang="zh-CN" altLang="en-US" b="1" dirty="0">
                <a:solidFill>
                  <a:srgbClr val="FF0000"/>
                </a:solidFill>
              </a:rPr>
              <a:t>与之相容，则</a:t>
            </a:r>
            <a:r>
              <a:rPr lang="en-US" altLang="zh-CN" b="1" dirty="0" err="1">
                <a:solidFill>
                  <a:srgbClr val="FF0000"/>
                </a:solidFill>
              </a:rPr>
              <a:t>i</a:t>
            </a:r>
            <a:r>
              <a:rPr lang="zh-CN" altLang="en-US" b="1" dirty="0">
                <a:solidFill>
                  <a:srgbClr val="FF0000"/>
                </a:solidFill>
              </a:rPr>
              <a:t>成为最近加入集合</a:t>
            </a:r>
            <a:r>
              <a:rPr lang="en-US" altLang="zh-CN" b="1" dirty="0">
                <a:solidFill>
                  <a:srgbClr val="FF0000"/>
                </a:solidFill>
              </a:rPr>
              <a:t>A</a:t>
            </a:r>
            <a:r>
              <a:rPr lang="zh-CN" altLang="en-US" b="1" dirty="0">
                <a:solidFill>
                  <a:srgbClr val="FF0000"/>
                </a:solidFill>
              </a:rPr>
              <a:t>中的活动，并取代活动</a:t>
            </a:r>
            <a:r>
              <a:rPr lang="en-US" altLang="zh-CN" b="1" dirty="0">
                <a:solidFill>
                  <a:srgbClr val="FF0000"/>
                </a:solidFill>
              </a:rPr>
              <a:t>j</a:t>
            </a:r>
            <a:r>
              <a:rPr lang="zh-CN" altLang="en-US" b="1" dirty="0">
                <a:solidFill>
                  <a:srgbClr val="FF0000"/>
                </a:solidFill>
              </a:rPr>
              <a:t>的位置。</a:t>
            </a:r>
          </a:p>
        </p:txBody>
      </p:sp>
      <p:sp>
        <p:nvSpPr>
          <p:cNvPr id="18" name="TextBox 17"/>
          <p:cNvSpPr txBox="1"/>
          <p:nvPr/>
        </p:nvSpPr>
        <p:spPr>
          <a:xfrm>
            <a:off x="179512" y="3717032"/>
            <a:ext cx="1584176" cy="707886"/>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时间复杂度</a:t>
            </a:r>
            <a:endParaRPr lang="en-US" altLang="zh-CN" dirty="0" smtClean="0">
              <a:latin typeface="微软雅黑" pitchFamily="34" charset="-122"/>
              <a:ea typeface="微软雅黑" pitchFamily="34" charset="-122"/>
            </a:endParaRPr>
          </a:p>
          <a:p>
            <a:endParaRPr lang="zh-CN" altLang="en-US" dirty="0"/>
          </a:p>
        </p:txBody>
      </p:sp>
      <p:graphicFrame>
        <p:nvGraphicFramePr>
          <p:cNvPr id="19" name="对象 18"/>
          <p:cNvGraphicFramePr>
            <a:graphicFrameLocks noChangeAspect="1"/>
          </p:cNvGraphicFramePr>
          <p:nvPr/>
        </p:nvGraphicFramePr>
        <p:xfrm>
          <a:off x="611560" y="4077072"/>
          <a:ext cx="648072" cy="388843"/>
        </p:xfrm>
        <a:graphic>
          <a:graphicData uri="http://schemas.openxmlformats.org/presentationml/2006/ole">
            <mc:AlternateContent xmlns:mc="http://schemas.openxmlformats.org/markup-compatibility/2006">
              <mc:Choice xmlns:v="urn:schemas-microsoft-com:vml" Requires="v">
                <p:oleObj spid="_x0000_s180244" name="Equation" r:id="rId4" imgW="317160" imgH="190440" progId="Equation.DSMT4">
                  <p:embed/>
                </p:oleObj>
              </mc:Choice>
              <mc:Fallback>
                <p:oleObj name="Equation" r:id="rId4" imgW="317160" imgH="1904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077072"/>
                        <a:ext cx="648072" cy="3888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strVal val="#ppt_w*0.70"/>
                                          </p:val>
                                        </p:tav>
                                        <p:tav tm="100000">
                                          <p:val>
                                            <p:strVal val="#ppt_w"/>
                                          </p:val>
                                        </p:tav>
                                      </p:tavLst>
                                    </p:anim>
                                    <p:anim calcmode="lin" valueType="num">
                                      <p:cBhvr>
                                        <p:cTn id="64" dur="1000" fill="hold"/>
                                        <p:tgtEl>
                                          <p:spTgt spid="18"/>
                                        </p:tgtEl>
                                        <p:attrNameLst>
                                          <p:attrName>ppt_h</p:attrName>
                                        </p:attrNameLst>
                                      </p:cBhvr>
                                      <p:tavLst>
                                        <p:tav tm="0">
                                          <p:val>
                                            <p:strVal val="#ppt_h"/>
                                          </p:val>
                                        </p:tav>
                                        <p:tav tm="100000">
                                          <p:val>
                                            <p:strVal val="#ppt_h"/>
                                          </p:val>
                                        </p:tav>
                                      </p:tavLst>
                                    </p:anim>
                                    <p:animEffect transition="in" filter="fade">
                                      <p:cBhvr>
                                        <p:cTn id="65" dur="10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1000" fill="hold"/>
                                        <p:tgtEl>
                                          <p:spTgt spid="19"/>
                                        </p:tgtEl>
                                        <p:attrNameLst>
                                          <p:attrName>ppt_w</p:attrName>
                                        </p:attrNameLst>
                                      </p:cBhvr>
                                      <p:tavLst>
                                        <p:tav tm="0">
                                          <p:val>
                                            <p:strVal val="#ppt_w*0.70"/>
                                          </p:val>
                                        </p:tav>
                                        <p:tav tm="100000">
                                          <p:val>
                                            <p:strVal val="#ppt_w"/>
                                          </p:val>
                                        </p:tav>
                                      </p:tavLst>
                                    </p:anim>
                                    <p:anim calcmode="lin" valueType="num">
                                      <p:cBhvr>
                                        <p:cTn id="71" dur="1000" fill="hold"/>
                                        <p:tgtEl>
                                          <p:spTgt spid="19"/>
                                        </p:tgtEl>
                                        <p:attrNameLst>
                                          <p:attrName>ppt_h</p:attrName>
                                        </p:attrNameLst>
                                      </p:cBhvr>
                                      <p:tavLst>
                                        <p:tav tm="0">
                                          <p:val>
                                            <p:strVal val="#ppt_h"/>
                                          </p:val>
                                        </p:tav>
                                        <p:tav tm="100000">
                                          <p:val>
                                            <p:strVal val="#ppt_h"/>
                                          </p:val>
                                        </p:tav>
                                      </p:tavLst>
                                    </p:anim>
                                    <p:animEffect transition="in" filter="fade">
                                      <p:cBhvr>
                                        <p:cTn id="7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600"/>
              </a:spcBef>
            </a:pPr>
            <a:r>
              <a:rPr lang="zh-CN" altLang="en-US" sz="2200" dirty="0" smtClean="0">
                <a:latin typeface="+mn-lt"/>
              </a:rPr>
              <a:t>算法</a:t>
            </a:r>
            <a:r>
              <a:rPr lang="zh-CN" altLang="en-US" sz="2200" dirty="0">
                <a:latin typeface="+mn-lt"/>
              </a:rPr>
              <a:t>分析</a:t>
            </a:r>
            <a:endParaRPr lang="en-US" altLang="zh-CN" sz="2200" dirty="0" smtClean="0">
              <a:latin typeface="+mn-lt"/>
            </a:endParaRPr>
          </a:p>
          <a:p>
            <a:pPr marL="1008000" lvl="1" indent="-432000" eaLnBrk="1" hangingPunct="1">
              <a:lnSpc>
                <a:spcPct val="150000"/>
              </a:lnSpc>
              <a:spcBef>
                <a:spcPts val="600"/>
              </a:spcBef>
            </a:pPr>
            <a:r>
              <a:rPr lang="zh-CN" altLang="en-US" sz="2200" b="1" dirty="0" smtClean="0">
                <a:latin typeface="+mn-lt"/>
              </a:rPr>
              <a:t>复杂度分析</a:t>
            </a:r>
            <a:r>
              <a:rPr lang="zh-CN" altLang="en-US" sz="2200" dirty="0" smtClean="0">
                <a:latin typeface="+mn-lt"/>
              </a:rPr>
              <a:t>：为使</a:t>
            </a:r>
            <a:r>
              <a:rPr lang="zh-CN" altLang="en-US" sz="2200" dirty="0">
                <a:latin typeface="+mn-lt"/>
              </a:rPr>
              <a:t>最多的活动能相容地使用公共资</a:t>
            </a:r>
            <a:r>
              <a:rPr lang="zh-CN" altLang="en-US" sz="2200" dirty="0" smtClean="0">
                <a:latin typeface="+mn-lt"/>
              </a:rPr>
              <a:t>源</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若活</a:t>
            </a:r>
            <a:r>
              <a:rPr lang="zh-CN" altLang="en-US" sz="2200" dirty="0">
                <a:latin typeface="+mn-lt"/>
              </a:rPr>
              <a:t>动已按结束时间的非减序排</a:t>
            </a:r>
            <a:r>
              <a:rPr lang="zh-CN" altLang="en-US" sz="2200" dirty="0" smtClean="0">
                <a:latin typeface="+mn-lt"/>
              </a:rPr>
              <a:t>列：算</a:t>
            </a:r>
            <a:r>
              <a:rPr lang="zh-CN" altLang="en-US" sz="2200" dirty="0">
                <a:latin typeface="+mn-lt"/>
              </a:rPr>
              <a:t>法只需</a:t>
            </a:r>
            <a:r>
              <a:rPr lang="en-US" altLang="zh-CN" sz="2200" dirty="0">
                <a:latin typeface="+mn-lt"/>
              </a:rPr>
              <a:t>O(n)</a:t>
            </a:r>
            <a:r>
              <a:rPr lang="zh-CN" altLang="en-US" sz="2200" dirty="0">
                <a:latin typeface="+mn-lt"/>
              </a:rPr>
              <a:t>的时</a:t>
            </a:r>
            <a:r>
              <a:rPr lang="zh-CN" altLang="en-US" sz="2200" dirty="0" smtClean="0">
                <a:latin typeface="+mn-lt"/>
              </a:rPr>
              <a:t>间</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若活</a:t>
            </a:r>
            <a:r>
              <a:rPr lang="zh-CN" altLang="en-US" sz="2200" dirty="0">
                <a:latin typeface="+mn-lt"/>
              </a:rPr>
              <a:t>动未按非减序排</a:t>
            </a:r>
            <a:r>
              <a:rPr lang="zh-CN" altLang="en-US" sz="2200" dirty="0" smtClean="0">
                <a:latin typeface="+mn-lt"/>
              </a:rPr>
              <a:t>列：可</a:t>
            </a:r>
            <a:r>
              <a:rPr lang="zh-CN" altLang="en-US" sz="2200" dirty="0">
                <a:latin typeface="+mn-lt"/>
              </a:rPr>
              <a:t>以用</a:t>
            </a:r>
            <a:r>
              <a:rPr lang="en-US" altLang="zh-CN" sz="2200" dirty="0">
                <a:latin typeface="+mn-lt"/>
              </a:rPr>
              <a:t>O(</a:t>
            </a:r>
            <a:r>
              <a:rPr lang="en-US" altLang="zh-CN" sz="2200" dirty="0" err="1">
                <a:latin typeface="+mn-lt"/>
              </a:rPr>
              <a:t>nlogn</a:t>
            </a:r>
            <a:r>
              <a:rPr lang="en-US" altLang="zh-CN" sz="2200" dirty="0">
                <a:latin typeface="+mn-lt"/>
              </a:rPr>
              <a:t>)</a:t>
            </a:r>
            <a:r>
              <a:rPr lang="zh-CN" altLang="en-US" sz="2200" dirty="0">
                <a:latin typeface="+mn-lt"/>
              </a:rPr>
              <a:t>的时</a:t>
            </a:r>
            <a:r>
              <a:rPr lang="zh-CN" altLang="en-US" sz="2200" dirty="0" smtClean="0">
                <a:latin typeface="+mn-lt"/>
              </a:rPr>
              <a:t>间先排序</a:t>
            </a:r>
            <a:endParaRPr lang="en-US" altLang="zh-CN" sz="2200" dirty="0" smtClean="0">
              <a:latin typeface="+mn-lt"/>
            </a:endParaRPr>
          </a:p>
          <a:p>
            <a:pPr marL="1008000" lvl="1" indent="-432000" eaLnBrk="1" hangingPunct="1">
              <a:lnSpc>
                <a:spcPct val="150000"/>
              </a:lnSpc>
              <a:spcBef>
                <a:spcPts val="600"/>
              </a:spcBef>
            </a:pPr>
            <a:r>
              <a:rPr lang="zh-CN" altLang="en-US" sz="2200" b="1" dirty="0" smtClean="0">
                <a:latin typeface="+mn-lt"/>
              </a:rPr>
              <a:t>全局最优解</a:t>
            </a:r>
            <a:endParaRPr lang="en-US" altLang="zh-CN" sz="2200" b="1" dirty="0">
              <a:latin typeface="+mn-lt"/>
            </a:endParaRPr>
          </a:p>
          <a:p>
            <a:pPr marL="1440000" lvl="2" indent="-432000" eaLnBrk="1" hangingPunct="1">
              <a:lnSpc>
                <a:spcPct val="150000"/>
              </a:lnSpc>
              <a:spcBef>
                <a:spcPts val="600"/>
              </a:spcBef>
            </a:pPr>
            <a:r>
              <a:rPr lang="zh-CN" altLang="en-US" sz="2200" dirty="0" smtClean="0">
                <a:latin typeface="+mn-lt"/>
              </a:rPr>
              <a:t>贪</a:t>
            </a:r>
            <a:r>
              <a:rPr lang="zh-CN" altLang="en-US" sz="2200" dirty="0">
                <a:latin typeface="+mn-lt"/>
              </a:rPr>
              <a:t>心算法并不总能求得问题的整体最优</a:t>
            </a:r>
            <a:r>
              <a:rPr lang="zh-CN" altLang="en-US" sz="2200" dirty="0" smtClean="0">
                <a:latin typeface="+mn-lt"/>
              </a:rPr>
              <a:t>解</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但</a:t>
            </a:r>
            <a:r>
              <a:rPr lang="zh-CN" altLang="en-US" sz="2200" dirty="0">
                <a:latin typeface="+mn-lt"/>
              </a:rPr>
              <a:t>对于活动安排问题，贪心算</a:t>
            </a:r>
            <a:r>
              <a:rPr lang="zh-CN" altLang="en-US" sz="2200" dirty="0" smtClean="0">
                <a:latin typeface="+mn-lt"/>
              </a:rPr>
              <a:t>法却</a:t>
            </a:r>
            <a:r>
              <a:rPr lang="zh-CN" altLang="en-US" sz="2200" dirty="0">
                <a:latin typeface="+mn-lt"/>
              </a:rPr>
              <a:t>总能求得的整体最优</a:t>
            </a:r>
            <a:r>
              <a:rPr lang="zh-CN" altLang="en-US" sz="2200" dirty="0" smtClean="0">
                <a:latin typeface="+mn-lt"/>
              </a:rPr>
              <a:t>解</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即：它</a:t>
            </a:r>
            <a:r>
              <a:rPr lang="zh-CN" altLang="en-US" sz="2200" dirty="0">
                <a:latin typeface="+mn-lt"/>
              </a:rPr>
              <a:t>最终所确定的相容活动集合</a:t>
            </a:r>
            <a:r>
              <a:rPr lang="en-US" altLang="zh-CN" sz="2200" dirty="0">
                <a:latin typeface="+mn-lt"/>
              </a:rPr>
              <a:t>A</a:t>
            </a:r>
            <a:r>
              <a:rPr lang="zh-CN" altLang="en-US" sz="2200" dirty="0">
                <a:latin typeface="+mn-lt"/>
              </a:rPr>
              <a:t>的规模最</a:t>
            </a:r>
            <a:r>
              <a:rPr lang="zh-CN" altLang="en-US" sz="2200" dirty="0" smtClean="0">
                <a:latin typeface="+mn-lt"/>
              </a:rPr>
              <a:t>大</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这</a:t>
            </a:r>
            <a:r>
              <a:rPr lang="zh-CN" altLang="en-US" sz="2200" dirty="0">
                <a:latin typeface="+mn-lt"/>
              </a:rPr>
              <a:t>个结论可以用数学归纳法证</a:t>
            </a:r>
            <a:r>
              <a:rPr lang="zh-CN" altLang="en-US" sz="2200" dirty="0" smtClean="0">
                <a:latin typeface="+mn-lt"/>
              </a:rPr>
              <a:t>明</a:t>
            </a:r>
            <a:endParaRPr lang="en-US" altLang="zh-CN" sz="2200" dirty="0">
              <a:latin typeface="+mn-lt"/>
            </a:endParaRPr>
          </a:p>
        </p:txBody>
      </p:sp>
    </p:spTree>
    <p:extLst>
      <p:ext uri="{BB962C8B-B14F-4D97-AF65-F5344CB8AC3E}">
        <p14:creationId xmlns:p14="http://schemas.microsoft.com/office/powerpoint/2010/main" val="27376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z="4000" dirty="0" smtClean="0"/>
              <a:t>活动安排问题实例</a:t>
            </a:r>
          </a:p>
        </p:txBody>
      </p:sp>
      <p:sp>
        <p:nvSpPr>
          <p:cNvPr id="21508" name="Rectangle 3"/>
          <p:cNvSpPr>
            <a:spLocks noGrp="1" noChangeArrowheads="1"/>
          </p:cNvSpPr>
          <p:nvPr>
            <p:ph type="body" sz="half" idx="1"/>
          </p:nvPr>
        </p:nvSpPr>
        <p:spPr>
          <a:xfrm>
            <a:off x="323528" y="1412776"/>
            <a:ext cx="8497639" cy="1087437"/>
          </a:xfrm>
        </p:spPr>
        <p:txBody>
          <a:bodyPr/>
          <a:lstStyle/>
          <a:p>
            <a:pPr>
              <a:buFont typeface="Wingdings" pitchFamily="2" charset="2"/>
              <a:buNone/>
            </a:pPr>
            <a:r>
              <a:rPr lang="zh-CN" altLang="en-US" dirty="0" smtClean="0"/>
              <a:t>  </a:t>
            </a:r>
            <a:r>
              <a:rPr lang="zh-CN" altLang="en-US" b="1" dirty="0" smtClean="0">
                <a:solidFill>
                  <a:schemeClr val="accent2"/>
                </a:solidFill>
              </a:rPr>
              <a:t>例：</a:t>
            </a:r>
            <a:r>
              <a:rPr lang="zh-CN" altLang="en-US" b="1" dirty="0" smtClean="0"/>
              <a:t>设待安排的</a:t>
            </a:r>
            <a:r>
              <a:rPr lang="en-US" altLang="zh-CN" b="1" dirty="0" smtClean="0"/>
              <a:t>11</a:t>
            </a:r>
            <a:r>
              <a:rPr lang="zh-CN" altLang="en-US" b="1" dirty="0" smtClean="0"/>
              <a:t>个活动的开始时间和结束时间按结束时间的非减序排列如下</a:t>
            </a:r>
            <a:r>
              <a:rPr lang="zh-CN" altLang="en-US" dirty="0" smtClean="0"/>
              <a:t>：</a:t>
            </a:r>
          </a:p>
        </p:txBody>
      </p:sp>
      <p:graphicFrame>
        <p:nvGraphicFramePr>
          <p:cNvPr id="313412" name="Group 68"/>
          <p:cNvGraphicFramePr>
            <a:graphicFrameLocks noGrp="1"/>
          </p:cNvGraphicFramePr>
          <p:nvPr>
            <p:ph sz="half" idx="2"/>
          </p:nvPr>
        </p:nvGraphicFramePr>
        <p:xfrm>
          <a:off x="642938" y="3357563"/>
          <a:ext cx="7953375" cy="2074863"/>
        </p:xfrm>
        <a:graphic>
          <a:graphicData uri="http://schemas.openxmlformats.org/drawingml/2006/table">
            <a:tbl>
              <a:tblPr/>
              <a:tblGrid>
                <a:gridCol w="785812">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661988">
                  <a:extLst>
                    <a:ext uri="{9D8B030D-6E8A-4147-A177-3AD203B41FA5}">
                      <a16:colId xmlns:a16="http://schemas.microsoft.com/office/drawing/2014/main" val="20003"/>
                    </a:ext>
                  </a:extLst>
                </a:gridCol>
                <a:gridCol w="661987">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663575">
                  <a:extLst>
                    <a:ext uri="{9D8B030D-6E8A-4147-A177-3AD203B41FA5}">
                      <a16:colId xmlns:a16="http://schemas.microsoft.com/office/drawing/2014/main" val="20006"/>
                    </a:ext>
                  </a:extLst>
                </a:gridCol>
                <a:gridCol w="661988">
                  <a:extLst>
                    <a:ext uri="{9D8B030D-6E8A-4147-A177-3AD203B41FA5}">
                      <a16:colId xmlns:a16="http://schemas.microsoft.com/office/drawing/2014/main" val="20007"/>
                    </a:ext>
                  </a:extLst>
                </a:gridCol>
                <a:gridCol w="663575">
                  <a:extLst>
                    <a:ext uri="{9D8B030D-6E8A-4147-A177-3AD203B41FA5}">
                      <a16:colId xmlns:a16="http://schemas.microsoft.com/office/drawing/2014/main" val="20008"/>
                    </a:ext>
                  </a:extLst>
                </a:gridCol>
                <a:gridCol w="661987">
                  <a:extLst>
                    <a:ext uri="{9D8B030D-6E8A-4147-A177-3AD203B41FA5}">
                      <a16:colId xmlns:a16="http://schemas.microsoft.com/office/drawing/2014/main" val="20009"/>
                    </a:ext>
                  </a:extLst>
                </a:gridCol>
                <a:gridCol w="661988">
                  <a:extLst>
                    <a:ext uri="{9D8B030D-6E8A-4147-A177-3AD203B41FA5}">
                      <a16:colId xmlns:a16="http://schemas.microsoft.com/office/drawing/2014/main" val="20010"/>
                    </a:ext>
                  </a:extLst>
                </a:gridCol>
                <a:gridCol w="663575">
                  <a:extLst>
                    <a:ext uri="{9D8B030D-6E8A-4147-A177-3AD203B41FA5}">
                      <a16:colId xmlns:a16="http://schemas.microsoft.com/office/drawing/2014/main" val="20011"/>
                    </a:ext>
                  </a:extLst>
                </a:gridCol>
              </a:tblGrid>
              <a:tr h="690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7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smtClean="0">
                <a:solidFill>
                  <a:schemeClr val="bg2">
                    <a:lumMod val="10000"/>
                  </a:schemeClr>
                </a:solidFill>
              </a:rPr>
              <a:t>第</a:t>
            </a:r>
            <a:r>
              <a:rPr lang="en-US" altLang="zh-CN" sz="4800" kern="0" dirty="0" smtClean="0">
                <a:solidFill>
                  <a:schemeClr val="bg2">
                    <a:lumMod val="10000"/>
                  </a:schemeClr>
                </a:solidFill>
              </a:rPr>
              <a:t>4</a:t>
            </a:r>
            <a:r>
              <a:rPr lang="zh-CN" altLang="en-US" sz="4800" kern="0" dirty="0" smtClean="0">
                <a:solidFill>
                  <a:schemeClr val="bg2">
                    <a:lumMod val="10000"/>
                  </a:schemeClr>
                </a:solidFill>
              </a:rPr>
              <a:t>章：贪心算法</a:t>
            </a:r>
            <a:endParaRPr lang="en-US" altLang="zh-CN" sz="4800" kern="0" dirty="0" smtClean="0">
              <a:solidFill>
                <a:schemeClr val="bg2">
                  <a:lumMod val="10000"/>
                </a:schemeClr>
              </a:solidFill>
            </a:endParaRPr>
          </a:p>
          <a:p>
            <a:pPr eaLnBrk="1" hangingPunct="1">
              <a:lnSpc>
                <a:spcPct val="150000"/>
              </a:lnSpc>
            </a:pPr>
            <a:r>
              <a:rPr lang="zh-CN" altLang="en-US" sz="4800" kern="0" dirty="0" smtClean="0">
                <a:solidFill>
                  <a:schemeClr val="bg2">
                    <a:lumMod val="10000"/>
                  </a:schemeClr>
                </a:solidFill>
              </a:rPr>
              <a:t>（</a:t>
            </a:r>
            <a:r>
              <a:rPr lang="en-US" altLang="zh-CN" sz="4800" kern="0" dirty="0">
                <a:solidFill>
                  <a:schemeClr val="bg2">
                    <a:lumMod val="10000"/>
                  </a:schemeClr>
                </a:solidFill>
              </a:rPr>
              <a:t>Greedy </a:t>
            </a:r>
            <a:r>
              <a:rPr lang="en-US" altLang="zh-CN" sz="4800" kern="0" dirty="0" smtClean="0">
                <a:solidFill>
                  <a:schemeClr val="bg2">
                    <a:lumMod val="10000"/>
                  </a:schemeClr>
                </a:solidFill>
              </a:rPr>
              <a:t>Algorithm</a:t>
            </a:r>
            <a:r>
              <a:rPr lang="zh-CN" altLang="en-US" sz="4800" kern="0" dirty="0" smtClean="0">
                <a:solidFill>
                  <a:schemeClr val="bg2">
                    <a:lumMod val="10000"/>
                  </a:schemeClr>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7"/>
          <p:cNvSpPr>
            <a:spLocks noGrp="1" noChangeArrowheads="1"/>
          </p:cNvSpPr>
          <p:nvPr>
            <p:ph type="title"/>
          </p:nvPr>
        </p:nvSpPr>
        <p:spPr>
          <a:xfrm>
            <a:off x="4879355" y="620688"/>
            <a:ext cx="4264645" cy="1462087"/>
          </a:xfrm>
        </p:spPr>
        <p:txBody>
          <a:bodyPr/>
          <a:lstStyle/>
          <a:p>
            <a:r>
              <a:rPr lang="zh-CN" altLang="en-US" sz="3600" dirty="0" smtClean="0">
                <a:latin typeface="黑体" pitchFamily="49" charset="-122"/>
                <a:ea typeface="黑体" pitchFamily="49" charset="-122"/>
              </a:rPr>
              <a:t>活动安排问题实例</a:t>
            </a:r>
            <a:br>
              <a:rPr lang="zh-CN" altLang="en-US" sz="3600" dirty="0" smtClean="0">
                <a:latin typeface="黑体" pitchFamily="49" charset="-122"/>
                <a:ea typeface="黑体" pitchFamily="49" charset="-122"/>
              </a:rPr>
            </a:br>
            <a:endParaRPr lang="zh-CN" altLang="en-US" sz="3600" dirty="0" smtClean="0">
              <a:latin typeface="黑体" pitchFamily="49" charset="-122"/>
              <a:ea typeface="黑体" pitchFamily="49" charset="-122"/>
            </a:endParaRPr>
          </a:p>
        </p:txBody>
      </p:sp>
      <p:pic>
        <p:nvPicPr>
          <p:cNvPr id="22532" name="Picture 4" descr="t41"/>
          <p:cNvPicPr>
            <a:picLocks noGrp="1" noChangeAspect="1" noChangeArrowheads="1"/>
          </p:cNvPicPr>
          <p:nvPr>
            <p:ph sz="half" idx="1"/>
          </p:nvPr>
        </p:nvPicPr>
        <p:blipFill>
          <a:blip r:embed="rId3" cstate="print"/>
          <a:srcRect/>
          <a:stretch>
            <a:fillRect/>
          </a:stretch>
        </p:blipFill>
        <p:spPr>
          <a:xfrm>
            <a:off x="107504" y="188640"/>
            <a:ext cx="5004420" cy="6565333"/>
          </a:xfrm>
          <a:noFill/>
        </p:spPr>
      </p:pic>
      <p:sp>
        <p:nvSpPr>
          <p:cNvPr id="22533" name="Rectangle 8"/>
          <p:cNvSpPr>
            <a:spLocks noGrp="1" noChangeArrowheads="1"/>
          </p:cNvSpPr>
          <p:nvPr>
            <p:ph type="body" sz="half" idx="2"/>
          </p:nvPr>
        </p:nvSpPr>
        <p:spPr>
          <a:xfrm>
            <a:off x="5000625" y="2239963"/>
            <a:ext cx="3803650" cy="3736975"/>
          </a:xfrm>
        </p:spPr>
        <p:txBody>
          <a:bodyPr/>
          <a:lstStyle/>
          <a:p>
            <a:pPr algn="just">
              <a:buFont typeface="Wingdings" pitchFamily="2" charset="2"/>
              <a:buNone/>
            </a:pPr>
            <a:r>
              <a:rPr lang="zh-CN" altLang="en-US" sz="2800" dirty="0" smtClean="0"/>
              <a:t>  </a:t>
            </a:r>
            <a:r>
              <a:rPr lang="zh-CN" altLang="en-US" sz="2400" b="1" dirty="0" smtClean="0">
                <a:solidFill>
                  <a:srgbClr val="FF0000"/>
                </a:solidFill>
              </a:rPr>
              <a:t>算法</a:t>
            </a:r>
            <a:r>
              <a:rPr lang="en-US" altLang="zh-CN" sz="2400" b="1" dirty="0" err="1" smtClean="0">
                <a:solidFill>
                  <a:srgbClr val="FF0000"/>
                </a:solidFill>
              </a:rPr>
              <a:t>greedySelector</a:t>
            </a:r>
            <a:r>
              <a:rPr lang="zh-CN" altLang="en-US" sz="2400" b="1" dirty="0" smtClean="0">
                <a:solidFill>
                  <a:srgbClr val="FF0000"/>
                </a:solidFill>
              </a:rPr>
              <a:t>的计算过程</a:t>
            </a:r>
            <a:r>
              <a:rPr lang="zh-CN" altLang="en-US" sz="2400" b="1" dirty="0" smtClean="0"/>
              <a:t>如左图所示。图中每行相应于算法的一次迭代。阴影长条表示的活动是已选入集合</a:t>
            </a:r>
            <a:r>
              <a:rPr lang="en-US" altLang="zh-CN" sz="2400" b="1" dirty="0" smtClean="0"/>
              <a:t>A</a:t>
            </a:r>
            <a:r>
              <a:rPr lang="zh-CN" altLang="en-US" sz="2400" b="1" dirty="0" smtClean="0"/>
              <a:t>的活动，而空白长条表示的活动是当前正在检查相容性的活动</a:t>
            </a:r>
            <a:r>
              <a:rPr lang="zh-CN" altLang="en-US" sz="2400" b="1" dirty="0" smtClean="0">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rPr>
              <a:t>4.2 </a:t>
            </a:r>
            <a:r>
              <a:rPr lang="zh-CN" altLang="en-US" sz="4000" kern="0" dirty="0" smtClean="0">
                <a:solidFill>
                  <a:schemeClr val="bg2">
                    <a:lumMod val="10000"/>
                  </a:schemeClr>
                </a:solidFill>
              </a:rPr>
              <a:t>贪</a:t>
            </a:r>
            <a:r>
              <a:rPr lang="zh-CN" altLang="en-US" sz="4000" kern="0" dirty="0">
                <a:solidFill>
                  <a:schemeClr val="bg2">
                    <a:lumMod val="10000"/>
                  </a:schemeClr>
                </a:solidFill>
              </a:rPr>
              <a:t>心算法的基本要素</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30272551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贪心算法的基本要素</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lvl="1" indent="-609600" eaLnBrk="1" hangingPunct="1">
              <a:lnSpc>
                <a:spcPct val="180000"/>
              </a:lnSpc>
              <a:spcBef>
                <a:spcPts val="0"/>
              </a:spcBef>
              <a:buFont typeface="Wingdings" pitchFamily="2" charset="2"/>
              <a:buChar char=""/>
            </a:pPr>
            <a:r>
              <a:rPr lang="zh-CN" altLang="en-US" sz="2400" b="1" dirty="0">
                <a:latin typeface="+mn-lt"/>
                <a:cs typeface="+mn-cs"/>
              </a:rPr>
              <a:t>应</a:t>
            </a:r>
            <a:r>
              <a:rPr lang="zh-CN" altLang="en-US" sz="2400" b="1" dirty="0" smtClean="0">
                <a:latin typeface="+mn-lt"/>
                <a:cs typeface="+mn-cs"/>
              </a:rPr>
              <a:t>用贪心算法解决具体问题时需要考虑如下两个问题</a:t>
            </a:r>
            <a:endParaRPr lang="en-US" altLang="zh-CN" sz="2400" b="1" dirty="0">
              <a:latin typeface="+mn-lt"/>
              <a:cs typeface="+mn-cs"/>
            </a:endParaRPr>
          </a:p>
          <a:p>
            <a:pPr marL="1008000" lvl="1" indent="-432000" eaLnBrk="1" hangingPunct="1">
              <a:lnSpc>
                <a:spcPct val="180000"/>
              </a:lnSpc>
              <a:spcBef>
                <a:spcPts val="0"/>
              </a:spcBef>
            </a:pPr>
            <a:r>
              <a:rPr lang="zh-CN" altLang="en-US" sz="2400" dirty="0" smtClean="0"/>
              <a:t>该</a:t>
            </a:r>
            <a:r>
              <a:rPr lang="zh-CN" altLang="en-US" sz="2400" dirty="0"/>
              <a:t>问题</a:t>
            </a:r>
            <a:r>
              <a:rPr lang="zh-CN" altLang="en-US" sz="2400" dirty="0" smtClean="0">
                <a:latin typeface="+mn-lt"/>
              </a:rPr>
              <a:t>是否</a:t>
            </a:r>
            <a:r>
              <a:rPr lang="zh-CN" altLang="en-US" sz="2400" dirty="0">
                <a:latin typeface="+mn-lt"/>
              </a:rPr>
              <a:t>可</a:t>
            </a:r>
            <a:r>
              <a:rPr lang="zh-CN" altLang="en-US" sz="2400" dirty="0" smtClean="0">
                <a:latin typeface="+mn-lt"/>
              </a:rPr>
              <a:t>以采用贪</a:t>
            </a:r>
            <a:r>
              <a:rPr lang="zh-CN" altLang="en-US" sz="2400" dirty="0">
                <a:latin typeface="+mn-lt"/>
              </a:rPr>
              <a:t>心算</a:t>
            </a:r>
            <a:r>
              <a:rPr lang="zh-CN" altLang="en-US" sz="2400" dirty="0" smtClean="0">
                <a:latin typeface="+mn-lt"/>
              </a:rPr>
              <a:t>法求解？</a:t>
            </a:r>
            <a:endParaRPr lang="en-US" altLang="zh-CN" sz="2400" dirty="0" smtClean="0">
              <a:latin typeface="+mn-lt"/>
            </a:endParaRPr>
          </a:p>
          <a:p>
            <a:pPr marL="1008000" lvl="1" indent="-432000" eaLnBrk="1" hangingPunct="1">
              <a:lnSpc>
                <a:spcPct val="180000"/>
              </a:lnSpc>
              <a:spcBef>
                <a:spcPts val="0"/>
              </a:spcBef>
            </a:pPr>
            <a:r>
              <a:rPr lang="zh-CN" altLang="en-US" sz="2400" dirty="0" smtClean="0">
                <a:latin typeface="+mn-lt"/>
              </a:rPr>
              <a:t>采用贪心算法能</a:t>
            </a:r>
            <a:r>
              <a:rPr lang="zh-CN" altLang="en-US" sz="2400" dirty="0">
                <a:latin typeface="+mn-lt"/>
              </a:rPr>
              <a:t>否得到问题的最优</a:t>
            </a:r>
            <a:r>
              <a:rPr lang="zh-CN" altLang="en-US" sz="2400" dirty="0" smtClean="0">
                <a:latin typeface="+mn-lt"/>
              </a:rPr>
              <a:t>解</a:t>
            </a:r>
            <a:r>
              <a:rPr lang="en-US" altLang="zh-CN" sz="2400" dirty="0" smtClean="0">
                <a:latin typeface="+mn-lt"/>
              </a:rPr>
              <a:t>?</a:t>
            </a:r>
          </a:p>
          <a:p>
            <a:pPr marL="609600" lvl="1" indent="-609600" eaLnBrk="1" hangingPunct="1">
              <a:lnSpc>
                <a:spcPct val="180000"/>
              </a:lnSpc>
              <a:spcBef>
                <a:spcPts val="0"/>
              </a:spcBef>
              <a:buFont typeface="Wingdings" pitchFamily="2" charset="2"/>
              <a:buChar char=""/>
            </a:pPr>
            <a:r>
              <a:rPr lang="zh-CN" altLang="en-US" sz="2400" b="1" dirty="0" smtClean="0">
                <a:latin typeface="+mn-lt"/>
                <a:cs typeface="+mn-cs"/>
              </a:rPr>
              <a:t>遗憾的是：对</a:t>
            </a:r>
            <a:r>
              <a:rPr lang="zh-CN" altLang="en-US" sz="2400" b="1" dirty="0">
                <a:latin typeface="+mn-lt"/>
                <a:cs typeface="+mn-cs"/>
              </a:rPr>
              <a:t>许多实际问题而言，很难给出肯定的回答 </a:t>
            </a:r>
            <a:r>
              <a:rPr lang="en-US" altLang="zh-CN" sz="2400" b="1" dirty="0">
                <a:latin typeface="+mn-lt"/>
                <a:cs typeface="+mn-cs"/>
                <a:sym typeface="Wingdings" panose="05000000000000000000" pitchFamily="2" charset="2"/>
              </a:rPr>
              <a:t></a:t>
            </a:r>
          </a:p>
          <a:p>
            <a:pPr marL="609600" lvl="1" indent="-609600" eaLnBrk="1" hangingPunct="1">
              <a:lnSpc>
                <a:spcPct val="180000"/>
              </a:lnSpc>
              <a:spcBef>
                <a:spcPts val="0"/>
              </a:spcBef>
              <a:buFont typeface="Wingdings" pitchFamily="2" charset="2"/>
              <a:buChar char=""/>
            </a:pPr>
            <a:r>
              <a:rPr lang="zh-CN" altLang="en-US" sz="2400" b="1" dirty="0">
                <a:latin typeface="+mn-lt"/>
                <a:cs typeface="+mn-cs"/>
              </a:rPr>
              <a:t>可以用贪心算法求解的问题的一般特</a:t>
            </a:r>
            <a:r>
              <a:rPr lang="zh-CN" altLang="en-US" sz="2400" b="1" dirty="0" smtClean="0">
                <a:latin typeface="+mn-lt"/>
                <a:cs typeface="+mn-cs"/>
              </a:rPr>
              <a:t>征</a:t>
            </a:r>
            <a:endParaRPr lang="en-US" altLang="zh-CN" sz="2400" b="1" dirty="0">
              <a:latin typeface="+mn-lt"/>
              <a:cs typeface="+mn-cs"/>
            </a:endParaRPr>
          </a:p>
          <a:p>
            <a:pPr marL="1008000" lvl="1" indent="-432000" eaLnBrk="1" hangingPunct="1">
              <a:lnSpc>
                <a:spcPct val="180000"/>
              </a:lnSpc>
              <a:spcBef>
                <a:spcPts val="0"/>
              </a:spcBef>
            </a:pPr>
            <a:r>
              <a:rPr lang="zh-CN" altLang="en-US" sz="2400" dirty="0">
                <a:latin typeface="+mn-lt"/>
              </a:rPr>
              <a:t>从许多可以用贪心算法求解的问题</a:t>
            </a:r>
            <a:r>
              <a:rPr lang="zh-CN" altLang="en-US" sz="2400" dirty="0" smtClean="0">
                <a:latin typeface="+mn-lt"/>
              </a:rPr>
              <a:t>中可以看到（经验）</a:t>
            </a:r>
            <a:endParaRPr lang="en-US" altLang="zh-CN" sz="2400" dirty="0" smtClean="0">
              <a:latin typeface="+mn-lt"/>
            </a:endParaRPr>
          </a:p>
          <a:p>
            <a:pPr marL="1008000" lvl="1" indent="-432000" eaLnBrk="1" hangingPunct="1">
              <a:lnSpc>
                <a:spcPct val="180000"/>
              </a:lnSpc>
              <a:spcBef>
                <a:spcPts val="0"/>
              </a:spcBef>
            </a:pPr>
            <a:r>
              <a:rPr lang="zh-CN" altLang="en-US" sz="2400" dirty="0" smtClean="0">
                <a:latin typeface="+mn-lt"/>
              </a:rPr>
              <a:t>这</a:t>
            </a:r>
            <a:r>
              <a:rPr lang="zh-CN" altLang="en-US" sz="2400" dirty="0">
                <a:latin typeface="+mn-lt"/>
              </a:rPr>
              <a:t>类问题一般具有</a:t>
            </a:r>
            <a:r>
              <a:rPr lang="en-US" altLang="zh-CN" sz="2400" dirty="0">
                <a:latin typeface="+mn-lt"/>
              </a:rPr>
              <a:t>2</a:t>
            </a:r>
            <a:r>
              <a:rPr lang="zh-CN" altLang="en-US" sz="2400" dirty="0">
                <a:latin typeface="+mn-lt"/>
              </a:rPr>
              <a:t>个重要的性质</a:t>
            </a:r>
            <a:r>
              <a:rPr lang="zh-CN" altLang="en-US" sz="2400" dirty="0" smtClean="0">
                <a:latin typeface="+mn-lt"/>
              </a:rPr>
              <a:t>：</a:t>
            </a:r>
            <a:endParaRPr lang="en-US" altLang="zh-CN" sz="2400" dirty="0" smtClean="0">
              <a:latin typeface="+mn-lt"/>
            </a:endParaRPr>
          </a:p>
          <a:p>
            <a:pPr marL="1440000" lvl="2" indent="-432000" eaLnBrk="1" hangingPunct="1">
              <a:lnSpc>
                <a:spcPct val="180000"/>
              </a:lnSpc>
              <a:spcBef>
                <a:spcPts val="0"/>
              </a:spcBef>
            </a:pPr>
            <a:r>
              <a:rPr lang="zh-CN" altLang="en-US" b="1" dirty="0" smtClean="0">
                <a:solidFill>
                  <a:srgbClr val="FF0000"/>
                </a:solidFill>
                <a:latin typeface="+mn-lt"/>
              </a:rPr>
              <a:t>贪</a:t>
            </a:r>
            <a:r>
              <a:rPr lang="zh-CN" altLang="en-US" b="1" dirty="0">
                <a:solidFill>
                  <a:srgbClr val="FF0000"/>
                </a:solidFill>
                <a:latin typeface="+mn-lt"/>
              </a:rPr>
              <a:t>心选择性质</a:t>
            </a:r>
            <a:r>
              <a:rPr lang="zh-CN" altLang="en-US" dirty="0">
                <a:latin typeface="+mn-lt"/>
              </a:rPr>
              <a:t>和</a:t>
            </a:r>
            <a:r>
              <a:rPr lang="zh-CN" altLang="en-US" b="1" dirty="0">
                <a:solidFill>
                  <a:srgbClr val="FF0000"/>
                </a:solidFill>
                <a:latin typeface="+mn-lt"/>
              </a:rPr>
              <a:t>最优子结构性质</a:t>
            </a:r>
            <a:endParaRPr lang="en-US" altLang="zh-CN" b="1" dirty="0">
              <a:solidFill>
                <a:srgbClr val="FF0000"/>
              </a:solidFill>
              <a:latin typeface="+mn-lt"/>
            </a:endParaRPr>
          </a:p>
        </p:txBody>
      </p:sp>
    </p:spTree>
    <p:extLst>
      <p:ext uri="{BB962C8B-B14F-4D97-AF65-F5344CB8AC3E}">
        <p14:creationId xmlns:p14="http://schemas.microsoft.com/office/powerpoint/2010/main" val="101592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fade">
                                      <p:cBhvr>
                                        <p:cTn id="31" dur="500"/>
                                        <p:tgtEl>
                                          <p:spTgt spid="225894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fade">
                                      <p:cBhvr>
                                        <p:cTn id="34" dur="500"/>
                                        <p:tgtEl>
                                          <p:spTgt spid="225894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58947">
                                            <p:txEl>
                                              <p:pRg st="7" end="7"/>
                                            </p:txEl>
                                          </p:spTgt>
                                        </p:tgtEl>
                                        <p:attrNameLst>
                                          <p:attrName>style.visibility</p:attrName>
                                        </p:attrNameLst>
                                      </p:cBhvr>
                                      <p:to>
                                        <p:strVal val="visible"/>
                                      </p:to>
                                    </p:set>
                                    <p:animEffect transition="in" filter="fade">
                                      <p:cBhvr>
                                        <p:cTn id="37"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a:t>
            </a:r>
            <a:r>
              <a:rPr lang="zh-CN" altLang="en-US" dirty="0" smtClean="0">
                <a:solidFill>
                  <a:schemeClr val="bg2">
                    <a:lumMod val="10000"/>
                  </a:schemeClr>
                </a:solidFill>
                <a:cs typeface="Courier New" pitchFamily="49" charset="0"/>
              </a:rPr>
              <a:t>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600"/>
              </a:spcBef>
            </a:pPr>
            <a:r>
              <a:rPr lang="zh-CN" altLang="en-US" sz="2200" dirty="0">
                <a:latin typeface="+mn-lt"/>
              </a:rPr>
              <a:t>贪心算法的基本要素</a:t>
            </a:r>
            <a:r>
              <a:rPr lang="en-US" altLang="zh-CN" sz="2200" dirty="0">
                <a:latin typeface="+mn-lt"/>
              </a:rPr>
              <a:t>1</a:t>
            </a:r>
            <a:r>
              <a:rPr lang="zh-CN" altLang="en-US" sz="2200" dirty="0">
                <a:latin typeface="+mn-lt"/>
              </a:rPr>
              <a:t>：贪心选择性质</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t>所</a:t>
            </a:r>
            <a:r>
              <a:rPr lang="zh-CN" altLang="en-US" sz="2200" dirty="0"/>
              <a:t>求问题的整体最优解可以通过一系</a:t>
            </a:r>
            <a:r>
              <a:rPr lang="zh-CN" altLang="en-US" sz="2200" dirty="0" smtClean="0"/>
              <a:t>列局</a:t>
            </a:r>
            <a:r>
              <a:rPr lang="zh-CN" altLang="en-US" sz="2200" dirty="0"/>
              <a:t>部最优的选</a:t>
            </a:r>
            <a:r>
              <a:rPr lang="zh-CN" altLang="en-US" sz="2200" dirty="0" smtClean="0"/>
              <a:t>择得到</a:t>
            </a:r>
            <a:endParaRPr lang="en-US" altLang="zh-CN" sz="2200" dirty="0" smtClean="0"/>
          </a:p>
          <a:p>
            <a:pPr marL="1440000" lvl="2" indent="-432000" eaLnBrk="1" hangingPunct="1">
              <a:lnSpc>
                <a:spcPct val="150000"/>
              </a:lnSpc>
              <a:spcBef>
                <a:spcPts val="600"/>
              </a:spcBef>
            </a:pPr>
            <a:r>
              <a:rPr lang="zh-CN" altLang="en-US" sz="2200" dirty="0" smtClean="0"/>
              <a:t>这是贪心算法可行的第一个</a:t>
            </a:r>
            <a:r>
              <a:rPr lang="zh-CN" altLang="en-US" sz="2200" b="1" dirty="0" smtClean="0">
                <a:solidFill>
                  <a:srgbClr val="FF0000"/>
                </a:solidFill>
              </a:rPr>
              <a:t>基本要素</a:t>
            </a:r>
            <a:endParaRPr lang="en-US" altLang="zh-CN" sz="2200" dirty="0" smtClean="0"/>
          </a:p>
          <a:p>
            <a:pPr marL="1440000" lvl="2" indent="-432000" eaLnBrk="1" hangingPunct="1">
              <a:lnSpc>
                <a:spcPct val="150000"/>
              </a:lnSpc>
              <a:spcBef>
                <a:spcPts val="600"/>
              </a:spcBef>
            </a:pPr>
            <a:r>
              <a:rPr lang="zh-CN" altLang="en-US" sz="2200" dirty="0" smtClean="0"/>
              <a:t>对</a:t>
            </a:r>
            <a:r>
              <a:rPr lang="zh-CN" altLang="en-US" sz="2200" dirty="0"/>
              <a:t>于一个具体问题，要确定它是否具有贪心选择性质，必须证明每一步所作的贪心选择最终能够导致问题的整体最优</a:t>
            </a:r>
            <a:r>
              <a:rPr lang="zh-CN" altLang="en-US" sz="2200" dirty="0" smtClean="0"/>
              <a:t>解</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贪</a:t>
            </a:r>
            <a:r>
              <a:rPr lang="zh-CN" altLang="en-US" sz="2200" b="1" dirty="0">
                <a:latin typeface="+mn-lt"/>
                <a:cs typeface="+mn-cs"/>
              </a:rPr>
              <a:t>心选择性质是贪心算法与动态规划算法的主要区别</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动</a:t>
            </a:r>
            <a:r>
              <a:rPr lang="zh-CN" altLang="en-US" sz="2200" dirty="0"/>
              <a:t>态规划算法通常以</a:t>
            </a:r>
            <a:r>
              <a:rPr lang="zh-CN" altLang="en-US" sz="2200" b="1" dirty="0"/>
              <a:t>自底向上</a:t>
            </a:r>
            <a:r>
              <a:rPr lang="zh-CN" altLang="en-US" sz="2200" dirty="0"/>
              <a:t>的方</a:t>
            </a:r>
            <a:r>
              <a:rPr lang="zh-CN" altLang="en-US" sz="2200" dirty="0" smtClean="0"/>
              <a:t>式</a:t>
            </a:r>
            <a:r>
              <a:rPr lang="zh-CN" altLang="en-US" sz="2200" dirty="0"/>
              <a:t>求</a:t>
            </a:r>
            <a:r>
              <a:rPr lang="zh-CN" altLang="en-US" sz="2200" dirty="0" smtClean="0"/>
              <a:t>解</a:t>
            </a:r>
            <a:r>
              <a:rPr lang="zh-CN" altLang="en-US" sz="2200" dirty="0"/>
              <a:t>各子问</a:t>
            </a:r>
            <a:r>
              <a:rPr lang="zh-CN" altLang="en-US" sz="2200" dirty="0" smtClean="0"/>
              <a:t>题</a:t>
            </a:r>
            <a:endParaRPr lang="en-US" altLang="zh-CN" sz="2200" dirty="0" smtClean="0"/>
          </a:p>
          <a:p>
            <a:pPr marL="1008000" lvl="1" indent="-432000" eaLnBrk="1" hangingPunct="1">
              <a:lnSpc>
                <a:spcPct val="150000"/>
              </a:lnSpc>
              <a:spcBef>
                <a:spcPts val="600"/>
              </a:spcBef>
            </a:pPr>
            <a:r>
              <a:rPr lang="zh-CN" altLang="en-US" sz="2200" dirty="0" smtClean="0"/>
              <a:t>贪</a:t>
            </a:r>
            <a:r>
              <a:rPr lang="zh-CN" altLang="en-US" sz="2200" dirty="0"/>
              <a:t>心算法则通常以</a:t>
            </a:r>
            <a:r>
              <a:rPr lang="zh-CN" altLang="en-US" sz="2200" b="1" dirty="0"/>
              <a:t>自顶向下</a:t>
            </a:r>
            <a:r>
              <a:rPr lang="zh-CN" altLang="en-US" sz="2200" dirty="0"/>
              <a:t>的方式进</a:t>
            </a:r>
            <a:r>
              <a:rPr lang="zh-CN" altLang="en-US" sz="2200" dirty="0" smtClean="0"/>
              <a:t>行</a:t>
            </a:r>
            <a:endParaRPr lang="en-US" altLang="zh-CN" sz="2200" dirty="0" smtClean="0"/>
          </a:p>
          <a:p>
            <a:pPr marL="1440000" lvl="2" indent="-432000" eaLnBrk="1" hangingPunct="1">
              <a:lnSpc>
                <a:spcPct val="150000"/>
              </a:lnSpc>
              <a:spcBef>
                <a:spcPts val="600"/>
              </a:spcBef>
            </a:pPr>
            <a:r>
              <a:rPr lang="zh-CN" altLang="en-US" sz="2200" dirty="0" smtClean="0"/>
              <a:t>迭代地做出相</a:t>
            </a:r>
            <a:r>
              <a:rPr lang="zh-CN" altLang="en-US" sz="2200" dirty="0"/>
              <a:t>继的贪心选</a:t>
            </a:r>
            <a:r>
              <a:rPr lang="zh-CN" altLang="en-US" sz="2200" dirty="0" smtClean="0"/>
              <a:t>择</a:t>
            </a:r>
            <a:endParaRPr lang="en-US" altLang="zh-CN" sz="2200" dirty="0" smtClean="0"/>
          </a:p>
          <a:p>
            <a:pPr marL="1440000" lvl="2" indent="-432000" eaLnBrk="1" hangingPunct="1">
              <a:lnSpc>
                <a:spcPct val="150000"/>
              </a:lnSpc>
              <a:spcBef>
                <a:spcPts val="600"/>
              </a:spcBef>
            </a:pPr>
            <a:r>
              <a:rPr lang="zh-CN" altLang="en-US" sz="2200" dirty="0" smtClean="0"/>
              <a:t>每</a:t>
            </a:r>
            <a:r>
              <a:rPr lang="zh-CN" altLang="en-US" sz="2200" dirty="0"/>
              <a:t>一次贪心选择就将所求问题简化为规模更小的子问</a:t>
            </a:r>
            <a:r>
              <a:rPr lang="zh-CN" altLang="en-US" sz="2200" dirty="0" smtClean="0"/>
              <a:t>题</a:t>
            </a:r>
            <a:endParaRPr lang="en-US" altLang="zh-CN" sz="2200" dirty="0"/>
          </a:p>
        </p:txBody>
      </p:sp>
    </p:spTree>
    <p:extLst>
      <p:ext uri="{BB962C8B-B14F-4D97-AF65-F5344CB8AC3E}">
        <p14:creationId xmlns:p14="http://schemas.microsoft.com/office/powerpoint/2010/main" val="125353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a:t>
            </a:r>
            <a:r>
              <a:rPr lang="zh-CN" altLang="en-US" dirty="0" smtClean="0">
                <a:solidFill>
                  <a:schemeClr val="bg2">
                    <a:lumMod val="10000"/>
                  </a:schemeClr>
                </a:solidFill>
                <a:cs typeface="Courier New" pitchFamily="49" charset="0"/>
              </a:rPr>
              <a:t>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0"/>
              </a:spcBef>
            </a:pPr>
            <a:r>
              <a:rPr lang="zh-CN" altLang="en-US" sz="2200" dirty="0">
                <a:latin typeface="+mn-lt"/>
              </a:rPr>
              <a:t>贪心算法的基本要素</a:t>
            </a:r>
            <a:r>
              <a:rPr lang="en-US" altLang="zh-CN" sz="2200" dirty="0">
                <a:latin typeface="+mn-lt"/>
              </a:rPr>
              <a:t>2</a:t>
            </a:r>
            <a:r>
              <a:rPr lang="zh-CN" altLang="en-US" sz="2200" dirty="0">
                <a:latin typeface="+mn-lt"/>
              </a:rPr>
              <a:t>：最优子结构</a:t>
            </a:r>
            <a:r>
              <a:rPr lang="zh-CN" altLang="en-US" sz="2200" dirty="0" smtClean="0">
                <a:latin typeface="+mn-lt"/>
              </a:rPr>
              <a:t>性质</a:t>
            </a:r>
            <a:endParaRPr lang="en-US" altLang="zh-CN" sz="2200" dirty="0" smtClean="0">
              <a:latin typeface="+mn-lt"/>
            </a:endParaRPr>
          </a:p>
          <a:p>
            <a:pPr marL="1008000" lvl="1" indent="-432000" eaLnBrk="1" hangingPunct="1">
              <a:lnSpc>
                <a:spcPct val="150000"/>
              </a:lnSpc>
              <a:spcBef>
                <a:spcPts val="0"/>
              </a:spcBef>
            </a:pPr>
            <a:r>
              <a:rPr lang="zh-CN" altLang="en-US" sz="2200" dirty="0"/>
              <a:t>当一个问题的最优解包含其子问题的最优解</a:t>
            </a:r>
            <a:r>
              <a:rPr lang="zh-CN" altLang="en-US" sz="2200" dirty="0" smtClean="0"/>
              <a:t>时</a:t>
            </a:r>
            <a:endParaRPr lang="en-US" altLang="zh-CN" sz="2200" dirty="0" smtClean="0"/>
          </a:p>
          <a:p>
            <a:pPr marL="1008000" lvl="1" indent="-432000" eaLnBrk="1" hangingPunct="1">
              <a:lnSpc>
                <a:spcPct val="150000"/>
              </a:lnSpc>
              <a:spcBef>
                <a:spcPts val="0"/>
              </a:spcBef>
            </a:pPr>
            <a:r>
              <a:rPr lang="zh-CN" altLang="en-US" sz="2200" dirty="0" smtClean="0"/>
              <a:t>称</a:t>
            </a:r>
            <a:r>
              <a:rPr lang="zh-CN" altLang="en-US" sz="2200" dirty="0"/>
              <a:t>此问题具有</a:t>
            </a:r>
            <a:r>
              <a:rPr lang="zh-CN" altLang="en-US" sz="2200" b="1" dirty="0">
                <a:solidFill>
                  <a:srgbClr val="FF0000"/>
                </a:solidFill>
              </a:rPr>
              <a:t>最优子结构性</a:t>
            </a:r>
            <a:r>
              <a:rPr lang="zh-CN" altLang="en-US" sz="2200" b="1" dirty="0" smtClean="0">
                <a:solidFill>
                  <a:srgbClr val="FF0000"/>
                </a:solidFill>
              </a:rPr>
              <a:t>质</a:t>
            </a:r>
            <a:endParaRPr lang="en-US" altLang="zh-CN" sz="2200" dirty="0"/>
          </a:p>
          <a:p>
            <a:pPr marL="1008000" lvl="1" indent="-432000" eaLnBrk="1" hangingPunct="1">
              <a:lnSpc>
                <a:spcPct val="150000"/>
              </a:lnSpc>
              <a:spcBef>
                <a:spcPts val="0"/>
              </a:spcBef>
            </a:pPr>
            <a:r>
              <a:rPr lang="zh-CN" altLang="en-US" sz="2200" dirty="0"/>
              <a:t>这</a:t>
            </a:r>
            <a:r>
              <a:rPr lang="zh-CN" altLang="en-US" sz="2200" dirty="0" smtClean="0"/>
              <a:t>是一个问</a:t>
            </a:r>
            <a:r>
              <a:rPr lang="zh-CN" altLang="en-US" sz="2200" dirty="0"/>
              <a:t>题可用动态规划算法或贪心算法求解的</a:t>
            </a:r>
            <a:r>
              <a:rPr lang="zh-CN" altLang="en-US" sz="2200" b="1" dirty="0">
                <a:solidFill>
                  <a:srgbClr val="FF0000"/>
                </a:solidFill>
              </a:rPr>
              <a:t>关键特</a:t>
            </a:r>
            <a:r>
              <a:rPr lang="zh-CN" altLang="en-US" sz="2200" b="1" dirty="0" smtClean="0">
                <a:solidFill>
                  <a:srgbClr val="FF0000"/>
                </a:solidFill>
              </a:rPr>
              <a:t>征</a:t>
            </a:r>
            <a:endParaRPr lang="en-US" altLang="zh-CN" sz="2200" b="1" dirty="0" smtClean="0">
              <a:solidFill>
                <a:srgbClr val="FF0000"/>
              </a:solidFill>
            </a:endParaRPr>
          </a:p>
          <a:p>
            <a:pPr marL="609600" indent="-609600" eaLnBrk="1" hangingPunct="1">
              <a:lnSpc>
                <a:spcPct val="150000"/>
              </a:lnSpc>
              <a:spcBef>
                <a:spcPts val="0"/>
              </a:spcBef>
            </a:pPr>
            <a:r>
              <a:rPr lang="zh-CN" altLang="en-US" sz="2200" dirty="0" smtClean="0"/>
              <a:t>以活</a:t>
            </a:r>
            <a:r>
              <a:rPr lang="zh-CN" altLang="en-US" sz="2200" dirty="0"/>
              <a:t>动安排问</a:t>
            </a:r>
            <a:r>
              <a:rPr lang="zh-CN" altLang="en-US" sz="2200" dirty="0" smtClean="0"/>
              <a:t>题为例</a:t>
            </a:r>
            <a:endParaRPr lang="en-US" altLang="zh-CN" sz="2200" dirty="0"/>
          </a:p>
          <a:p>
            <a:pPr marL="1008000" lvl="1" indent="-432000" eaLnBrk="1" hangingPunct="1">
              <a:lnSpc>
                <a:spcPct val="150000"/>
              </a:lnSpc>
              <a:spcBef>
                <a:spcPts val="0"/>
              </a:spcBef>
            </a:pPr>
            <a:r>
              <a:rPr lang="zh-CN" altLang="en-US" sz="2200" dirty="0"/>
              <a:t>贪心选择性</a:t>
            </a:r>
            <a:r>
              <a:rPr lang="zh-CN" altLang="en-US" sz="2200" dirty="0" smtClean="0"/>
              <a:t>质</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总存在以贪心选择开始的最优活动安排方</a:t>
            </a:r>
            <a:r>
              <a:rPr lang="zh-CN" altLang="en-US" sz="2200" dirty="0" smtClean="0"/>
              <a:t>案</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贪心选择次数就</a:t>
            </a:r>
            <a:r>
              <a:rPr lang="zh-CN" altLang="en-US" sz="2200" dirty="0" smtClean="0"/>
              <a:t>是</a:t>
            </a:r>
            <a:r>
              <a:rPr lang="zh-CN" altLang="en-US" sz="2200" dirty="0"/>
              <a:t>活动安排问</a:t>
            </a:r>
            <a:r>
              <a:rPr lang="zh-CN" altLang="en-US" sz="2200" dirty="0" smtClean="0"/>
              <a:t>题的全</a:t>
            </a:r>
            <a:r>
              <a:rPr lang="zh-CN" altLang="en-US" sz="2200" dirty="0"/>
              <a:t>局最优解</a:t>
            </a:r>
            <a:endParaRPr lang="en-US" altLang="zh-CN" sz="2200" dirty="0"/>
          </a:p>
          <a:p>
            <a:pPr marL="1008000" lvl="1" indent="-432000" eaLnBrk="1" hangingPunct="1">
              <a:lnSpc>
                <a:spcPct val="150000"/>
              </a:lnSpc>
              <a:spcBef>
                <a:spcPts val="0"/>
              </a:spcBef>
            </a:pPr>
            <a:r>
              <a:rPr lang="zh-CN" altLang="en-US" sz="2200" dirty="0"/>
              <a:t>最优子结构性</a:t>
            </a:r>
            <a:r>
              <a:rPr lang="zh-CN" altLang="en-US" sz="2200" dirty="0" smtClean="0"/>
              <a:t>质</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每一步做出的贪心选择都将当前问题简化</a:t>
            </a:r>
            <a:r>
              <a:rPr lang="zh-CN" altLang="en-US" sz="2200" dirty="0" smtClean="0"/>
              <a:t>为一</a:t>
            </a:r>
            <a:r>
              <a:rPr lang="zh-CN" altLang="en-US" sz="2200" dirty="0"/>
              <a:t>个规模更小的与原问题具有相同形式的子问题</a:t>
            </a:r>
            <a:endParaRPr lang="en-US" altLang="zh-CN" sz="2200" dirty="0"/>
          </a:p>
        </p:txBody>
      </p:sp>
    </p:spTree>
    <p:extLst>
      <p:ext uri="{BB962C8B-B14F-4D97-AF65-F5344CB8AC3E}">
        <p14:creationId xmlns:p14="http://schemas.microsoft.com/office/powerpoint/2010/main" val="2682652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贪心算法与动态规划算</a:t>
            </a:r>
            <a:r>
              <a:rPr lang="zh-CN" altLang="en-US" dirty="0" smtClean="0">
                <a:solidFill>
                  <a:schemeClr val="bg2">
                    <a:lumMod val="10000"/>
                  </a:schemeClr>
                </a:solidFill>
                <a:cs typeface="Courier New" pitchFamily="49" charset="0"/>
              </a:rPr>
              <a:t>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5256584"/>
          </a:xfrm>
          <a:prstGeom prst="rect">
            <a:avLst/>
          </a:prstGeom>
        </p:spPr>
        <p:txBody>
          <a:bodyPr/>
          <a:lstStyle/>
          <a:p>
            <a:pPr marL="609600" lvl="1" indent="-609600" eaLnBrk="1" hangingPunct="1">
              <a:lnSpc>
                <a:spcPct val="200000"/>
              </a:lnSpc>
              <a:spcBef>
                <a:spcPts val="0"/>
              </a:spcBef>
              <a:buFont typeface="Wingdings" pitchFamily="2" charset="2"/>
              <a:buChar char=""/>
            </a:pPr>
            <a:r>
              <a:rPr lang="zh-CN" altLang="en-US" sz="2400" b="1" dirty="0" smtClean="0">
                <a:latin typeface="+mn-lt"/>
                <a:cs typeface="+mn-cs"/>
              </a:rPr>
              <a:t>二者的共同点：</a:t>
            </a:r>
            <a:r>
              <a:rPr lang="zh-CN" altLang="en-US" sz="2400" dirty="0" smtClean="0"/>
              <a:t>都</a:t>
            </a:r>
            <a:r>
              <a:rPr lang="zh-CN" altLang="en-US" sz="2400" dirty="0"/>
              <a:t>要求问题具</a:t>
            </a:r>
            <a:r>
              <a:rPr lang="zh-CN" altLang="en-US" sz="2400" dirty="0" smtClean="0"/>
              <a:t>有最</a:t>
            </a:r>
            <a:r>
              <a:rPr lang="zh-CN" altLang="en-US" sz="2400" dirty="0"/>
              <a:t>优子结构性</a:t>
            </a:r>
            <a:r>
              <a:rPr lang="zh-CN" altLang="en-US" sz="2400" dirty="0" smtClean="0"/>
              <a:t>质</a:t>
            </a:r>
            <a:endParaRPr lang="en-US" altLang="zh-CN" sz="2400" dirty="0" smtClean="0"/>
          </a:p>
          <a:p>
            <a:pPr marL="609600" lvl="1" indent="-609600" eaLnBrk="1" hangingPunct="1">
              <a:lnSpc>
                <a:spcPct val="200000"/>
              </a:lnSpc>
              <a:spcBef>
                <a:spcPts val="0"/>
              </a:spcBef>
              <a:buFont typeface="Wingdings" pitchFamily="2" charset="2"/>
              <a:buChar char=""/>
            </a:pPr>
            <a:r>
              <a:rPr lang="zh-CN" altLang="en-US" sz="2400" b="1" dirty="0" smtClean="0">
                <a:latin typeface="+mn-lt"/>
                <a:cs typeface="+mn-cs"/>
              </a:rPr>
              <a:t>问题：如果一个问题具有</a:t>
            </a:r>
            <a:r>
              <a:rPr lang="zh-CN" altLang="en-US" sz="2400" b="1" dirty="0">
                <a:latin typeface="+mn-lt"/>
                <a:cs typeface="+mn-cs"/>
              </a:rPr>
              <a:t>最优子结</a:t>
            </a:r>
            <a:r>
              <a:rPr lang="zh-CN" altLang="en-US" sz="2400" b="1" dirty="0" smtClean="0">
                <a:latin typeface="+mn-lt"/>
                <a:cs typeface="+mn-cs"/>
              </a:rPr>
              <a:t>构性质</a:t>
            </a:r>
            <a:endParaRPr lang="en-US" altLang="zh-CN" sz="2400" b="1" dirty="0">
              <a:latin typeface="+mn-lt"/>
              <a:cs typeface="+mn-cs"/>
            </a:endParaRPr>
          </a:p>
          <a:p>
            <a:pPr marL="1008000" lvl="1" indent="-432000" eaLnBrk="1" hangingPunct="1">
              <a:lnSpc>
                <a:spcPct val="200000"/>
              </a:lnSpc>
              <a:spcBef>
                <a:spcPts val="0"/>
              </a:spcBef>
            </a:pPr>
            <a:r>
              <a:rPr lang="zh-CN" altLang="en-US" sz="2400" dirty="0" smtClean="0"/>
              <a:t>应选</a:t>
            </a:r>
            <a:r>
              <a:rPr lang="zh-CN" altLang="en-US" sz="2400" dirty="0"/>
              <a:t>用贪心算法还是动态规划算法求解</a:t>
            </a:r>
            <a:r>
              <a:rPr lang="en-US" altLang="zh-CN" sz="2400" dirty="0" smtClean="0"/>
              <a:t>?</a:t>
            </a:r>
          </a:p>
          <a:p>
            <a:pPr marL="1008000" lvl="1" indent="-432000" eaLnBrk="1" hangingPunct="1">
              <a:lnSpc>
                <a:spcPct val="200000"/>
              </a:lnSpc>
              <a:spcBef>
                <a:spcPts val="0"/>
              </a:spcBef>
            </a:pPr>
            <a:r>
              <a:rPr lang="zh-CN" altLang="en-US" sz="2400" dirty="0" smtClean="0"/>
              <a:t>能</a:t>
            </a:r>
            <a:r>
              <a:rPr lang="zh-CN" altLang="en-US" sz="2400" dirty="0"/>
              <a:t>用动态规</a:t>
            </a:r>
            <a:r>
              <a:rPr lang="zh-CN" altLang="en-US" sz="2400" dirty="0" smtClean="0"/>
              <a:t>划求</a:t>
            </a:r>
            <a:r>
              <a:rPr lang="zh-CN" altLang="en-US" sz="2400" dirty="0"/>
              <a:t>解的</a:t>
            </a:r>
            <a:r>
              <a:rPr lang="zh-CN" altLang="en-US" sz="2400" dirty="0" smtClean="0"/>
              <a:t>问题是否也</a:t>
            </a:r>
            <a:r>
              <a:rPr lang="zh-CN" altLang="en-US" sz="2400" dirty="0"/>
              <a:t>能用贪心算法求解</a:t>
            </a:r>
            <a:r>
              <a:rPr lang="en-US" altLang="zh-CN" sz="2400" dirty="0" smtClean="0"/>
              <a:t>?</a:t>
            </a:r>
          </a:p>
          <a:p>
            <a:pPr marL="1008000" lvl="1" indent="-432000" eaLnBrk="1" hangingPunct="1">
              <a:lnSpc>
                <a:spcPct val="200000"/>
              </a:lnSpc>
              <a:spcBef>
                <a:spcPts val="0"/>
              </a:spcBef>
            </a:pPr>
            <a:r>
              <a:rPr lang="zh-CN" altLang="en-US" sz="2400" dirty="0" smtClean="0"/>
              <a:t>以</a:t>
            </a:r>
            <a:r>
              <a:rPr lang="zh-CN" altLang="en-US" sz="2400" dirty="0"/>
              <a:t>两</a:t>
            </a:r>
            <a:r>
              <a:rPr lang="zh-CN" altLang="en-US" sz="2400" dirty="0" smtClean="0"/>
              <a:t>个</a:t>
            </a:r>
            <a:r>
              <a:rPr lang="zh-CN" altLang="en-US" sz="2400" dirty="0"/>
              <a:t>经</a:t>
            </a:r>
            <a:r>
              <a:rPr lang="zh-CN" altLang="en-US" sz="2400" dirty="0" smtClean="0"/>
              <a:t>典问题为例，通过比较来说明二者的</a:t>
            </a:r>
            <a:r>
              <a:rPr lang="zh-CN" altLang="en-US" sz="2400" dirty="0"/>
              <a:t>主要差</a:t>
            </a:r>
            <a:r>
              <a:rPr lang="zh-CN" altLang="en-US" sz="2400" dirty="0" smtClean="0"/>
              <a:t>别</a:t>
            </a:r>
            <a:endParaRPr lang="en-US" altLang="zh-CN" sz="2400" dirty="0" smtClean="0">
              <a:latin typeface="+mn-lt"/>
              <a:sym typeface="Wingdings" panose="05000000000000000000" pitchFamily="2" charset="2"/>
            </a:endParaRPr>
          </a:p>
        </p:txBody>
      </p:sp>
    </p:spTree>
    <p:extLst>
      <p:ext uri="{BB962C8B-B14F-4D97-AF65-F5344CB8AC3E}">
        <p14:creationId xmlns:p14="http://schemas.microsoft.com/office/powerpoint/2010/main" val="2669938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58947">
                                            <p:txEl>
                                              <p:pRg st="1" end="1"/>
                                            </p:txEl>
                                          </p:spTgt>
                                        </p:tgtEl>
                                        <p:attrNameLst>
                                          <p:attrName>style.visibility</p:attrName>
                                        </p:attrNameLst>
                                      </p:cBhvr>
                                      <p:to>
                                        <p:strVal val="visible"/>
                                      </p:to>
                                    </p:set>
                                    <p:animEffect transition="in" filter="wipe(left)">
                                      <p:cBhvr>
                                        <p:cTn id="10" dur="500"/>
                                        <p:tgtEl>
                                          <p:spTgt spid="225894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58947">
                                            <p:txEl>
                                              <p:pRg st="2" end="2"/>
                                            </p:txEl>
                                          </p:spTgt>
                                        </p:tgtEl>
                                        <p:attrNameLst>
                                          <p:attrName>style.visibility</p:attrName>
                                        </p:attrNameLst>
                                      </p:cBhvr>
                                      <p:to>
                                        <p:strVal val="visible"/>
                                      </p:to>
                                    </p:set>
                                    <p:animEffect transition="in" filter="wipe(left)">
                                      <p:cBhvr>
                                        <p:cTn id="13" dur="500"/>
                                        <p:tgtEl>
                                          <p:spTgt spid="2258947">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58947">
                                            <p:txEl>
                                              <p:pRg st="3" end="3"/>
                                            </p:txEl>
                                          </p:spTgt>
                                        </p:tgtEl>
                                        <p:attrNameLst>
                                          <p:attrName>style.visibility</p:attrName>
                                        </p:attrNameLst>
                                      </p:cBhvr>
                                      <p:to>
                                        <p:strVal val="visible"/>
                                      </p:to>
                                    </p:set>
                                    <p:animEffect transition="in" filter="wipe(left)">
                                      <p:cBhvr>
                                        <p:cTn id="16" dur="500"/>
                                        <p:tgtEl>
                                          <p:spTgt spid="2258947">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58947">
                                            <p:txEl>
                                              <p:pRg st="4" end="4"/>
                                            </p:txEl>
                                          </p:spTgt>
                                        </p:tgtEl>
                                        <p:attrNameLst>
                                          <p:attrName>style.visibility</p:attrName>
                                        </p:attrNameLst>
                                      </p:cBhvr>
                                      <p:to>
                                        <p:strVal val="visible"/>
                                      </p:to>
                                    </p:set>
                                    <p:animEffect transition="in" filter="wipe(left)">
                                      <p:cBhvr>
                                        <p:cTn id="19"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组合优化问题</a:t>
            </a:r>
            <a:r>
              <a:rPr lang="en-US" altLang="zh-CN" dirty="0" smtClean="0">
                <a:solidFill>
                  <a:schemeClr val="bg2">
                    <a:lumMod val="10000"/>
                  </a:schemeClr>
                </a:solidFill>
                <a:cs typeface="Courier New" pitchFamily="49" charset="0"/>
              </a:rPr>
              <a:t>1</a:t>
            </a:r>
            <a:r>
              <a:rPr lang="zh-CN" altLang="en-US" dirty="0" smtClean="0">
                <a:solidFill>
                  <a:schemeClr val="bg2">
                    <a:lumMod val="10000"/>
                  </a:schemeClr>
                </a:solidFill>
                <a:cs typeface="Courier New" pitchFamily="49" charset="0"/>
              </a:rPr>
              <a:t>：背包问题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45000"/>
              </a:lnSpc>
              <a:spcBef>
                <a:spcPts val="0"/>
              </a:spcBef>
            </a:pPr>
            <a:r>
              <a:rPr lang="en-US" altLang="zh-CN" sz="2200" dirty="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45000"/>
              </a:lnSpc>
              <a:spcBef>
                <a:spcPts val="0"/>
              </a:spcBef>
            </a:pPr>
            <a:r>
              <a:rPr lang="zh-CN" altLang="en-US" sz="2200" dirty="0"/>
              <a:t>给定</a:t>
            </a:r>
            <a:r>
              <a:rPr lang="en-US" altLang="zh-CN" sz="2200" dirty="0"/>
              <a:t>n</a:t>
            </a:r>
            <a:r>
              <a:rPr lang="zh-CN" altLang="en-US" sz="2200" dirty="0"/>
              <a:t>种物品和一个背</a:t>
            </a:r>
            <a:r>
              <a:rPr lang="zh-CN" altLang="en-US" sz="2200" dirty="0" smtClean="0"/>
              <a:t>包，</a:t>
            </a:r>
            <a:r>
              <a:rPr lang="zh-CN" altLang="en-US" sz="2200" dirty="0"/>
              <a:t>背包的容量为</a:t>
            </a:r>
            <a:r>
              <a:rPr lang="en-US" altLang="zh-CN" sz="2200" dirty="0"/>
              <a:t>C </a:t>
            </a:r>
            <a:endParaRPr lang="en-US" altLang="zh-CN" sz="2200" dirty="0" smtClean="0"/>
          </a:p>
          <a:p>
            <a:pPr marL="1008000" lvl="1" indent="-432000" eaLnBrk="1" hangingPunct="1">
              <a:lnSpc>
                <a:spcPct val="145000"/>
              </a:lnSpc>
              <a:spcBef>
                <a:spcPts val="0"/>
              </a:spcBef>
            </a:pPr>
            <a:r>
              <a:rPr lang="zh-CN" altLang="en-US" sz="2200" dirty="0" smtClean="0"/>
              <a:t>设物</a:t>
            </a:r>
            <a:r>
              <a:rPr lang="zh-CN" altLang="en-US" sz="2200" dirty="0"/>
              <a:t>品</a:t>
            </a:r>
            <a:r>
              <a:rPr lang="en-US" altLang="zh-CN" sz="2200" dirty="0" err="1"/>
              <a:t>i</a:t>
            </a:r>
            <a:r>
              <a:rPr lang="zh-CN" altLang="en-US" sz="2200" dirty="0"/>
              <a:t>的重量是</a:t>
            </a:r>
            <a:r>
              <a:rPr lang="en-US" altLang="zh-CN" sz="2200" dirty="0" smtClean="0">
                <a:latin typeface="+mn-lt"/>
              </a:rPr>
              <a:t>W[</a:t>
            </a:r>
            <a:r>
              <a:rPr lang="en-US" altLang="zh-CN" sz="2200" dirty="0" err="1" smtClean="0">
                <a:latin typeface="+mn-lt"/>
              </a:rPr>
              <a:t>i</a:t>
            </a:r>
            <a:r>
              <a:rPr lang="en-US" altLang="zh-CN" sz="2200" dirty="0" smtClean="0">
                <a:latin typeface="+mn-lt"/>
              </a:rPr>
              <a:t>]</a:t>
            </a:r>
            <a:r>
              <a:rPr lang="zh-CN" altLang="en-US" sz="2200" dirty="0" smtClean="0"/>
              <a:t>，</a:t>
            </a:r>
            <a:r>
              <a:rPr lang="zh-CN" altLang="en-US" sz="2200" dirty="0"/>
              <a:t>其价值为</a:t>
            </a:r>
            <a:r>
              <a:rPr lang="en-US" altLang="zh-CN" sz="2200" dirty="0">
                <a:latin typeface="+mn-lt"/>
              </a:rPr>
              <a:t>V[</a:t>
            </a:r>
            <a:r>
              <a:rPr lang="en-US" altLang="zh-CN" sz="2200" dirty="0" err="1">
                <a:latin typeface="+mn-lt"/>
              </a:rPr>
              <a:t>i</a:t>
            </a:r>
            <a:r>
              <a:rPr lang="en-US" altLang="zh-CN" sz="2200" dirty="0">
                <a:latin typeface="+mn-lt"/>
              </a:rPr>
              <a:t>]</a:t>
            </a:r>
            <a:r>
              <a:rPr lang="zh-CN" altLang="en-US" sz="2200" dirty="0" smtClean="0"/>
              <a:t> 。问应</a:t>
            </a:r>
            <a:r>
              <a:rPr lang="zh-CN" altLang="en-US" sz="2200" dirty="0"/>
              <a:t>如何选择装入背包的物品，使得装入背包中物品的总价值最大</a:t>
            </a:r>
            <a:r>
              <a:rPr lang="en-US" altLang="zh-CN" sz="2200" dirty="0" smtClean="0"/>
              <a:t>?</a:t>
            </a:r>
          </a:p>
          <a:p>
            <a:pPr marL="1008000" lvl="1" indent="-432000" eaLnBrk="1" hangingPunct="1">
              <a:lnSpc>
                <a:spcPct val="145000"/>
              </a:lnSpc>
              <a:spcBef>
                <a:spcPts val="0"/>
              </a:spcBef>
            </a:pPr>
            <a:r>
              <a:rPr lang="zh-CN" altLang="en-US" sz="2200" dirty="0"/>
              <a:t>限</a:t>
            </a:r>
            <a:r>
              <a:rPr lang="zh-CN" altLang="en-US" sz="2200" dirty="0" smtClean="0"/>
              <a:t>制条件：</a:t>
            </a:r>
            <a:r>
              <a:rPr lang="zh-CN" altLang="en-US" sz="2200" dirty="0"/>
              <a:t>在选择装入背包的物品时，对每种物品</a:t>
            </a:r>
            <a:r>
              <a:rPr lang="en-US" altLang="zh-CN" sz="2200" dirty="0" err="1"/>
              <a:t>i</a:t>
            </a:r>
            <a:r>
              <a:rPr lang="zh-CN" altLang="en-US" sz="2200" dirty="0"/>
              <a:t>只有</a:t>
            </a:r>
            <a:r>
              <a:rPr lang="en-US" altLang="zh-CN" sz="2200" dirty="0"/>
              <a:t>2</a:t>
            </a:r>
            <a:r>
              <a:rPr lang="zh-CN" altLang="en-US" sz="2200" dirty="0"/>
              <a:t>种选择，即装入背包或不装入背</a:t>
            </a:r>
            <a:r>
              <a:rPr lang="zh-CN" altLang="en-US" sz="2200" dirty="0" smtClean="0"/>
              <a:t>包；不</a:t>
            </a:r>
            <a:r>
              <a:rPr lang="zh-CN" altLang="en-US" sz="2200" dirty="0"/>
              <a:t>能将物</a:t>
            </a:r>
            <a:r>
              <a:rPr lang="zh-CN" altLang="en-US" sz="2200" dirty="0" smtClean="0"/>
              <a:t>品 </a:t>
            </a:r>
            <a:r>
              <a:rPr lang="en-US" altLang="zh-CN" sz="2200" dirty="0" err="1" smtClean="0"/>
              <a:t>i</a:t>
            </a:r>
            <a:r>
              <a:rPr lang="en-US" altLang="zh-CN" sz="2200" dirty="0" smtClean="0"/>
              <a:t> </a:t>
            </a:r>
            <a:r>
              <a:rPr lang="zh-CN" altLang="en-US" sz="2200" dirty="0" smtClean="0"/>
              <a:t>装</a:t>
            </a:r>
            <a:r>
              <a:rPr lang="zh-CN" altLang="en-US" sz="2200" dirty="0"/>
              <a:t>入背包多次，也不能只装入部分的物</a:t>
            </a:r>
            <a:r>
              <a:rPr lang="zh-CN" altLang="en-US" sz="2200" dirty="0" smtClean="0"/>
              <a:t>品 </a:t>
            </a:r>
            <a:r>
              <a:rPr lang="en-US" altLang="zh-CN" sz="2200" dirty="0" err="1" smtClean="0"/>
              <a:t>i</a:t>
            </a:r>
            <a:r>
              <a:rPr lang="en-US" altLang="zh-CN" sz="2200" dirty="0" smtClean="0"/>
              <a:t> </a:t>
            </a:r>
            <a:r>
              <a:rPr lang="zh-CN" altLang="en-US" sz="2200" dirty="0" smtClean="0"/>
              <a:t>。（因此称为</a:t>
            </a:r>
            <a:r>
              <a:rPr lang="en-US" altLang="zh-CN" sz="2200" dirty="0" smtClean="0"/>
              <a:t>0/1</a:t>
            </a:r>
            <a:r>
              <a:rPr lang="zh-CN" altLang="en-US" sz="2200" dirty="0"/>
              <a:t>背包问题）</a:t>
            </a:r>
            <a:endParaRPr lang="en-US" altLang="zh-CN" sz="2200" b="1" dirty="0"/>
          </a:p>
          <a:p>
            <a:pPr marL="609600" indent="-609600" eaLnBrk="1" hangingPunct="1">
              <a:lnSpc>
                <a:spcPct val="145000"/>
              </a:lnSpc>
              <a:spcBef>
                <a:spcPts val="0"/>
              </a:spcBef>
            </a:pPr>
            <a:r>
              <a:rPr lang="zh-CN" altLang="en-US" sz="2200" dirty="0">
                <a:latin typeface="+mn-lt"/>
              </a:rPr>
              <a:t>背包问题</a:t>
            </a:r>
            <a:r>
              <a:rPr lang="en-US" altLang="zh-CN" sz="2200" dirty="0" smtClean="0">
                <a:latin typeface="+mn-lt"/>
              </a:rPr>
              <a:t>:</a:t>
            </a:r>
          </a:p>
          <a:p>
            <a:pPr marL="1008000" lvl="1" indent="-432000" eaLnBrk="1" hangingPunct="1">
              <a:lnSpc>
                <a:spcPct val="145000"/>
              </a:lnSpc>
              <a:spcBef>
                <a:spcPts val="0"/>
              </a:spcBef>
            </a:pPr>
            <a:r>
              <a:rPr lang="zh-CN" altLang="en-US" sz="2200" dirty="0"/>
              <a:t>与</a:t>
            </a:r>
            <a:r>
              <a:rPr lang="en-US" altLang="zh-CN" sz="2200" dirty="0"/>
              <a:t>0-1</a:t>
            </a:r>
            <a:r>
              <a:rPr lang="zh-CN" altLang="en-US" sz="2200" dirty="0"/>
              <a:t>背包问题类似，所不同的是在选择物品</a:t>
            </a:r>
            <a:r>
              <a:rPr lang="en-US" altLang="zh-CN" sz="2200" dirty="0" err="1"/>
              <a:t>i</a:t>
            </a:r>
            <a:r>
              <a:rPr lang="zh-CN" altLang="en-US" sz="2200" dirty="0"/>
              <a:t>装入背包时，可以选择物</a:t>
            </a:r>
            <a:r>
              <a:rPr lang="zh-CN" altLang="en-US" sz="2200" dirty="0" smtClean="0"/>
              <a:t>品 </a:t>
            </a:r>
            <a:r>
              <a:rPr lang="en-US" altLang="zh-CN" sz="2200" dirty="0" err="1" smtClean="0"/>
              <a:t>i</a:t>
            </a:r>
            <a:r>
              <a:rPr lang="en-US" altLang="zh-CN" sz="2200" dirty="0" smtClean="0"/>
              <a:t> </a:t>
            </a:r>
            <a:r>
              <a:rPr lang="zh-CN" altLang="en-US" sz="2200" dirty="0" smtClean="0"/>
              <a:t>的</a:t>
            </a:r>
            <a:r>
              <a:rPr lang="zh-CN" altLang="en-US" sz="2200" dirty="0"/>
              <a:t>一部分，而不一定要全部装入背</a:t>
            </a:r>
            <a:r>
              <a:rPr lang="zh-CN" altLang="en-US" sz="2200" dirty="0" smtClean="0"/>
              <a:t>包</a:t>
            </a:r>
            <a:endParaRPr lang="en-US" altLang="zh-CN" sz="2200" dirty="0" smtClean="0"/>
          </a:p>
          <a:p>
            <a:pPr marL="1008000" lvl="1" indent="-432000" eaLnBrk="1" hangingPunct="1">
              <a:lnSpc>
                <a:spcPct val="145000"/>
              </a:lnSpc>
              <a:spcBef>
                <a:spcPts val="0"/>
              </a:spcBef>
            </a:pPr>
            <a:r>
              <a:rPr lang="zh-CN" altLang="en-US" sz="2200" dirty="0" smtClean="0"/>
              <a:t>这两类</a:t>
            </a:r>
            <a:r>
              <a:rPr lang="zh-CN" altLang="en-US" sz="2200" dirty="0"/>
              <a:t>问题都具</a:t>
            </a:r>
            <a:r>
              <a:rPr lang="zh-CN" altLang="en-US" sz="2200" dirty="0" smtClean="0"/>
              <a:t>有</a:t>
            </a:r>
            <a:r>
              <a:rPr lang="zh-CN" altLang="en-US" sz="2200" dirty="0"/>
              <a:t>相</a:t>
            </a:r>
            <a:r>
              <a:rPr lang="zh-CN" altLang="en-US" sz="2200" dirty="0" smtClean="0"/>
              <a:t>似的最</a:t>
            </a:r>
            <a:r>
              <a:rPr lang="zh-CN" altLang="en-US" sz="2200" dirty="0"/>
              <a:t>优子结构性</a:t>
            </a:r>
            <a:r>
              <a:rPr lang="zh-CN" altLang="en-US" sz="2200" dirty="0" smtClean="0"/>
              <a:t>质，</a:t>
            </a:r>
            <a:r>
              <a:rPr lang="zh-CN" altLang="en-US" sz="2200" dirty="0"/>
              <a:t>但</a:t>
            </a:r>
            <a:r>
              <a:rPr lang="zh-CN" altLang="en-US" sz="2200" b="1" dirty="0">
                <a:solidFill>
                  <a:srgbClr val="FF0000"/>
                </a:solidFill>
              </a:rPr>
              <a:t>背包问题可以用贪心算法求解，而</a:t>
            </a:r>
            <a:r>
              <a:rPr lang="en-US" altLang="zh-CN" sz="2200" b="1" dirty="0">
                <a:solidFill>
                  <a:srgbClr val="FF0000"/>
                </a:solidFill>
              </a:rPr>
              <a:t>0-1</a:t>
            </a:r>
            <a:r>
              <a:rPr lang="zh-CN" altLang="en-US" sz="2200" b="1" dirty="0">
                <a:solidFill>
                  <a:srgbClr val="FF0000"/>
                </a:solidFill>
              </a:rPr>
              <a:t>背包问题却不能用贪心算法求</a:t>
            </a:r>
            <a:r>
              <a:rPr lang="zh-CN" altLang="en-US" sz="2200" b="1" dirty="0" smtClean="0">
                <a:solidFill>
                  <a:srgbClr val="FF0000"/>
                </a:solidFill>
              </a:rPr>
              <a:t>解！</a:t>
            </a:r>
            <a:endParaRPr lang="en-US" altLang="zh-CN" sz="2200" b="1" dirty="0">
              <a:solidFill>
                <a:srgbClr val="FF0000"/>
              </a:solidFill>
            </a:endParaRPr>
          </a:p>
        </p:txBody>
      </p:sp>
    </p:spTree>
    <p:extLst>
      <p:ext uri="{BB962C8B-B14F-4D97-AF65-F5344CB8AC3E}">
        <p14:creationId xmlns:p14="http://schemas.microsoft.com/office/powerpoint/2010/main" val="3101294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4" end="4"/>
                                            </p:txEl>
                                          </p:spTgt>
                                        </p:tgtEl>
                                        <p:attrNameLst>
                                          <p:attrName>style.visibility</p:attrName>
                                        </p:attrNameLst>
                                      </p:cBhvr>
                                      <p:to>
                                        <p:strVal val="visible"/>
                                      </p:to>
                                    </p:set>
                                    <p:animEffect transition="in" filter="wipe(left)">
                                      <p:cBhvr>
                                        <p:cTn id="7" dur="500"/>
                                        <p:tgtEl>
                                          <p:spTgt spid="22589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5" end="5"/>
                                            </p:txEl>
                                          </p:spTgt>
                                        </p:tgtEl>
                                        <p:attrNameLst>
                                          <p:attrName>style.visibility</p:attrName>
                                        </p:attrNameLst>
                                      </p:cBhvr>
                                      <p:to>
                                        <p:strVal val="visible"/>
                                      </p:to>
                                    </p:set>
                                    <p:animEffect transition="in" filter="fade">
                                      <p:cBhvr>
                                        <p:cTn id="12" dur="500"/>
                                        <p:tgtEl>
                                          <p:spTgt spid="22589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6" end="6"/>
                                            </p:txEl>
                                          </p:spTgt>
                                        </p:tgtEl>
                                        <p:attrNameLst>
                                          <p:attrName>style.visibility</p:attrName>
                                        </p:attrNameLst>
                                      </p:cBhvr>
                                      <p:to>
                                        <p:strVal val="visible"/>
                                      </p:to>
                                    </p:set>
                                    <p:animEffect transition="in" filter="fade">
                                      <p:cBhvr>
                                        <p:cTn id="1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两种背</a:t>
            </a:r>
            <a:r>
              <a:rPr lang="zh-CN" altLang="en-US" dirty="0">
                <a:solidFill>
                  <a:schemeClr val="bg2">
                    <a:lumMod val="10000"/>
                  </a:schemeClr>
                </a:solidFill>
                <a:cs typeface="Courier New" pitchFamily="49" charset="0"/>
              </a:rPr>
              <a:t>包问</a:t>
            </a:r>
            <a:r>
              <a:rPr lang="zh-CN" altLang="en-US" dirty="0" smtClean="0">
                <a:solidFill>
                  <a:schemeClr val="bg2">
                    <a:lumMod val="10000"/>
                  </a:schemeClr>
                </a:solidFill>
                <a:cs typeface="Courier New" pitchFamily="49" charset="0"/>
              </a:rPr>
              <a:t>题的形式化表达</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0"/>
              </a:spcBef>
            </a:pPr>
            <a:r>
              <a:rPr lang="en-US" altLang="zh-CN" sz="2200" dirty="0" smtClean="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50000"/>
              </a:lnSpc>
              <a:spcBef>
                <a:spcPts val="0"/>
              </a:spcBef>
            </a:pPr>
            <a:r>
              <a:rPr lang="zh-CN" altLang="en-US" sz="2200" dirty="0">
                <a:latin typeface="+mn-lt"/>
              </a:rPr>
              <a:t>给</a:t>
            </a:r>
            <a:r>
              <a:rPr lang="zh-CN" altLang="en-US" sz="2200" dirty="0" smtClean="0">
                <a:latin typeface="+mn-lt"/>
              </a:rPr>
              <a:t>定：</a:t>
            </a:r>
            <a:r>
              <a:rPr lang="en-US" altLang="zh-CN" sz="2200" dirty="0" smtClean="0">
                <a:latin typeface="+mn-lt"/>
              </a:rPr>
              <a:t>c&gt;0</a:t>
            </a:r>
            <a:r>
              <a:rPr lang="en-US" altLang="zh-CN" sz="2200" dirty="0">
                <a:latin typeface="+mn-lt"/>
              </a:rPr>
              <a:t>, </a:t>
            </a:r>
            <a:r>
              <a:rPr lang="en-US" altLang="zh-CN" sz="2200" dirty="0" err="1">
                <a:latin typeface="+mn-lt"/>
              </a:rPr>
              <a:t>w</a:t>
            </a:r>
            <a:r>
              <a:rPr lang="en-US" altLang="zh-CN" sz="2200" baseline="-25000" dirty="0" err="1">
                <a:latin typeface="+mn-lt"/>
              </a:rPr>
              <a:t>i</a:t>
            </a:r>
            <a:r>
              <a:rPr lang="en-US" altLang="zh-CN" sz="2200" dirty="0">
                <a:latin typeface="+mn-lt"/>
              </a:rPr>
              <a:t>&gt;0, v</a:t>
            </a:r>
            <a:r>
              <a:rPr lang="en-US" altLang="zh-CN" sz="2200" baseline="-25000" dirty="0">
                <a:latin typeface="+mn-lt"/>
              </a:rPr>
              <a:t>i</a:t>
            </a:r>
            <a:r>
              <a:rPr lang="en-US" altLang="zh-CN" sz="2200" dirty="0">
                <a:latin typeface="+mn-lt"/>
              </a:rPr>
              <a:t>&gt;0, </a:t>
            </a:r>
            <a:r>
              <a:rPr lang="en-US" altLang="zh-CN" sz="2200" dirty="0" smtClean="0">
                <a:latin typeface="+mn-lt"/>
              </a:rPr>
              <a:t>1≤i</a:t>
            </a:r>
            <a:r>
              <a:rPr lang="en-US" altLang="zh-CN" sz="2200" dirty="0">
                <a:latin typeface="+mn-lt"/>
              </a:rPr>
              <a:t>≤</a:t>
            </a:r>
            <a:r>
              <a:rPr lang="en-US" altLang="zh-CN" sz="2200" dirty="0" smtClean="0">
                <a:latin typeface="+mn-lt"/>
              </a:rPr>
              <a:t>n</a:t>
            </a:r>
          </a:p>
          <a:p>
            <a:pPr marL="1008000" lvl="1" indent="-432000" eaLnBrk="1" hangingPunct="1">
              <a:lnSpc>
                <a:spcPct val="150000"/>
              </a:lnSpc>
              <a:spcBef>
                <a:spcPts val="0"/>
              </a:spcBef>
            </a:pPr>
            <a:r>
              <a:rPr lang="zh-CN" altLang="en-US" sz="2200" dirty="0" smtClean="0">
                <a:latin typeface="+mn-lt"/>
              </a:rPr>
              <a:t>要</a:t>
            </a:r>
            <a:r>
              <a:rPr lang="zh-CN" altLang="en-US" sz="2200" dirty="0">
                <a:latin typeface="+mn-lt"/>
              </a:rPr>
              <a:t>求找出一个</a:t>
            </a:r>
            <a:r>
              <a:rPr lang="en-US" altLang="zh-CN" sz="2200" dirty="0">
                <a:latin typeface="+mn-lt"/>
              </a:rPr>
              <a:t>n</a:t>
            </a:r>
            <a:r>
              <a:rPr lang="zh-CN" altLang="en-US" sz="2200" dirty="0">
                <a:latin typeface="+mn-lt"/>
              </a:rPr>
              <a:t>元</a:t>
            </a:r>
            <a:r>
              <a:rPr lang="en-US" altLang="zh-CN" sz="2200" dirty="0" smtClean="0">
                <a:solidFill>
                  <a:srgbClr val="000000"/>
                </a:solidFill>
                <a:latin typeface="+mn-lt"/>
              </a:rPr>
              <a:t>0</a:t>
            </a:r>
            <a:r>
              <a:rPr lang="en-US" altLang="zh-CN" sz="2200" dirty="0">
                <a:solidFill>
                  <a:srgbClr val="000000"/>
                </a:solidFill>
                <a:latin typeface="+mn-lt"/>
              </a:rPr>
              <a:t>/</a:t>
            </a:r>
            <a:r>
              <a:rPr lang="en-US" altLang="zh-CN" sz="2200" dirty="0" smtClean="0">
                <a:solidFill>
                  <a:srgbClr val="000000"/>
                </a:solidFill>
                <a:latin typeface="+mn-lt"/>
              </a:rPr>
              <a:t>1</a:t>
            </a:r>
            <a:r>
              <a:rPr lang="zh-CN" altLang="en-US" sz="2200" dirty="0">
                <a:latin typeface="+mn-lt"/>
              </a:rPr>
              <a:t>向量</a:t>
            </a:r>
            <a:r>
              <a:rPr lang="en-US" altLang="zh-CN" sz="2200" dirty="0">
                <a:latin typeface="+mn-lt"/>
              </a:rPr>
              <a:t>(x</a:t>
            </a:r>
            <a:r>
              <a:rPr lang="en-US" altLang="zh-CN" sz="2200" baseline="-25000" dirty="0">
                <a:latin typeface="+mn-lt"/>
              </a:rPr>
              <a:t>1</a:t>
            </a:r>
            <a:r>
              <a:rPr lang="en-US" altLang="zh-CN" sz="2200" dirty="0" smtClean="0">
                <a:latin typeface="+mn-lt"/>
              </a:rPr>
              <a:t>, x</a:t>
            </a:r>
            <a:r>
              <a:rPr lang="en-US" altLang="zh-CN" sz="2200" baseline="-25000" dirty="0" smtClean="0">
                <a:latin typeface="+mn-lt"/>
              </a:rPr>
              <a:t>2</a:t>
            </a:r>
            <a:r>
              <a:rPr lang="en-US" altLang="zh-CN" sz="2200" dirty="0" smtClean="0">
                <a:latin typeface="+mn-lt"/>
              </a:rPr>
              <a:t>,…, </a:t>
            </a:r>
            <a:r>
              <a:rPr lang="en-US" altLang="zh-CN" sz="2200" dirty="0" err="1" smtClean="0">
                <a:latin typeface="+mn-lt"/>
              </a:rPr>
              <a:t>x</a:t>
            </a:r>
            <a:r>
              <a:rPr lang="en-US" altLang="zh-CN" sz="2200" baseline="-25000" dirty="0" err="1" smtClean="0">
                <a:latin typeface="+mn-lt"/>
              </a:rPr>
              <a:t>n</a:t>
            </a:r>
            <a:r>
              <a:rPr lang="en-US" altLang="zh-CN" sz="2200" dirty="0" smtClean="0">
                <a:latin typeface="+mn-lt"/>
              </a:rPr>
              <a:t>) </a:t>
            </a:r>
          </a:p>
          <a:p>
            <a:pPr marL="1008000" lvl="1" indent="-432000" eaLnBrk="1" hangingPunct="1">
              <a:lnSpc>
                <a:spcPct val="200000"/>
              </a:lnSpc>
              <a:spcBef>
                <a:spcPts val="0"/>
              </a:spcBef>
            </a:pPr>
            <a:r>
              <a:rPr lang="zh-CN" altLang="en-US" sz="2200" dirty="0" smtClean="0">
                <a:latin typeface="+mn-lt"/>
              </a:rPr>
              <a:t>满足：</a:t>
            </a:r>
            <a:endParaRPr lang="en-US" altLang="zh-CN" sz="2200" dirty="0" smtClean="0">
              <a:latin typeface="+mn-lt"/>
            </a:endParaRPr>
          </a:p>
          <a:p>
            <a:pPr marL="1008000" lvl="1" indent="-432000" eaLnBrk="1" hangingPunct="1">
              <a:lnSpc>
                <a:spcPct val="200000"/>
              </a:lnSpc>
              <a:spcBef>
                <a:spcPts val="0"/>
              </a:spcBef>
            </a:pPr>
            <a:r>
              <a:rPr lang="zh-CN" altLang="en-US" sz="2200" dirty="0" smtClean="0">
                <a:latin typeface="+mn-lt"/>
              </a:rPr>
              <a:t>使得下式最大化：</a:t>
            </a:r>
            <a:endParaRPr lang="en-US" altLang="zh-CN" sz="2200" dirty="0" smtClean="0">
              <a:latin typeface="+mn-lt"/>
            </a:endParaRPr>
          </a:p>
          <a:p>
            <a:pPr marL="609600" indent="-609600" eaLnBrk="1" hangingPunct="1">
              <a:lnSpc>
                <a:spcPct val="150000"/>
              </a:lnSpc>
              <a:spcBef>
                <a:spcPts val="0"/>
              </a:spcBef>
            </a:pPr>
            <a:r>
              <a:rPr lang="zh-CN" altLang="en-US" sz="2200" dirty="0" smtClean="0">
                <a:latin typeface="+mn-lt"/>
              </a:rPr>
              <a:t>背</a:t>
            </a:r>
            <a:r>
              <a:rPr lang="zh-CN" altLang="en-US" sz="2200" dirty="0">
                <a:latin typeface="+mn-lt"/>
              </a:rPr>
              <a:t>包问题</a:t>
            </a:r>
            <a:r>
              <a:rPr lang="en-US" altLang="zh-CN" sz="2200" dirty="0" smtClean="0">
                <a:latin typeface="+mn-lt"/>
              </a:rPr>
              <a:t>:</a:t>
            </a:r>
          </a:p>
          <a:p>
            <a:pPr marL="1008000" lvl="1" indent="-432000" eaLnBrk="1" hangingPunct="1">
              <a:lnSpc>
                <a:spcPct val="150000"/>
              </a:lnSpc>
              <a:spcBef>
                <a:spcPts val="0"/>
              </a:spcBef>
            </a:pPr>
            <a:r>
              <a:rPr lang="zh-CN" altLang="en-US" sz="2200" dirty="0"/>
              <a:t>给</a:t>
            </a:r>
            <a:r>
              <a:rPr lang="zh-CN" altLang="en-US" sz="2200" dirty="0" smtClean="0"/>
              <a:t>定：</a:t>
            </a:r>
            <a:r>
              <a:rPr lang="en-US" altLang="zh-CN" sz="2200" dirty="0" smtClean="0">
                <a:latin typeface="+mn-lt"/>
              </a:rPr>
              <a:t>c&gt;0</a:t>
            </a:r>
            <a:r>
              <a:rPr lang="en-US" altLang="zh-CN" sz="2200" dirty="0">
                <a:latin typeface="+mn-lt"/>
              </a:rPr>
              <a:t>, </a:t>
            </a:r>
            <a:r>
              <a:rPr lang="en-US" altLang="zh-CN" sz="2200" dirty="0" err="1">
                <a:latin typeface="+mn-lt"/>
              </a:rPr>
              <a:t>w</a:t>
            </a:r>
            <a:r>
              <a:rPr lang="en-US" altLang="zh-CN" sz="2200" baseline="-25000" dirty="0" err="1">
                <a:latin typeface="+mn-lt"/>
              </a:rPr>
              <a:t>i</a:t>
            </a:r>
            <a:r>
              <a:rPr lang="en-US" altLang="zh-CN" sz="2200" dirty="0">
                <a:latin typeface="+mn-lt"/>
              </a:rPr>
              <a:t>&gt;0, v</a:t>
            </a:r>
            <a:r>
              <a:rPr lang="en-US" altLang="zh-CN" sz="2200" baseline="-25000" dirty="0">
                <a:latin typeface="+mn-lt"/>
              </a:rPr>
              <a:t>i</a:t>
            </a:r>
            <a:r>
              <a:rPr lang="en-US" altLang="zh-CN" sz="2200" dirty="0">
                <a:latin typeface="+mn-lt"/>
              </a:rPr>
              <a:t>&gt;0, 1≤i≤n</a:t>
            </a:r>
          </a:p>
          <a:p>
            <a:pPr marL="1008000" lvl="1" indent="-432000" eaLnBrk="1" hangingPunct="1">
              <a:lnSpc>
                <a:spcPct val="150000"/>
              </a:lnSpc>
              <a:spcBef>
                <a:spcPts val="0"/>
              </a:spcBef>
            </a:pPr>
            <a:r>
              <a:rPr lang="zh-CN" altLang="en-US" sz="2200" dirty="0"/>
              <a:t>要求找出一个</a:t>
            </a:r>
            <a:r>
              <a:rPr lang="en-US" altLang="zh-CN" sz="2200" dirty="0"/>
              <a:t>n</a:t>
            </a:r>
            <a:r>
              <a:rPr lang="zh-CN" altLang="en-US" sz="2200" dirty="0" smtClean="0"/>
              <a:t>元向</a:t>
            </a:r>
            <a:r>
              <a:rPr lang="zh-CN" altLang="en-US" sz="2200" dirty="0"/>
              <a:t>量</a:t>
            </a:r>
            <a:r>
              <a:rPr lang="en-US" altLang="zh-CN" sz="2200" dirty="0"/>
              <a:t>(x</a:t>
            </a:r>
            <a:r>
              <a:rPr lang="en-US" altLang="zh-CN" sz="2200" baseline="-25000" dirty="0"/>
              <a:t>1</a:t>
            </a:r>
            <a:r>
              <a:rPr lang="en-US" altLang="zh-CN" sz="2200" dirty="0"/>
              <a:t>, x</a:t>
            </a:r>
            <a:r>
              <a:rPr lang="en-US" altLang="zh-CN" sz="2200" baseline="-25000" dirty="0"/>
              <a:t>2</a:t>
            </a:r>
            <a:r>
              <a:rPr lang="en-US" altLang="zh-CN" sz="2200" dirty="0"/>
              <a:t>,…, </a:t>
            </a:r>
            <a:r>
              <a:rPr lang="en-US" altLang="zh-CN" sz="2200" dirty="0" err="1"/>
              <a:t>x</a:t>
            </a:r>
            <a:r>
              <a:rPr lang="en-US" altLang="zh-CN" sz="2200" baseline="-25000" dirty="0" err="1"/>
              <a:t>n</a:t>
            </a:r>
            <a:r>
              <a:rPr lang="en-US" altLang="zh-CN" sz="2200" dirty="0"/>
              <a:t>) </a:t>
            </a:r>
          </a:p>
          <a:p>
            <a:pPr marL="1008000" lvl="1" indent="-432000" eaLnBrk="1" hangingPunct="1">
              <a:lnSpc>
                <a:spcPct val="200000"/>
              </a:lnSpc>
              <a:spcBef>
                <a:spcPts val="0"/>
              </a:spcBef>
            </a:pPr>
            <a:r>
              <a:rPr lang="zh-CN" altLang="en-US" sz="2200" dirty="0" smtClean="0"/>
              <a:t>满足：</a:t>
            </a:r>
            <a:endParaRPr lang="en-US" altLang="zh-CN" sz="2200" dirty="0" smtClean="0"/>
          </a:p>
          <a:p>
            <a:pPr marL="1008000" lvl="1" indent="-432000" eaLnBrk="1" hangingPunct="1">
              <a:lnSpc>
                <a:spcPct val="200000"/>
              </a:lnSpc>
              <a:spcBef>
                <a:spcPts val="0"/>
              </a:spcBef>
            </a:pPr>
            <a:r>
              <a:rPr lang="zh-CN" altLang="en-US" sz="2200" dirty="0" smtClean="0"/>
              <a:t>使得下式最大化：</a:t>
            </a:r>
            <a:endParaRPr lang="en-US" altLang="zh-CN" sz="2200" dirty="0" smtClean="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60874412"/>
              </p:ext>
            </p:extLst>
          </p:nvPr>
        </p:nvGraphicFramePr>
        <p:xfrm>
          <a:off x="2280682" y="2276067"/>
          <a:ext cx="3399949" cy="712470"/>
        </p:xfrm>
        <a:graphic>
          <a:graphicData uri="http://schemas.openxmlformats.org/presentationml/2006/ole">
            <mc:AlternateContent xmlns:mc="http://schemas.openxmlformats.org/markup-compatibility/2006">
              <mc:Choice xmlns:v="urn:schemas-microsoft-com:vml" Requires="v">
                <p:oleObj spid="_x0000_s167336" name="Equation" r:id="rId4" imgW="2247840" imgH="558720" progId="Equation.DSMT4">
                  <p:embed/>
                </p:oleObj>
              </mc:Choice>
              <mc:Fallback>
                <p:oleObj name="Equation" r:id="rId4" imgW="2247840" imgH="558720" progId="Equation.DSMT4">
                  <p:embed/>
                  <p:pic>
                    <p:nvPicPr>
                      <p:cNvPr id="0" name="Picture 3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0682" y="2276067"/>
                        <a:ext cx="3399949" cy="712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39569591"/>
              </p:ext>
            </p:extLst>
          </p:nvPr>
        </p:nvGraphicFramePr>
        <p:xfrm>
          <a:off x="3747617" y="2973388"/>
          <a:ext cx="928687" cy="676275"/>
        </p:xfrm>
        <a:graphic>
          <a:graphicData uri="http://schemas.openxmlformats.org/presentationml/2006/ole">
            <mc:AlternateContent xmlns:mc="http://schemas.openxmlformats.org/markup-compatibility/2006">
              <mc:Choice xmlns:v="urn:schemas-microsoft-com:vml" Requires="v">
                <p:oleObj spid="_x0000_s167337" name="Equation" r:id="rId6" imgW="622080" imgH="583920" progId="Equation.DSMT4">
                  <p:embed/>
                </p:oleObj>
              </mc:Choice>
              <mc:Fallback>
                <p:oleObj name="Equation" r:id="rId6" imgW="622080" imgH="583920" progId="Equation.DSMT4">
                  <p:embed/>
                  <p:pic>
                    <p:nvPicPr>
                      <p:cNvPr id="0" name="Picture 3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617" y="2973388"/>
                        <a:ext cx="928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56536956"/>
              </p:ext>
            </p:extLst>
          </p:nvPr>
        </p:nvGraphicFramePr>
        <p:xfrm>
          <a:off x="2300073" y="5133687"/>
          <a:ext cx="3360794" cy="712470"/>
        </p:xfrm>
        <a:graphic>
          <a:graphicData uri="http://schemas.openxmlformats.org/presentationml/2006/ole">
            <mc:AlternateContent xmlns:mc="http://schemas.openxmlformats.org/markup-compatibility/2006">
              <mc:Choice xmlns:v="urn:schemas-microsoft-com:vml" Requires="v">
                <p:oleObj spid="_x0000_s167338" name="Equation" r:id="rId8" imgW="2222280" imgH="558720" progId="Equation.DSMT4">
                  <p:embed/>
                </p:oleObj>
              </mc:Choice>
              <mc:Fallback>
                <p:oleObj name="Equation" r:id="rId8" imgW="2222280" imgH="558720" progId="Equation.DSMT4">
                  <p:embed/>
                  <p:pic>
                    <p:nvPicPr>
                      <p:cNvPr id="0" name="Picture 3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0073" y="5133687"/>
                        <a:ext cx="3360794" cy="712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70649359"/>
              </p:ext>
            </p:extLst>
          </p:nvPr>
        </p:nvGraphicFramePr>
        <p:xfrm>
          <a:off x="3747617" y="5805264"/>
          <a:ext cx="928687" cy="676275"/>
        </p:xfrm>
        <a:graphic>
          <a:graphicData uri="http://schemas.openxmlformats.org/presentationml/2006/ole">
            <mc:AlternateContent xmlns:mc="http://schemas.openxmlformats.org/markup-compatibility/2006">
              <mc:Choice xmlns:v="urn:schemas-microsoft-com:vml" Requires="v">
                <p:oleObj spid="_x0000_s167339" name="Equation" r:id="rId10" imgW="622080" imgH="583920" progId="Equation.DSMT4">
                  <p:embed/>
                </p:oleObj>
              </mc:Choice>
              <mc:Fallback>
                <p:oleObj name="Equation" r:id="rId10" imgW="622080" imgH="583920" progId="Equation.DSMT4">
                  <p:embed/>
                  <p:pic>
                    <p:nvPicPr>
                      <p:cNvPr id="0" name="Picture 3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617" y="5805264"/>
                        <a:ext cx="928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bwMode="auto">
          <a:xfrm>
            <a:off x="3735265" y="2136986"/>
            <a:ext cx="1916855" cy="843415"/>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9" name="椭圆 8"/>
          <p:cNvSpPr/>
          <p:nvPr/>
        </p:nvSpPr>
        <p:spPr bwMode="auto">
          <a:xfrm>
            <a:off x="3735265" y="5013176"/>
            <a:ext cx="1916855" cy="843415"/>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1610669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两种背包问题都具备最优子结构性质</a:t>
            </a: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70000"/>
              </a:lnSpc>
              <a:spcBef>
                <a:spcPts val="0"/>
              </a:spcBef>
            </a:pPr>
            <a:r>
              <a:rPr lang="en-US" altLang="zh-CN" sz="2200" dirty="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70000"/>
              </a:lnSpc>
              <a:spcBef>
                <a:spcPts val="0"/>
              </a:spcBef>
            </a:pPr>
            <a:r>
              <a:rPr lang="zh-CN" altLang="en-US" sz="2200" dirty="0" smtClean="0"/>
              <a:t>设：</a:t>
            </a:r>
            <a:r>
              <a:rPr lang="en-US" altLang="zh-CN" sz="2200" dirty="0" smtClean="0"/>
              <a:t>A</a:t>
            </a:r>
            <a:r>
              <a:rPr lang="zh-CN" altLang="en-US" sz="2200" dirty="0"/>
              <a:t>是能装入背包的最大价值物</a:t>
            </a:r>
            <a:r>
              <a:rPr lang="zh-CN" altLang="en-US" sz="2200" dirty="0" smtClean="0"/>
              <a:t>品集合</a:t>
            </a:r>
            <a:endParaRPr lang="en-US" altLang="zh-CN" sz="2200" dirty="0" smtClean="0"/>
          </a:p>
          <a:p>
            <a:pPr marL="1008000" lvl="1" indent="-432000" eaLnBrk="1" hangingPunct="1">
              <a:lnSpc>
                <a:spcPct val="170000"/>
              </a:lnSpc>
              <a:spcBef>
                <a:spcPts val="0"/>
              </a:spcBef>
            </a:pPr>
            <a:r>
              <a:rPr lang="zh-CN" altLang="en-US" sz="2200" dirty="0" smtClean="0">
                <a:latin typeface="+mn-lt"/>
              </a:rPr>
              <a:t>则：</a:t>
            </a:r>
            <a:r>
              <a:rPr lang="en-US" altLang="zh-CN" sz="2200" dirty="0" smtClean="0">
                <a:latin typeface="+mn-lt"/>
              </a:rPr>
              <a:t>A[k]=A-{k}</a:t>
            </a:r>
            <a:r>
              <a:rPr lang="zh-CN" altLang="en-US" sz="2200" dirty="0" smtClean="0">
                <a:latin typeface="+mn-lt"/>
              </a:rPr>
              <a:t>表示</a:t>
            </a:r>
            <a:r>
              <a:rPr lang="en-US" altLang="zh-CN" sz="2200" dirty="0" smtClean="0">
                <a:latin typeface="+mn-lt"/>
              </a:rPr>
              <a:t>n-1</a:t>
            </a:r>
            <a:r>
              <a:rPr lang="zh-CN" altLang="en-US" sz="2200" dirty="0">
                <a:latin typeface="+mn-lt"/>
              </a:rPr>
              <a:t>个物</a:t>
            </a:r>
            <a:r>
              <a:rPr lang="zh-CN" altLang="en-US" sz="2200" dirty="0" smtClean="0">
                <a:latin typeface="+mn-lt"/>
              </a:rPr>
              <a:t>品</a:t>
            </a:r>
            <a:r>
              <a:rPr lang="en-US" altLang="zh-CN" sz="2200" dirty="0" smtClean="0">
                <a:latin typeface="+mn-lt"/>
              </a:rPr>
              <a:t>(1,2,…, k-1, k+1</a:t>
            </a:r>
            <a:r>
              <a:rPr lang="en-US" altLang="zh-CN" sz="2200" dirty="0">
                <a:latin typeface="+mn-lt"/>
              </a:rPr>
              <a:t>,…,</a:t>
            </a:r>
            <a:r>
              <a:rPr lang="en-US" altLang="zh-CN" sz="2200" dirty="0" smtClean="0">
                <a:latin typeface="+mn-lt"/>
              </a:rPr>
              <a:t>n)</a:t>
            </a:r>
            <a:r>
              <a:rPr lang="zh-CN" altLang="en-US" sz="2200" dirty="0" smtClean="0">
                <a:latin typeface="+mn-lt"/>
              </a:rPr>
              <a:t>，可</a:t>
            </a:r>
            <a:r>
              <a:rPr lang="zh-CN" altLang="en-US" sz="2200" dirty="0">
                <a:latin typeface="+mn-lt"/>
              </a:rPr>
              <a:t>装入容量为</a:t>
            </a:r>
            <a:r>
              <a:rPr lang="en-US" altLang="zh-CN" sz="2200" dirty="0" smtClean="0">
                <a:solidFill>
                  <a:srgbClr val="FF0000"/>
                </a:solidFill>
                <a:latin typeface="+mn-lt"/>
              </a:rPr>
              <a:t>C-w[k]</a:t>
            </a:r>
            <a:r>
              <a:rPr lang="zh-CN" altLang="en-US" sz="2200" dirty="0" smtClean="0">
                <a:latin typeface="+mn-lt"/>
              </a:rPr>
              <a:t>的</a:t>
            </a:r>
            <a:r>
              <a:rPr lang="zh-CN" altLang="en-US" sz="2200" dirty="0">
                <a:latin typeface="+mn-lt"/>
              </a:rPr>
              <a:t>背包的最大价值物品集</a:t>
            </a:r>
            <a:r>
              <a:rPr lang="zh-CN" altLang="en-US" sz="2200" dirty="0" smtClean="0">
                <a:latin typeface="+mn-lt"/>
              </a:rPr>
              <a:t>合</a:t>
            </a:r>
            <a:endParaRPr lang="en-US" altLang="zh-CN" sz="2200" b="1" dirty="0" smtClean="0">
              <a:latin typeface="+mn-lt"/>
            </a:endParaRPr>
          </a:p>
          <a:p>
            <a:pPr marL="609600" indent="-609600" eaLnBrk="1" hangingPunct="1">
              <a:lnSpc>
                <a:spcPct val="170000"/>
              </a:lnSpc>
              <a:spcBef>
                <a:spcPts val="0"/>
              </a:spcBef>
            </a:pPr>
            <a:r>
              <a:rPr lang="zh-CN" altLang="en-US" sz="2200" dirty="0" smtClean="0">
                <a:latin typeface="+mn-lt"/>
              </a:rPr>
              <a:t>背</a:t>
            </a:r>
            <a:r>
              <a:rPr lang="zh-CN" altLang="en-US" sz="2200" dirty="0">
                <a:latin typeface="+mn-lt"/>
              </a:rPr>
              <a:t>包问题</a:t>
            </a:r>
            <a:r>
              <a:rPr lang="en-US" altLang="zh-CN" sz="2200" dirty="0" smtClean="0">
                <a:latin typeface="+mn-lt"/>
              </a:rPr>
              <a:t>:</a:t>
            </a:r>
          </a:p>
          <a:p>
            <a:pPr marL="1008000" lvl="1" indent="-432000" eaLnBrk="1" hangingPunct="1">
              <a:lnSpc>
                <a:spcPct val="170000"/>
              </a:lnSpc>
              <a:spcBef>
                <a:spcPts val="0"/>
              </a:spcBef>
            </a:pPr>
            <a:r>
              <a:rPr lang="zh-CN" altLang="en-US" sz="2200" dirty="0" smtClean="0">
                <a:latin typeface="+mn-lt"/>
              </a:rPr>
              <a:t>若：它</a:t>
            </a:r>
            <a:r>
              <a:rPr lang="zh-CN" altLang="en-US" sz="2200" dirty="0">
                <a:latin typeface="+mn-lt"/>
              </a:rPr>
              <a:t>的一个最优解</a:t>
            </a:r>
            <a:r>
              <a:rPr lang="en-US" altLang="zh-CN" sz="2200" dirty="0">
                <a:latin typeface="+mn-lt"/>
              </a:rPr>
              <a:t>A</a:t>
            </a:r>
            <a:r>
              <a:rPr lang="zh-CN" altLang="en-US" sz="2200" dirty="0">
                <a:latin typeface="+mn-lt"/>
              </a:rPr>
              <a:t>包含物</a:t>
            </a:r>
            <a:r>
              <a:rPr lang="zh-CN" altLang="en-US" sz="2200" dirty="0" smtClean="0">
                <a:latin typeface="+mn-lt"/>
              </a:rPr>
              <a:t>品</a:t>
            </a:r>
            <a:r>
              <a:rPr lang="en-US" altLang="zh-CN" sz="2200" dirty="0" smtClean="0">
                <a:latin typeface="+mn-lt"/>
              </a:rPr>
              <a:t>k</a:t>
            </a:r>
            <a:r>
              <a:rPr lang="zh-CN" altLang="en-US" sz="2200" dirty="0" smtClean="0">
                <a:latin typeface="+mn-lt"/>
              </a:rPr>
              <a:t>的一部分</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设：</a:t>
            </a:r>
            <a:r>
              <a:rPr lang="en-US" altLang="zh-CN" sz="2200" dirty="0" smtClean="0">
                <a:latin typeface="+mn-lt"/>
              </a:rPr>
              <a:t>w</a:t>
            </a:r>
            <a:r>
              <a:rPr lang="en-US" altLang="zh-CN" sz="2200" baseline="-25000" dirty="0" smtClean="0">
                <a:latin typeface="+mn-lt"/>
              </a:rPr>
              <a:t>k</a:t>
            </a:r>
            <a:r>
              <a:rPr lang="en-US" altLang="zh-CN" sz="2200" dirty="0" smtClean="0">
                <a:latin typeface="+mn-lt"/>
              </a:rPr>
              <a:t>’</a:t>
            </a:r>
            <a:r>
              <a:rPr lang="zh-CN" altLang="en-US" sz="2200" dirty="0" smtClean="0">
                <a:latin typeface="+mn-lt"/>
              </a:rPr>
              <a:t>是从</a:t>
            </a:r>
            <a:r>
              <a:rPr lang="en-US" altLang="zh-CN" sz="2200" dirty="0">
                <a:latin typeface="+mn-lt"/>
              </a:rPr>
              <a:t>A</a:t>
            </a:r>
            <a:r>
              <a:rPr lang="zh-CN" altLang="en-US" sz="2200" dirty="0" smtClean="0">
                <a:latin typeface="+mn-lt"/>
              </a:rPr>
              <a:t>中</a:t>
            </a:r>
            <a:r>
              <a:rPr lang="zh-CN" altLang="en-US" sz="2200" dirty="0">
                <a:latin typeface="+mn-lt"/>
              </a:rPr>
              <a:t>拿出所含物</a:t>
            </a:r>
            <a:r>
              <a:rPr lang="zh-CN" altLang="en-US" sz="2200" dirty="0" smtClean="0">
                <a:latin typeface="+mn-lt"/>
              </a:rPr>
              <a:t>品</a:t>
            </a:r>
            <a:r>
              <a:rPr lang="en-US" altLang="zh-CN" sz="2200" dirty="0" smtClean="0">
                <a:latin typeface="+mn-lt"/>
              </a:rPr>
              <a:t>k</a:t>
            </a:r>
            <a:r>
              <a:rPr lang="zh-CN" altLang="en-US" sz="2200" dirty="0" smtClean="0">
                <a:latin typeface="+mn-lt"/>
              </a:rPr>
              <a:t>的部分重量</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则：剩余</a:t>
            </a:r>
            <a:r>
              <a:rPr lang="zh-CN" altLang="en-US" sz="2200" dirty="0">
                <a:latin typeface="+mn-lt"/>
              </a:rPr>
              <a:t>的就是从</a:t>
            </a:r>
            <a:r>
              <a:rPr lang="en-US" altLang="zh-CN" sz="2200" dirty="0">
                <a:latin typeface="+mn-lt"/>
              </a:rPr>
              <a:t>n-1</a:t>
            </a:r>
            <a:r>
              <a:rPr lang="zh-CN" altLang="en-US" sz="2200" dirty="0">
                <a:latin typeface="+mn-lt"/>
              </a:rPr>
              <a:t>个原有物</a:t>
            </a:r>
            <a:r>
              <a:rPr lang="zh-CN" altLang="en-US" sz="2200" dirty="0" smtClean="0">
                <a:latin typeface="+mn-lt"/>
              </a:rPr>
              <a:t>品</a:t>
            </a:r>
            <a:r>
              <a:rPr lang="en-US" altLang="zh-CN" sz="2200" dirty="0" smtClean="0">
                <a:latin typeface="+mn-lt"/>
              </a:rPr>
              <a:t>(1, 2,…, k-1, k+1,…, n)</a:t>
            </a:r>
          </a:p>
          <a:p>
            <a:pPr marL="1440000" lvl="2" indent="-432000" eaLnBrk="1" hangingPunct="1">
              <a:lnSpc>
                <a:spcPct val="170000"/>
              </a:lnSpc>
              <a:spcBef>
                <a:spcPts val="0"/>
              </a:spcBef>
              <a:buNone/>
            </a:pPr>
            <a:r>
              <a:rPr lang="zh-CN" altLang="en-US" sz="2200" dirty="0" smtClean="0">
                <a:solidFill>
                  <a:srgbClr val="000000"/>
                </a:solidFill>
                <a:latin typeface="+mn-lt"/>
              </a:rPr>
              <a:t>以</a:t>
            </a:r>
            <a:r>
              <a:rPr lang="zh-CN" altLang="en-US" sz="2200" dirty="0">
                <a:solidFill>
                  <a:srgbClr val="000000"/>
                </a:solidFill>
                <a:latin typeface="+mn-lt"/>
              </a:rPr>
              <a:t>及重量</a:t>
            </a:r>
            <a:r>
              <a:rPr lang="zh-CN" altLang="en-US" sz="2200" dirty="0" smtClean="0">
                <a:solidFill>
                  <a:srgbClr val="000000"/>
                </a:solidFill>
                <a:latin typeface="+mn-lt"/>
              </a:rPr>
              <a:t>为</a:t>
            </a:r>
            <a:r>
              <a:rPr lang="en-US" altLang="zh-CN" sz="2200" dirty="0" smtClean="0">
                <a:solidFill>
                  <a:srgbClr val="000000"/>
                </a:solidFill>
                <a:latin typeface="+mn-lt"/>
              </a:rPr>
              <a:t>(</a:t>
            </a:r>
            <a:r>
              <a:rPr lang="en-US" altLang="zh-CN" sz="2200" dirty="0" err="1" smtClean="0">
                <a:solidFill>
                  <a:srgbClr val="000000"/>
                </a:solidFill>
                <a:latin typeface="+mn-lt"/>
              </a:rPr>
              <a:t>w</a:t>
            </a:r>
            <a:r>
              <a:rPr lang="en-US" altLang="zh-CN" sz="2200" baseline="-25000" dirty="0" err="1" smtClean="0">
                <a:solidFill>
                  <a:srgbClr val="000000"/>
                </a:solidFill>
                <a:latin typeface="+mn-lt"/>
              </a:rPr>
              <a:t>k</a:t>
            </a:r>
            <a:r>
              <a:rPr lang="en-US" altLang="zh-CN" sz="2200" dirty="0" err="1" smtClean="0">
                <a:solidFill>
                  <a:srgbClr val="000000"/>
                </a:solidFill>
                <a:latin typeface="+mn-lt"/>
              </a:rPr>
              <a:t>-w</a:t>
            </a:r>
            <a:r>
              <a:rPr lang="en-US" altLang="zh-CN" sz="2200" baseline="-25000" dirty="0" err="1" smtClean="0">
                <a:solidFill>
                  <a:srgbClr val="000000"/>
                </a:solidFill>
                <a:latin typeface="+mn-lt"/>
              </a:rPr>
              <a:t>k</a:t>
            </a:r>
            <a:r>
              <a:rPr lang="en-US" altLang="zh-CN" sz="2200" dirty="0" smtClean="0">
                <a:solidFill>
                  <a:srgbClr val="000000"/>
                </a:solidFill>
                <a:latin typeface="+mn-lt"/>
              </a:rPr>
              <a:t>’)</a:t>
            </a:r>
            <a:r>
              <a:rPr lang="zh-CN" altLang="en-US" sz="2200" dirty="0" smtClean="0">
                <a:solidFill>
                  <a:srgbClr val="000000"/>
                </a:solidFill>
                <a:latin typeface="+mn-lt"/>
              </a:rPr>
              <a:t>的</a:t>
            </a:r>
            <a:r>
              <a:rPr lang="zh-CN" altLang="en-US" sz="2200" dirty="0">
                <a:solidFill>
                  <a:srgbClr val="000000"/>
                </a:solidFill>
                <a:latin typeface="+mn-lt"/>
              </a:rPr>
              <a:t>物</a:t>
            </a:r>
            <a:r>
              <a:rPr lang="zh-CN" altLang="en-US" sz="2200" dirty="0" smtClean="0">
                <a:solidFill>
                  <a:srgbClr val="000000"/>
                </a:solidFill>
                <a:latin typeface="+mn-lt"/>
              </a:rPr>
              <a:t>品</a:t>
            </a:r>
            <a:r>
              <a:rPr lang="en-US" altLang="zh-CN" sz="2200" dirty="0" smtClean="0">
                <a:solidFill>
                  <a:srgbClr val="000000"/>
                </a:solidFill>
                <a:latin typeface="+mn-lt"/>
              </a:rPr>
              <a:t>k</a:t>
            </a:r>
            <a:r>
              <a:rPr lang="zh-CN" altLang="en-US" sz="2200" dirty="0" smtClean="0">
                <a:solidFill>
                  <a:srgbClr val="000000"/>
                </a:solidFill>
                <a:latin typeface="+mn-lt"/>
              </a:rPr>
              <a:t>当中，</a:t>
            </a:r>
            <a:endParaRPr lang="en-US" altLang="zh-CN" sz="2200" dirty="0" smtClean="0">
              <a:solidFill>
                <a:srgbClr val="000000"/>
              </a:solidFill>
              <a:latin typeface="+mn-lt"/>
            </a:endParaRPr>
          </a:p>
          <a:p>
            <a:pPr marL="1440000" lvl="2" indent="-432000" eaLnBrk="1" hangingPunct="1">
              <a:lnSpc>
                <a:spcPct val="170000"/>
              </a:lnSpc>
              <a:spcBef>
                <a:spcPts val="0"/>
              </a:spcBef>
              <a:buNone/>
            </a:pPr>
            <a:r>
              <a:rPr lang="zh-CN" altLang="en-US" sz="2200" dirty="0" smtClean="0">
                <a:solidFill>
                  <a:srgbClr val="000000"/>
                </a:solidFill>
                <a:latin typeface="+mn-lt"/>
              </a:rPr>
              <a:t>可</a:t>
            </a:r>
            <a:r>
              <a:rPr lang="zh-CN" altLang="en-US" sz="2200" dirty="0">
                <a:solidFill>
                  <a:srgbClr val="000000"/>
                </a:solidFill>
                <a:latin typeface="+mn-lt"/>
              </a:rPr>
              <a:t>装入容量</a:t>
            </a:r>
            <a:r>
              <a:rPr lang="zh-CN" altLang="en-US" sz="2200" dirty="0" smtClean="0">
                <a:solidFill>
                  <a:srgbClr val="000000"/>
                </a:solidFill>
                <a:latin typeface="+mn-lt"/>
              </a:rPr>
              <a:t>为 </a:t>
            </a:r>
            <a:r>
              <a:rPr lang="en-US" altLang="zh-CN" sz="2200" dirty="0" smtClean="0">
                <a:solidFill>
                  <a:srgbClr val="FF0000"/>
                </a:solidFill>
                <a:latin typeface="+mn-lt"/>
              </a:rPr>
              <a:t>C-w</a:t>
            </a:r>
            <a:r>
              <a:rPr lang="en-US" altLang="zh-CN" sz="2200" baseline="-25000" dirty="0" smtClean="0">
                <a:solidFill>
                  <a:srgbClr val="FF0000"/>
                </a:solidFill>
                <a:latin typeface="+mn-lt"/>
              </a:rPr>
              <a:t>k</a:t>
            </a:r>
            <a:r>
              <a:rPr lang="en-US" altLang="zh-CN" sz="2200" dirty="0" smtClean="0">
                <a:solidFill>
                  <a:srgbClr val="FF0000"/>
                </a:solidFill>
                <a:latin typeface="+mn-lt"/>
              </a:rPr>
              <a:t>’ </a:t>
            </a:r>
            <a:r>
              <a:rPr lang="zh-CN" altLang="en-US" sz="2200" dirty="0" smtClean="0">
                <a:solidFill>
                  <a:srgbClr val="000000"/>
                </a:solidFill>
                <a:latin typeface="+mn-lt"/>
              </a:rPr>
              <a:t>的</a:t>
            </a:r>
            <a:r>
              <a:rPr lang="zh-CN" altLang="en-US" sz="2200" dirty="0">
                <a:solidFill>
                  <a:srgbClr val="000000"/>
                </a:solidFill>
                <a:latin typeface="+mn-lt"/>
              </a:rPr>
              <a:t>背包的最</a:t>
            </a:r>
            <a:r>
              <a:rPr lang="zh-CN" altLang="en-US" sz="2200" dirty="0" smtClean="0">
                <a:solidFill>
                  <a:srgbClr val="000000"/>
                </a:solidFill>
                <a:latin typeface="+mn-lt"/>
              </a:rPr>
              <a:t>大</a:t>
            </a:r>
            <a:r>
              <a:rPr lang="zh-CN" altLang="en-US" sz="2200" dirty="0">
                <a:solidFill>
                  <a:srgbClr val="000000"/>
                </a:solidFill>
              </a:rPr>
              <a:t>价值</a:t>
            </a:r>
            <a:r>
              <a:rPr lang="zh-CN" altLang="en-US" sz="2200" dirty="0" smtClean="0">
                <a:solidFill>
                  <a:srgbClr val="000000"/>
                </a:solidFill>
                <a:latin typeface="+mn-lt"/>
              </a:rPr>
              <a:t>物</a:t>
            </a:r>
            <a:r>
              <a:rPr lang="zh-CN" altLang="en-US" sz="2200" dirty="0">
                <a:solidFill>
                  <a:srgbClr val="000000"/>
                </a:solidFill>
                <a:latin typeface="+mn-lt"/>
              </a:rPr>
              <a:t>品集合</a:t>
            </a:r>
            <a:endParaRPr lang="en-US" altLang="zh-CN" sz="2200" dirty="0">
              <a:solidFill>
                <a:srgbClr val="000000"/>
              </a:solidFill>
              <a:latin typeface="+mn-lt"/>
            </a:endParaRPr>
          </a:p>
        </p:txBody>
      </p:sp>
    </p:spTree>
    <p:extLst>
      <p:ext uri="{BB962C8B-B14F-4D97-AF65-F5344CB8AC3E}">
        <p14:creationId xmlns:p14="http://schemas.microsoft.com/office/powerpoint/2010/main" val="23337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采用贪</a:t>
            </a:r>
            <a:r>
              <a:rPr lang="zh-CN" altLang="en-US" dirty="0">
                <a:solidFill>
                  <a:schemeClr val="bg2">
                    <a:lumMod val="10000"/>
                  </a:schemeClr>
                </a:solidFill>
                <a:cs typeface="Courier New" pitchFamily="49" charset="0"/>
              </a:rPr>
              <a:t>心算</a:t>
            </a:r>
            <a:r>
              <a:rPr lang="zh-CN" altLang="en-US" dirty="0" smtClean="0">
                <a:solidFill>
                  <a:schemeClr val="bg2">
                    <a:lumMod val="10000"/>
                  </a:schemeClr>
                </a:solidFill>
                <a:cs typeface="Courier New" pitchFamily="49" charset="0"/>
              </a:rPr>
              <a:t>法求解</a:t>
            </a:r>
            <a:r>
              <a:rPr lang="zh-CN" altLang="en-US" dirty="0">
                <a:solidFill>
                  <a:schemeClr val="bg2">
                    <a:lumMod val="10000"/>
                  </a:schemeClr>
                </a:solidFill>
                <a:cs typeface="Courier New" pitchFamily="49" charset="0"/>
              </a:rPr>
              <a:t>背包问</a:t>
            </a:r>
            <a:r>
              <a:rPr lang="zh-CN" altLang="en-US" dirty="0" smtClean="0">
                <a:solidFill>
                  <a:schemeClr val="bg2">
                    <a:lumMod val="10000"/>
                  </a:schemeClr>
                </a:solidFill>
                <a:cs typeface="Courier New" pitchFamily="49" charset="0"/>
              </a:rPr>
              <a:t>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600"/>
              </a:spcBef>
            </a:pPr>
            <a:r>
              <a:rPr lang="zh-CN" altLang="en-US" sz="2200" dirty="0">
                <a:latin typeface="+mn-lt"/>
              </a:rPr>
              <a:t>贪心</a:t>
            </a:r>
            <a:r>
              <a:rPr lang="zh-CN" altLang="en-US" sz="2200" dirty="0" smtClean="0">
                <a:latin typeface="+mn-lt"/>
              </a:rPr>
              <a:t>算法求解</a:t>
            </a:r>
            <a:r>
              <a:rPr lang="zh-CN" altLang="en-US" sz="2200" dirty="0">
                <a:latin typeface="+mn-lt"/>
              </a:rPr>
              <a:t>背包问题的基本步骤：</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t>首</a:t>
            </a:r>
            <a:r>
              <a:rPr lang="zh-CN" altLang="en-US" sz="2200" dirty="0"/>
              <a:t>先计算每种物品</a:t>
            </a:r>
            <a:r>
              <a:rPr lang="zh-CN" altLang="en-US" sz="2200" dirty="0">
                <a:solidFill>
                  <a:srgbClr val="FF0000"/>
                </a:solidFill>
              </a:rPr>
              <a:t>单位重量的价</a:t>
            </a:r>
            <a:r>
              <a:rPr lang="zh-CN" altLang="en-US" sz="2200" dirty="0" smtClean="0">
                <a:solidFill>
                  <a:srgbClr val="FF0000"/>
                </a:solidFill>
              </a:rPr>
              <a:t>值</a:t>
            </a:r>
            <a:r>
              <a:rPr lang="zh-CN" altLang="en-US" sz="2200" dirty="0" smtClean="0"/>
              <a:t>：</a:t>
            </a:r>
            <a:r>
              <a:rPr lang="en-US" altLang="zh-CN" sz="2200" dirty="0" smtClean="0"/>
              <a:t>V</a:t>
            </a:r>
            <a:r>
              <a:rPr lang="en-US" altLang="zh-CN" sz="2200" baseline="-25000" dirty="0" smtClean="0"/>
              <a:t>i</a:t>
            </a:r>
            <a:r>
              <a:rPr lang="en-US" altLang="zh-CN" sz="2200" dirty="0" smtClean="0"/>
              <a:t>/W</a:t>
            </a:r>
            <a:r>
              <a:rPr lang="en-US" altLang="zh-CN" sz="2200" baseline="-25000" dirty="0" smtClean="0"/>
              <a:t>i</a:t>
            </a:r>
          </a:p>
          <a:p>
            <a:pPr marL="1008000" lvl="1" indent="-432000" eaLnBrk="1" hangingPunct="1">
              <a:lnSpc>
                <a:spcPct val="150000"/>
              </a:lnSpc>
              <a:spcBef>
                <a:spcPts val="600"/>
              </a:spcBef>
            </a:pPr>
            <a:r>
              <a:rPr lang="zh-CN" altLang="en-US" sz="2200" dirty="0" smtClean="0"/>
              <a:t>然后按照贪</a:t>
            </a:r>
            <a:r>
              <a:rPr lang="zh-CN" altLang="en-US" sz="2200" dirty="0"/>
              <a:t>心选择策</a:t>
            </a:r>
            <a:r>
              <a:rPr lang="zh-CN" altLang="en-US" sz="2200" dirty="0" smtClean="0"/>
              <a:t>略</a:t>
            </a:r>
            <a:endParaRPr lang="en-US" altLang="zh-CN" sz="2200" dirty="0" smtClean="0"/>
          </a:p>
          <a:p>
            <a:pPr marL="1408050" lvl="2" indent="-432000" eaLnBrk="1" hangingPunct="1">
              <a:lnSpc>
                <a:spcPct val="150000"/>
              </a:lnSpc>
              <a:spcBef>
                <a:spcPts val="600"/>
              </a:spcBef>
            </a:pPr>
            <a:r>
              <a:rPr lang="zh-CN" altLang="en-US" sz="2200" dirty="0" smtClean="0"/>
              <a:t>将</a:t>
            </a:r>
            <a:r>
              <a:rPr lang="zh-CN" altLang="en-US" sz="2200" dirty="0"/>
              <a:t>尽可能多的单位重量价值最高的物品装入背</a:t>
            </a:r>
            <a:r>
              <a:rPr lang="zh-CN" altLang="en-US" sz="2200" dirty="0" smtClean="0"/>
              <a:t>包</a:t>
            </a:r>
            <a:endParaRPr lang="en-US" altLang="zh-CN" sz="2200" dirty="0" smtClean="0"/>
          </a:p>
          <a:p>
            <a:pPr marL="1408050" lvl="2" indent="-432000" eaLnBrk="1" hangingPunct="1">
              <a:lnSpc>
                <a:spcPct val="150000"/>
              </a:lnSpc>
              <a:spcBef>
                <a:spcPts val="600"/>
              </a:spcBef>
            </a:pPr>
            <a:r>
              <a:rPr lang="zh-CN" altLang="en-US" sz="2200" dirty="0" smtClean="0"/>
              <a:t>若</a:t>
            </a:r>
            <a:r>
              <a:rPr lang="zh-CN" altLang="en-US" sz="2200" dirty="0"/>
              <a:t>将这种物品全部装</a:t>
            </a:r>
            <a:r>
              <a:rPr lang="zh-CN" altLang="en-US" sz="2200" dirty="0" smtClean="0"/>
              <a:t>入后</a:t>
            </a:r>
            <a:r>
              <a:rPr lang="zh-CN" altLang="en-US" sz="2200" dirty="0"/>
              <a:t>，背包内的物品总重量未超过</a:t>
            </a:r>
            <a:r>
              <a:rPr lang="en-US" altLang="zh-CN" sz="2200" dirty="0" smtClean="0"/>
              <a:t>C</a:t>
            </a:r>
          </a:p>
          <a:p>
            <a:pPr marL="1408050" lvl="2" indent="-432000" eaLnBrk="1" hangingPunct="1">
              <a:lnSpc>
                <a:spcPct val="150000"/>
              </a:lnSpc>
              <a:spcBef>
                <a:spcPts val="600"/>
              </a:spcBef>
            </a:pPr>
            <a:r>
              <a:rPr lang="zh-CN" altLang="en-US" sz="2200" dirty="0" smtClean="0"/>
              <a:t>则</a:t>
            </a:r>
            <a:r>
              <a:rPr lang="zh-CN" altLang="en-US" sz="2200" dirty="0"/>
              <a:t>选择单位重量价值次高的物品并尽可能多地装入背</a:t>
            </a:r>
            <a:r>
              <a:rPr lang="zh-CN" altLang="en-US" sz="2200" dirty="0" smtClean="0"/>
              <a:t>包</a:t>
            </a:r>
            <a:endParaRPr lang="en-US" altLang="zh-CN" sz="2200" dirty="0" smtClean="0"/>
          </a:p>
          <a:p>
            <a:pPr marL="1008000" lvl="1" indent="-432000" eaLnBrk="1" hangingPunct="1">
              <a:lnSpc>
                <a:spcPct val="150000"/>
              </a:lnSpc>
              <a:spcBef>
                <a:spcPts val="600"/>
              </a:spcBef>
            </a:pPr>
            <a:r>
              <a:rPr lang="zh-CN" altLang="en-US" sz="2200" dirty="0" smtClean="0"/>
              <a:t>依</a:t>
            </a:r>
            <a:r>
              <a:rPr lang="zh-CN" altLang="en-US" sz="2200" dirty="0"/>
              <a:t>此策略一直地进行下去，直</a:t>
            </a:r>
            <a:r>
              <a:rPr lang="zh-CN" altLang="en-US" sz="2200" dirty="0" smtClean="0"/>
              <a:t>到背包装满为止</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a:latin typeface="+mn-lt"/>
                <a:cs typeface="+mn-cs"/>
              </a:rPr>
              <a:t>算法复杂度分析</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latin typeface="+mn-lt"/>
              </a:rPr>
              <a:t>计</a:t>
            </a:r>
            <a:r>
              <a:rPr lang="zh-CN" altLang="en-US" sz="2200" dirty="0">
                <a:latin typeface="+mn-lt"/>
              </a:rPr>
              <a:t>算时</a:t>
            </a:r>
            <a:r>
              <a:rPr lang="zh-CN" altLang="en-US" sz="2200" dirty="0" smtClean="0">
                <a:latin typeface="+mn-lt"/>
              </a:rPr>
              <a:t>间主要用于对各</a:t>
            </a:r>
            <a:r>
              <a:rPr lang="zh-CN" altLang="en-US" sz="2200" dirty="0">
                <a:latin typeface="+mn-lt"/>
              </a:rPr>
              <a:t>种物</a:t>
            </a:r>
            <a:r>
              <a:rPr lang="zh-CN" altLang="en-US" sz="2200" dirty="0" smtClean="0">
                <a:latin typeface="+mn-lt"/>
              </a:rPr>
              <a:t>品按单</a:t>
            </a:r>
            <a:r>
              <a:rPr lang="zh-CN" altLang="en-US" sz="2200" dirty="0">
                <a:latin typeface="+mn-lt"/>
              </a:rPr>
              <a:t>位重量的价</a:t>
            </a:r>
            <a:r>
              <a:rPr lang="zh-CN" altLang="en-US" sz="2200" dirty="0" smtClean="0">
                <a:latin typeface="+mn-lt"/>
              </a:rPr>
              <a:t>值排序</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latin typeface="+mn-lt"/>
              </a:rPr>
              <a:t>因此算</a:t>
            </a:r>
            <a:r>
              <a:rPr lang="zh-CN" altLang="en-US" sz="2200" dirty="0">
                <a:latin typeface="+mn-lt"/>
              </a:rPr>
              <a:t>法的计算时间上界</a:t>
            </a:r>
            <a:r>
              <a:rPr lang="zh-CN" altLang="en-US" sz="2200" dirty="0" smtClean="0">
                <a:latin typeface="+mn-lt"/>
              </a:rPr>
              <a:t>为：</a:t>
            </a:r>
            <a:r>
              <a:rPr lang="en-US" altLang="zh-CN" sz="2200" b="1" dirty="0" smtClean="0">
                <a:latin typeface="+mn-lt"/>
              </a:rPr>
              <a:t>O</a:t>
            </a:r>
            <a:r>
              <a:rPr lang="zh-CN" altLang="en-US" sz="2200" b="1" dirty="0">
                <a:latin typeface="+mn-lt"/>
              </a:rPr>
              <a:t>（</a:t>
            </a:r>
            <a:r>
              <a:rPr lang="en-US" altLang="zh-CN" sz="2200" b="1" dirty="0" err="1">
                <a:latin typeface="+mn-lt"/>
              </a:rPr>
              <a:t>nlogn</a:t>
            </a:r>
            <a:r>
              <a:rPr lang="zh-CN" altLang="en-US" sz="2200" b="1" dirty="0" smtClean="0">
                <a:latin typeface="+mn-lt"/>
              </a:rPr>
              <a:t>）</a:t>
            </a:r>
            <a:endParaRPr lang="zh-CN" altLang="en-US" sz="2200" b="1" dirty="0">
              <a:latin typeface="+mn-lt"/>
            </a:endParaRPr>
          </a:p>
        </p:txBody>
      </p:sp>
    </p:spTree>
    <p:extLst>
      <p:ext uri="{BB962C8B-B14F-4D97-AF65-F5344CB8AC3E}">
        <p14:creationId xmlns:p14="http://schemas.microsoft.com/office/powerpoint/2010/main" val="386190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kern="0" dirty="0" smtClean="0">
                <a:sym typeface="Arial" charset="0"/>
              </a:rPr>
              <a:t> 理</a:t>
            </a:r>
            <a:r>
              <a:rPr lang="zh-CN" altLang="en-US" kern="0" dirty="0">
                <a:sym typeface="Arial" charset="0"/>
              </a:rPr>
              <a:t>解贪心算法的概念和基本要</a:t>
            </a:r>
            <a:r>
              <a:rPr lang="zh-CN" altLang="en-US" kern="0" dirty="0" smtClean="0">
                <a:sym typeface="Arial" charset="0"/>
              </a:rPr>
              <a:t>素</a:t>
            </a:r>
            <a:endParaRPr lang="zh-CN" altLang="en-US" kern="0" dirty="0" smtClean="0"/>
          </a:p>
          <a:p>
            <a:pPr lvl="1">
              <a:lnSpc>
                <a:spcPct val="150000"/>
              </a:lnSpc>
              <a:spcBef>
                <a:spcPct val="30000"/>
              </a:spcBef>
            </a:pPr>
            <a:r>
              <a:rPr lang="zh-CN" altLang="en-US" b="0" kern="0" dirty="0" smtClean="0"/>
              <a:t> 最</a:t>
            </a:r>
            <a:r>
              <a:rPr lang="zh-CN" altLang="en-US" b="0" kern="0" dirty="0"/>
              <a:t>优子结构性</a:t>
            </a:r>
            <a:r>
              <a:rPr lang="zh-CN" altLang="en-US" b="0" kern="0" dirty="0" smtClean="0"/>
              <a:t>质和贪</a:t>
            </a:r>
            <a:r>
              <a:rPr lang="zh-CN" altLang="en-US" b="0" kern="0" dirty="0"/>
              <a:t>心选择性</a:t>
            </a:r>
            <a:r>
              <a:rPr lang="zh-CN" altLang="en-US" b="0" kern="0" dirty="0" smtClean="0"/>
              <a:t>质</a:t>
            </a:r>
            <a:endParaRPr lang="en-US" altLang="zh-CN" b="0" kern="0" dirty="0" smtClean="0"/>
          </a:p>
          <a:p>
            <a:pPr lvl="1">
              <a:lnSpc>
                <a:spcPct val="150000"/>
              </a:lnSpc>
              <a:spcBef>
                <a:spcPct val="30000"/>
              </a:spcBef>
            </a:pPr>
            <a:r>
              <a:rPr lang="zh-CN" altLang="en-US" b="0" kern="0" dirty="0" smtClean="0"/>
              <a:t> 理</a:t>
            </a:r>
            <a:r>
              <a:rPr lang="zh-CN" altLang="en-US" b="0" kern="0" dirty="0"/>
              <a:t>解贪心算法与动态规划算法的差异</a:t>
            </a:r>
            <a:endParaRPr lang="zh-CN" altLang="en-US" b="0" kern="0" dirty="0" smtClean="0">
              <a:cs typeface="+mn-cs"/>
            </a:endParaRPr>
          </a:p>
          <a:p>
            <a:pPr>
              <a:lnSpc>
                <a:spcPct val="150000"/>
              </a:lnSpc>
              <a:spcBef>
                <a:spcPct val="30000"/>
              </a:spcBef>
            </a:pPr>
            <a:r>
              <a:rPr lang="zh-CN" altLang="en-US" kern="0" dirty="0" smtClean="0">
                <a:solidFill>
                  <a:schemeClr val="bg2">
                    <a:lumMod val="10000"/>
                  </a:schemeClr>
                </a:solidFill>
              </a:rPr>
              <a:t> 贪</a:t>
            </a:r>
            <a:r>
              <a:rPr lang="zh-CN" altLang="en-US" kern="0" dirty="0">
                <a:solidFill>
                  <a:schemeClr val="bg2">
                    <a:lumMod val="10000"/>
                  </a:schemeClr>
                </a:solidFill>
              </a:rPr>
              <a:t>心设计策略的</a:t>
            </a:r>
            <a:r>
              <a:rPr lang="zh-CN" altLang="en-US" kern="0" dirty="0" smtClean="0">
                <a:solidFill>
                  <a:schemeClr val="bg2">
                    <a:lumMod val="10000"/>
                  </a:schemeClr>
                </a:solidFill>
              </a:rPr>
              <a:t>典型例子</a:t>
            </a:r>
            <a:r>
              <a:rPr lang="zh-CN" altLang="en-US" kern="0" dirty="0" smtClean="0"/>
              <a:t> </a:t>
            </a:r>
            <a:endParaRPr lang="en-US" altLang="zh-CN" kern="0" dirty="0" smtClean="0"/>
          </a:p>
          <a:p>
            <a:pPr lvl="1">
              <a:lnSpc>
                <a:spcPct val="150000"/>
              </a:lnSpc>
              <a:spcBef>
                <a:spcPct val="30000"/>
              </a:spcBef>
            </a:pPr>
            <a:r>
              <a:rPr lang="zh-CN" altLang="en-US" b="0" kern="0" dirty="0" smtClean="0"/>
              <a:t> 活</a:t>
            </a:r>
            <a:r>
              <a:rPr lang="zh-CN" altLang="en-US" b="0" kern="0" dirty="0"/>
              <a:t>动安排</a:t>
            </a:r>
            <a:r>
              <a:rPr lang="zh-CN" altLang="en-US" b="0" kern="0" dirty="0" smtClean="0"/>
              <a:t>问题</a:t>
            </a:r>
            <a:endParaRPr lang="en-US" altLang="zh-CN" b="0" kern="0" dirty="0" smtClean="0"/>
          </a:p>
          <a:p>
            <a:pPr lvl="1">
              <a:lnSpc>
                <a:spcPct val="150000"/>
              </a:lnSpc>
              <a:spcBef>
                <a:spcPct val="30000"/>
              </a:spcBef>
            </a:pPr>
            <a:r>
              <a:rPr lang="zh-CN" altLang="en-US" b="0" kern="0" dirty="0" smtClean="0"/>
              <a:t> 最</a:t>
            </a:r>
            <a:r>
              <a:rPr lang="zh-CN" altLang="en-US" b="0" kern="0" dirty="0"/>
              <a:t>优装载问</a:t>
            </a:r>
            <a:r>
              <a:rPr lang="zh-CN" altLang="en-US" b="0" kern="0" dirty="0" smtClean="0"/>
              <a:t>题</a:t>
            </a:r>
            <a:endParaRPr lang="en-US" altLang="zh-CN" b="0" kern="0" dirty="0" smtClean="0"/>
          </a:p>
          <a:p>
            <a:pPr lvl="1">
              <a:lnSpc>
                <a:spcPct val="150000"/>
              </a:lnSpc>
              <a:spcBef>
                <a:spcPct val="30000"/>
              </a:spcBef>
            </a:pPr>
            <a:r>
              <a:rPr lang="zh-CN" altLang="en-US" b="0" kern="0" dirty="0" smtClean="0"/>
              <a:t> 单</a:t>
            </a:r>
            <a:r>
              <a:rPr lang="zh-CN" altLang="en-US" b="0" kern="0" dirty="0"/>
              <a:t>源最短</a:t>
            </a:r>
            <a:r>
              <a:rPr lang="zh-CN" altLang="en-US" b="0" kern="0" dirty="0" smtClean="0"/>
              <a:t>路径</a:t>
            </a:r>
            <a:endParaRPr lang="en-US" altLang="zh-CN" b="0" kern="0" dirty="0" smtClean="0"/>
          </a:p>
          <a:p>
            <a:pPr lvl="1">
              <a:lnSpc>
                <a:spcPct val="150000"/>
              </a:lnSpc>
              <a:spcBef>
                <a:spcPct val="30000"/>
              </a:spcBef>
            </a:pPr>
            <a:r>
              <a:rPr lang="zh-CN" altLang="en-US" b="0" kern="0" dirty="0" smtClean="0"/>
              <a:t> 多机调度问题</a:t>
            </a:r>
            <a:endParaRPr lang="en-US" altLang="zh-CN" b="0" kern="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0" y="260648"/>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贪心算法与动态规划算法的差异</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28675" name="Rectangle 3"/>
          <p:cNvSpPr>
            <a:spLocks noGrp="1"/>
          </p:cNvSpPr>
          <p:nvPr>
            <p:ph type="body" idx="1"/>
          </p:nvPr>
        </p:nvSpPr>
        <p:spPr>
          <a:xfrm>
            <a:off x="467544" y="1124745"/>
            <a:ext cx="8229600" cy="2016224"/>
          </a:xfrm>
          <a:solidFill>
            <a:schemeClr val="bg1"/>
          </a:solidFill>
        </p:spPr>
        <p:txBody>
          <a:bodyPr/>
          <a:lstStyle/>
          <a:p>
            <a:pPr>
              <a:buFont typeface="Wingdings" pitchFamily="2" charset="2"/>
              <a:buChar char="n"/>
            </a:pPr>
            <a:r>
              <a:rPr lang="zh-CN" altLang="en-US" dirty="0" smtClean="0"/>
              <a:t>例子</a:t>
            </a:r>
          </a:p>
          <a:p>
            <a:pPr lvl="1">
              <a:buClr>
                <a:schemeClr val="tx1"/>
              </a:buClr>
              <a:buFont typeface="Wingdings 2" pitchFamily="18" charset="2"/>
              <a:buChar char=""/>
            </a:pPr>
            <a:r>
              <a:rPr lang="zh-CN" altLang="en-US" dirty="0" smtClean="0"/>
              <a:t>总共</a:t>
            </a:r>
            <a:r>
              <a:rPr lang="en-US" altLang="zh-CN" dirty="0" smtClean="0"/>
              <a:t>3</a:t>
            </a:r>
            <a:r>
              <a:rPr lang="zh-CN" altLang="en-US" dirty="0" smtClean="0"/>
              <a:t>件物品，背包容量</a:t>
            </a:r>
            <a:r>
              <a:rPr lang="en-US" altLang="zh-CN" dirty="0" smtClean="0"/>
              <a:t>50</a:t>
            </a:r>
            <a:r>
              <a:rPr lang="zh-CN" altLang="en-US" dirty="0" smtClean="0"/>
              <a:t>磅。物品</a:t>
            </a:r>
            <a:r>
              <a:rPr lang="en-US" altLang="zh-CN" dirty="0" smtClean="0"/>
              <a:t>1</a:t>
            </a:r>
            <a:r>
              <a:rPr lang="zh-CN" altLang="en-US" dirty="0" smtClean="0"/>
              <a:t>重</a:t>
            </a:r>
            <a:r>
              <a:rPr lang="en-US" altLang="zh-CN" dirty="0" smtClean="0"/>
              <a:t>10</a:t>
            </a:r>
            <a:r>
              <a:rPr lang="zh-CN" altLang="en-US" dirty="0" smtClean="0"/>
              <a:t>磅，价值</a:t>
            </a:r>
            <a:r>
              <a:rPr lang="en-US" altLang="zh-CN" dirty="0" smtClean="0"/>
              <a:t>60</a:t>
            </a:r>
            <a:r>
              <a:rPr lang="zh-CN" altLang="en-US" dirty="0" smtClean="0"/>
              <a:t>元，物品</a:t>
            </a:r>
            <a:r>
              <a:rPr lang="en-US" altLang="zh-CN" dirty="0" smtClean="0"/>
              <a:t>2</a:t>
            </a:r>
            <a:r>
              <a:rPr lang="zh-CN" altLang="en-US" dirty="0" smtClean="0"/>
              <a:t>重</a:t>
            </a:r>
            <a:r>
              <a:rPr lang="en-US" altLang="zh-CN" dirty="0" smtClean="0"/>
              <a:t>20</a:t>
            </a:r>
            <a:r>
              <a:rPr lang="zh-CN" altLang="en-US" dirty="0" smtClean="0"/>
              <a:t>磅，价值</a:t>
            </a:r>
            <a:r>
              <a:rPr lang="en-US" altLang="zh-CN" dirty="0" smtClean="0"/>
              <a:t>100</a:t>
            </a:r>
            <a:r>
              <a:rPr lang="zh-CN" altLang="en-US" dirty="0" smtClean="0"/>
              <a:t>元，物品</a:t>
            </a:r>
            <a:r>
              <a:rPr lang="en-US" altLang="zh-CN" dirty="0" smtClean="0"/>
              <a:t>3</a:t>
            </a:r>
            <a:r>
              <a:rPr lang="zh-CN" altLang="en-US" dirty="0" smtClean="0"/>
              <a:t>重</a:t>
            </a:r>
            <a:r>
              <a:rPr lang="en-US" altLang="zh-CN" dirty="0" smtClean="0"/>
              <a:t>30</a:t>
            </a:r>
            <a:r>
              <a:rPr lang="zh-CN" altLang="en-US" dirty="0" smtClean="0"/>
              <a:t>磅，价值</a:t>
            </a:r>
            <a:r>
              <a:rPr lang="en-US" altLang="zh-CN" dirty="0" smtClean="0"/>
              <a:t>120</a:t>
            </a:r>
            <a:r>
              <a:rPr lang="zh-CN" altLang="en-US" dirty="0" smtClean="0"/>
              <a:t>元。</a:t>
            </a:r>
          </a:p>
        </p:txBody>
      </p:sp>
      <p:grpSp>
        <p:nvGrpSpPr>
          <p:cNvPr id="8" name="组合 7"/>
          <p:cNvGrpSpPr/>
          <p:nvPr/>
        </p:nvGrpSpPr>
        <p:grpSpPr>
          <a:xfrm>
            <a:off x="3059832" y="3356992"/>
            <a:ext cx="3168352" cy="3341985"/>
            <a:chOff x="3059832" y="3356992"/>
            <a:chExt cx="3168352" cy="3341985"/>
          </a:xfrm>
        </p:grpSpPr>
        <p:sp>
          <p:nvSpPr>
            <p:cNvPr id="2" name="矩形 1"/>
            <p:cNvSpPr/>
            <p:nvPr/>
          </p:nvSpPr>
          <p:spPr bwMode="auto">
            <a:xfrm>
              <a:off x="3059832" y="5589240"/>
              <a:ext cx="720080" cy="57606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66"/>
                  </a:solidFill>
                  <a:effectLst/>
                  <a:latin typeface="Times New Roman" pitchFamily="18" charset="0"/>
                  <a:ea typeface="楷体_GB2312" pitchFamily="49" charset="-122"/>
                </a:rPr>
                <a:t>10</a:t>
              </a:r>
              <a:endParaRPr kumimoji="0" lang="zh-CN" altLang="en-US" sz="24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 name="矩形 2"/>
            <p:cNvSpPr/>
            <p:nvPr/>
          </p:nvSpPr>
          <p:spPr bwMode="auto">
            <a:xfrm>
              <a:off x="3851920" y="5013176"/>
              <a:ext cx="720080" cy="115212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66"/>
                  </a:solidFill>
                  <a:effectLst/>
                  <a:latin typeface="Times New Roman" pitchFamily="18" charset="0"/>
                  <a:ea typeface="楷体_GB2312" pitchFamily="49" charset="-122"/>
                </a:rPr>
                <a:t>20</a:t>
              </a:r>
              <a:endParaRPr kumimoji="0" lang="zh-CN" altLang="en-US" sz="24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4" name="矩形 3"/>
            <p:cNvSpPr/>
            <p:nvPr/>
          </p:nvSpPr>
          <p:spPr bwMode="auto">
            <a:xfrm>
              <a:off x="4644008" y="4437112"/>
              <a:ext cx="720080" cy="1728192"/>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66"/>
                  </a:solidFill>
                  <a:effectLst/>
                  <a:latin typeface="Times New Roman" pitchFamily="18" charset="0"/>
                  <a:ea typeface="楷体_GB2312" pitchFamily="49" charset="-122"/>
                </a:rPr>
                <a:t>30</a:t>
              </a:r>
              <a:endParaRPr kumimoji="0" lang="zh-CN" altLang="en-US" sz="24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5" name="矩形 4"/>
            <p:cNvSpPr/>
            <p:nvPr/>
          </p:nvSpPr>
          <p:spPr bwMode="auto">
            <a:xfrm>
              <a:off x="5436096" y="3356992"/>
              <a:ext cx="720080" cy="2808312"/>
            </a:xfrm>
            <a:prstGeom prst="rect">
              <a:avLst/>
            </a:prstGeom>
            <a:blipFill>
              <a:blip r:embed="rId2"/>
              <a:tile tx="0" ty="0" sx="100000" sy="100000" flip="none" algn="tl"/>
            </a:blip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66"/>
                  </a:solidFill>
                  <a:effectLst/>
                  <a:latin typeface="Times New Roman" pitchFamily="18" charset="0"/>
                  <a:ea typeface="楷体_GB2312" pitchFamily="49" charset="-122"/>
                </a:rPr>
                <a:t>50</a:t>
              </a:r>
              <a:endParaRPr kumimoji="0" lang="zh-CN" altLang="en-US" sz="24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7" name="文本框 6"/>
            <p:cNvSpPr txBox="1"/>
            <p:nvPr/>
          </p:nvSpPr>
          <p:spPr>
            <a:xfrm>
              <a:off x="3059832" y="6237312"/>
              <a:ext cx="3168352" cy="461665"/>
            </a:xfrm>
            <a:prstGeom prst="rect">
              <a:avLst/>
            </a:prstGeom>
            <a:noFill/>
          </p:spPr>
          <p:txBody>
            <a:bodyPr wrap="square" rtlCol="0">
              <a:spAutoFit/>
            </a:bodyPr>
            <a:lstStyle/>
            <a:p>
              <a:r>
                <a:rPr lang="en-US" altLang="zh-CN" sz="2400" b="0" dirty="0" smtClean="0"/>
                <a:t>¥60    ¥100   ¥120  </a:t>
              </a:r>
              <a:r>
                <a:rPr lang="zh-CN" altLang="en-US" sz="2400" b="0" dirty="0" smtClean="0"/>
                <a:t>背包</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20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20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1"/>
          </p:nvPr>
        </p:nvSpPr>
        <p:spPr>
          <a:xfrm>
            <a:off x="467544" y="692696"/>
            <a:ext cx="8229600" cy="4525963"/>
          </a:xfrm>
        </p:spPr>
        <p:txBody>
          <a:bodyPr/>
          <a:lstStyle/>
          <a:p>
            <a:pPr lvl="1">
              <a:buClr>
                <a:schemeClr val="tx1"/>
              </a:buClr>
              <a:buFont typeface="Wingdings 2" pitchFamily="18" charset="2"/>
              <a:buChar char=""/>
            </a:pPr>
            <a:r>
              <a:rPr lang="zh-CN" altLang="en-US" sz="2400" b="1" dirty="0" smtClean="0"/>
              <a:t>物品</a:t>
            </a:r>
            <a:r>
              <a:rPr lang="en-US" altLang="zh-CN" sz="2400" b="1" dirty="0" smtClean="0"/>
              <a:t>1</a:t>
            </a:r>
            <a:r>
              <a:rPr lang="zh-CN" altLang="en-US" sz="2400" b="1" dirty="0" smtClean="0"/>
              <a:t>每磅价值</a:t>
            </a:r>
            <a:r>
              <a:rPr lang="en-US" altLang="zh-CN" sz="2400" b="1" dirty="0" smtClean="0"/>
              <a:t>6</a:t>
            </a:r>
            <a:r>
              <a:rPr lang="zh-CN" altLang="en-US" sz="2400" b="1" dirty="0" smtClean="0"/>
              <a:t>元，大于物品</a:t>
            </a:r>
            <a:r>
              <a:rPr lang="en-US" altLang="zh-CN" sz="2400" b="1" dirty="0" smtClean="0"/>
              <a:t>2</a:t>
            </a:r>
            <a:r>
              <a:rPr lang="zh-CN" altLang="en-US" sz="2400" b="1" dirty="0" smtClean="0"/>
              <a:t>的每磅价值</a:t>
            </a:r>
            <a:r>
              <a:rPr lang="en-US" altLang="zh-CN" sz="2400" b="1" dirty="0" smtClean="0"/>
              <a:t>5</a:t>
            </a:r>
            <a:r>
              <a:rPr lang="zh-CN" altLang="en-US" sz="2400" b="1" dirty="0" smtClean="0"/>
              <a:t>元和物品</a:t>
            </a:r>
            <a:r>
              <a:rPr lang="en-US" altLang="zh-CN" sz="2400" b="1" dirty="0" smtClean="0"/>
              <a:t>3</a:t>
            </a:r>
            <a:r>
              <a:rPr lang="zh-CN" altLang="en-US" sz="2400" b="1" dirty="0" smtClean="0"/>
              <a:t>的每磅价值</a:t>
            </a:r>
            <a:r>
              <a:rPr lang="en-US" altLang="zh-CN" sz="2400" b="1" dirty="0" smtClean="0"/>
              <a:t>4</a:t>
            </a:r>
            <a:r>
              <a:rPr lang="zh-CN" altLang="en-US" sz="2400" b="1" dirty="0" smtClean="0"/>
              <a:t>元。</a:t>
            </a:r>
            <a:endParaRPr lang="en-US" altLang="zh-CN" sz="2400" b="1" dirty="0" smtClean="0"/>
          </a:p>
          <a:p>
            <a:pPr lvl="1">
              <a:buClr>
                <a:schemeClr val="tx1"/>
              </a:buClr>
              <a:buFont typeface="Wingdings 2" pitchFamily="18" charset="2"/>
              <a:buChar char=""/>
            </a:pPr>
            <a:r>
              <a:rPr lang="zh-CN" altLang="en-US" sz="2400" b="1" dirty="0" smtClean="0"/>
              <a:t>对</a:t>
            </a:r>
            <a:r>
              <a:rPr lang="en-US" altLang="zh-CN" sz="2400" b="1" dirty="0" smtClean="0"/>
              <a:t>0-1</a:t>
            </a:r>
            <a:r>
              <a:rPr lang="zh-CN" altLang="en-US" sz="2400" b="1" dirty="0" smtClean="0"/>
              <a:t>背包问题，按照贪心策略的话就要物品</a:t>
            </a:r>
            <a:r>
              <a:rPr lang="en-US" altLang="zh-CN" sz="2400" b="1" dirty="0" smtClean="0"/>
              <a:t>1</a:t>
            </a:r>
            <a:r>
              <a:rPr lang="zh-CN" altLang="en-US" sz="2400" b="1" dirty="0" smtClean="0"/>
              <a:t>。然而从图中看出，最优解取的是物品</a:t>
            </a:r>
            <a:r>
              <a:rPr lang="en-US" altLang="zh-CN" sz="2400" b="1" dirty="0" smtClean="0"/>
              <a:t>2</a:t>
            </a:r>
            <a:r>
              <a:rPr lang="zh-CN" altLang="en-US" sz="2400" b="1" dirty="0" smtClean="0"/>
              <a:t>和</a:t>
            </a:r>
            <a:r>
              <a:rPr lang="en-US" altLang="zh-CN" sz="2400" b="1" dirty="0" smtClean="0"/>
              <a:t>3</a:t>
            </a:r>
            <a:r>
              <a:rPr lang="zh-CN" altLang="en-US" sz="2400" b="1" dirty="0" smtClean="0"/>
              <a:t>。选择物品</a:t>
            </a:r>
            <a:r>
              <a:rPr lang="en-US" altLang="zh-CN" sz="2400" b="1" dirty="0" smtClean="0"/>
              <a:t>1</a:t>
            </a:r>
            <a:r>
              <a:rPr lang="zh-CN" altLang="en-US" sz="2400" b="1" dirty="0" smtClean="0"/>
              <a:t>的可能解都是次优的。</a:t>
            </a:r>
            <a:endParaRPr lang="en-US" altLang="zh-CN" sz="2400" b="1" dirty="0" smtClean="0"/>
          </a:p>
          <a:p>
            <a:pPr lvl="1">
              <a:buClr>
                <a:schemeClr val="tx1"/>
              </a:buClr>
              <a:buFont typeface="Wingdings 2" pitchFamily="18" charset="2"/>
              <a:buChar char=""/>
            </a:pPr>
            <a:r>
              <a:rPr lang="zh-CN" altLang="en-US" sz="2400" b="1" dirty="0" smtClean="0"/>
              <a:t>对背包问题，选择物品</a:t>
            </a:r>
            <a:r>
              <a:rPr lang="en-US" altLang="zh-CN" sz="2400" b="1" dirty="0" smtClean="0"/>
              <a:t>1</a:t>
            </a:r>
            <a:r>
              <a:rPr lang="zh-CN" altLang="en-US" sz="2400" b="1" dirty="0" smtClean="0"/>
              <a:t>可以达到最优。</a:t>
            </a:r>
            <a:endParaRPr lang="zh-CN" altLang="en-US" b="1" dirty="0" smtClean="0"/>
          </a:p>
        </p:txBody>
      </p:sp>
      <p:sp>
        <p:nvSpPr>
          <p:cNvPr id="6" name="Rectangle 2"/>
          <p:cNvSpPr txBox="1">
            <a:spLocks noChangeArrowheads="1"/>
          </p:cNvSpPr>
          <p:nvPr/>
        </p:nvSpPr>
        <p:spPr>
          <a:xfrm>
            <a:off x="0" y="188640"/>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贪心算法与动态规划算法的差异</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grpSp>
        <p:nvGrpSpPr>
          <p:cNvPr id="5" name="组合 4"/>
          <p:cNvGrpSpPr/>
          <p:nvPr/>
        </p:nvGrpSpPr>
        <p:grpSpPr>
          <a:xfrm>
            <a:off x="899592" y="3645024"/>
            <a:ext cx="2954388" cy="2660430"/>
            <a:chOff x="3059832" y="3354970"/>
            <a:chExt cx="3249826" cy="3292640"/>
          </a:xfrm>
        </p:grpSpPr>
        <p:sp>
          <p:nvSpPr>
            <p:cNvPr id="7" name="矩形 6"/>
            <p:cNvSpPr/>
            <p:nvPr/>
          </p:nvSpPr>
          <p:spPr bwMode="auto">
            <a:xfrm>
              <a:off x="3059832" y="5589240"/>
              <a:ext cx="720080" cy="576064"/>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10</a:t>
              </a:r>
              <a:endParaRPr kumimoji="0"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3851920" y="5013176"/>
              <a:ext cx="720080" cy="115212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20</a:t>
              </a:r>
              <a:endParaRPr kumimoji="0"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4644008" y="4437112"/>
              <a:ext cx="720080" cy="1728192"/>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30</a:t>
              </a:r>
              <a:endParaRPr kumimoji="0"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5465144" y="3354970"/>
              <a:ext cx="720080" cy="2808312"/>
            </a:xfrm>
            <a:prstGeom prst="rect">
              <a:avLst/>
            </a:prstGeom>
            <a:blipFill>
              <a:blip r:embed="rId3"/>
              <a:tile tx="0" ty="0" sx="100000" sy="100000" flip="none" algn="tl"/>
            </a:blip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50</a:t>
              </a:r>
              <a:endParaRPr kumimoji="0"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文本框 10"/>
            <p:cNvSpPr txBox="1"/>
            <p:nvPr/>
          </p:nvSpPr>
          <p:spPr>
            <a:xfrm>
              <a:off x="3083859" y="6152420"/>
              <a:ext cx="3225799" cy="495190"/>
            </a:xfrm>
            <a:prstGeom prst="rect">
              <a:avLst/>
            </a:prstGeom>
            <a:noFill/>
          </p:spPr>
          <p:txBody>
            <a:bodyPr wrap="square" rtlCol="0">
              <a:spAutoFit/>
            </a:bodyPr>
            <a:lstStyle/>
            <a:p>
              <a:r>
                <a:rPr lang="en-US" altLang="zh-CN" b="0" dirty="0" smtClean="0"/>
                <a:t>¥60    ¥100   ¥120     </a:t>
              </a:r>
              <a:r>
                <a:rPr lang="zh-CN" altLang="en-US" b="0" dirty="0" smtClean="0"/>
                <a:t>背包</a:t>
              </a:r>
              <a:endParaRPr lang="zh-CN" altLang="en-US" dirty="0"/>
            </a:p>
          </p:txBody>
        </p:sp>
      </p:grpSp>
      <p:grpSp>
        <p:nvGrpSpPr>
          <p:cNvPr id="22" name="组合 21"/>
          <p:cNvGrpSpPr/>
          <p:nvPr/>
        </p:nvGrpSpPr>
        <p:grpSpPr>
          <a:xfrm>
            <a:off x="4182250" y="3602983"/>
            <a:ext cx="4031053" cy="2346297"/>
            <a:chOff x="4141347" y="3593591"/>
            <a:chExt cx="3542809" cy="2346297"/>
          </a:xfrm>
        </p:grpSpPr>
        <p:sp>
          <p:nvSpPr>
            <p:cNvPr id="2" name="矩形 1"/>
            <p:cNvSpPr/>
            <p:nvPr/>
          </p:nvSpPr>
          <p:spPr bwMode="auto">
            <a:xfrm>
              <a:off x="4141347" y="3593591"/>
              <a:ext cx="574669" cy="1410193"/>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sz="1800" dirty="0">
                  <a:solidFill>
                    <a:schemeClr val="bg1"/>
                  </a:solidFill>
                </a:rPr>
                <a:t>¥</a:t>
              </a:r>
              <a:r>
                <a:rPr lang="en-US" altLang="zh-CN" sz="1800" dirty="0" smtClean="0">
                  <a:solidFill>
                    <a:schemeClr val="bg1"/>
                  </a:solidFill>
                </a:rPr>
                <a:t>120</a:t>
              </a:r>
            </a:p>
            <a:p>
              <a:pPr algn="ctr" eaLnBrk="0" hangingPunct="0"/>
              <a:r>
                <a:rPr kumimoji="0" lang="en-US" altLang="zh-CN" sz="1800" i="0" u="none" strike="noStrike" cap="none" normalizeH="0" baseline="0" dirty="0" smtClean="0">
                  <a:ln>
                    <a:noFill/>
                  </a:ln>
                  <a:solidFill>
                    <a:schemeClr val="bg1"/>
                  </a:solidFill>
                  <a:effectLst/>
                  <a:ea typeface="楷体_GB2312" pitchFamily="49" charset="-122"/>
                </a:rPr>
                <a:t>30</a:t>
              </a:r>
              <a:endParaRPr kumimoji="0" lang="zh-CN" altLang="en-US" sz="1800" i="0" u="none" strike="noStrike" cap="none" normalizeH="0" baseline="0" dirty="0" smtClean="0">
                <a:ln>
                  <a:noFill/>
                </a:ln>
                <a:solidFill>
                  <a:schemeClr val="bg1"/>
                </a:solidFill>
                <a:effectLst/>
                <a:ea typeface="楷体_GB2312" pitchFamily="49" charset="-122"/>
              </a:endParaRPr>
            </a:p>
          </p:txBody>
        </p:sp>
        <p:sp>
          <p:nvSpPr>
            <p:cNvPr id="19" name="矩形 18"/>
            <p:cNvSpPr/>
            <p:nvPr/>
          </p:nvSpPr>
          <p:spPr bwMode="auto">
            <a:xfrm>
              <a:off x="5148294" y="4563265"/>
              <a:ext cx="579025" cy="86753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¥100</a:t>
              </a:r>
              <a:endParaRPr lang="en-US" altLang="zh-CN" sz="1800" dirty="0">
                <a:solidFill>
                  <a:srgbClr val="FFFFFF"/>
                </a:solidFill>
              </a:endParaRPr>
            </a:p>
            <a:p>
              <a:pPr lvl="0" algn="ctr" eaLnBrk="0" hangingPunct="0"/>
              <a:r>
                <a:rPr lang="en-US" altLang="zh-CN" sz="1800" dirty="0" smtClean="0">
                  <a:solidFill>
                    <a:srgbClr val="FFFFFF"/>
                  </a:solidFill>
                  <a:ea typeface="楷体_GB2312" pitchFamily="49" charset="-122"/>
                </a:rPr>
                <a:t>20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20" name="矩形 19"/>
            <p:cNvSpPr/>
            <p:nvPr/>
          </p:nvSpPr>
          <p:spPr bwMode="auto">
            <a:xfrm>
              <a:off x="5142142" y="5448664"/>
              <a:ext cx="579025" cy="465456"/>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en-US" altLang="zh-CN" sz="1800" dirty="0" smtClean="0">
                <a:solidFill>
                  <a:schemeClr val="bg1"/>
                </a:solidFill>
              </a:endParaRPr>
            </a:p>
            <a:p>
              <a:pPr algn="ctr" eaLnBrk="0" hangingPunct="0"/>
              <a:r>
                <a:rPr lang="en-US" altLang="zh-CN" sz="1800" dirty="0" smtClean="0">
                  <a:solidFill>
                    <a:schemeClr val="bg1"/>
                  </a:solidFill>
                </a:rPr>
                <a:t>¥60</a:t>
              </a:r>
              <a:endParaRPr lang="en-US" altLang="zh-CN" sz="1800" dirty="0">
                <a:solidFill>
                  <a:schemeClr val="bg1"/>
                </a:solidFill>
              </a:endParaRPr>
            </a:p>
            <a:p>
              <a:pPr algn="ctr" eaLnBrk="0" hangingPunct="0"/>
              <a:r>
                <a:rPr lang="en-US" altLang="zh-CN" sz="1800" dirty="0" smtClean="0">
                  <a:solidFill>
                    <a:schemeClr val="bg1"/>
                  </a:solidFill>
                  <a:ea typeface="楷体_GB2312" pitchFamily="49" charset="-122"/>
                </a:rPr>
                <a:t>10</a:t>
              </a:r>
              <a:endParaRPr lang="zh-CN" altLang="en-US" sz="1800" dirty="0">
                <a:solidFill>
                  <a:schemeClr val="bg1"/>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21" name="矩形 20"/>
            <p:cNvSpPr/>
            <p:nvPr/>
          </p:nvSpPr>
          <p:spPr bwMode="auto">
            <a:xfrm>
              <a:off x="4141347" y="5008977"/>
              <a:ext cx="574669" cy="93091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sz="1800" dirty="0">
                  <a:solidFill>
                    <a:schemeClr val="bg1"/>
                  </a:solidFill>
                </a:rPr>
                <a:t>¥</a:t>
              </a:r>
              <a:r>
                <a:rPr lang="en-US" altLang="zh-CN" sz="1800" dirty="0" smtClean="0">
                  <a:solidFill>
                    <a:schemeClr val="bg1"/>
                  </a:solidFill>
                </a:rPr>
                <a:t>100</a:t>
              </a:r>
            </a:p>
            <a:p>
              <a:pPr algn="ctr" eaLnBrk="0" hangingPunct="0"/>
              <a:r>
                <a:rPr kumimoji="0" lang="en-US" altLang="zh-CN" sz="1800" i="0" u="none" strike="noStrike" cap="none" normalizeH="0" baseline="0" dirty="0" smtClean="0">
                  <a:ln>
                    <a:noFill/>
                  </a:ln>
                  <a:solidFill>
                    <a:schemeClr val="bg1"/>
                  </a:solidFill>
                  <a:effectLst/>
                  <a:ea typeface="楷体_GB2312" pitchFamily="49" charset="-122"/>
                </a:rPr>
                <a:t>20</a:t>
              </a:r>
              <a:endParaRPr kumimoji="0" lang="zh-CN" altLang="en-US" sz="1800" i="0" u="none" strike="noStrike" cap="none" normalizeH="0" baseline="0" dirty="0" smtClean="0">
                <a:ln>
                  <a:noFill/>
                </a:ln>
                <a:solidFill>
                  <a:schemeClr val="bg1"/>
                </a:solidFill>
                <a:effectLst/>
                <a:ea typeface="楷体_GB2312" pitchFamily="49" charset="-122"/>
              </a:endParaRPr>
            </a:p>
          </p:txBody>
        </p:sp>
        <p:sp>
          <p:nvSpPr>
            <p:cNvPr id="30" name="矩形 29"/>
            <p:cNvSpPr/>
            <p:nvPr/>
          </p:nvSpPr>
          <p:spPr bwMode="auto">
            <a:xfrm>
              <a:off x="6153215" y="3663948"/>
              <a:ext cx="576064" cy="553700"/>
            </a:xfrm>
            <a:prstGeom prst="rect">
              <a:avLst/>
            </a:prstGeom>
            <a:blipFill>
              <a:blip r:embed="rId3"/>
              <a:tile tx="0" ty="0" sx="100000" sy="100000" flip="none" algn="tl"/>
            </a:blip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31" name="矩形 30"/>
            <p:cNvSpPr/>
            <p:nvPr/>
          </p:nvSpPr>
          <p:spPr bwMode="auto">
            <a:xfrm>
              <a:off x="6153215" y="4221088"/>
              <a:ext cx="579025" cy="124306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a:t>
              </a:r>
              <a:r>
                <a:rPr lang="en-US" altLang="zh-CN" sz="1800" dirty="0">
                  <a:solidFill>
                    <a:srgbClr val="FFFFFF"/>
                  </a:solidFill>
                </a:rPr>
                <a:t>120</a:t>
              </a:r>
            </a:p>
            <a:p>
              <a:pPr lvl="0" algn="ctr" eaLnBrk="0" hangingPunct="0"/>
              <a:r>
                <a:rPr lang="en-US" altLang="zh-CN" sz="1800" dirty="0">
                  <a:solidFill>
                    <a:srgbClr val="FFFFFF"/>
                  </a:solidFill>
                  <a:ea typeface="楷体_GB2312" pitchFamily="49" charset="-122"/>
                </a:rPr>
                <a:t>30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2" name="矩形 31"/>
            <p:cNvSpPr/>
            <p:nvPr/>
          </p:nvSpPr>
          <p:spPr bwMode="auto">
            <a:xfrm>
              <a:off x="6150254" y="5467588"/>
              <a:ext cx="579025" cy="465456"/>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a:t>
              </a:r>
              <a:r>
                <a:rPr lang="en-US" altLang="zh-CN" sz="1800" dirty="0">
                  <a:solidFill>
                    <a:srgbClr val="FFFFFF"/>
                  </a:solidFill>
                </a:rPr>
                <a:t>60</a:t>
              </a:r>
            </a:p>
            <a:p>
              <a:pPr lvl="0" algn="ctr" eaLnBrk="0" hangingPunct="0"/>
              <a:r>
                <a:rPr lang="en-US" altLang="zh-CN" sz="1800" dirty="0">
                  <a:solidFill>
                    <a:srgbClr val="FFFFFF"/>
                  </a:solidFill>
                  <a:ea typeface="楷体_GB2312" pitchFamily="49" charset="-122"/>
                </a:rPr>
                <a:t>10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3" name="矩形 32"/>
            <p:cNvSpPr/>
            <p:nvPr/>
          </p:nvSpPr>
          <p:spPr bwMode="auto">
            <a:xfrm>
              <a:off x="7105131" y="3678384"/>
              <a:ext cx="576064" cy="936104"/>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¥80</a:t>
              </a:r>
              <a:endParaRPr lang="en-US" altLang="zh-CN" sz="1800" dirty="0">
                <a:solidFill>
                  <a:srgbClr val="FFFFFF"/>
                </a:solidFill>
              </a:endParaRPr>
            </a:p>
            <a:p>
              <a:pPr lvl="0" algn="ctr" eaLnBrk="0" hangingPunct="0"/>
              <a:r>
                <a:rPr lang="en-US" altLang="zh-CN" sz="1800" dirty="0" smtClean="0">
                  <a:solidFill>
                    <a:srgbClr val="FFFFFF"/>
                  </a:solidFill>
                  <a:ea typeface="楷体_GB2312" pitchFamily="49" charset="-122"/>
                </a:rPr>
                <a:t>20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4" name="矩形 33"/>
            <p:cNvSpPr/>
            <p:nvPr/>
          </p:nvSpPr>
          <p:spPr bwMode="auto">
            <a:xfrm>
              <a:off x="7105131" y="4596612"/>
              <a:ext cx="579025" cy="86753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a:t>
              </a:r>
              <a:r>
                <a:rPr lang="en-US" altLang="zh-CN" sz="1800" dirty="0">
                  <a:solidFill>
                    <a:srgbClr val="FFFFFF"/>
                  </a:solidFill>
                </a:rPr>
                <a:t>100</a:t>
              </a:r>
            </a:p>
            <a:p>
              <a:pPr lvl="0" algn="ctr" eaLnBrk="0" hangingPunct="0"/>
              <a:r>
                <a:rPr lang="en-US" altLang="zh-CN" sz="1800" dirty="0">
                  <a:solidFill>
                    <a:srgbClr val="FFFFFF"/>
                  </a:solidFill>
                  <a:ea typeface="楷体_GB2312" pitchFamily="49" charset="-122"/>
                </a:rPr>
                <a:t>20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5" name="矩形 34"/>
            <p:cNvSpPr/>
            <p:nvPr/>
          </p:nvSpPr>
          <p:spPr bwMode="auto">
            <a:xfrm>
              <a:off x="7102170" y="5467588"/>
              <a:ext cx="579025" cy="465456"/>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lvl="0" algn="ctr" eaLnBrk="0" hangingPunct="0"/>
              <a:r>
                <a:rPr lang="en-US" altLang="zh-CN" sz="1800" dirty="0" smtClean="0">
                  <a:solidFill>
                    <a:srgbClr val="FFFFFF"/>
                  </a:solidFill>
                </a:rPr>
                <a:t>¥</a:t>
              </a:r>
              <a:r>
                <a:rPr lang="en-US" altLang="zh-CN" sz="1800" dirty="0">
                  <a:solidFill>
                    <a:srgbClr val="FFFFFF"/>
                  </a:solidFill>
                </a:rPr>
                <a:t>60</a:t>
              </a:r>
            </a:p>
            <a:p>
              <a:pPr lvl="0" algn="ctr" eaLnBrk="0" hangingPunct="0"/>
              <a:r>
                <a:rPr lang="en-US" altLang="zh-CN" sz="1800" dirty="0">
                  <a:solidFill>
                    <a:srgbClr val="FFFFFF"/>
                  </a:solidFill>
                  <a:ea typeface="楷体_GB2312" pitchFamily="49" charset="-122"/>
                </a:rPr>
                <a:t>10</a:t>
              </a:r>
              <a:endParaRPr lang="zh-CN" altLang="en-US" sz="1800" dirty="0">
                <a:solidFill>
                  <a:srgbClr val="FFFFFF"/>
                </a:solidFill>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3" name="矩形 2"/>
            <p:cNvSpPr/>
            <p:nvPr/>
          </p:nvSpPr>
          <p:spPr bwMode="auto">
            <a:xfrm>
              <a:off x="5145103" y="3645024"/>
              <a:ext cx="576064" cy="936104"/>
            </a:xfrm>
            <a:prstGeom prst="rect">
              <a:avLst/>
            </a:prstGeom>
            <a:blipFill>
              <a:blip r:embed="rId3"/>
              <a:tile tx="0" ty="0" sx="100000" sy="100000" flip="none" algn="tl"/>
            </a:blip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lvl="0" algn="ctr" eaLnBrk="0" hangingPunct="0"/>
              <a:endParaRPr lang="en-US" altLang="zh-CN" sz="1800" dirty="0" smtClean="0">
                <a:solidFill>
                  <a:srgbClr val="FFFF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grpSp>
      <p:sp>
        <p:nvSpPr>
          <p:cNvPr id="39" name="线形标注 1 38"/>
          <p:cNvSpPr/>
          <p:nvPr/>
        </p:nvSpPr>
        <p:spPr bwMode="auto">
          <a:xfrm>
            <a:off x="7080691" y="2645937"/>
            <a:ext cx="2016224" cy="617339"/>
          </a:xfrm>
          <a:prstGeom prst="borderCallout1">
            <a:avLst>
              <a:gd name="adj1" fmla="val 98277"/>
              <a:gd name="adj2" fmla="val 43107"/>
              <a:gd name="adj3" fmla="val 193021"/>
              <a:gd name="adj4" fmla="val 3107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rPr>
              <a:t>部分背包问题</a:t>
            </a:r>
            <a:endParaRPr kumimoji="0" lang="en-US" altLang="zh-CN" sz="2000" b="1" i="0" u="none" strike="noStrike" cap="none" normalizeH="0" baseline="0" dirty="0" smtClean="0">
              <a:ln>
                <a:noFill/>
              </a:ln>
              <a:solidFill>
                <a:srgbClr val="000066"/>
              </a:solidFill>
              <a:effectLst/>
              <a:latin typeface="Times New Roman" pitchFamily="18" charset="0"/>
              <a:ea typeface="楷体_GB2312" pitchFamily="49"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ea typeface="楷体_GB2312" pitchFamily="49" charset="-122"/>
              </a:rPr>
              <a:t>120*(20/30)</a:t>
            </a:r>
            <a:endParaRPr kumimoji="0" lang="zh-CN" altLang="en-US" sz="2000" b="1" i="0" u="none" strike="noStrike" cap="none" normalizeH="0" baseline="0" dirty="0" smtClean="0">
              <a:ln>
                <a:noFill/>
              </a:ln>
              <a:solidFill>
                <a:srgbClr val="000066"/>
              </a:solidFill>
              <a:effectLst/>
              <a:latin typeface="Times New Roman" pitchFamily="18" charset="0"/>
              <a:ea typeface="楷体_GB2312" pitchFamily="49" charset="-122"/>
            </a:endParaRPr>
          </a:p>
        </p:txBody>
      </p:sp>
      <p:sp>
        <p:nvSpPr>
          <p:cNvPr id="44" name="文本框 43"/>
          <p:cNvSpPr txBox="1"/>
          <p:nvPr/>
        </p:nvSpPr>
        <p:spPr>
          <a:xfrm>
            <a:off x="4197233" y="5936832"/>
            <a:ext cx="4248472" cy="400110"/>
          </a:xfrm>
          <a:prstGeom prst="rect">
            <a:avLst/>
          </a:prstGeom>
          <a:noFill/>
        </p:spPr>
        <p:txBody>
          <a:bodyPr wrap="square" rtlCol="0">
            <a:spAutoFit/>
          </a:bodyPr>
          <a:lstStyle/>
          <a:p>
            <a:r>
              <a:rPr lang="en-US" altLang="zh-CN" b="0" dirty="0" smtClean="0"/>
              <a:t>¥220          ¥160          ¥180         ¥240 </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分析：贪</a:t>
            </a:r>
            <a:r>
              <a:rPr lang="zh-CN" altLang="en-US" dirty="0">
                <a:solidFill>
                  <a:schemeClr val="bg2">
                    <a:lumMod val="10000"/>
                  </a:schemeClr>
                </a:solidFill>
                <a:cs typeface="Courier New" pitchFamily="49" charset="0"/>
              </a:rPr>
              <a:t>心算法与动态规划算法的差异</a:t>
            </a: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思考：对</a:t>
            </a:r>
            <a:r>
              <a:rPr lang="zh-CN" altLang="en-US" sz="2200" b="1" dirty="0">
                <a:latin typeface="+mn-lt"/>
                <a:cs typeface="+mn-cs"/>
              </a:rPr>
              <a:t>于</a:t>
            </a:r>
            <a:r>
              <a:rPr lang="en-US" altLang="zh-CN" sz="2200" b="1" dirty="0">
                <a:latin typeface="+mn-lt"/>
                <a:cs typeface="+mn-cs"/>
              </a:rPr>
              <a:t>0-1</a:t>
            </a:r>
            <a:r>
              <a:rPr lang="zh-CN" altLang="en-US" sz="2200" b="1" dirty="0">
                <a:latin typeface="+mn-lt"/>
                <a:cs typeface="+mn-cs"/>
              </a:rPr>
              <a:t>背包问题，贪心选择为什么不能得到最优解</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因为对该问题采用贪心选择策略无法</a:t>
            </a:r>
            <a:r>
              <a:rPr lang="zh-CN" altLang="en-US" sz="2200" dirty="0"/>
              <a:t>确保</a:t>
            </a:r>
            <a:r>
              <a:rPr lang="zh-CN" altLang="en-US" sz="2200" dirty="0" smtClean="0"/>
              <a:t>最</a:t>
            </a:r>
            <a:r>
              <a:rPr lang="zh-CN" altLang="en-US" sz="2200" dirty="0"/>
              <a:t>终能将背包装</a:t>
            </a:r>
            <a:r>
              <a:rPr lang="zh-CN" altLang="en-US" sz="2200" dirty="0" smtClean="0"/>
              <a:t>满</a:t>
            </a:r>
            <a:endParaRPr lang="en-US" altLang="zh-CN" sz="2200" dirty="0" smtClean="0"/>
          </a:p>
          <a:p>
            <a:pPr marL="1008000" lvl="1" indent="-432000" eaLnBrk="1" hangingPunct="1">
              <a:lnSpc>
                <a:spcPct val="150000"/>
              </a:lnSpc>
              <a:spcBef>
                <a:spcPts val="600"/>
              </a:spcBef>
            </a:pPr>
            <a:r>
              <a:rPr lang="zh-CN" altLang="en-US" sz="2200" dirty="0" smtClean="0"/>
              <a:t>部</a:t>
            </a:r>
            <a:r>
              <a:rPr lang="zh-CN" altLang="en-US" sz="2200" dirty="0"/>
              <a:t>分闲置的背包空间降低了每公斤背包空间的价</a:t>
            </a:r>
            <a:r>
              <a:rPr lang="zh-CN" altLang="en-US" sz="2200" dirty="0" smtClean="0"/>
              <a:t>值</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思考：求解</a:t>
            </a:r>
            <a:r>
              <a:rPr lang="en-US" altLang="zh-CN" sz="2200" b="1" dirty="0" smtClean="0">
                <a:latin typeface="+mn-lt"/>
                <a:cs typeface="+mn-cs"/>
              </a:rPr>
              <a:t>0-1</a:t>
            </a:r>
            <a:r>
              <a:rPr lang="zh-CN" altLang="en-US" sz="2200" b="1" dirty="0">
                <a:latin typeface="+mn-lt"/>
                <a:cs typeface="+mn-cs"/>
              </a:rPr>
              <a:t>背包问</a:t>
            </a:r>
            <a:r>
              <a:rPr lang="zh-CN" altLang="en-US" sz="2200" b="1" dirty="0" smtClean="0">
                <a:latin typeface="+mn-lt"/>
                <a:cs typeface="+mn-cs"/>
              </a:rPr>
              <a:t>题应采取什么样的思路？</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对每个物品，应比较：选</a:t>
            </a:r>
            <a:r>
              <a:rPr lang="zh-CN" altLang="en-US" sz="2200" dirty="0"/>
              <a:t>择和不选择该物品</a:t>
            </a:r>
            <a:r>
              <a:rPr lang="zh-CN" altLang="en-US" sz="2200" dirty="0" smtClean="0"/>
              <a:t>所形成的方案</a:t>
            </a:r>
            <a:endParaRPr lang="en-US" altLang="zh-CN" sz="2200" dirty="0" smtClean="0"/>
          </a:p>
          <a:p>
            <a:pPr marL="1008000" lvl="1" indent="-432000" eaLnBrk="1" hangingPunct="1">
              <a:lnSpc>
                <a:spcPct val="150000"/>
              </a:lnSpc>
              <a:spcBef>
                <a:spcPts val="600"/>
              </a:spcBef>
            </a:pPr>
            <a:r>
              <a:rPr lang="zh-CN" altLang="en-US" sz="2200" dirty="0" smtClean="0"/>
              <a:t>然</a:t>
            </a:r>
            <a:r>
              <a:rPr lang="zh-CN" altLang="en-US" sz="2200" dirty="0"/>
              <a:t>后再作</a:t>
            </a:r>
            <a:r>
              <a:rPr lang="zh-CN" altLang="en-US" sz="2200" dirty="0" smtClean="0"/>
              <a:t>出最优选择（自底向上逐步求解）</a:t>
            </a:r>
            <a:endParaRPr lang="en-US" altLang="zh-CN" sz="2200" dirty="0" smtClean="0"/>
          </a:p>
          <a:p>
            <a:pPr marL="1008000" lvl="1" indent="-432000" eaLnBrk="1" hangingPunct="1">
              <a:lnSpc>
                <a:spcPct val="150000"/>
              </a:lnSpc>
              <a:spcBef>
                <a:spcPts val="600"/>
              </a:spcBef>
            </a:pPr>
            <a:r>
              <a:rPr lang="zh-CN" altLang="en-US" sz="2200" dirty="0"/>
              <a:t>由</a:t>
            </a:r>
            <a:r>
              <a:rPr lang="zh-CN" altLang="en-US" sz="2200" dirty="0" smtClean="0"/>
              <a:t>此会导致出现许</a:t>
            </a:r>
            <a:r>
              <a:rPr lang="zh-CN" altLang="en-US" sz="2200" dirty="0"/>
              <a:t>多互相重叠的子问</a:t>
            </a:r>
            <a:r>
              <a:rPr lang="zh-CN" altLang="en-US" sz="2200" dirty="0" smtClean="0"/>
              <a:t>题</a:t>
            </a:r>
            <a:endParaRPr lang="en-US" altLang="zh-CN" sz="2200" dirty="0" smtClean="0"/>
          </a:p>
          <a:p>
            <a:pPr marL="1408050" lvl="2" indent="-432000" eaLnBrk="1" hangingPunct="1">
              <a:lnSpc>
                <a:spcPct val="150000"/>
              </a:lnSpc>
              <a:spcBef>
                <a:spcPts val="600"/>
              </a:spcBef>
            </a:pPr>
            <a:r>
              <a:rPr lang="zh-CN" altLang="en-US" sz="2200" dirty="0" smtClean="0"/>
              <a:t>例如：装入物品</a:t>
            </a:r>
            <a:r>
              <a:rPr lang="en-US" altLang="zh-CN" sz="2200" dirty="0" smtClean="0"/>
              <a:t>k</a:t>
            </a:r>
            <a:r>
              <a:rPr lang="zh-CN" altLang="en-US" sz="2200" dirty="0" smtClean="0"/>
              <a:t>和</a:t>
            </a:r>
            <a:r>
              <a:rPr lang="en-US" altLang="zh-CN" sz="2200" dirty="0" smtClean="0"/>
              <a:t>k+1</a:t>
            </a:r>
            <a:r>
              <a:rPr lang="zh-CN" altLang="en-US" sz="2200" dirty="0" smtClean="0"/>
              <a:t>时，都要考虑物品</a:t>
            </a:r>
            <a:r>
              <a:rPr lang="en-US" altLang="zh-CN" sz="2200" dirty="0" smtClean="0"/>
              <a:t>n</a:t>
            </a:r>
            <a:r>
              <a:rPr lang="zh-CN" altLang="en-US" sz="2200" dirty="0" smtClean="0"/>
              <a:t>是否装入</a:t>
            </a:r>
            <a:endParaRPr lang="en-US" altLang="zh-CN" sz="2200" dirty="0"/>
          </a:p>
          <a:p>
            <a:pPr marL="1008000" lvl="1" indent="-432000" eaLnBrk="1" hangingPunct="1">
              <a:lnSpc>
                <a:spcPct val="150000"/>
              </a:lnSpc>
              <a:spcBef>
                <a:spcPts val="600"/>
              </a:spcBef>
            </a:pPr>
            <a:r>
              <a:rPr lang="zh-CN" altLang="en-US" sz="2200" dirty="0"/>
              <a:t>重</a:t>
            </a:r>
            <a:r>
              <a:rPr lang="zh-CN" altLang="en-US" sz="2200" dirty="0" smtClean="0"/>
              <a:t>叠子</a:t>
            </a:r>
            <a:r>
              <a:rPr lang="zh-CN" altLang="en-US" sz="2200" dirty="0"/>
              <a:t>问</a:t>
            </a:r>
            <a:r>
              <a:rPr lang="zh-CN" altLang="en-US" sz="2200" dirty="0" smtClean="0"/>
              <a:t>题性质正</a:t>
            </a:r>
            <a:r>
              <a:rPr lang="zh-CN" altLang="en-US" sz="2200" dirty="0"/>
              <a:t>是该问题可用动态规划算法求解</a:t>
            </a:r>
            <a:r>
              <a:rPr lang="zh-CN" altLang="en-US" sz="2200" dirty="0" smtClean="0"/>
              <a:t>的重</a:t>
            </a:r>
            <a:r>
              <a:rPr lang="zh-CN" altLang="en-US" sz="2200" dirty="0"/>
              <a:t>要特</a:t>
            </a:r>
            <a:r>
              <a:rPr lang="zh-CN" altLang="en-US" sz="2200" dirty="0" smtClean="0"/>
              <a:t>征</a:t>
            </a:r>
            <a:endParaRPr lang="en-US" altLang="zh-CN" sz="2200" dirty="0" smtClean="0"/>
          </a:p>
          <a:p>
            <a:pPr marL="1408050" lvl="2" indent="-432000" eaLnBrk="1" hangingPunct="1">
              <a:lnSpc>
                <a:spcPct val="150000"/>
              </a:lnSpc>
              <a:spcBef>
                <a:spcPts val="600"/>
              </a:spcBef>
            </a:pPr>
            <a:r>
              <a:rPr lang="zh-CN" altLang="en-US" sz="2200" dirty="0"/>
              <a:t>事实上动态规划算法的确可以有效求解</a:t>
            </a:r>
            <a:r>
              <a:rPr lang="en-US" altLang="zh-CN" sz="2200" dirty="0"/>
              <a:t>0/1</a:t>
            </a:r>
            <a:r>
              <a:rPr lang="zh-CN" altLang="en-US" sz="2200" dirty="0"/>
              <a:t>背包问题</a:t>
            </a:r>
            <a:endParaRPr lang="en-US" altLang="zh-CN" sz="2200" dirty="0"/>
          </a:p>
        </p:txBody>
      </p:sp>
    </p:spTree>
    <p:extLst>
      <p:ext uri="{BB962C8B-B14F-4D97-AF65-F5344CB8AC3E}">
        <p14:creationId xmlns:p14="http://schemas.microsoft.com/office/powerpoint/2010/main" val="178166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组合优化问</a:t>
            </a:r>
            <a:r>
              <a:rPr lang="zh-CN" altLang="en-US" dirty="0" smtClean="0">
                <a:solidFill>
                  <a:schemeClr val="bg2">
                    <a:lumMod val="10000"/>
                  </a:schemeClr>
                </a:solidFill>
                <a:cs typeface="Courier New" pitchFamily="49" charset="0"/>
              </a:rPr>
              <a:t>题</a:t>
            </a:r>
            <a:r>
              <a:rPr lang="en-US" altLang="zh-CN" dirty="0" smtClean="0">
                <a:solidFill>
                  <a:schemeClr val="bg2">
                    <a:lumMod val="10000"/>
                  </a:schemeClr>
                </a:solidFill>
                <a:cs typeface="Courier New" pitchFamily="49" charset="0"/>
              </a:rPr>
              <a:t>2</a:t>
            </a:r>
            <a:r>
              <a:rPr lang="zh-CN" altLang="en-US" dirty="0" smtClean="0">
                <a:solidFill>
                  <a:schemeClr val="bg2">
                    <a:lumMod val="10000"/>
                  </a:schemeClr>
                </a:solidFill>
                <a:cs typeface="Courier New" pitchFamily="49" charset="0"/>
              </a:rPr>
              <a:t>：</a:t>
            </a:r>
            <a:r>
              <a:rPr lang="zh-CN" altLang="en-US" dirty="0">
                <a:solidFill>
                  <a:schemeClr val="bg2">
                    <a:lumMod val="10000"/>
                  </a:schemeClr>
                </a:solidFill>
                <a:cs typeface="Courier New" pitchFamily="49" charset="0"/>
              </a:rPr>
              <a:t>最优装</a:t>
            </a:r>
            <a:r>
              <a:rPr lang="zh-CN" altLang="en-US" dirty="0" smtClean="0">
                <a:solidFill>
                  <a:schemeClr val="bg2">
                    <a:lumMod val="10000"/>
                  </a:schemeClr>
                </a:solidFill>
                <a:cs typeface="Courier New" pitchFamily="49" charset="0"/>
              </a:rPr>
              <a:t>载问题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indent="-609600" eaLnBrk="1" hangingPunct="1">
              <a:lnSpc>
                <a:spcPct val="150000"/>
              </a:lnSpc>
              <a:spcBef>
                <a:spcPts val="600"/>
              </a:spcBef>
            </a:pPr>
            <a:r>
              <a:rPr lang="zh-CN" altLang="en-US" sz="2200" dirty="0" smtClean="0">
                <a:latin typeface="+mn-lt"/>
              </a:rPr>
              <a:t>问题描</a:t>
            </a:r>
            <a:r>
              <a:rPr lang="zh-CN" altLang="en-US" sz="2200" dirty="0">
                <a:latin typeface="+mn-lt"/>
              </a:rPr>
              <a:t>述：</a:t>
            </a:r>
            <a:r>
              <a:rPr lang="zh-CN" altLang="en-US" sz="2200" b="0" dirty="0">
                <a:latin typeface="+mn-lt"/>
              </a:rPr>
              <a:t>有一批集装箱要</a:t>
            </a:r>
            <a:r>
              <a:rPr lang="zh-CN" altLang="en-US" sz="2200" b="0" dirty="0" smtClean="0">
                <a:latin typeface="+mn-lt"/>
              </a:rPr>
              <a:t>装船</a:t>
            </a:r>
            <a:endParaRPr lang="en-US" altLang="zh-CN" sz="2200" b="0" dirty="0" smtClean="0">
              <a:latin typeface="+mn-lt"/>
            </a:endParaRPr>
          </a:p>
          <a:p>
            <a:pPr marL="1008000" lvl="1" indent="-432000" eaLnBrk="1" hangingPunct="1">
              <a:lnSpc>
                <a:spcPct val="150000"/>
              </a:lnSpc>
              <a:spcBef>
                <a:spcPts val="600"/>
              </a:spcBef>
            </a:pPr>
            <a:r>
              <a:rPr lang="zh-CN" altLang="en-US" sz="2200" dirty="0" smtClean="0">
                <a:latin typeface="Verdana" panose="020B0604030504040204" pitchFamily="34" charset="0"/>
                <a:cs typeface="Verdana" panose="020B0604030504040204" pitchFamily="34" charset="0"/>
              </a:rPr>
              <a:t>其中：集装箱 </a:t>
            </a:r>
            <a:r>
              <a:rPr lang="en-US" altLang="zh-CN" sz="22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dirty="0" smtClean="0">
                <a:latin typeface="Verdana" panose="020B0604030504040204" pitchFamily="34" charset="0"/>
                <a:cs typeface="Verdana" panose="020B0604030504040204" pitchFamily="34" charset="0"/>
              </a:rPr>
              <a:t>的重量为</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w</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dirty="0" smtClean="0"/>
              <a:t>，轮船最大载</a:t>
            </a:r>
            <a:r>
              <a:rPr lang="zh-CN" altLang="en-US" sz="2200" dirty="0"/>
              <a:t>重量为</a:t>
            </a:r>
            <a:r>
              <a:rPr lang="en-US" altLang="zh-CN" sz="2200" b="1" dirty="0" smtClean="0"/>
              <a:t>c</a:t>
            </a:r>
            <a:endParaRPr lang="en-US" altLang="zh-CN" sz="2200" b="1" dirty="0">
              <a:latin typeface="Verdana" panose="020B0604030504040204" pitchFamily="34" charset="0"/>
              <a:cs typeface="Verdana" panose="020B0604030504040204" pitchFamily="34" charset="0"/>
            </a:endParaRPr>
          </a:p>
          <a:p>
            <a:pPr marL="1008000" lvl="1" indent="-432000" eaLnBrk="1" hangingPunct="1">
              <a:lnSpc>
                <a:spcPct val="150000"/>
              </a:lnSpc>
              <a:spcBef>
                <a:spcPts val="600"/>
              </a:spcBef>
            </a:pPr>
            <a:r>
              <a:rPr lang="zh-CN" altLang="en-US" sz="2200" dirty="0" smtClean="0">
                <a:latin typeface="Verdana" panose="020B0604030504040204" pitchFamily="34" charset="0"/>
                <a:cs typeface="Verdana" panose="020B0604030504040204" pitchFamily="34" charset="0"/>
              </a:rPr>
              <a:t>要求：在</a:t>
            </a:r>
            <a:r>
              <a:rPr lang="zh-CN" altLang="en-US" sz="2200" dirty="0" smtClean="0">
                <a:solidFill>
                  <a:srgbClr val="FF0000"/>
                </a:solidFill>
                <a:latin typeface="Verdana" panose="020B0604030504040204" pitchFamily="34" charset="0"/>
                <a:cs typeface="Verdana" panose="020B0604030504040204" pitchFamily="34" charset="0"/>
              </a:rPr>
              <a:t>不受</a:t>
            </a:r>
            <a:r>
              <a:rPr lang="zh-CN" altLang="en-US" sz="2200" dirty="0">
                <a:solidFill>
                  <a:srgbClr val="FF0000"/>
                </a:solidFill>
                <a:latin typeface="Verdana" panose="020B0604030504040204" pitchFamily="34" charset="0"/>
                <a:cs typeface="Verdana" panose="020B0604030504040204" pitchFamily="34" charset="0"/>
              </a:rPr>
              <a:t>体积</a:t>
            </a:r>
            <a:r>
              <a:rPr lang="zh-CN" altLang="en-US" sz="2200" dirty="0" smtClean="0">
                <a:solidFill>
                  <a:srgbClr val="FF0000"/>
                </a:solidFill>
                <a:latin typeface="Verdana" panose="020B0604030504040204" pitchFamily="34" charset="0"/>
                <a:cs typeface="Verdana" panose="020B0604030504040204" pitchFamily="34" charset="0"/>
              </a:rPr>
              <a:t>限制</a:t>
            </a:r>
            <a:r>
              <a:rPr lang="zh-CN" altLang="en-US" sz="2200" dirty="0" smtClean="0">
                <a:latin typeface="Verdana" panose="020B0604030504040204" pitchFamily="34" charset="0"/>
                <a:cs typeface="Verdana" panose="020B0604030504040204" pitchFamily="34" charset="0"/>
              </a:rPr>
              <a:t>的情况下，将尽可能多的集装箱装船</a:t>
            </a:r>
            <a:endParaRPr lang="en-US" altLang="zh-CN" sz="2200" dirty="0" smtClean="0">
              <a:latin typeface="Verdana" panose="020B0604030504040204" pitchFamily="34" charset="0"/>
              <a:ea typeface="Verdana" panose="020B0604030504040204" pitchFamily="34" charset="0"/>
              <a:cs typeface="Verdana" panose="020B0604030504040204" pitchFamily="34" charset="0"/>
            </a:endParaRPr>
          </a:p>
          <a:p>
            <a:pPr marL="609600" indent="-609600" eaLnBrk="1" hangingPunct="1">
              <a:lnSpc>
                <a:spcPct val="150000"/>
              </a:lnSpc>
              <a:spcBef>
                <a:spcPts val="600"/>
              </a:spcBef>
            </a:pPr>
            <a:r>
              <a:rPr lang="zh-CN" altLang="en-US" sz="2200" dirty="0" smtClean="0">
                <a:latin typeface="+mn-lt"/>
              </a:rPr>
              <a:t>问题形式化描述</a:t>
            </a:r>
            <a:endParaRPr lang="en-US" altLang="zh-CN" sz="2200" dirty="0" smtClean="0">
              <a:latin typeface="+mn-lt"/>
            </a:endParaRPr>
          </a:p>
          <a:p>
            <a:pPr marL="1008000" lvl="1" indent="-432000" eaLnBrk="1" hangingPunct="1">
              <a:lnSpc>
                <a:spcPct val="150000"/>
              </a:lnSpc>
              <a:spcBef>
                <a:spcPts val="600"/>
              </a:spcBef>
            </a:pPr>
            <a:r>
              <a:rPr lang="zh-CN" altLang="en-US" sz="2200" dirty="0">
                <a:latin typeface="+mn-lt"/>
              </a:rPr>
              <a:t>给</a:t>
            </a:r>
            <a:r>
              <a:rPr lang="zh-CN" altLang="en-US" sz="2200" dirty="0" smtClean="0">
                <a:latin typeface="+mn-lt"/>
              </a:rPr>
              <a:t>定：</a:t>
            </a:r>
            <a:r>
              <a:rPr lang="en-US" altLang="zh-CN" sz="2200" dirty="0" smtClean="0">
                <a:latin typeface="+mn-lt"/>
              </a:rPr>
              <a:t>c&gt;0</a:t>
            </a:r>
            <a:r>
              <a:rPr lang="en-US" altLang="zh-CN" sz="2200" dirty="0">
                <a:latin typeface="+mn-lt"/>
              </a:rPr>
              <a:t>, </a:t>
            </a:r>
            <a:r>
              <a:rPr lang="en-US" altLang="zh-CN" sz="2200" dirty="0" err="1" smtClean="0">
                <a:latin typeface="+mn-lt"/>
              </a:rPr>
              <a:t>w</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mn-lt"/>
              </a:rPr>
              <a:t>&gt;0, 1</a:t>
            </a:r>
            <a:r>
              <a:rPr lang="zh-CN" altLang="en-US" sz="2200" dirty="0" smtClean="0">
                <a:latin typeface="+mn-lt"/>
              </a:rPr>
              <a:t>≤</a:t>
            </a:r>
            <a:r>
              <a:rPr lang="en-US" altLang="zh-CN" sz="2200" dirty="0" err="1" smtClean="0">
                <a:latin typeface="+mn-lt"/>
              </a:rPr>
              <a:t>i</a:t>
            </a:r>
            <a:r>
              <a:rPr lang="zh-CN" altLang="en-US" sz="2200" dirty="0" smtClean="0">
                <a:latin typeface="+mn-lt"/>
              </a:rPr>
              <a:t>≤</a:t>
            </a:r>
            <a:r>
              <a:rPr lang="en-US" altLang="zh-CN" sz="2200" dirty="0" smtClean="0">
                <a:latin typeface="+mn-lt"/>
              </a:rPr>
              <a:t>n</a:t>
            </a:r>
          </a:p>
          <a:p>
            <a:pPr marL="1008000" lvl="1" indent="-432000" eaLnBrk="1" hangingPunct="1">
              <a:lnSpc>
                <a:spcPct val="150000"/>
              </a:lnSpc>
              <a:spcBef>
                <a:spcPts val="600"/>
              </a:spcBef>
            </a:pPr>
            <a:r>
              <a:rPr lang="zh-CN" altLang="en-US" sz="2200" dirty="0" smtClean="0">
                <a:latin typeface="+mn-lt"/>
              </a:rPr>
              <a:t>要求：找出一个</a:t>
            </a:r>
            <a:r>
              <a:rPr lang="en-US" altLang="zh-CN" sz="2200" dirty="0" smtClean="0">
                <a:latin typeface="+mn-lt"/>
              </a:rPr>
              <a:t>n</a:t>
            </a:r>
            <a:r>
              <a:rPr lang="zh-CN" altLang="en-US" sz="2200" dirty="0" smtClean="0">
                <a:latin typeface="+mn-lt"/>
              </a:rPr>
              <a:t>元</a:t>
            </a:r>
            <a:r>
              <a:rPr lang="en-US" altLang="zh-CN" sz="2200" dirty="0" smtClean="0">
                <a:latin typeface="+mn-lt"/>
              </a:rPr>
              <a:t>0/1</a:t>
            </a:r>
            <a:r>
              <a:rPr lang="zh-CN" altLang="en-US" sz="2200" dirty="0" smtClean="0">
                <a:latin typeface="+mn-lt"/>
              </a:rPr>
              <a:t>向量</a:t>
            </a:r>
            <a:r>
              <a:rPr lang="en-US" altLang="zh-CN" sz="2200" b="1" dirty="0" smtClean="0">
                <a:latin typeface="+mn-lt"/>
              </a:rPr>
              <a:t>x</a:t>
            </a:r>
            <a:r>
              <a:rPr lang="en-US" altLang="zh-CN" sz="2200" dirty="0" smtClean="0">
                <a:latin typeface="+mn-lt"/>
              </a:rPr>
              <a:t>=(x</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smtClean="0">
                <a:latin typeface="+mn-lt"/>
              </a:rPr>
              <a:t>,x</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smtClean="0">
                <a:latin typeface="+mn-lt"/>
              </a:rPr>
              <a:t>,…,</a:t>
            </a:r>
            <a:r>
              <a:rPr lang="en-US" altLang="zh-CN" sz="2200" dirty="0" err="1" smtClean="0">
                <a:latin typeface="+mn-lt"/>
              </a:rPr>
              <a:t>x</a:t>
            </a:r>
            <a:r>
              <a:rPr lang="en-US" altLang="zh-CN" sz="2200" b="1" baseline="-25000" dirty="0" err="1">
                <a:latin typeface="Verdana" panose="020B0604030504040204" pitchFamily="34" charset="0"/>
                <a:ea typeface="Verdana" panose="020B0604030504040204" pitchFamily="34" charset="0"/>
                <a:cs typeface="Verdana" panose="020B0604030504040204" pitchFamily="34" charset="0"/>
              </a:rPr>
              <a:t>n</a:t>
            </a:r>
            <a:r>
              <a:rPr lang="en-US" altLang="zh-CN" sz="2200" dirty="0" smtClean="0">
                <a:latin typeface="+mn-lt"/>
              </a:rPr>
              <a:t>) </a:t>
            </a:r>
            <a:r>
              <a:rPr lang="zh-CN" altLang="en-US" sz="2200" dirty="0" smtClean="0">
                <a:latin typeface="+mn-lt"/>
              </a:rPr>
              <a:t>其中</a:t>
            </a:r>
            <a:r>
              <a:rPr lang="en-US" altLang="zh-CN" sz="2200" dirty="0" smtClean="0">
                <a:latin typeface="+mn-lt"/>
              </a:rPr>
              <a:t> </a:t>
            </a:r>
            <a:r>
              <a:rPr lang="en-US" altLang="zh-CN" sz="2200" dirty="0">
                <a:latin typeface="+mn-lt"/>
              </a:rPr>
              <a:t>x</a:t>
            </a:r>
            <a:r>
              <a:rPr lang="en-US" altLang="zh-CN" sz="2200" b="1" baseline="-25000" dirty="0">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mn-lt"/>
              </a:rPr>
              <a:t>∈{0,1</a:t>
            </a:r>
            <a:r>
              <a:rPr lang="en-US" altLang="zh-CN" sz="2200" dirty="0" smtClean="0">
                <a:latin typeface="+mn-lt"/>
              </a:rPr>
              <a:t>}</a:t>
            </a:r>
          </a:p>
          <a:p>
            <a:pPr marL="1008000" lvl="1" indent="-432000" eaLnBrk="1" hangingPunct="1">
              <a:lnSpc>
                <a:spcPct val="200000"/>
              </a:lnSpc>
              <a:spcBef>
                <a:spcPts val="600"/>
              </a:spcBef>
            </a:pPr>
            <a:r>
              <a:rPr lang="zh-CN" altLang="en-US" sz="2200" dirty="0">
                <a:latin typeface="+mn-lt"/>
              </a:rPr>
              <a:t>使</a:t>
            </a:r>
            <a:r>
              <a:rPr lang="zh-CN" altLang="en-US" sz="2200" dirty="0" smtClean="0">
                <a:latin typeface="+mn-lt"/>
              </a:rPr>
              <a:t>得：</a:t>
            </a:r>
            <a:r>
              <a:rPr lang="en-US" altLang="zh-CN" sz="2200" dirty="0" smtClean="0">
                <a:latin typeface="+mn-lt"/>
              </a:rPr>
              <a:t>                  </a:t>
            </a:r>
            <a:r>
              <a:rPr lang="zh-CN" altLang="en-US" sz="2200" dirty="0" smtClean="0">
                <a:latin typeface="+mn-lt"/>
              </a:rPr>
              <a:t>，而且          达</a:t>
            </a:r>
            <a:r>
              <a:rPr lang="zh-CN" altLang="en-US" sz="2200" dirty="0">
                <a:latin typeface="+mn-lt"/>
              </a:rPr>
              <a:t>到最</a:t>
            </a:r>
            <a:r>
              <a:rPr lang="zh-CN" altLang="en-US" sz="2200" dirty="0" smtClean="0">
                <a:latin typeface="+mn-lt"/>
              </a:rPr>
              <a:t>大</a:t>
            </a:r>
            <a:endParaRPr lang="en-US" altLang="zh-CN" sz="2200" dirty="0" smtClean="0">
              <a:latin typeface="+mn-lt"/>
            </a:endParaRPr>
          </a:p>
          <a:p>
            <a:pPr marL="609600" indent="-609600" eaLnBrk="1" hangingPunct="1">
              <a:lnSpc>
                <a:spcPct val="150000"/>
              </a:lnSpc>
              <a:spcBef>
                <a:spcPts val="600"/>
              </a:spcBef>
            </a:pPr>
            <a:r>
              <a:rPr lang="zh-CN" altLang="en-US" sz="2200" dirty="0"/>
              <a:t>问</a:t>
            </a:r>
            <a:r>
              <a:rPr lang="zh-CN" altLang="en-US" sz="2200" dirty="0" smtClean="0"/>
              <a:t>题</a:t>
            </a:r>
            <a:r>
              <a:rPr lang="zh-CN" altLang="en-US" sz="2200" dirty="0"/>
              <a:t>分</a:t>
            </a:r>
            <a:r>
              <a:rPr lang="zh-CN" altLang="en-US" sz="2200" dirty="0" smtClean="0"/>
              <a:t>析</a:t>
            </a:r>
            <a:endParaRPr lang="en-US" altLang="zh-CN" sz="2200" b="0" dirty="0"/>
          </a:p>
          <a:p>
            <a:pPr marL="1008000" lvl="1" indent="-432000" eaLnBrk="1" hangingPunct="1">
              <a:lnSpc>
                <a:spcPct val="150000"/>
              </a:lnSpc>
              <a:spcBef>
                <a:spcPts val="600"/>
              </a:spcBef>
            </a:pPr>
            <a:r>
              <a:rPr lang="zh-CN" altLang="en-US" sz="2200" dirty="0">
                <a:latin typeface="Verdana" panose="020B0604030504040204" pitchFamily="34" charset="0"/>
                <a:cs typeface="Verdana" panose="020B0604030504040204" pitchFamily="34" charset="0"/>
              </a:rPr>
              <a:t>首</a:t>
            </a:r>
            <a:r>
              <a:rPr lang="zh-CN" altLang="en-US" sz="2200" dirty="0" smtClean="0">
                <a:latin typeface="Verdana" panose="020B0604030504040204" pitchFamily="34" charset="0"/>
                <a:cs typeface="Verdana" panose="020B0604030504040204" pitchFamily="34" charset="0"/>
              </a:rPr>
              <a:t>先再看该问题是否满足贪心选择性质</a:t>
            </a:r>
          </a:p>
          <a:p>
            <a:pPr marL="1008000" lvl="1" indent="-432000" eaLnBrk="1" hangingPunct="1">
              <a:lnSpc>
                <a:spcPct val="150000"/>
              </a:lnSpc>
              <a:spcBef>
                <a:spcPts val="600"/>
              </a:spcBef>
            </a:pPr>
            <a:r>
              <a:rPr lang="zh-CN" altLang="en-US" sz="2200" dirty="0">
                <a:latin typeface="Verdana" panose="020B0604030504040204" pitchFamily="34" charset="0"/>
                <a:cs typeface="Verdana" panose="020B0604030504040204" pitchFamily="34" charset="0"/>
              </a:rPr>
              <a:t>然后</a:t>
            </a:r>
            <a:r>
              <a:rPr lang="zh-CN" altLang="en-US" sz="2200" dirty="0" smtClean="0">
                <a:latin typeface="Verdana" panose="020B0604030504040204" pitchFamily="34" charset="0"/>
                <a:cs typeface="Verdana" panose="020B0604030504040204" pitchFamily="34" charset="0"/>
              </a:rPr>
              <a:t>看</a:t>
            </a:r>
            <a:r>
              <a:rPr lang="zh-CN" altLang="en-US" sz="2200" dirty="0">
                <a:latin typeface="Verdana" panose="020B0604030504040204" pitchFamily="34" charset="0"/>
                <a:cs typeface="Verdana" panose="020B0604030504040204" pitchFamily="34" charset="0"/>
              </a:rPr>
              <a:t>该问题是否具有最优子结构性</a:t>
            </a:r>
            <a:r>
              <a:rPr lang="zh-CN" altLang="en-US" sz="2200" dirty="0" smtClean="0">
                <a:latin typeface="Verdana" panose="020B0604030504040204" pitchFamily="34" charset="0"/>
                <a:cs typeface="Verdana" panose="020B0604030504040204" pitchFamily="34" charset="0"/>
              </a:rPr>
              <a:t>质</a:t>
            </a:r>
            <a:endParaRPr lang="zh-CN" altLang="en-US" sz="2200" dirty="0">
              <a:latin typeface="Verdana" panose="020B0604030504040204" pitchFamily="34" charset="0"/>
              <a:cs typeface="Verdana" panose="020B060403050404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68554492"/>
              </p:ext>
            </p:extLst>
          </p:nvPr>
        </p:nvGraphicFramePr>
        <p:xfrm>
          <a:off x="2177584" y="4209444"/>
          <a:ext cx="1683250" cy="808514"/>
        </p:xfrm>
        <a:graphic>
          <a:graphicData uri="http://schemas.openxmlformats.org/presentationml/2006/ole">
            <mc:AlternateContent xmlns:mc="http://schemas.openxmlformats.org/markup-compatibility/2006">
              <mc:Choice xmlns:v="urn:schemas-microsoft-com:vml" Requires="v">
                <p:oleObj spid="_x0000_s174240" name="Equation" r:id="rId4" imgW="1066337" imgH="634725" progId="Equation.DSMT4">
                  <p:embed/>
                </p:oleObj>
              </mc:Choice>
              <mc:Fallback>
                <p:oleObj name="Equation" r:id="rId4" imgW="1066337" imgH="634725" progId="Equation.DSMT4">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584" y="4209444"/>
                        <a:ext cx="1683250" cy="808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52562436"/>
              </p:ext>
            </p:extLst>
          </p:nvPr>
        </p:nvGraphicFramePr>
        <p:xfrm>
          <a:off x="4897977" y="4164156"/>
          <a:ext cx="782047" cy="810260"/>
        </p:xfrm>
        <a:graphic>
          <a:graphicData uri="http://schemas.openxmlformats.org/presentationml/2006/ole">
            <mc:AlternateContent xmlns:mc="http://schemas.openxmlformats.org/markup-compatibility/2006">
              <mc:Choice xmlns:v="urn:schemas-microsoft-com:vml" Requires="v">
                <p:oleObj spid="_x0000_s174241" name="Equation" r:id="rId6" imgW="507780" imgH="634725" progId="Equation.DSMT4">
                  <p:embed/>
                </p:oleObj>
              </mc:Choice>
              <mc:Fallback>
                <p:oleObj name="Equation" r:id="rId6" imgW="507780" imgH="634725" progId="Equation.DSMT4">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977" y="4164156"/>
                        <a:ext cx="782047"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111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58947">
                                            <p:txEl>
                                              <p:pRg st="7" end="7"/>
                                            </p:txEl>
                                          </p:spTgt>
                                        </p:tgtEl>
                                        <p:attrNameLst>
                                          <p:attrName>style.visibility</p:attrName>
                                        </p:attrNameLst>
                                      </p:cBhvr>
                                      <p:to>
                                        <p:strVal val="visible"/>
                                      </p:to>
                                    </p:set>
                                    <p:animEffect transition="in" filter="fade">
                                      <p:cBhvr>
                                        <p:cTn id="48" dur="500"/>
                                        <p:tgtEl>
                                          <p:spTgt spid="225894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258947">
                                            <p:txEl>
                                              <p:pRg st="8" end="8"/>
                                            </p:txEl>
                                          </p:spTgt>
                                        </p:tgtEl>
                                        <p:attrNameLst>
                                          <p:attrName>style.visibility</p:attrName>
                                        </p:attrNameLst>
                                      </p:cBhvr>
                                      <p:to>
                                        <p:strVal val="visible"/>
                                      </p:to>
                                    </p:set>
                                    <p:animEffect transition="in" filter="wipe(left)">
                                      <p:cBhvr>
                                        <p:cTn id="53" dur="500"/>
                                        <p:tgtEl>
                                          <p:spTgt spid="2258947">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58947">
                                            <p:txEl>
                                              <p:pRg st="9" end="9"/>
                                            </p:txEl>
                                          </p:spTgt>
                                        </p:tgtEl>
                                        <p:attrNameLst>
                                          <p:attrName>style.visibility</p:attrName>
                                        </p:attrNameLst>
                                      </p:cBhvr>
                                      <p:to>
                                        <p:strVal val="visible"/>
                                      </p:to>
                                    </p:set>
                                    <p:animEffect transition="in" filter="wipe(left)">
                                      <p:cBhvr>
                                        <p:cTn id="58"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证明：最</a:t>
            </a:r>
            <a:r>
              <a:rPr lang="zh-CN" altLang="en-US" dirty="0">
                <a:solidFill>
                  <a:schemeClr val="bg2">
                    <a:lumMod val="10000"/>
                  </a:schemeClr>
                </a:solidFill>
                <a:cs typeface="Courier New" pitchFamily="49" charset="0"/>
              </a:rPr>
              <a:t>优装</a:t>
            </a:r>
            <a:r>
              <a:rPr lang="zh-CN" altLang="en-US" dirty="0" smtClean="0">
                <a:solidFill>
                  <a:schemeClr val="bg2">
                    <a:lumMod val="10000"/>
                  </a:schemeClr>
                </a:solidFill>
                <a:cs typeface="Courier New" pitchFamily="49" charset="0"/>
              </a:rPr>
              <a:t>载问</a:t>
            </a:r>
            <a:r>
              <a:rPr lang="zh-CN" altLang="en-US" dirty="0">
                <a:solidFill>
                  <a:schemeClr val="bg2">
                    <a:lumMod val="10000"/>
                  </a:schemeClr>
                </a:solidFill>
                <a:cs typeface="Courier New" pitchFamily="49" charset="0"/>
              </a:rPr>
              <a:t>题满足贪心选择性质</a:t>
            </a:r>
          </a:p>
        </p:txBody>
      </p:sp>
      <p:sp>
        <p:nvSpPr>
          <p:cNvPr id="2258947" name="Rectangle 3"/>
          <p:cNvSpPr>
            <a:spLocks noGrp="1" noChangeArrowheads="1"/>
          </p:cNvSpPr>
          <p:nvPr>
            <p:ph type="body" idx="4294967295"/>
          </p:nvPr>
        </p:nvSpPr>
        <p:spPr>
          <a:xfrm>
            <a:off x="395536" y="692696"/>
            <a:ext cx="8640960" cy="6048672"/>
          </a:xfrm>
          <a:prstGeom prst="rect">
            <a:avLst/>
          </a:prstGeom>
        </p:spPr>
        <p:txBody>
          <a:bodyPr/>
          <a:lstStyle/>
          <a:p>
            <a:pPr marL="0" lvl="1" indent="0" eaLnBrk="1" hangingPunct="1">
              <a:lnSpc>
                <a:spcPct val="160000"/>
              </a:lnSpc>
              <a:spcBef>
                <a:spcPts val="0"/>
              </a:spcBef>
              <a:spcAft>
                <a:spcPts val="0"/>
              </a:spcAft>
              <a:buNone/>
            </a:pPr>
            <a:r>
              <a:rPr lang="zh-CN" altLang="en-US" sz="2200" b="1" dirty="0" smtClean="0">
                <a:latin typeface="+mn-lt"/>
                <a:cs typeface="+mn-cs"/>
              </a:rPr>
              <a:t>设</a:t>
            </a:r>
            <a:r>
              <a:rPr lang="zh-CN" altLang="en-US" sz="2200" b="1" dirty="0">
                <a:latin typeface="+mn-lt"/>
                <a:cs typeface="+mn-cs"/>
              </a:rPr>
              <a:t>：</a:t>
            </a:r>
            <a:r>
              <a:rPr lang="zh-CN" altLang="en-US" sz="2200" dirty="0">
                <a:latin typeface="+mn-lt"/>
                <a:cs typeface="+mn-cs"/>
              </a:rPr>
              <a:t>集装箱</a:t>
            </a:r>
            <a:r>
              <a:rPr lang="zh-CN" altLang="en-US" sz="2200" dirty="0" smtClean="0">
                <a:latin typeface="+mn-lt"/>
                <a:cs typeface="+mn-cs"/>
              </a:rPr>
              <a:t>已按重</a:t>
            </a:r>
            <a:r>
              <a:rPr lang="zh-CN" altLang="en-US" sz="2200" dirty="0">
                <a:latin typeface="+mn-lt"/>
                <a:cs typeface="+mn-cs"/>
              </a:rPr>
              <a:t>量从小到大排</a:t>
            </a:r>
            <a:r>
              <a:rPr lang="zh-CN" altLang="en-US" sz="2200" dirty="0" smtClean="0">
                <a:latin typeface="+mn-lt"/>
                <a:cs typeface="+mn-cs"/>
              </a:rPr>
              <a:t>序</a:t>
            </a:r>
            <a:endParaRPr lang="en-US" altLang="zh-CN" sz="2200" dirty="0" smtClean="0">
              <a:latin typeface="+mn-lt"/>
              <a:cs typeface="+mn-cs"/>
            </a:endParaRPr>
          </a:p>
          <a:p>
            <a:pPr marL="0" lvl="1" indent="0" eaLnBrk="1" hangingPunct="1">
              <a:lnSpc>
                <a:spcPct val="160000"/>
              </a:lnSpc>
              <a:spcBef>
                <a:spcPts val="0"/>
              </a:spcBef>
              <a:spcAft>
                <a:spcPts val="0"/>
              </a:spcAft>
              <a:buNone/>
            </a:pPr>
            <a:r>
              <a:rPr lang="zh-CN" altLang="en-US" sz="2200" b="1" dirty="0" smtClean="0">
                <a:latin typeface="+mn-lt"/>
                <a:cs typeface="+mn-cs"/>
              </a:rPr>
              <a:t>设：</a:t>
            </a:r>
            <a:r>
              <a:rPr lang="en-US" altLang="zh-CN" sz="2200" b="1" dirty="0" smtClean="0">
                <a:latin typeface="+mn-lt"/>
                <a:cs typeface="+mn-cs"/>
              </a:rPr>
              <a:t>X</a:t>
            </a:r>
            <a:r>
              <a:rPr lang="en-US" altLang="zh-CN" sz="2200" dirty="0" smtClean="0">
                <a:latin typeface="+mn-lt"/>
                <a:cs typeface="+mn-cs"/>
              </a:rPr>
              <a:t>=(x</a:t>
            </a:r>
            <a:r>
              <a:rPr lang="en-US" altLang="zh-CN" sz="2200" baseline="-25000" dirty="0" smtClean="0">
                <a:latin typeface="+mn-lt"/>
                <a:cs typeface="+mn-cs"/>
              </a:rPr>
              <a:t>1</a:t>
            </a:r>
            <a:r>
              <a:rPr lang="en-US" altLang="zh-CN" sz="2200" dirty="0" smtClean="0">
                <a:latin typeface="+mn-lt"/>
                <a:cs typeface="+mn-cs"/>
              </a:rPr>
              <a:t>, x</a:t>
            </a:r>
            <a:r>
              <a:rPr lang="en-US" altLang="zh-CN" sz="2200" baseline="-25000" dirty="0" smtClean="0">
                <a:latin typeface="+mn-lt"/>
                <a:cs typeface="+mn-cs"/>
              </a:rPr>
              <a:t>2</a:t>
            </a:r>
            <a:r>
              <a:rPr lang="en-US" altLang="zh-CN" sz="2200" dirty="0" smtClean="0">
                <a:latin typeface="+mn-lt"/>
                <a:cs typeface="+mn-cs"/>
              </a:rPr>
              <a:t>,…, </a:t>
            </a:r>
            <a:r>
              <a:rPr lang="en-US" altLang="zh-CN" sz="2200" dirty="0" err="1" smtClean="0">
                <a:latin typeface="+mn-lt"/>
                <a:cs typeface="+mn-cs"/>
              </a:rPr>
              <a:t>x</a:t>
            </a:r>
            <a:r>
              <a:rPr lang="en-US" altLang="zh-CN" sz="2200" baseline="-25000" dirty="0" err="1" smtClean="0">
                <a:latin typeface="+mn-lt"/>
                <a:cs typeface="+mn-cs"/>
              </a:rPr>
              <a:t>n</a:t>
            </a:r>
            <a:r>
              <a:rPr lang="en-US" altLang="zh-CN" sz="2200" dirty="0" smtClean="0">
                <a:latin typeface="+mn-lt"/>
                <a:cs typeface="+mn-cs"/>
              </a:rPr>
              <a:t>)</a:t>
            </a:r>
            <a:r>
              <a:rPr lang="zh-CN" altLang="en-US" sz="2200" dirty="0" smtClean="0">
                <a:latin typeface="+mn-lt"/>
                <a:cs typeface="+mn-cs"/>
              </a:rPr>
              <a:t>是最优装载问题的一个最优解</a:t>
            </a:r>
            <a:endParaRPr lang="en-US" altLang="zh-CN" sz="2200" dirty="0" smtClean="0">
              <a:latin typeface="+mn-lt"/>
              <a:cs typeface="+mn-cs"/>
            </a:endParaRPr>
          </a:p>
          <a:p>
            <a:pPr marL="0" lvl="1" indent="0" eaLnBrk="1" hangingPunct="1">
              <a:lnSpc>
                <a:spcPct val="160000"/>
              </a:lnSpc>
              <a:spcBef>
                <a:spcPts val="0"/>
              </a:spcBef>
              <a:spcAft>
                <a:spcPts val="0"/>
              </a:spcAft>
              <a:buNone/>
            </a:pPr>
            <a:r>
              <a:rPr lang="zh-CN" altLang="en-US" sz="2200" b="1" dirty="0" smtClean="0">
                <a:latin typeface="+mn-lt"/>
                <a:cs typeface="+mn-cs"/>
              </a:rPr>
              <a:t>设</a:t>
            </a:r>
            <a:r>
              <a:rPr lang="zh-CN" altLang="en-US" sz="2200" b="1" dirty="0">
                <a:latin typeface="+mn-lt"/>
                <a:cs typeface="+mn-cs"/>
              </a:rPr>
              <a:t>：</a:t>
            </a:r>
            <a:r>
              <a:rPr lang="en-US" altLang="zh-CN" sz="2200" dirty="0">
                <a:latin typeface="+mn-lt"/>
                <a:cs typeface="+mn-cs"/>
              </a:rPr>
              <a:t>k = min{ </a:t>
            </a:r>
            <a:r>
              <a:rPr lang="en-US" altLang="zh-CN" sz="2200" dirty="0" err="1">
                <a:latin typeface="+mn-lt"/>
                <a:cs typeface="+mn-cs"/>
              </a:rPr>
              <a:t>i</a:t>
            </a:r>
            <a:r>
              <a:rPr lang="en-US" altLang="zh-CN" sz="2200" dirty="0">
                <a:latin typeface="+mn-lt"/>
                <a:cs typeface="+mn-cs"/>
              </a:rPr>
              <a:t> | x</a:t>
            </a:r>
            <a:r>
              <a:rPr lang="en-US" altLang="zh-CN" sz="2200" baseline="-25000" dirty="0">
                <a:latin typeface="+mn-lt"/>
                <a:cs typeface="+mn-cs"/>
              </a:rPr>
              <a:t>i</a:t>
            </a:r>
            <a:r>
              <a:rPr lang="en-US" altLang="zh-CN" sz="2200" dirty="0">
                <a:latin typeface="+mn-lt"/>
                <a:cs typeface="+mn-cs"/>
              </a:rPr>
              <a:t>=1, 1 ≤ </a:t>
            </a:r>
            <a:r>
              <a:rPr lang="en-US" altLang="zh-CN" sz="2200" dirty="0" err="1">
                <a:latin typeface="+mn-lt"/>
                <a:cs typeface="+mn-cs"/>
              </a:rPr>
              <a:t>i</a:t>
            </a:r>
            <a:r>
              <a:rPr lang="en-US" altLang="zh-CN" sz="2200" dirty="0">
                <a:latin typeface="+mn-lt"/>
                <a:cs typeface="+mn-cs"/>
              </a:rPr>
              <a:t> ≤ n </a:t>
            </a:r>
            <a:r>
              <a:rPr lang="en-US" altLang="zh-CN" sz="2200" dirty="0" smtClean="0">
                <a:latin typeface="+mn-lt"/>
                <a:cs typeface="+mn-cs"/>
              </a:rPr>
              <a:t>}</a:t>
            </a:r>
            <a:r>
              <a:rPr lang="zh-CN" altLang="en-US" sz="2200" b="1" dirty="0" smtClean="0">
                <a:latin typeface="+mn-lt"/>
                <a:cs typeface="+mn-cs"/>
              </a:rPr>
              <a:t>（</a:t>
            </a:r>
            <a:r>
              <a:rPr lang="zh-CN" altLang="en-US" sz="2200" dirty="0" smtClean="0">
                <a:latin typeface="+mn-lt"/>
                <a:cs typeface="+mn-cs"/>
              </a:rPr>
              <a:t>第一个非零元素的下标</a:t>
            </a:r>
            <a:r>
              <a:rPr lang="zh-CN" altLang="en-US" sz="2200" b="1" dirty="0" smtClean="0">
                <a:latin typeface="+mn-lt"/>
                <a:cs typeface="+mn-cs"/>
              </a:rPr>
              <a:t>）</a:t>
            </a:r>
            <a:endParaRPr lang="zh-CN" altLang="en-US" sz="2200" b="1" dirty="0">
              <a:latin typeface="+mn-lt"/>
              <a:cs typeface="+mn-cs"/>
            </a:endParaRPr>
          </a:p>
          <a:p>
            <a:pPr lvl="1" eaLnBrk="1" hangingPunct="1">
              <a:lnSpc>
                <a:spcPct val="160000"/>
              </a:lnSpc>
              <a:spcBef>
                <a:spcPts val="0"/>
              </a:spcBef>
              <a:spcAft>
                <a:spcPts val="0"/>
              </a:spcAft>
              <a:buSzPct val="60000"/>
              <a:buFont typeface="Wingdings" panose="05000000000000000000" pitchFamily="2" charset="2"/>
              <a:buChar char="l"/>
            </a:pPr>
            <a:r>
              <a:rPr lang="zh-CN" altLang="en-US" sz="2200" b="0" dirty="0" smtClean="0">
                <a:latin typeface="+mn-lt"/>
              </a:rPr>
              <a:t>易</a:t>
            </a:r>
            <a:r>
              <a:rPr lang="zh-CN" altLang="en-US" sz="2200" b="0" dirty="0">
                <a:latin typeface="+mn-lt"/>
              </a:rPr>
              <a:t>知，如果给定的最优装载问题有解，则</a:t>
            </a:r>
            <a:r>
              <a:rPr lang="en-US" altLang="zh-CN" sz="2200" b="0" dirty="0">
                <a:latin typeface="+mn-lt"/>
              </a:rPr>
              <a:t>1 ≤ k ≤ n </a:t>
            </a:r>
            <a:endParaRPr lang="en-US" altLang="zh-CN" sz="2200" b="0" dirty="0" smtClean="0">
              <a:latin typeface="+mn-lt"/>
            </a:endParaRPr>
          </a:p>
          <a:p>
            <a:pPr marL="742950" lvl="2" indent="-342900" eaLnBrk="1" hangingPunct="1">
              <a:lnSpc>
                <a:spcPct val="160000"/>
              </a:lnSpc>
              <a:spcBef>
                <a:spcPts val="0"/>
              </a:spcBef>
              <a:spcAft>
                <a:spcPts val="0"/>
              </a:spcAft>
              <a:buSzPct val="60000"/>
              <a:buFont typeface="Wingdings" panose="05000000000000000000" pitchFamily="2" charset="2"/>
              <a:buChar char="l"/>
            </a:pPr>
            <a:r>
              <a:rPr lang="zh-CN" altLang="en-US" sz="2200" dirty="0">
                <a:latin typeface="+mn-lt"/>
                <a:cs typeface="+mn-cs"/>
              </a:rPr>
              <a:t>当</a:t>
            </a:r>
            <a:r>
              <a:rPr lang="en-US" altLang="zh-CN" sz="2200" b="1" dirty="0">
                <a:latin typeface="+mn-lt"/>
                <a:cs typeface="+mn-cs"/>
              </a:rPr>
              <a:t>k=1</a:t>
            </a:r>
            <a:r>
              <a:rPr lang="zh-CN" altLang="en-US" sz="2200" dirty="0">
                <a:latin typeface="+mn-lt"/>
                <a:cs typeface="+mn-cs"/>
              </a:rPr>
              <a:t>时</a:t>
            </a:r>
            <a:r>
              <a:rPr lang="zh-CN" altLang="en-US" sz="2200" dirty="0" smtClean="0">
                <a:latin typeface="+mn-lt"/>
                <a:cs typeface="+mn-cs"/>
              </a:rPr>
              <a:t>，</a:t>
            </a:r>
            <a:r>
              <a:rPr lang="en-US" altLang="zh-CN" sz="2200" b="1" dirty="0"/>
              <a:t> </a:t>
            </a:r>
            <a:r>
              <a:rPr lang="en-US" altLang="zh-CN" sz="2200" b="1" dirty="0" smtClean="0"/>
              <a:t>X </a:t>
            </a:r>
            <a:r>
              <a:rPr lang="zh-CN" altLang="en-US" sz="2200" dirty="0" smtClean="0">
                <a:latin typeface="+mn-lt"/>
                <a:cs typeface="+mn-cs"/>
              </a:rPr>
              <a:t>是</a:t>
            </a:r>
            <a:r>
              <a:rPr lang="zh-CN" altLang="en-US" sz="2200" dirty="0">
                <a:latin typeface="+mn-lt"/>
                <a:cs typeface="+mn-cs"/>
              </a:rPr>
              <a:t>一个满足贪心选</a:t>
            </a:r>
            <a:r>
              <a:rPr lang="zh-CN" altLang="en-US" sz="2200" dirty="0" smtClean="0">
                <a:latin typeface="+mn-lt"/>
                <a:cs typeface="+mn-cs"/>
              </a:rPr>
              <a:t>择性质的</a:t>
            </a:r>
            <a:r>
              <a:rPr lang="zh-CN" altLang="en-US" sz="2200" dirty="0">
                <a:latin typeface="+mn-lt"/>
                <a:cs typeface="+mn-cs"/>
              </a:rPr>
              <a:t>最优解</a:t>
            </a:r>
          </a:p>
          <a:p>
            <a:pPr marL="742950" lvl="2" indent="-342900" eaLnBrk="1" hangingPunct="1">
              <a:lnSpc>
                <a:spcPct val="160000"/>
              </a:lnSpc>
              <a:spcBef>
                <a:spcPts val="0"/>
              </a:spcBef>
              <a:spcAft>
                <a:spcPts val="1200"/>
              </a:spcAft>
              <a:buSzPct val="60000"/>
              <a:buFont typeface="Wingdings" panose="05000000000000000000" pitchFamily="2" charset="2"/>
              <a:buChar char="l"/>
            </a:pPr>
            <a:r>
              <a:rPr lang="zh-CN" altLang="en-US" sz="2200" dirty="0">
                <a:latin typeface="+mn-lt"/>
                <a:cs typeface="+mn-cs"/>
              </a:rPr>
              <a:t>当</a:t>
            </a:r>
            <a:r>
              <a:rPr lang="en-US" altLang="zh-CN" sz="2200" b="1" dirty="0">
                <a:latin typeface="+mn-lt"/>
                <a:cs typeface="+mn-cs"/>
              </a:rPr>
              <a:t>k&gt;1</a:t>
            </a:r>
            <a:r>
              <a:rPr lang="zh-CN" altLang="en-US" sz="2200" dirty="0">
                <a:latin typeface="+mn-lt"/>
                <a:cs typeface="+mn-cs"/>
              </a:rPr>
              <a:t>时，取</a:t>
            </a:r>
            <a:r>
              <a:rPr lang="en-US" altLang="zh-CN" sz="2200" dirty="0">
                <a:latin typeface="+mn-lt"/>
                <a:cs typeface="+mn-cs"/>
              </a:rPr>
              <a:t>y</a:t>
            </a:r>
            <a:r>
              <a:rPr lang="en-US" altLang="zh-CN" sz="2200" baseline="-25000" dirty="0">
                <a:latin typeface="+mn-lt"/>
                <a:cs typeface="+mn-cs"/>
              </a:rPr>
              <a:t>1</a:t>
            </a:r>
            <a:r>
              <a:rPr lang="en-US" altLang="zh-CN" sz="2200" dirty="0">
                <a:latin typeface="+mn-lt"/>
                <a:cs typeface="+mn-cs"/>
              </a:rPr>
              <a:t>=1; </a:t>
            </a:r>
            <a:r>
              <a:rPr lang="en-US" altLang="zh-CN" sz="2200" dirty="0" err="1">
                <a:latin typeface="+mn-lt"/>
                <a:cs typeface="+mn-cs"/>
              </a:rPr>
              <a:t>y</a:t>
            </a:r>
            <a:r>
              <a:rPr lang="en-US" altLang="zh-CN" sz="2200" baseline="-25000" dirty="0" err="1">
                <a:latin typeface="+mn-lt"/>
                <a:cs typeface="+mn-cs"/>
              </a:rPr>
              <a:t>k</a:t>
            </a:r>
            <a:r>
              <a:rPr lang="en-US" altLang="zh-CN" sz="2200" dirty="0">
                <a:latin typeface="+mn-lt"/>
                <a:cs typeface="+mn-cs"/>
              </a:rPr>
              <a:t>=0; </a:t>
            </a:r>
            <a:r>
              <a:rPr lang="en-US" altLang="zh-CN" sz="2200" dirty="0" err="1">
                <a:latin typeface="+mn-lt"/>
                <a:cs typeface="+mn-cs"/>
              </a:rPr>
              <a:t>y</a:t>
            </a:r>
            <a:r>
              <a:rPr lang="en-US" altLang="zh-CN" sz="2200" baseline="-25000" dirty="0" err="1">
                <a:latin typeface="+mn-lt"/>
                <a:cs typeface="+mn-cs"/>
              </a:rPr>
              <a:t>i</a:t>
            </a:r>
            <a:r>
              <a:rPr lang="en-US" altLang="zh-CN" sz="2200" dirty="0">
                <a:latin typeface="+mn-lt"/>
                <a:cs typeface="+mn-cs"/>
              </a:rPr>
              <a:t>=x</a:t>
            </a:r>
            <a:r>
              <a:rPr lang="en-US" altLang="zh-CN" sz="2200" baseline="-25000" dirty="0">
                <a:latin typeface="+mn-lt"/>
                <a:cs typeface="+mn-cs"/>
              </a:rPr>
              <a:t>i</a:t>
            </a:r>
            <a:r>
              <a:rPr lang="en-US" altLang="zh-CN" sz="2200" dirty="0">
                <a:latin typeface="+mn-lt"/>
                <a:cs typeface="+mn-cs"/>
              </a:rPr>
              <a:t>, 1 &lt; </a:t>
            </a:r>
            <a:r>
              <a:rPr lang="en-US" altLang="zh-CN" sz="2200" dirty="0" err="1">
                <a:latin typeface="+mn-lt"/>
                <a:cs typeface="+mn-cs"/>
              </a:rPr>
              <a:t>i</a:t>
            </a:r>
            <a:r>
              <a:rPr lang="en-US" altLang="zh-CN" sz="2200" dirty="0">
                <a:latin typeface="+mn-lt"/>
                <a:cs typeface="+mn-cs"/>
              </a:rPr>
              <a:t> ≤ n , </a:t>
            </a:r>
            <a:r>
              <a:rPr lang="en-US" altLang="zh-CN" sz="2200" dirty="0" err="1">
                <a:latin typeface="+mn-lt"/>
                <a:cs typeface="+mn-cs"/>
              </a:rPr>
              <a:t>i</a:t>
            </a:r>
            <a:r>
              <a:rPr lang="en-US" altLang="zh-CN" sz="2200" dirty="0">
                <a:latin typeface="+mn-lt"/>
                <a:cs typeface="+mn-cs"/>
              </a:rPr>
              <a:t> ≠k, </a:t>
            </a:r>
            <a:r>
              <a:rPr lang="zh-CN" altLang="en-US" sz="2200" dirty="0" smtClean="0">
                <a:latin typeface="+mn-lt"/>
                <a:cs typeface="+mn-cs"/>
              </a:rPr>
              <a:t>则</a:t>
            </a:r>
            <a:r>
              <a:rPr lang="zh-CN" altLang="en-US" sz="2200" dirty="0">
                <a:latin typeface="+mn-lt"/>
                <a:cs typeface="+mn-cs"/>
              </a:rPr>
              <a:t>：</a:t>
            </a:r>
            <a:endParaRPr lang="en-US" altLang="zh-CN" sz="2200" dirty="0">
              <a:latin typeface="+mn-lt"/>
              <a:cs typeface="+mn-cs"/>
            </a:endParaRPr>
          </a:p>
          <a:p>
            <a:pPr marL="400050" lvl="1" indent="0" eaLnBrk="1" hangingPunct="1">
              <a:lnSpc>
                <a:spcPct val="160000"/>
              </a:lnSpc>
              <a:spcBef>
                <a:spcPts val="0"/>
              </a:spcBef>
              <a:spcAft>
                <a:spcPts val="0"/>
              </a:spcAft>
              <a:buNone/>
            </a:pPr>
            <a:endParaRPr lang="en-US" altLang="zh-CN" sz="2200" dirty="0" smtClean="0">
              <a:latin typeface="+mn-lt"/>
            </a:endParaRPr>
          </a:p>
          <a:p>
            <a:pPr marL="742950" lvl="2" indent="-342900" eaLnBrk="1" hangingPunct="1">
              <a:lnSpc>
                <a:spcPct val="160000"/>
              </a:lnSpc>
              <a:spcBef>
                <a:spcPts val="600"/>
              </a:spcBef>
              <a:spcAft>
                <a:spcPts val="0"/>
              </a:spcAft>
              <a:buSzPct val="60000"/>
              <a:buFont typeface="Wingdings" panose="05000000000000000000" pitchFamily="2" charset="2"/>
              <a:buChar char="l"/>
            </a:pPr>
            <a:r>
              <a:rPr lang="zh-CN" altLang="en-US" sz="2200" dirty="0">
                <a:latin typeface="+mn-lt"/>
                <a:cs typeface="+mn-cs"/>
              </a:rPr>
              <a:t>因此</a:t>
            </a:r>
            <a:r>
              <a:rPr lang="zh-CN" altLang="en-US" sz="2200" dirty="0" smtClean="0">
                <a:latin typeface="+mn-lt"/>
                <a:cs typeface="+mn-cs"/>
              </a:rPr>
              <a:t>：</a:t>
            </a:r>
            <a:r>
              <a:rPr lang="en-US" altLang="zh-CN" sz="2200" b="1" dirty="0"/>
              <a:t> Y</a:t>
            </a:r>
            <a:r>
              <a:rPr lang="en-US" altLang="zh-CN" sz="2200" b="1" dirty="0" smtClean="0"/>
              <a:t>=</a:t>
            </a:r>
            <a:r>
              <a:rPr lang="en-US" altLang="zh-CN" sz="2200" dirty="0" smtClean="0">
                <a:latin typeface="+mn-lt"/>
                <a:cs typeface="+mn-cs"/>
              </a:rPr>
              <a:t>(y</a:t>
            </a:r>
            <a:r>
              <a:rPr lang="en-US" altLang="zh-CN" sz="2200" baseline="-25000" dirty="0" smtClean="0">
                <a:latin typeface="+mn-lt"/>
                <a:cs typeface="+mn-cs"/>
              </a:rPr>
              <a:t>1</a:t>
            </a:r>
            <a:r>
              <a:rPr lang="en-US" altLang="zh-CN" sz="2200" dirty="0" smtClean="0">
                <a:latin typeface="+mn-lt"/>
                <a:cs typeface="+mn-cs"/>
              </a:rPr>
              <a:t>, y</a:t>
            </a:r>
            <a:r>
              <a:rPr lang="en-US" altLang="zh-CN" sz="2200" baseline="-25000" dirty="0">
                <a:latin typeface="+mn-lt"/>
                <a:cs typeface="+mn-cs"/>
              </a:rPr>
              <a:t>2</a:t>
            </a:r>
            <a:r>
              <a:rPr lang="en-US" altLang="zh-CN" sz="2200" dirty="0">
                <a:latin typeface="+mn-lt"/>
                <a:cs typeface="+mn-cs"/>
              </a:rPr>
              <a:t>,…,</a:t>
            </a:r>
            <a:r>
              <a:rPr lang="en-US" altLang="zh-CN" sz="2200" dirty="0" err="1">
                <a:latin typeface="+mn-lt"/>
                <a:cs typeface="+mn-cs"/>
              </a:rPr>
              <a:t>y</a:t>
            </a:r>
            <a:r>
              <a:rPr lang="en-US" altLang="zh-CN" sz="2200" baseline="-25000" dirty="0" err="1">
                <a:latin typeface="+mn-lt"/>
                <a:cs typeface="+mn-cs"/>
              </a:rPr>
              <a:t>n</a:t>
            </a:r>
            <a:r>
              <a:rPr lang="en-US" altLang="zh-CN" sz="2200" dirty="0">
                <a:latin typeface="+mn-lt"/>
                <a:cs typeface="+mn-cs"/>
              </a:rPr>
              <a:t>)</a:t>
            </a:r>
            <a:r>
              <a:rPr lang="zh-CN" altLang="en-US" sz="2200" dirty="0">
                <a:latin typeface="+mn-lt"/>
                <a:cs typeface="+mn-cs"/>
              </a:rPr>
              <a:t>是所给最优装载问题的可行解</a:t>
            </a:r>
            <a:endParaRPr lang="en-US" altLang="zh-CN" sz="2200" dirty="0">
              <a:latin typeface="+mn-lt"/>
              <a:cs typeface="+mn-cs"/>
            </a:endParaRPr>
          </a:p>
          <a:p>
            <a:pPr marL="0" lvl="1" indent="0" eaLnBrk="1" hangingPunct="1">
              <a:lnSpc>
                <a:spcPct val="160000"/>
              </a:lnSpc>
              <a:spcBef>
                <a:spcPts val="600"/>
              </a:spcBef>
              <a:spcAft>
                <a:spcPts val="600"/>
              </a:spcAft>
              <a:buNone/>
            </a:pPr>
            <a:r>
              <a:rPr lang="zh-CN" altLang="en-US" sz="2200" b="1" dirty="0">
                <a:latin typeface="+mn-lt"/>
                <a:cs typeface="+mn-cs"/>
              </a:rPr>
              <a:t>由于</a:t>
            </a:r>
            <a:r>
              <a:rPr lang="zh-CN" altLang="en-US" sz="2200" b="1" dirty="0" smtClean="0">
                <a:latin typeface="+mn-lt"/>
                <a:cs typeface="+mn-cs"/>
              </a:rPr>
              <a:t>：                           ，故：</a:t>
            </a:r>
            <a:r>
              <a:rPr lang="en-US" altLang="zh-CN" sz="2200" b="1" dirty="0" smtClean="0">
                <a:latin typeface="+mn-lt"/>
                <a:cs typeface="+mn-cs"/>
              </a:rPr>
              <a:t>Y</a:t>
            </a:r>
            <a:r>
              <a:rPr lang="zh-CN" altLang="en-US" sz="2200" dirty="0">
                <a:latin typeface="+mn-lt"/>
                <a:cs typeface="+mn-cs"/>
              </a:rPr>
              <a:t>也</a:t>
            </a:r>
            <a:r>
              <a:rPr lang="zh-CN" altLang="en-US" sz="2200" dirty="0" smtClean="0">
                <a:latin typeface="+mn-lt"/>
                <a:cs typeface="+mn-cs"/>
              </a:rPr>
              <a:t>是</a:t>
            </a:r>
            <a:r>
              <a:rPr lang="zh-CN" altLang="en-US" sz="2200" dirty="0">
                <a:latin typeface="+mn-lt"/>
                <a:cs typeface="+mn-cs"/>
              </a:rPr>
              <a:t>满足贪心选择性质的最优解</a:t>
            </a:r>
            <a:endParaRPr lang="en-US" altLang="zh-CN" sz="2200" dirty="0">
              <a:latin typeface="+mn-lt"/>
              <a:cs typeface="+mn-cs"/>
            </a:endParaRPr>
          </a:p>
          <a:p>
            <a:pPr marL="0" lvl="1" indent="0" eaLnBrk="1" hangingPunct="1">
              <a:lnSpc>
                <a:spcPct val="160000"/>
              </a:lnSpc>
              <a:spcBef>
                <a:spcPts val="600"/>
              </a:spcBef>
              <a:spcAft>
                <a:spcPts val="0"/>
              </a:spcAft>
              <a:buNone/>
            </a:pPr>
            <a:r>
              <a:rPr lang="zh-CN" altLang="en-US" sz="2200" b="1" dirty="0" smtClean="0">
                <a:latin typeface="+mn-lt"/>
                <a:cs typeface="+mn-cs"/>
              </a:rPr>
              <a:t>因此：</a:t>
            </a:r>
            <a:r>
              <a:rPr lang="zh-CN" altLang="en-US" sz="2200" b="1" dirty="0">
                <a:latin typeface="+mn-lt"/>
                <a:cs typeface="+mn-cs"/>
              </a:rPr>
              <a:t>最优装载问</a:t>
            </a:r>
            <a:r>
              <a:rPr lang="zh-CN" altLang="en-US" sz="2200" b="1" dirty="0" smtClean="0">
                <a:latin typeface="+mn-lt"/>
                <a:cs typeface="+mn-cs"/>
              </a:rPr>
              <a:t>题满足贪</a:t>
            </a:r>
            <a:r>
              <a:rPr lang="zh-CN" altLang="en-US" sz="2200" b="1" dirty="0">
                <a:latin typeface="+mn-lt"/>
                <a:cs typeface="+mn-cs"/>
              </a:rPr>
              <a:t>心选择性质</a:t>
            </a:r>
            <a:r>
              <a:rPr lang="zh-CN" altLang="en-US" sz="2200" b="1" dirty="0" smtClean="0">
                <a:latin typeface="+mn-lt"/>
                <a:cs typeface="+mn-cs"/>
              </a:rPr>
              <a:t>！</a:t>
            </a:r>
            <a:endParaRPr lang="en-US" altLang="zh-CN" sz="2200" b="1" dirty="0">
              <a:latin typeface="+mn-lt"/>
              <a:cs typeface="+mn-cs"/>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93753198"/>
              </p:ext>
            </p:extLst>
          </p:nvPr>
        </p:nvGraphicFramePr>
        <p:xfrm>
          <a:off x="1031875" y="3957638"/>
          <a:ext cx="7313613" cy="817562"/>
        </p:xfrm>
        <a:graphic>
          <a:graphicData uri="http://schemas.openxmlformats.org/presentationml/2006/ole">
            <mc:AlternateContent xmlns:mc="http://schemas.openxmlformats.org/markup-compatibility/2006">
              <mc:Choice xmlns:v="urn:schemas-microsoft-com:vml" Requires="v">
                <p:oleObj spid="_x0000_s169164" name="Equation" r:id="rId4" imgW="3695400" imgH="583920" progId="Equation.DSMT4">
                  <p:embed/>
                </p:oleObj>
              </mc:Choice>
              <mc:Fallback>
                <p:oleObj name="Equation" r:id="rId4" imgW="3695400" imgH="583920" progId="Equation.DSMT4">
                  <p:embed/>
                  <p:pic>
                    <p:nvPicPr>
                      <p:cNvPr id="0" name="Picture 164"/>
                      <p:cNvPicPr>
                        <a:picLocks noChangeAspect="1" noChangeArrowheads="1"/>
                      </p:cNvPicPr>
                      <p:nvPr/>
                    </p:nvPicPr>
                    <p:blipFill>
                      <a:blip r:embed="rId5"/>
                      <a:srcRect/>
                      <a:stretch>
                        <a:fillRect/>
                      </a:stretch>
                    </p:blipFill>
                    <p:spPr bwMode="auto">
                      <a:xfrm>
                        <a:off x="1031875" y="3957638"/>
                        <a:ext cx="7313613"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343416"/>
              </p:ext>
            </p:extLst>
          </p:nvPr>
        </p:nvGraphicFramePr>
        <p:xfrm>
          <a:off x="1433238" y="5284425"/>
          <a:ext cx="2349614" cy="737425"/>
        </p:xfrm>
        <a:graphic>
          <a:graphicData uri="http://schemas.openxmlformats.org/presentationml/2006/ole">
            <mc:AlternateContent xmlns:mc="http://schemas.openxmlformats.org/markup-compatibility/2006">
              <mc:Choice xmlns:v="urn:schemas-microsoft-com:vml" Requires="v">
                <p:oleObj spid="_x0000_s169165" name="Equation" r:id="rId6" imgW="1079500" imgH="558800" progId="Equation.DSMT4">
                  <p:embed/>
                </p:oleObj>
              </mc:Choice>
              <mc:Fallback>
                <p:oleObj name="Equation" r:id="rId6" imgW="1079500" imgH="558800" progId="Equation.DSMT4">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238" y="5284425"/>
                        <a:ext cx="2349614" cy="73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775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9" end="9"/>
                                            </p:txEl>
                                          </p:spTgt>
                                        </p:tgtEl>
                                        <p:attrNameLst>
                                          <p:attrName>style.visibility</p:attrName>
                                        </p:attrNameLst>
                                      </p:cBhvr>
                                      <p:to>
                                        <p:strVal val="visible"/>
                                      </p:to>
                                    </p:set>
                                    <p:animEffect transition="in" filter="wipe(left)">
                                      <p:cBhvr>
                                        <p:cTn id="55"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组合优化问</a:t>
            </a:r>
            <a:r>
              <a:rPr lang="zh-CN" altLang="en-US" dirty="0" smtClean="0">
                <a:solidFill>
                  <a:schemeClr val="bg2">
                    <a:lumMod val="10000"/>
                  </a:schemeClr>
                </a:solidFill>
                <a:cs typeface="Courier New" pitchFamily="49" charset="0"/>
              </a:rPr>
              <a:t>题</a:t>
            </a:r>
            <a:r>
              <a:rPr lang="en-US" altLang="zh-CN" dirty="0" smtClean="0">
                <a:solidFill>
                  <a:schemeClr val="bg2">
                    <a:lumMod val="10000"/>
                  </a:schemeClr>
                </a:solidFill>
                <a:cs typeface="Courier New" pitchFamily="49" charset="0"/>
              </a:rPr>
              <a:t>2</a:t>
            </a:r>
            <a:r>
              <a:rPr lang="zh-CN" altLang="en-US" dirty="0" smtClean="0">
                <a:solidFill>
                  <a:schemeClr val="bg2">
                    <a:lumMod val="10000"/>
                  </a:schemeClr>
                </a:solidFill>
                <a:cs typeface="Courier New" pitchFamily="49" charset="0"/>
              </a:rPr>
              <a:t>：</a:t>
            </a:r>
            <a:r>
              <a:rPr lang="zh-CN" altLang="en-US" dirty="0">
                <a:solidFill>
                  <a:schemeClr val="bg2">
                    <a:lumMod val="10000"/>
                  </a:schemeClr>
                </a:solidFill>
                <a:cs typeface="Courier New" pitchFamily="49" charset="0"/>
              </a:rPr>
              <a:t>最优装</a:t>
            </a:r>
            <a:r>
              <a:rPr lang="zh-CN" altLang="en-US" dirty="0" smtClean="0">
                <a:solidFill>
                  <a:schemeClr val="bg2">
                    <a:lumMod val="10000"/>
                  </a:schemeClr>
                </a:solidFill>
                <a:cs typeface="Courier New" pitchFamily="49" charset="0"/>
              </a:rPr>
              <a:t>载问题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indent="-609600" eaLnBrk="1" hangingPunct="1">
              <a:lnSpc>
                <a:spcPct val="170000"/>
              </a:lnSpc>
              <a:spcBef>
                <a:spcPts val="0"/>
              </a:spcBef>
            </a:pPr>
            <a:r>
              <a:rPr lang="zh-CN" altLang="en-US" sz="2200" dirty="0" smtClean="0">
                <a:latin typeface="+mn-lt"/>
              </a:rPr>
              <a:t>最</a:t>
            </a:r>
            <a:r>
              <a:rPr lang="zh-CN" altLang="en-US" sz="2200" dirty="0">
                <a:latin typeface="+mn-lt"/>
              </a:rPr>
              <a:t>优装载问</a:t>
            </a:r>
            <a:r>
              <a:rPr lang="zh-CN" altLang="en-US" sz="2200" dirty="0" smtClean="0">
                <a:latin typeface="+mn-lt"/>
              </a:rPr>
              <a:t>题</a:t>
            </a:r>
            <a:r>
              <a:rPr lang="zh-CN" altLang="en-US" sz="2200" dirty="0">
                <a:latin typeface="+mn-lt"/>
              </a:rPr>
              <a:t>具有</a:t>
            </a:r>
            <a:r>
              <a:rPr lang="zh-CN" altLang="en-US" sz="2200" dirty="0" smtClean="0">
                <a:latin typeface="+mn-lt"/>
              </a:rPr>
              <a:t>最</a:t>
            </a:r>
            <a:r>
              <a:rPr lang="zh-CN" altLang="en-US" sz="2200" dirty="0">
                <a:latin typeface="+mn-lt"/>
              </a:rPr>
              <a:t>优子结构性</a:t>
            </a:r>
            <a:r>
              <a:rPr lang="zh-CN" altLang="en-US" sz="2200" dirty="0" smtClean="0">
                <a:latin typeface="+mn-lt"/>
              </a:rPr>
              <a:t>质</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设</a:t>
            </a:r>
            <a:r>
              <a:rPr lang="en-US" altLang="zh-CN" sz="2200" dirty="0" smtClean="0">
                <a:latin typeface="+mn-lt"/>
              </a:rPr>
              <a:t>X=(</a:t>
            </a:r>
            <a:r>
              <a:rPr lang="en-US" altLang="zh-CN" sz="2200" dirty="0">
                <a:latin typeface="+mn-lt"/>
              </a:rPr>
              <a:t>x</a:t>
            </a:r>
            <a:r>
              <a:rPr lang="en-US" altLang="zh-CN" sz="2200" baseline="-25000" dirty="0">
                <a:latin typeface="+mn-lt"/>
              </a:rPr>
              <a:t>1</a:t>
            </a:r>
            <a:r>
              <a:rPr lang="en-US" altLang="zh-CN" sz="2200" dirty="0">
                <a:latin typeface="+mn-lt"/>
              </a:rPr>
              <a:t>,x</a:t>
            </a:r>
            <a:r>
              <a:rPr lang="en-US" altLang="zh-CN" sz="2200" baseline="-25000" dirty="0">
                <a:latin typeface="+mn-lt"/>
              </a:rPr>
              <a:t>2</a:t>
            </a:r>
            <a:r>
              <a:rPr lang="en-US" altLang="zh-CN" sz="2200" dirty="0">
                <a:latin typeface="+mn-lt"/>
              </a:rPr>
              <a:t>,…,</a:t>
            </a:r>
            <a:r>
              <a:rPr lang="en-US" altLang="zh-CN" sz="2200" dirty="0" err="1">
                <a:latin typeface="+mn-lt"/>
              </a:rPr>
              <a:t>x</a:t>
            </a:r>
            <a:r>
              <a:rPr lang="en-US" altLang="zh-CN" sz="2200" baseline="-25000" dirty="0" err="1">
                <a:latin typeface="+mn-lt"/>
              </a:rPr>
              <a:t>n</a:t>
            </a:r>
            <a:r>
              <a:rPr lang="en-US" altLang="zh-CN" sz="2200" dirty="0">
                <a:latin typeface="+mn-lt"/>
              </a:rPr>
              <a:t>)</a:t>
            </a:r>
            <a:r>
              <a:rPr lang="zh-CN" altLang="en-US" sz="2200" dirty="0" smtClean="0">
                <a:latin typeface="+mn-lt"/>
              </a:rPr>
              <a:t>是</a:t>
            </a:r>
            <a:r>
              <a:rPr lang="zh-CN" altLang="en-US" sz="2200" dirty="0" smtClean="0"/>
              <a:t>载重量为</a:t>
            </a:r>
            <a:r>
              <a:rPr lang="en-US" altLang="zh-CN" sz="2200" dirty="0" smtClean="0"/>
              <a:t>c</a:t>
            </a:r>
            <a:r>
              <a:rPr lang="zh-CN" altLang="en-US" sz="2200" dirty="0" smtClean="0"/>
              <a:t>，集装箱为</a:t>
            </a:r>
            <a:r>
              <a:rPr lang="en-US" altLang="zh-CN" sz="2200" dirty="0" smtClean="0"/>
              <a:t>{1,2,…,n}</a:t>
            </a:r>
            <a:r>
              <a:rPr lang="zh-CN" altLang="en-US" sz="2200" dirty="0" smtClean="0"/>
              <a:t>的最优装载问题</a:t>
            </a:r>
            <a:r>
              <a:rPr lang="zh-CN" altLang="en-US" sz="2200" dirty="0" smtClean="0">
                <a:latin typeface="+mn-lt"/>
              </a:rPr>
              <a:t>满足</a:t>
            </a:r>
            <a:r>
              <a:rPr lang="zh-CN" altLang="en-US" sz="2200" dirty="0">
                <a:latin typeface="+mn-lt"/>
              </a:rPr>
              <a:t>贪心选择性质的的</a:t>
            </a:r>
            <a:r>
              <a:rPr lang="zh-CN" altLang="en-US" sz="2200" dirty="0" smtClean="0">
                <a:latin typeface="+mn-lt"/>
              </a:rPr>
              <a:t>一个最</a:t>
            </a:r>
            <a:r>
              <a:rPr lang="zh-CN" altLang="en-US" sz="2200" dirty="0">
                <a:latin typeface="+mn-lt"/>
              </a:rPr>
              <a:t>优</a:t>
            </a:r>
            <a:r>
              <a:rPr lang="zh-CN" altLang="en-US" sz="2200" dirty="0" smtClean="0">
                <a:latin typeface="+mn-lt"/>
              </a:rPr>
              <a:t>解</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由该问题的贪</a:t>
            </a:r>
            <a:r>
              <a:rPr lang="zh-CN" altLang="en-US" sz="2200" dirty="0">
                <a:latin typeface="+mn-lt"/>
              </a:rPr>
              <a:t>心选择性质</a:t>
            </a:r>
            <a:r>
              <a:rPr lang="zh-CN" altLang="en-US" sz="2200" dirty="0" smtClean="0">
                <a:latin typeface="+mn-lt"/>
              </a:rPr>
              <a:t>易知：</a:t>
            </a:r>
            <a:r>
              <a:rPr lang="en-US" altLang="zh-CN" sz="2200" dirty="0" smtClean="0">
                <a:latin typeface="+mn-lt"/>
              </a:rPr>
              <a:t>x</a:t>
            </a:r>
            <a:r>
              <a:rPr lang="en-US" altLang="zh-CN" sz="2200" baseline="-25000" dirty="0" smtClean="0">
                <a:latin typeface="+mn-lt"/>
              </a:rPr>
              <a:t>1</a:t>
            </a:r>
            <a:r>
              <a:rPr lang="en-US" altLang="zh-CN" sz="2200" dirty="0" smtClean="0">
                <a:latin typeface="+mn-lt"/>
              </a:rPr>
              <a:t>=1</a:t>
            </a:r>
          </a:p>
          <a:p>
            <a:pPr marL="1008000" lvl="1" indent="-432000" eaLnBrk="1" hangingPunct="1">
              <a:lnSpc>
                <a:spcPct val="170000"/>
              </a:lnSpc>
              <a:spcBef>
                <a:spcPts val="0"/>
              </a:spcBef>
            </a:pPr>
            <a:r>
              <a:rPr lang="zh-CN" altLang="en-US" sz="2200" dirty="0" smtClean="0">
                <a:latin typeface="+mn-lt"/>
              </a:rPr>
              <a:t>且</a:t>
            </a:r>
            <a:r>
              <a:rPr lang="en-US" altLang="zh-CN" sz="2200" dirty="0" smtClean="0">
                <a:latin typeface="+mn-lt"/>
              </a:rPr>
              <a:t>X’=(</a:t>
            </a:r>
            <a:r>
              <a:rPr lang="en-US" altLang="zh-CN" sz="2200" dirty="0">
                <a:latin typeface="+mn-lt"/>
              </a:rPr>
              <a:t>x</a:t>
            </a:r>
            <a:r>
              <a:rPr lang="en-US" altLang="zh-CN" sz="2200" baseline="-25000" dirty="0">
                <a:latin typeface="+mn-lt"/>
              </a:rPr>
              <a:t>2</a:t>
            </a:r>
            <a:r>
              <a:rPr lang="en-US" altLang="zh-CN" sz="2200" dirty="0">
                <a:latin typeface="+mn-lt"/>
              </a:rPr>
              <a:t>,x</a:t>
            </a:r>
            <a:r>
              <a:rPr lang="en-US" altLang="zh-CN" sz="2200" baseline="-25000" dirty="0">
                <a:latin typeface="+mn-lt"/>
              </a:rPr>
              <a:t>3</a:t>
            </a:r>
            <a:r>
              <a:rPr lang="en-US" altLang="zh-CN" sz="2200" dirty="0">
                <a:latin typeface="+mn-lt"/>
              </a:rPr>
              <a:t>,…,</a:t>
            </a:r>
            <a:r>
              <a:rPr lang="en-US" altLang="zh-CN" sz="2200" dirty="0" err="1">
                <a:latin typeface="+mn-lt"/>
              </a:rPr>
              <a:t>x</a:t>
            </a:r>
            <a:r>
              <a:rPr lang="en-US" altLang="zh-CN" sz="2200" baseline="-25000" dirty="0" err="1">
                <a:latin typeface="+mn-lt"/>
              </a:rPr>
              <a:t>n</a:t>
            </a:r>
            <a:r>
              <a:rPr lang="en-US" altLang="zh-CN" sz="2200" dirty="0" smtClean="0">
                <a:latin typeface="+mn-lt"/>
              </a:rPr>
              <a:t>) </a:t>
            </a:r>
            <a:r>
              <a:rPr lang="zh-CN" altLang="en-US" sz="2200" dirty="0" smtClean="0">
                <a:latin typeface="+mn-lt"/>
              </a:rPr>
              <a:t>是</a:t>
            </a:r>
            <a:r>
              <a:rPr lang="zh-CN" altLang="en-US" sz="2200" dirty="0">
                <a:latin typeface="+mn-lt"/>
              </a:rPr>
              <a:t>如</a:t>
            </a:r>
            <a:r>
              <a:rPr lang="zh-CN" altLang="en-US" sz="2200" dirty="0" smtClean="0">
                <a:latin typeface="+mn-lt"/>
              </a:rPr>
              <a:t>下子问题的最优解</a:t>
            </a:r>
            <a:endParaRPr lang="en-US" altLang="zh-CN" sz="2200" dirty="0" smtClean="0">
              <a:latin typeface="+mn-lt"/>
            </a:endParaRPr>
          </a:p>
          <a:p>
            <a:pPr marL="1408050" lvl="2" indent="-432000" eaLnBrk="1" hangingPunct="1">
              <a:lnSpc>
                <a:spcPct val="170000"/>
              </a:lnSpc>
              <a:spcBef>
                <a:spcPts val="0"/>
              </a:spcBef>
            </a:pPr>
            <a:r>
              <a:rPr lang="zh-CN" altLang="en-US" sz="2200" dirty="0" smtClean="0">
                <a:latin typeface="+mn-lt"/>
              </a:rPr>
              <a:t>载</a:t>
            </a:r>
            <a:r>
              <a:rPr lang="zh-CN" altLang="en-US" sz="2200" dirty="0">
                <a:latin typeface="+mn-lt"/>
              </a:rPr>
              <a:t>重量为</a:t>
            </a:r>
            <a:r>
              <a:rPr lang="en-US" altLang="zh-CN" sz="2200" dirty="0">
                <a:latin typeface="+mn-lt"/>
              </a:rPr>
              <a:t>c-w</a:t>
            </a:r>
            <a:r>
              <a:rPr lang="en-US" altLang="zh-CN" sz="2200" baseline="-25000" dirty="0">
                <a:latin typeface="+mn-lt"/>
              </a:rPr>
              <a:t>1</a:t>
            </a:r>
            <a:r>
              <a:rPr lang="zh-CN" altLang="en-US" sz="2200" dirty="0" smtClean="0">
                <a:latin typeface="+mn-lt"/>
              </a:rPr>
              <a:t>，集</a:t>
            </a:r>
            <a:r>
              <a:rPr lang="zh-CN" altLang="en-US" sz="2200" dirty="0">
                <a:latin typeface="+mn-lt"/>
              </a:rPr>
              <a:t>装箱为</a:t>
            </a:r>
            <a:r>
              <a:rPr lang="en-US" altLang="zh-CN" sz="2200" dirty="0">
                <a:latin typeface="+mn-lt"/>
              </a:rPr>
              <a:t>{2,3,…,n</a:t>
            </a:r>
            <a:r>
              <a:rPr lang="en-US" altLang="zh-CN" sz="2200" dirty="0" smtClean="0">
                <a:latin typeface="+mn-lt"/>
              </a:rPr>
              <a:t>}</a:t>
            </a:r>
            <a:r>
              <a:rPr lang="zh-CN" altLang="en-US" sz="2200" dirty="0" smtClean="0">
                <a:latin typeface="+mn-lt"/>
              </a:rPr>
              <a:t>的最</a:t>
            </a:r>
            <a:r>
              <a:rPr lang="zh-CN" altLang="en-US" sz="2200" dirty="0">
                <a:latin typeface="+mn-lt"/>
              </a:rPr>
              <a:t>优装载问</a:t>
            </a:r>
            <a:r>
              <a:rPr lang="zh-CN" altLang="en-US" sz="2200" dirty="0" smtClean="0">
                <a:latin typeface="+mn-lt"/>
              </a:rPr>
              <a:t>题</a:t>
            </a:r>
            <a:endParaRPr lang="en-US" altLang="zh-CN" sz="2200" dirty="0" smtClean="0">
              <a:latin typeface="+mn-lt"/>
            </a:endParaRPr>
          </a:p>
          <a:p>
            <a:pPr marL="1008000" lvl="1" indent="-432000" eaLnBrk="1" hangingPunct="1">
              <a:lnSpc>
                <a:spcPct val="200000"/>
              </a:lnSpc>
              <a:spcBef>
                <a:spcPts val="0"/>
              </a:spcBef>
            </a:pPr>
            <a:r>
              <a:rPr lang="zh-CN" altLang="en-US" sz="2200" dirty="0" smtClean="0">
                <a:latin typeface="+mn-lt"/>
              </a:rPr>
              <a:t>因此：最</a:t>
            </a:r>
            <a:r>
              <a:rPr lang="zh-CN" altLang="en-US" sz="2200" dirty="0">
                <a:latin typeface="+mn-lt"/>
              </a:rPr>
              <a:t>优装载问题具有最优子结构性质</a:t>
            </a:r>
            <a:r>
              <a:rPr lang="zh-CN" altLang="en-US" sz="2200" dirty="0" smtClean="0">
                <a:latin typeface="+mn-lt"/>
              </a:rPr>
              <a:t>！</a:t>
            </a:r>
            <a:endParaRPr lang="en-US" altLang="zh-CN" sz="2200" dirty="0" smtClean="0">
              <a:latin typeface="+mn-lt"/>
            </a:endParaRPr>
          </a:p>
          <a:p>
            <a:pPr marL="609600" indent="-609600" eaLnBrk="1" hangingPunct="1">
              <a:lnSpc>
                <a:spcPct val="170000"/>
              </a:lnSpc>
              <a:spcBef>
                <a:spcPts val="0"/>
              </a:spcBef>
            </a:pPr>
            <a:r>
              <a:rPr lang="zh-CN" altLang="en-US" sz="2200" dirty="0" smtClean="0"/>
              <a:t>算</a:t>
            </a:r>
            <a:r>
              <a:rPr lang="zh-CN" altLang="en-US" sz="2200" dirty="0"/>
              <a:t>法描述：采</a:t>
            </a:r>
            <a:r>
              <a:rPr lang="zh-CN" altLang="en-US" sz="2200" dirty="0" smtClean="0"/>
              <a:t>用贪</a:t>
            </a:r>
            <a:r>
              <a:rPr lang="zh-CN" altLang="en-US" sz="2200" dirty="0"/>
              <a:t>心算法求解</a:t>
            </a:r>
            <a:endParaRPr lang="en-US" altLang="zh-CN" sz="2200" dirty="0"/>
          </a:p>
          <a:p>
            <a:pPr marL="1008000" lvl="1" indent="-432000" eaLnBrk="1" hangingPunct="1">
              <a:lnSpc>
                <a:spcPct val="170000"/>
              </a:lnSpc>
              <a:spcBef>
                <a:spcPts val="0"/>
              </a:spcBef>
            </a:pPr>
            <a:r>
              <a:rPr lang="zh-CN" altLang="en-US" sz="2200" dirty="0"/>
              <a:t>贪心选择策</a:t>
            </a:r>
            <a:r>
              <a:rPr lang="zh-CN" altLang="en-US" sz="2200" dirty="0" smtClean="0"/>
              <a:t>略：重</a:t>
            </a:r>
            <a:r>
              <a:rPr lang="zh-CN" altLang="en-US" sz="2200" dirty="0"/>
              <a:t>量最轻者先</a:t>
            </a:r>
            <a:r>
              <a:rPr lang="zh-CN" altLang="en-US" sz="2200" dirty="0" smtClean="0"/>
              <a:t>装船</a:t>
            </a:r>
            <a:endParaRPr lang="en-US" altLang="zh-CN" sz="2200" dirty="0" smtClean="0"/>
          </a:p>
          <a:p>
            <a:pPr marL="1008000" lvl="1" indent="-432000" eaLnBrk="1" hangingPunct="1">
              <a:lnSpc>
                <a:spcPct val="170000"/>
              </a:lnSpc>
              <a:spcBef>
                <a:spcPts val="0"/>
              </a:spcBef>
            </a:pPr>
            <a:r>
              <a:rPr lang="zh-CN" altLang="en-US" sz="2200" dirty="0" smtClean="0"/>
              <a:t>根据以上分析：由此可</a:t>
            </a:r>
            <a:r>
              <a:rPr lang="zh-CN" altLang="en-US" sz="2200" dirty="0"/>
              <a:t>产</a:t>
            </a:r>
            <a:r>
              <a:rPr lang="zh-CN" altLang="en-US" sz="2200" dirty="0" smtClean="0"/>
              <a:t>生该装</a:t>
            </a:r>
            <a:r>
              <a:rPr lang="zh-CN" altLang="en-US" sz="2200" dirty="0"/>
              <a:t>载问题的</a:t>
            </a:r>
            <a:r>
              <a:rPr lang="zh-CN" altLang="en-US" sz="2200" dirty="0" smtClean="0"/>
              <a:t>最优解</a:t>
            </a:r>
            <a:endParaRPr lang="en-US" altLang="zh-CN" sz="2200" dirty="0" smtClean="0">
              <a:latin typeface="+mn-lt"/>
            </a:endParaRPr>
          </a:p>
        </p:txBody>
      </p:sp>
    </p:spTree>
    <p:extLst>
      <p:ext uri="{BB962C8B-B14F-4D97-AF65-F5344CB8AC3E}">
        <p14:creationId xmlns:p14="http://schemas.microsoft.com/office/powerpoint/2010/main" val="31473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251520" y="692150"/>
            <a:ext cx="8712968" cy="6165850"/>
          </a:xfrm>
          <a:prstGeom prst="rect">
            <a:avLst/>
          </a:prstGeom>
        </p:spPr>
        <p:txBody>
          <a:bodyPr/>
          <a:lstStyle/>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void </a:t>
            </a:r>
            <a:r>
              <a:rPr kumimoji="1" lang="en-US" altLang="zh-CN" sz="2400" b="1" dirty="0" smtClean="0">
                <a:latin typeface="Verdana" panose="020B0604030504040204" pitchFamily="34" charset="0"/>
                <a:ea typeface="Verdana" panose="020B0604030504040204" pitchFamily="34" charset="0"/>
                <a:cs typeface="Verdana" panose="020B0604030504040204" pitchFamily="34" charset="0"/>
              </a:rPr>
              <a:t>loading</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w[],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c,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n)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*R = </a:t>
            </a:r>
            <a:r>
              <a:rPr kumimoji="1" lang="en-US" altLang="zh-CN" sz="2400" dirty="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malloc</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((n+1)*</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sizeof</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 </a:t>
            </a:r>
            <a:r>
              <a:rPr kumimoji="1" lang="zh-CN" altLang="en-US" sz="2400" dirty="0" smtClean="0">
                <a:solidFill>
                  <a:srgbClr val="7030A0"/>
                </a:solidFill>
                <a:latin typeface="Verdana" panose="020B0604030504040204" pitchFamily="34" charset="0"/>
                <a:cs typeface="Verdana" panose="020B0604030504040204" pitchFamily="34" charset="0"/>
              </a:rPr>
              <a:t>根据</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w</a:t>
            </a:r>
            <a:r>
              <a:rPr kumimoji="1" lang="zh-CN" altLang="en-US" sz="2400" dirty="0" smtClean="0">
                <a:solidFill>
                  <a:srgbClr val="7030A0"/>
                </a:solidFill>
                <a:latin typeface="Verdana" panose="020B0604030504040204" pitchFamily="34" charset="0"/>
                <a:cs typeface="Verdana" panose="020B0604030504040204" pitchFamily="34" charset="0"/>
              </a:rPr>
              <a:t>从</a:t>
            </a:r>
            <a:r>
              <a:rPr kumimoji="1" lang="zh-CN" altLang="en-US" sz="2400" dirty="0">
                <a:solidFill>
                  <a:srgbClr val="7030A0"/>
                </a:solidFill>
                <a:latin typeface="Verdana" panose="020B0604030504040204" pitchFamily="34" charset="0"/>
                <a:cs typeface="Verdana" panose="020B0604030504040204" pitchFamily="34" charset="0"/>
              </a:rPr>
              <a:t>小到大排序</a:t>
            </a:r>
            <a:r>
              <a:rPr kumimoji="1" lang="zh-CN" altLang="en-US" sz="2400" dirty="0" smtClean="0">
                <a:solidFill>
                  <a:srgbClr val="7030A0"/>
                </a:solidFill>
                <a:latin typeface="Verdana" panose="020B0604030504040204" pitchFamily="34" charset="0"/>
                <a:cs typeface="Verdana" panose="020B0604030504040204" pitchFamily="34" charset="0"/>
              </a:rPr>
              <a:t>，数组</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R</a:t>
            </a:r>
            <a:r>
              <a:rPr kumimoji="1" lang="zh-CN" altLang="en-US" sz="2400" dirty="0">
                <a:solidFill>
                  <a:srgbClr val="7030A0"/>
                </a:solidFill>
                <a:latin typeface="Verdana" panose="020B0604030504040204" pitchFamily="34" charset="0"/>
                <a:cs typeface="Verdana" panose="020B0604030504040204" pitchFamily="34" charset="0"/>
              </a:rPr>
              <a:t>记录调整后的序号</a:t>
            </a:r>
            <a:endPar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sort(w, R, n);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1;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&lt;= n;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0;</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1;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&lt;= n;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a:latin typeface="Verdana" panose="020B0604030504040204" pitchFamily="34" charset="0"/>
                <a:ea typeface="Verdana" panose="020B0604030504040204" pitchFamily="34" charset="0"/>
                <a:cs typeface="Verdana" panose="020B0604030504040204" pitchFamily="34" charset="0"/>
              </a:rPr>
              <a:t>id =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R[</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endParaRPr kumimoji="1" lang="en-US" altLang="zh-CN" sz="24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if (w[id] &gt; c) break;</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x[id] = 1;  c -= w[id];</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p>
        </p:txBody>
      </p:sp>
      <p:sp>
        <p:nvSpPr>
          <p:cNvPr id="6" name="Rectangle 2"/>
          <p:cNvSpPr txBox="1">
            <a:spLocks noChangeArrowheads="1"/>
          </p:cNvSpPr>
          <p:nvPr/>
        </p:nvSpPr>
        <p:spPr>
          <a:xfrm>
            <a:off x="1" y="44624"/>
            <a:ext cx="9144000" cy="5628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最优装载问题的贪心算法</a:t>
            </a:r>
            <a:endParaRPr lang="zh-CN" altLang="en-US" kern="0" dirty="0">
              <a:solidFill>
                <a:schemeClr val="bg2">
                  <a:lumMod val="10000"/>
                </a:schemeClr>
              </a:solidFill>
              <a:cs typeface="Courier New" pitchFamily="49" charset="0"/>
            </a:endParaRPr>
          </a:p>
        </p:txBody>
      </p:sp>
      <p:sp>
        <p:nvSpPr>
          <p:cNvPr id="4" name="内容占位符 2"/>
          <p:cNvSpPr txBox="1">
            <a:spLocks/>
          </p:cNvSpPr>
          <p:nvPr/>
        </p:nvSpPr>
        <p:spPr>
          <a:xfrm>
            <a:off x="3419872" y="6162037"/>
            <a:ext cx="2520280" cy="5326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buFontTx/>
              <a:buNone/>
            </a:pPr>
            <a:r>
              <a:rPr lang="zh-CN" altLang="en-US" sz="2400" kern="0" dirty="0" smtClean="0">
                <a:solidFill>
                  <a:srgbClr val="000000"/>
                </a:solidFill>
                <a:latin typeface="+mn-lt"/>
              </a:rPr>
              <a:t>时间复杂度：</a:t>
            </a:r>
            <a:endParaRPr lang="zh-CN" altLang="en-US" sz="2000" kern="0" dirty="0" smtClean="0">
              <a:solidFill>
                <a:srgbClr val="000000"/>
              </a:solidFill>
              <a:latin typeface="+mn-lt"/>
            </a:endParaRPr>
          </a:p>
        </p:txBody>
      </p:sp>
      <p:sp>
        <p:nvSpPr>
          <p:cNvPr id="5" name="内容占位符 2"/>
          <p:cNvSpPr txBox="1">
            <a:spLocks/>
          </p:cNvSpPr>
          <p:nvPr/>
        </p:nvSpPr>
        <p:spPr>
          <a:xfrm>
            <a:off x="5249738" y="6138671"/>
            <a:ext cx="2145407" cy="58592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buFontTx/>
              <a:buNone/>
            </a:pPr>
            <a:r>
              <a:rPr lang="en-US" altLang="zh-CN" kern="0" dirty="0" smtClean="0">
                <a:solidFill>
                  <a:srgbClr val="000000"/>
                </a:solidFill>
                <a:latin typeface="+mn-lt"/>
              </a:rPr>
              <a:t>O(</a:t>
            </a:r>
            <a:r>
              <a:rPr lang="en-US" altLang="zh-CN" kern="0" dirty="0" err="1" smtClean="0">
                <a:solidFill>
                  <a:srgbClr val="0033CC"/>
                </a:solidFill>
                <a:latin typeface="+mn-lt"/>
              </a:rPr>
              <a:t>nlogn</a:t>
            </a:r>
            <a:r>
              <a:rPr lang="en-US" altLang="zh-CN" kern="0" dirty="0" smtClean="0">
                <a:solidFill>
                  <a:srgbClr val="000000"/>
                </a:solidFill>
                <a:latin typeface="+mn-lt"/>
              </a:rPr>
              <a:t>)</a:t>
            </a:r>
            <a:endParaRPr lang="zh-CN" altLang="en-US" sz="2400" kern="0" dirty="0" smtClean="0">
              <a:solidFill>
                <a:srgbClr val="000000"/>
              </a:solidFill>
              <a:latin typeface="+mn-lt"/>
            </a:endParaRPr>
          </a:p>
        </p:txBody>
      </p:sp>
      <p:cxnSp>
        <p:nvCxnSpPr>
          <p:cNvPr id="3" name="直接连接符 2"/>
          <p:cNvCxnSpPr/>
          <p:nvPr/>
        </p:nvCxnSpPr>
        <p:spPr bwMode="auto">
          <a:xfrm>
            <a:off x="903784" y="2943994"/>
            <a:ext cx="2520280" cy="0"/>
          </a:xfrm>
          <a:prstGeom prst="line">
            <a:avLst/>
          </a:prstGeom>
          <a:gradFill rotWithShape="1">
            <a:gsLst>
              <a:gs pos="0">
                <a:srgbClr val="FFFF99"/>
              </a:gs>
              <a:gs pos="100000">
                <a:srgbClr val="FFFF99">
                  <a:gamma/>
                  <a:shade val="46275"/>
                  <a:invGamma/>
                </a:srgbClr>
              </a:gs>
            </a:gsLst>
            <a:lin ang="5400000" scaled="1"/>
          </a:gradFill>
          <a:ln w="7620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8201382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fade">
                                      <p:cBhvr>
                                        <p:cTn id="7" dur="500"/>
                                        <p:tgtEl>
                                          <p:spTgt spid="368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868">
                                            <p:txEl>
                                              <p:pRg st="10" end="10"/>
                                            </p:txEl>
                                          </p:spTgt>
                                        </p:tgtEl>
                                        <p:attrNameLst>
                                          <p:attrName>style.visibility</p:attrName>
                                        </p:attrNameLst>
                                      </p:cBhvr>
                                      <p:to>
                                        <p:strVal val="visible"/>
                                      </p:to>
                                    </p:set>
                                    <p:animEffect transition="in" filter="fade">
                                      <p:cBhvr>
                                        <p:cTn id="10" dur="500"/>
                                        <p:tgtEl>
                                          <p:spTgt spid="36868">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868">
                                            <p:txEl>
                                              <p:pRg st="1" end="1"/>
                                            </p:txEl>
                                          </p:spTgt>
                                        </p:tgtEl>
                                        <p:attrNameLst>
                                          <p:attrName>style.visibility</p:attrName>
                                        </p:attrNameLst>
                                      </p:cBhvr>
                                      <p:to>
                                        <p:strVal val="visible"/>
                                      </p:to>
                                    </p:set>
                                    <p:animEffect transition="in" filter="fade">
                                      <p:cBhvr>
                                        <p:cTn id="15" dur="500"/>
                                        <p:tgtEl>
                                          <p:spTgt spid="3686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868">
                                            <p:txEl>
                                              <p:pRg st="2" end="2"/>
                                            </p:txEl>
                                          </p:spTgt>
                                        </p:tgtEl>
                                        <p:attrNameLst>
                                          <p:attrName>style.visibility</p:attrName>
                                        </p:attrNameLst>
                                      </p:cBhvr>
                                      <p:to>
                                        <p:strVal val="visible"/>
                                      </p:to>
                                    </p:set>
                                    <p:animEffect transition="in" filter="fade">
                                      <p:cBhvr>
                                        <p:cTn id="18" dur="500"/>
                                        <p:tgtEl>
                                          <p:spTgt spid="3686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6868">
                                            <p:txEl>
                                              <p:pRg st="3" end="3"/>
                                            </p:txEl>
                                          </p:spTgt>
                                        </p:tgtEl>
                                        <p:attrNameLst>
                                          <p:attrName>style.visibility</p:attrName>
                                        </p:attrNameLst>
                                      </p:cBhvr>
                                      <p:to>
                                        <p:strVal val="visible"/>
                                      </p:to>
                                    </p:set>
                                    <p:animEffect transition="in" filter="fade">
                                      <p:cBhvr>
                                        <p:cTn id="21" dur="500"/>
                                        <p:tgtEl>
                                          <p:spTgt spid="3686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868">
                                            <p:txEl>
                                              <p:pRg st="4" end="4"/>
                                            </p:txEl>
                                          </p:spTgt>
                                        </p:tgtEl>
                                        <p:attrNameLst>
                                          <p:attrName>style.visibility</p:attrName>
                                        </p:attrNameLst>
                                      </p:cBhvr>
                                      <p:to>
                                        <p:strVal val="visible"/>
                                      </p:to>
                                    </p:set>
                                    <p:animEffect transition="in" filter="fade">
                                      <p:cBhvr>
                                        <p:cTn id="26" dur="500"/>
                                        <p:tgtEl>
                                          <p:spTgt spid="3686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868">
                                            <p:txEl>
                                              <p:pRg st="5" end="5"/>
                                            </p:txEl>
                                          </p:spTgt>
                                        </p:tgtEl>
                                        <p:attrNameLst>
                                          <p:attrName>style.visibility</p:attrName>
                                        </p:attrNameLst>
                                      </p:cBhvr>
                                      <p:to>
                                        <p:strVal val="visible"/>
                                      </p:to>
                                    </p:set>
                                    <p:animEffect transition="in" filter="fade">
                                      <p:cBhvr>
                                        <p:cTn id="31" dur="500"/>
                                        <p:tgtEl>
                                          <p:spTgt spid="36868">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6868">
                                            <p:txEl>
                                              <p:pRg st="9" end="9"/>
                                            </p:txEl>
                                          </p:spTgt>
                                        </p:tgtEl>
                                        <p:attrNameLst>
                                          <p:attrName>style.visibility</p:attrName>
                                        </p:attrNameLst>
                                      </p:cBhvr>
                                      <p:to>
                                        <p:strVal val="visible"/>
                                      </p:to>
                                    </p:set>
                                    <p:animEffect transition="in" filter="fade">
                                      <p:cBhvr>
                                        <p:cTn id="34" dur="500"/>
                                        <p:tgtEl>
                                          <p:spTgt spid="36868">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animEffect transition="in" filter="fade">
                                      <p:cBhvr>
                                        <p:cTn id="39" dur="500"/>
                                        <p:tgtEl>
                                          <p:spTgt spid="3686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868">
                                            <p:txEl>
                                              <p:pRg st="7" end="7"/>
                                            </p:txEl>
                                          </p:spTgt>
                                        </p:tgtEl>
                                        <p:attrNameLst>
                                          <p:attrName>style.visibility</p:attrName>
                                        </p:attrNameLst>
                                      </p:cBhvr>
                                      <p:to>
                                        <p:strVal val="visible"/>
                                      </p:to>
                                    </p:set>
                                    <p:animEffect transition="in" filter="fade">
                                      <p:cBhvr>
                                        <p:cTn id="44" dur="500"/>
                                        <p:tgtEl>
                                          <p:spTgt spid="3686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868">
                                            <p:txEl>
                                              <p:pRg st="8" end="8"/>
                                            </p:txEl>
                                          </p:spTgt>
                                        </p:tgtEl>
                                        <p:attrNameLst>
                                          <p:attrName>style.visibility</p:attrName>
                                        </p:attrNameLst>
                                      </p:cBhvr>
                                      <p:to>
                                        <p:strVal val="visible"/>
                                      </p:to>
                                    </p:set>
                                    <p:animEffect transition="in" filter="fade">
                                      <p:cBhvr>
                                        <p:cTn id="49" dur="500"/>
                                        <p:tgtEl>
                                          <p:spTgt spid="36868">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348880"/>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4.4 </a:t>
            </a:r>
            <a:r>
              <a:rPr lang="zh-CN" altLang="en-US" sz="4000" kern="0" dirty="0" smtClean="0">
                <a:solidFill>
                  <a:schemeClr val="bg2">
                    <a:lumMod val="10000"/>
                  </a:schemeClr>
                </a:solidFill>
                <a:latin typeface="+mn-lt"/>
              </a:rPr>
              <a:t>单</a:t>
            </a:r>
            <a:r>
              <a:rPr lang="zh-CN" altLang="en-US" sz="4000" kern="0" dirty="0">
                <a:solidFill>
                  <a:schemeClr val="bg2">
                    <a:lumMod val="10000"/>
                  </a:schemeClr>
                </a:solidFill>
                <a:latin typeface="+mn-lt"/>
              </a:rPr>
              <a:t>源最短路</a:t>
            </a:r>
            <a:r>
              <a:rPr lang="zh-CN" altLang="en-US" sz="4000" kern="0" dirty="0" smtClean="0">
                <a:solidFill>
                  <a:schemeClr val="bg2">
                    <a:lumMod val="10000"/>
                  </a:schemeClr>
                </a:solidFill>
                <a:latin typeface="+mn-lt"/>
              </a:rPr>
              <a:t>径</a:t>
            </a:r>
            <a:endParaRPr lang="en-US" altLang="zh-CN" sz="4000" kern="0" dirty="0" smtClean="0">
              <a:solidFill>
                <a:schemeClr val="bg2">
                  <a:lumMod val="10000"/>
                </a:schemeClr>
              </a:solidFill>
              <a:latin typeface="+mn-lt"/>
            </a:endParaRPr>
          </a:p>
          <a:p>
            <a:pPr eaLnBrk="1" hangingPunct="1">
              <a:lnSpc>
                <a:spcPct val="150000"/>
              </a:lnSpc>
            </a:pPr>
            <a:r>
              <a:rPr lang="zh-CN" altLang="en-US" sz="4000" kern="0" dirty="0" smtClean="0">
                <a:solidFill>
                  <a:schemeClr val="bg2">
                    <a:lumMod val="10000"/>
                  </a:schemeClr>
                </a:solidFill>
                <a:latin typeface="+mn-lt"/>
              </a:rPr>
              <a:t>（</a:t>
            </a:r>
            <a:r>
              <a:rPr lang="en-US" altLang="zh-CN" sz="4000" kern="0" dirty="0" smtClean="0">
                <a:solidFill>
                  <a:schemeClr val="bg2">
                    <a:lumMod val="10000"/>
                  </a:schemeClr>
                </a:solidFill>
                <a:latin typeface="+mn-lt"/>
              </a:rPr>
              <a:t>Single Source Shortest </a:t>
            </a:r>
            <a:r>
              <a:rPr lang="en-US" altLang="zh-CN" sz="4000" kern="0" dirty="0">
                <a:solidFill>
                  <a:schemeClr val="bg2">
                    <a:lumMod val="10000"/>
                  </a:schemeClr>
                </a:solidFill>
                <a:latin typeface="+mn-lt"/>
              </a:rPr>
              <a:t>Paths</a:t>
            </a:r>
            <a:r>
              <a:rPr lang="zh-CN" altLang="en-US" sz="4000" kern="0" dirty="0">
                <a:solidFill>
                  <a:schemeClr val="bg2">
                    <a:lumMod val="10000"/>
                  </a:schemeClr>
                </a:solidFill>
                <a:latin typeface="+mn-lt"/>
              </a:rPr>
              <a:t>）</a:t>
            </a:r>
          </a:p>
        </p:txBody>
      </p:sp>
    </p:spTree>
    <p:extLst>
      <p:ext uri="{BB962C8B-B14F-4D97-AF65-F5344CB8AC3E}">
        <p14:creationId xmlns:p14="http://schemas.microsoft.com/office/powerpoint/2010/main" val="26631908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3" name="Text Box 3"/>
          <p:cNvSpPr txBox="1">
            <a:spLocks noChangeArrowheads="1"/>
          </p:cNvSpPr>
          <p:nvPr/>
        </p:nvSpPr>
        <p:spPr bwMode="auto">
          <a:xfrm>
            <a:off x="1187450" y="2708275"/>
            <a:ext cx="1830388" cy="707886"/>
          </a:xfrm>
          <a:prstGeom prst="rect">
            <a:avLst/>
          </a:prstGeom>
          <a:noFill/>
          <a:ln w="12700" cap="sq">
            <a:noFill/>
            <a:miter lim="800000"/>
            <a:headEnd type="none" w="sm" len="sm"/>
            <a:tailEnd type="none" w="sm" len="sm"/>
          </a:ln>
          <a:effectLst/>
        </p:spPr>
        <p:txBody>
          <a:bodyPr>
            <a:spAutoFit/>
          </a:bodyPr>
          <a:lstStyle/>
          <a:p>
            <a:pPr algn="l" eaLnBrk="1" hangingPunct="1"/>
            <a:r>
              <a:rPr kumimoji="1" lang="zh-CN" altLang="en-US" sz="4000" b="1" i="0" dirty="0">
                <a:solidFill>
                  <a:srgbClr val="000099"/>
                </a:solidFill>
                <a:effectLst>
                  <a:outerShdw blurRad="38100" dist="38100" dir="2700000" algn="tl">
                    <a:srgbClr val="C0C0C0"/>
                  </a:outerShdw>
                </a:effectLst>
                <a:latin typeface="微软雅黑" pitchFamily="34" charset="-122"/>
                <a:ea typeface="微软雅黑" pitchFamily="34" charset="-122"/>
              </a:rPr>
              <a:t> 问题</a:t>
            </a:r>
            <a:r>
              <a:rPr kumimoji="1" lang="en-US" altLang="zh-CN" sz="4000" b="1" i="0" dirty="0">
                <a:solidFill>
                  <a:srgbClr val="000099"/>
                </a:solidFill>
                <a:effectLst>
                  <a:outerShdw blurRad="38100" dist="38100" dir="2700000" algn="tl">
                    <a:srgbClr val="C0C0C0"/>
                  </a:outerShdw>
                </a:effectLst>
                <a:latin typeface="微软雅黑" pitchFamily="34" charset="-122"/>
                <a:ea typeface="微软雅黑" pitchFamily="34" charset="-122"/>
              </a:rPr>
              <a:t>:</a:t>
            </a:r>
          </a:p>
        </p:txBody>
      </p:sp>
      <p:sp>
        <p:nvSpPr>
          <p:cNvPr id="1576964" name="Text Box 4"/>
          <p:cNvSpPr txBox="1">
            <a:spLocks noChangeArrowheads="1"/>
          </p:cNvSpPr>
          <p:nvPr/>
        </p:nvSpPr>
        <p:spPr bwMode="auto">
          <a:xfrm>
            <a:off x="1416050" y="3698875"/>
            <a:ext cx="7259638" cy="1465263"/>
          </a:xfrm>
          <a:prstGeom prst="rect">
            <a:avLst/>
          </a:prstGeom>
          <a:noFill/>
          <a:ln w="9525">
            <a:noFill/>
            <a:miter lim="800000"/>
            <a:headEnd/>
            <a:tailEnd/>
          </a:ln>
          <a:effectLst/>
        </p:spPr>
        <p:txBody>
          <a:bodyPr>
            <a:spAutoFit/>
          </a:bodyPr>
          <a:lstStyle/>
          <a:p>
            <a:pPr marL="457200" indent="-457200" algn="l" eaLnBrk="1" hangingPunct="1">
              <a:spcBef>
                <a:spcPct val="50000"/>
              </a:spcBef>
              <a:buFontTx/>
              <a:buAutoNum type="arabicPeriod"/>
            </a:pPr>
            <a:r>
              <a:rPr kumimoji="1" lang="zh-CN" altLang="en-US" sz="3600" b="1" i="0">
                <a:solidFill>
                  <a:srgbClr val="000099"/>
                </a:solidFill>
                <a:latin typeface="微软雅黑" pitchFamily="34" charset="-122"/>
                <a:ea typeface="微软雅黑" pitchFamily="34" charset="-122"/>
              </a:rPr>
              <a:t>两地之间是否有通路</a:t>
            </a:r>
            <a:r>
              <a:rPr kumimoji="1" lang="en-US" altLang="zh-CN" sz="3600" b="1" i="0">
                <a:solidFill>
                  <a:srgbClr val="000099"/>
                </a:solidFill>
                <a:latin typeface="微软雅黑" pitchFamily="34" charset="-122"/>
                <a:ea typeface="微软雅黑" pitchFamily="34" charset="-122"/>
              </a:rPr>
              <a:t>?</a:t>
            </a:r>
          </a:p>
          <a:p>
            <a:pPr marL="457200" indent="-457200" algn="l" eaLnBrk="1" hangingPunct="1">
              <a:spcBef>
                <a:spcPct val="50000"/>
              </a:spcBef>
              <a:buFontTx/>
              <a:buAutoNum type="arabicPeriod"/>
            </a:pPr>
            <a:r>
              <a:rPr kumimoji="1" lang="zh-CN" altLang="en-US" sz="3600" b="1" i="0">
                <a:solidFill>
                  <a:srgbClr val="000099"/>
                </a:solidFill>
                <a:latin typeface="微软雅黑" pitchFamily="34" charset="-122"/>
                <a:ea typeface="微软雅黑" pitchFamily="34" charset="-122"/>
              </a:rPr>
              <a:t>若存在多条通路，哪条路最短？</a:t>
            </a:r>
          </a:p>
        </p:txBody>
      </p:sp>
      <p:sp>
        <p:nvSpPr>
          <p:cNvPr id="1576966" name="Rectangle 6"/>
          <p:cNvSpPr>
            <a:spLocks noGrp="1" noChangeArrowheads="1"/>
          </p:cNvSpPr>
          <p:nvPr>
            <p:ph type="title"/>
          </p:nvPr>
        </p:nvSpPr>
        <p:spPr>
          <a:xfrm>
            <a:off x="1066800" y="228600"/>
            <a:ext cx="7026275" cy="885825"/>
          </a:xfrm>
          <a:noFill/>
          <a:ln/>
        </p:spPr>
        <p:txBody>
          <a:bodyPr/>
          <a:lstStyle/>
          <a:p>
            <a:pPr>
              <a:lnSpc>
                <a:spcPct val="115000"/>
              </a:lnSpc>
            </a:pPr>
            <a:r>
              <a:rPr lang="zh-CN" altLang="en-US" sz="3600" b="1" dirty="0"/>
              <a:t>最短路径问题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76966"/>
                                        </p:tgtEl>
                                        <p:attrNameLst>
                                          <p:attrName>style.visibility</p:attrName>
                                        </p:attrNameLst>
                                      </p:cBhvr>
                                      <p:to>
                                        <p:strVal val="visible"/>
                                      </p:to>
                                    </p:set>
                                    <p:animEffect transition="in" filter="blinds(horizontal)">
                                      <p:cBhvr>
                                        <p:cTn id="7" dur="500"/>
                                        <p:tgtEl>
                                          <p:spTgt spid="1576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6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987" name="Rectangle 3"/>
          <p:cNvSpPr>
            <a:spLocks noGrp="1" noChangeArrowheads="1"/>
          </p:cNvSpPr>
          <p:nvPr>
            <p:ph type="body" idx="1"/>
          </p:nvPr>
        </p:nvSpPr>
        <p:spPr>
          <a:xfrm>
            <a:off x="611188" y="1628775"/>
            <a:ext cx="9577387" cy="2039938"/>
          </a:xfrm>
        </p:spPr>
        <p:txBody>
          <a:bodyPr/>
          <a:lstStyle/>
          <a:p>
            <a:pPr>
              <a:lnSpc>
                <a:spcPct val="120000"/>
              </a:lnSpc>
              <a:spcBef>
                <a:spcPct val="0"/>
              </a:spcBef>
            </a:pPr>
            <a:r>
              <a:rPr lang="zh-CN" altLang="en-US" sz="3200" b="1">
                <a:solidFill>
                  <a:srgbClr val="000099"/>
                </a:solidFill>
              </a:rPr>
              <a:t>单源最短路径 </a:t>
            </a:r>
          </a:p>
          <a:p>
            <a:pPr>
              <a:lnSpc>
                <a:spcPct val="120000"/>
              </a:lnSpc>
              <a:spcBef>
                <a:spcPct val="0"/>
              </a:spcBef>
              <a:buFont typeface="Times New Roman" pitchFamily="18" charset="0"/>
              <a:buNone/>
            </a:pPr>
            <a:r>
              <a:rPr lang="zh-CN" altLang="en-US" sz="3200" b="1">
                <a:solidFill>
                  <a:srgbClr val="000099"/>
                </a:solidFill>
              </a:rPr>
              <a:t>   </a:t>
            </a:r>
            <a:r>
              <a:rPr lang="en-US" altLang="zh-CN" sz="3200" b="1">
                <a:solidFill>
                  <a:srgbClr val="000099"/>
                </a:solidFill>
              </a:rPr>
              <a:t>Single-Source Shortest Path</a:t>
            </a:r>
          </a:p>
          <a:p>
            <a:pPr>
              <a:lnSpc>
                <a:spcPct val="120000"/>
              </a:lnSpc>
              <a:spcBef>
                <a:spcPct val="0"/>
              </a:spcBef>
              <a:buFont typeface="Times New Roman" pitchFamily="18" charset="0"/>
              <a:buNone/>
            </a:pPr>
            <a:r>
              <a:rPr lang="en-US" altLang="zh-CN" sz="3200" b="1">
                <a:solidFill>
                  <a:srgbClr val="000099"/>
                </a:solidFill>
              </a:rPr>
              <a:t>                                 (Dijkstra</a:t>
            </a:r>
            <a:r>
              <a:rPr lang="zh-CN" altLang="en-US" sz="3200" b="1">
                <a:solidFill>
                  <a:srgbClr val="000099"/>
                </a:solidFill>
              </a:rPr>
              <a:t>算法</a:t>
            </a:r>
            <a:r>
              <a:rPr lang="en-US" altLang="zh-CN" sz="3200" b="1">
                <a:solidFill>
                  <a:srgbClr val="000099"/>
                </a:solidFill>
              </a:rPr>
              <a:t>)</a:t>
            </a:r>
          </a:p>
        </p:txBody>
      </p:sp>
      <p:sp>
        <p:nvSpPr>
          <p:cNvPr id="1577988" name="Rectangle 4">
            <a:hlinkClick r:id="" action="ppaction://noaction"/>
          </p:cNvPr>
          <p:cNvSpPr>
            <a:spLocks noChangeArrowheads="1"/>
          </p:cNvSpPr>
          <p:nvPr/>
        </p:nvSpPr>
        <p:spPr bwMode="auto">
          <a:xfrm>
            <a:off x="539750" y="4076700"/>
            <a:ext cx="7920038" cy="2016125"/>
          </a:xfrm>
          <a:prstGeom prst="rect">
            <a:avLst/>
          </a:prstGeom>
          <a:noFill/>
          <a:ln w="9525">
            <a:noFill/>
            <a:miter lim="800000"/>
            <a:headEnd/>
            <a:tailEnd/>
          </a:ln>
        </p:spPr>
        <p:txBody>
          <a:bodyPr/>
          <a:lstStyle/>
          <a:p>
            <a:pPr marL="342900" indent="-342900" algn="l">
              <a:spcBef>
                <a:spcPct val="20000"/>
              </a:spcBef>
              <a:buClr>
                <a:schemeClr val="accent1"/>
              </a:buClr>
              <a:buSzPct val="85000"/>
              <a:buFont typeface="Times New Roman" pitchFamily="18" charset="0"/>
              <a:buChar char="●"/>
            </a:pPr>
            <a:r>
              <a:rPr lang="zh-CN" altLang="en-US" sz="3200" b="1" i="0">
                <a:solidFill>
                  <a:srgbClr val="000099"/>
                </a:solidFill>
                <a:latin typeface="微软雅黑" pitchFamily="34" charset="-122"/>
                <a:ea typeface="微软雅黑" pitchFamily="34" charset="-122"/>
              </a:rPr>
              <a:t>所有顶点对间的最短路径问题</a:t>
            </a:r>
          </a:p>
          <a:p>
            <a:pPr marL="342900" indent="-342900" algn="l">
              <a:spcBef>
                <a:spcPct val="20000"/>
              </a:spcBef>
              <a:buClr>
                <a:schemeClr val="accent1"/>
              </a:buClr>
              <a:buSzPct val="85000"/>
              <a:buFont typeface="Times New Roman" pitchFamily="18" charset="0"/>
              <a:buNone/>
            </a:pPr>
            <a:r>
              <a:rPr lang="zh-CN" altLang="en-US" sz="3200" b="1" i="0">
                <a:solidFill>
                  <a:srgbClr val="000099"/>
                </a:solidFill>
                <a:latin typeface="微软雅黑" pitchFamily="34" charset="-122"/>
                <a:ea typeface="微软雅黑" pitchFamily="34" charset="-122"/>
              </a:rPr>
              <a:t>   </a:t>
            </a:r>
            <a:r>
              <a:rPr lang="en-US" altLang="zh-CN" sz="3200" b="1" i="0">
                <a:solidFill>
                  <a:srgbClr val="000099"/>
                </a:solidFill>
                <a:latin typeface="微软雅黑" pitchFamily="34" charset="-122"/>
                <a:ea typeface="微软雅黑" pitchFamily="34" charset="-122"/>
              </a:rPr>
              <a:t>All-Pairs Shortest paths</a:t>
            </a:r>
          </a:p>
          <a:p>
            <a:pPr marL="342900" indent="-342900" algn="l">
              <a:spcBef>
                <a:spcPct val="20000"/>
              </a:spcBef>
              <a:buClr>
                <a:schemeClr val="accent1"/>
              </a:buClr>
              <a:buSzPct val="85000"/>
              <a:buFont typeface="Times New Roman" pitchFamily="18" charset="0"/>
              <a:buNone/>
            </a:pPr>
            <a:r>
              <a:rPr lang="en-US" altLang="zh-CN" sz="3200" b="1" i="0">
                <a:solidFill>
                  <a:srgbClr val="000099"/>
                </a:solidFill>
                <a:latin typeface="微软雅黑" pitchFamily="34" charset="-122"/>
                <a:ea typeface="微软雅黑" pitchFamily="34" charset="-122"/>
              </a:rPr>
              <a:t>                                </a:t>
            </a:r>
            <a:r>
              <a:rPr lang="zh-CN" altLang="en-US" sz="3200" b="1" i="0">
                <a:solidFill>
                  <a:srgbClr val="000099"/>
                </a:solidFill>
                <a:latin typeface="微软雅黑" pitchFamily="34" charset="-122"/>
                <a:ea typeface="微软雅黑" pitchFamily="34" charset="-122"/>
              </a:rPr>
              <a:t>（</a:t>
            </a:r>
            <a:r>
              <a:rPr lang="en-US" altLang="zh-CN" sz="3200" b="1" i="0">
                <a:solidFill>
                  <a:srgbClr val="000099"/>
                </a:solidFill>
                <a:latin typeface="微软雅黑" pitchFamily="34" charset="-122"/>
                <a:ea typeface="微软雅黑" pitchFamily="34" charset="-122"/>
              </a:rPr>
              <a:t>Floyd</a:t>
            </a:r>
            <a:r>
              <a:rPr lang="zh-CN" altLang="en-US" sz="3200" b="1" i="0">
                <a:solidFill>
                  <a:srgbClr val="000099"/>
                </a:solidFill>
                <a:latin typeface="微软雅黑" pitchFamily="34" charset="-122"/>
                <a:ea typeface="微软雅黑" pitchFamily="34" charset="-122"/>
              </a:rPr>
              <a:t>算法）</a:t>
            </a:r>
            <a:br>
              <a:rPr lang="zh-CN" altLang="en-US" sz="3200" b="1" i="0">
                <a:solidFill>
                  <a:srgbClr val="000099"/>
                </a:solidFill>
                <a:latin typeface="微软雅黑" pitchFamily="34" charset="-122"/>
                <a:ea typeface="微软雅黑" pitchFamily="34" charset="-122"/>
              </a:rPr>
            </a:br>
            <a:endParaRPr lang="zh-CN" altLang="en-US" sz="3200" b="1" i="0">
              <a:solidFill>
                <a:srgbClr val="000099"/>
              </a:solidFill>
              <a:latin typeface="微软雅黑" pitchFamily="34" charset="-122"/>
              <a:ea typeface="微软雅黑" pitchFamily="34" charset="-122"/>
            </a:endParaRPr>
          </a:p>
        </p:txBody>
      </p:sp>
      <p:sp>
        <p:nvSpPr>
          <p:cNvPr id="1577992" name="Rectangle 8"/>
          <p:cNvSpPr>
            <a:spLocks noGrp="1" noChangeArrowheads="1"/>
          </p:cNvSpPr>
          <p:nvPr>
            <p:ph type="title"/>
          </p:nvPr>
        </p:nvSpPr>
        <p:spPr>
          <a:noFill/>
          <a:ln/>
        </p:spPr>
        <p:txBody>
          <a:bodyPr/>
          <a:lstStyle/>
          <a:p>
            <a:pPr>
              <a:lnSpc>
                <a:spcPct val="115000"/>
              </a:lnSpc>
            </a:pPr>
            <a:r>
              <a:rPr lang="zh-CN" altLang="en-US" dirty="0"/>
              <a:t>最短路径问题</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77987">
                                            <p:txEl>
                                              <p:pRg st="0" end="0"/>
                                            </p:txEl>
                                          </p:spTgt>
                                        </p:tgtEl>
                                        <p:attrNameLst>
                                          <p:attrName>style.visibility</p:attrName>
                                        </p:attrNameLst>
                                      </p:cBhvr>
                                      <p:to>
                                        <p:strVal val="visible"/>
                                      </p:to>
                                    </p:set>
                                    <p:animEffect transition="in" filter="strips(downRight)">
                                      <p:cBhvr>
                                        <p:cTn id="7" dur="500"/>
                                        <p:tgtEl>
                                          <p:spTgt spid="157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77987">
                                            <p:txEl>
                                              <p:pRg st="1" end="1"/>
                                            </p:txEl>
                                          </p:spTgt>
                                        </p:tgtEl>
                                        <p:attrNameLst>
                                          <p:attrName>style.visibility</p:attrName>
                                        </p:attrNameLst>
                                      </p:cBhvr>
                                      <p:to>
                                        <p:strVal val="visible"/>
                                      </p:to>
                                    </p:set>
                                    <p:animEffect transition="in" filter="strips(downRight)">
                                      <p:cBhvr>
                                        <p:cTn id="12" dur="500"/>
                                        <p:tgtEl>
                                          <p:spTgt spid="157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77987">
                                            <p:txEl>
                                              <p:pRg st="2" end="2"/>
                                            </p:txEl>
                                          </p:spTgt>
                                        </p:tgtEl>
                                        <p:attrNameLst>
                                          <p:attrName>style.visibility</p:attrName>
                                        </p:attrNameLst>
                                      </p:cBhvr>
                                      <p:to>
                                        <p:strVal val="visible"/>
                                      </p:to>
                                    </p:set>
                                    <p:animEffect transition="in" filter="strips(downRight)">
                                      <p:cBhvr>
                                        <p:cTn id="17" dur="500"/>
                                        <p:tgtEl>
                                          <p:spTgt spid="157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77988"/>
                                        </p:tgtEl>
                                        <p:attrNameLst>
                                          <p:attrName>style.visibility</p:attrName>
                                        </p:attrNameLst>
                                      </p:cBhvr>
                                      <p:to>
                                        <p:strVal val="visible"/>
                                      </p:to>
                                    </p:set>
                                    <p:animEffect transition="in" filter="strips(downRight)">
                                      <p:cBhvr>
                                        <p:cTn id="22" dur="500"/>
                                        <p:tgtEl>
                                          <p:spTgt spid="157798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577992"/>
                                        </p:tgtEl>
                                        <p:attrNameLst>
                                          <p:attrName>style.visibility</p:attrName>
                                        </p:attrNameLst>
                                      </p:cBhvr>
                                      <p:to>
                                        <p:strVal val="visible"/>
                                      </p:to>
                                    </p:set>
                                    <p:animEffect transition="in" filter="blinds(horizontal)">
                                      <p:cBhvr>
                                        <p:cTn id="26" dur="500"/>
                                        <p:tgtEl>
                                          <p:spTgt spid="1577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7" grpId="0" build="p" autoUpdateAnimBg="0"/>
      <p:bldP spid="1577988" grpId="0" autoUpdateAnimBg="0"/>
      <p:bldP spid="157799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a:t>
            </a:r>
            <a:r>
              <a:rPr lang="zh-CN" altLang="en-US" dirty="0" smtClean="0">
                <a:solidFill>
                  <a:schemeClr val="bg2">
                    <a:lumMod val="10000"/>
                  </a:schemeClr>
                </a:solidFill>
                <a:cs typeface="Courier New" pitchFamily="49" charset="0"/>
              </a:rPr>
              <a:t>的例子</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40000"/>
              </a:lnSpc>
              <a:spcBef>
                <a:spcPts val="0"/>
              </a:spcBef>
            </a:pPr>
            <a:r>
              <a:rPr lang="zh-CN" altLang="en-US" sz="2200" dirty="0" smtClean="0"/>
              <a:t>找零钱问题</a:t>
            </a:r>
            <a:endParaRPr lang="en-US" altLang="zh-CN" sz="2200" dirty="0" smtClean="0"/>
          </a:p>
          <a:p>
            <a:pPr marL="1008000" lvl="1" indent="-432000" eaLnBrk="1" hangingPunct="1">
              <a:lnSpc>
                <a:spcPct val="140000"/>
              </a:lnSpc>
              <a:spcBef>
                <a:spcPts val="0"/>
              </a:spcBef>
            </a:pPr>
            <a:r>
              <a:rPr lang="zh-CN" altLang="en-US" sz="2200" dirty="0"/>
              <a:t>假设有</a:t>
            </a:r>
            <a:r>
              <a:rPr lang="en-US" altLang="zh-CN" sz="2200" dirty="0"/>
              <a:t>4</a:t>
            </a:r>
            <a:r>
              <a:rPr lang="zh-CN" altLang="en-US" sz="2200" dirty="0"/>
              <a:t>种硬币，面</a:t>
            </a:r>
            <a:r>
              <a:rPr lang="zh-CN" altLang="en-US" sz="2200" dirty="0" smtClean="0"/>
              <a:t>值分别</a:t>
            </a:r>
            <a:r>
              <a:rPr lang="zh-CN" altLang="en-US" sz="2200" dirty="0"/>
              <a:t>为：二角五分、一角、五分和一分</a:t>
            </a:r>
            <a:endParaRPr lang="en-US" altLang="zh-CN" sz="2200" dirty="0" smtClean="0"/>
          </a:p>
          <a:p>
            <a:pPr marL="1008000" lvl="1" indent="-432000" eaLnBrk="1" hangingPunct="1">
              <a:lnSpc>
                <a:spcPct val="140000"/>
              </a:lnSpc>
              <a:spcBef>
                <a:spcPts val="0"/>
              </a:spcBef>
            </a:pPr>
            <a:r>
              <a:rPr lang="zh-CN" altLang="en-US" sz="2200" dirty="0"/>
              <a:t>现在要找给顾客六角三分钱，如何找使得给出的硬币个数最少？</a:t>
            </a:r>
          </a:p>
          <a:p>
            <a:pPr marL="609600" indent="-609600" eaLnBrk="1" hangingPunct="1">
              <a:lnSpc>
                <a:spcPct val="140000"/>
              </a:lnSpc>
              <a:spcBef>
                <a:spcPts val="0"/>
              </a:spcBef>
            </a:pPr>
            <a:r>
              <a:rPr lang="zh-CN" altLang="en-US" sz="2200" dirty="0" smtClean="0"/>
              <a:t>问题的求解</a:t>
            </a:r>
            <a:endParaRPr lang="en-US" altLang="zh-CN" sz="2200" dirty="0" smtClean="0"/>
          </a:p>
          <a:p>
            <a:pPr marL="1008000" lvl="1" indent="-432000" eaLnBrk="1" hangingPunct="1">
              <a:lnSpc>
                <a:spcPct val="140000"/>
              </a:lnSpc>
              <a:spcBef>
                <a:spcPts val="0"/>
              </a:spcBef>
            </a:pPr>
            <a:r>
              <a:rPr lang="zh-CN" altLang="en-US" sz="2200" dirty="0"/>
              <a:t>正解：选择</a:t>
            </a:r>
            <a:r>
              <a:rPr lang="en-US" altLang="zh-CN" sz="2200" dirty="0"/>
              <a:t>2</a:t>
            </a:r>
            <a:r>
              <a:rPr lang="zh-CN" altLang="en-US" sz="2200" dirty="0"/>
              <a:t>个两角五分的硬币、</a:t>
            </a:r>
            <a:r>
              <a:rPr lang="en-US" altLang="zh-CN" sz="2200" dirty="0"/>
              <a:t>1</a:t>
            </a:r>
            <a:r>
              <a:rPr lang="zh-CN" altLang="en-US" sz="2200" dirty="0"/>
              <a:t>个一角的硬币、</a:t>
            </a:r>
            <a:r>
              <a:rPr lang="en-US" altLang="zh-CN" sz="2200" dirty="0"/>
              <a:t>3</a:t>
            </a:r>
            <a:r>
              <a:rPr lang="zh-CN" altLang="en-US" sz="2200" dirty="0"/>
              <a:t>个一分的硬币。和其它找法相比，所拿出的硬币个数最少。</a:t>
            </a:r>
          </a:p>
          <a:p>
            <a:pPr marL="1008000" lvl="1" indent="-432000" eaLnBrk="1" hangingPunct="1">
              <a:lnSpc>
                <a:spcPct val="140000"/>
              </a:lnSpc>
              <a:spcBef>
                <a:spcPts val="0"/>
              </a:spcBef>
            </a:pPr>
            <a:r>
              <a:rPr lang="zh-CN" altLang="en-US" sz="2200" dirty="0"/>
              <a:t>求解过程</a:t>
            </a:r>
            <a:endParaRPr lang="en-US" altLang="zh-CN" sz="2200" dirty="0"/>
          </a:p>
          <a:p>
            <a:pPr marL="1440000" lvl="2" indent="-432000" eaLnBrk="1" hangingPunct="1">
              <a:lnSpc>
                <a:spcPct val="140000"/>
              </a:lnSpc>
              <a:spcBef>
                <a:spcPts val="0"/>
              </a:spcBef>
            </a:pPr>
            <a:r>
              <a:rPr lang="zh-CN" altLang="en-US" sz="2200" dirty="0"/>
              <a:t>首先选出</a:t>
            </a:r>
            <a:r>
              <a:rPr lang="en-US" altLang="zh-CN" sz="2200" dirty="0"/>
              <a:t>1</a:t>
            </a:r>
            <a:r>
              <a:rPr lang="zh-CN" altLang="en-US" sz="2200" dirty="0"/>
              <a:t>个面值不超过六角三分的最大硬币，即两角五</a:t>
            </a:r>
            <a:r>
              <a:rPr lang="zh-CN" altLang="en-US" sz="2200" dirty="0" smtClean="0"/>
              <a:t>分</a:t>
            </a:r>
            <a:endParaRPr lang="en-US" altLang="zh-CN" sz="2200" dirty="0" smtClean="0"/>
          </a:p>
          <a:p>
            <a:pPr marL="1440000" lvl="2" indent="-432000" eaLnBrk="1" hangingPunct="1">
              <a:lnSpc>
                <a:spcPct val="140000"/>
              </a:lnSpc>
              <a:spcBef>
                <a:spcPts val="0"/>
              </a:spcBef>
            </a:pPr>
            <a:r>
              <a:rPr lang="zh-CN" altLang="en-US" sz="2200" dirty="0" smtClean="0"/>
              <a:t>然</a:t>
            </a:r>
            <a:r>
              <a:rPr lang="zh-CN" altLang="en-US" sz="2200" dirty="0"/>
              <a:t>后从六角三分中减去两角五分，剩下三角八</a:t>
            </a:r>
            <a:r>
              <a:rPr lang="zh-CN" altLang="en-US" sz="2200" dirty="0" smtClean="0"/>
              <a:t>分</a:t>
            </a:r>
            <a:endParaRPr lang="en-US" altLang="zh-CN" sz="2200" dirty="0" smtClean="0"/>
          </a:p>
          <a:p>
            <a:pPr marL="1440000" lvl="2" indent="-432000" eaLnBrk="1" hangingPunct="1">
              <a:lnSpc>
                <a:spcPct val="140000"/>
              </a:lnSpc>
              <a:spcBef>
                <a:spcPts val="0"/>
              </a:spcBef>
            </a:pPr>
            <a:r>
              <a:rPr lang="zh-CN" altLang="en-US" sz="2200" dirty="0" smtClean="0"/>
              <a:t>再</a:t>
            </a:r>
            <a:r>
              <a:rPr lang="zh-CN" altLang="en-US" sz="2200" dirty="0"/>
              <a:t>选出</a:t>
            </a:r>
            <a:r>
              <a:rPr lang="en-US" altLang="zh-CN" sz="2200" dirty="0"/>
              <a:t>1</a:t>
            </a:r>
            <a:r>
              <a:rPr lang="zh-CN" altLang="en-US" sz="2200" dirty="0"/>
              <a:t>个面值不超过三角八分的最大硬</a:t>
            </a:r>
            <a:r>
              <a:rPr lang="zh-CN" altLang="en-US" sz="2200" dirty="0" smtClean="0"/>
              <a:t>币</a:t>
            </a:r>
            <a:endParaRPr lang="en-US" altLang="zh-CN" sz="2200" dirty="0" smtClean="0"/>
          </a:p>
          <a:p>
            <a:pPr marL="1440000" lvl="2" indent="-432000" eaLnBrk="1" hangingPunct="1">
              <a:lnSpc>
                <a:spcPct val="140000"/>
              </a:lnSpc>
              <a:spcBef>
                <a:spcPts val="0"/>
              </a:spcBef>
            </a:pPr>
            <a:r>
              <a:rPr lang="zh-CN" altLang="en-US" sz="2200" dirty="0" smtClean="0"/>
              <a:t>即</a:t>
            </a:r>
            <a:r>
              <a:rPr lang="zh-CN" altLang="en-US" sz="2200" dirty="0"/>
              <a:t>又一个两角五分。如此一直做下</a:t>
            </a:r>
            <a:r>
              <a:rPr lang="zh-CN" altLang="en-US" sz="2200" dirty="0" smtClean="0"/>
              <a:t>去</a:t>
            </a:r>
            <a:r>
              <a:rPr lang="en-US" altLang="zh-CN" sz="2200" dirty="0" smtClean="0"/>
              <a:t>……</a:t>
            </a:r>
          </a:p>
          <a:p>
            <a:pPr marL="1440000" lvl="2" indent="-432000" eaLnBrk="1" hangingPunct="1">
              <a:lnSpc>
                <a:spcPct val="140000"/>
              </a:lnSpc>
              <a:spcBef>
                <a:spcPts val="0"/>
              </a:spcBef>
            </a:pPr>
            <a:r>
              <a:rPr lang="zh-CN" altLang="en-US" sz="2200" dirty="0"/>
              <a:t>这里用到的方法就是贪心算</a:t>
            </a:r>
            <a:r>
              <a:rPr lang="zh-CN" altLang="en-US" sz="2200" dirty="0" smtClean="0"/>
              <a:t>法</a:t>
            </a:r>
          </a:p>
        </p:txBody>
      </p:sp>
    </p:spTree>
    <p:extLst>
      <p:ext uri="{BB962C8B-B14F-4D97-AF65-F5344CB8AC3E}">
        <p14:creationId xmlns:p14="http://schemas.microsoft.com/office/powerpoint/2010/main" val="421607459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fade">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fade">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6" end="6"/>
                                            </p:txEl>
                                          </p:spTgt>
                                        </p:tgtEl>
                                        <p:attrNameLst>
                                          <p:attrName>style.visibility</p:attrName>
                                        </p:attrNameLst>
                                      </p:cBhvr>
                                      <p:to>
                                        <p:strVal val="visible"/>
                                      </p:to>
                                    </p:set>
                                    <p:animEffect transition="in" filter="wipe(left)">
                                      <p:cBhvr>
                                        <p:cTn id="36" dur="500"/>
                                        <p:tgtEl>
                                          <p:spTgt spid="225894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wipe(left)">
                                      <p:cBhvr>
                                        <p:cTn id="41" dur="500"/>
                                        <p:tgtEl>
                                          <p:spTgt spid="225894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8" end="8"/>
                                            </p:txEl>
                                          </p:spTgt>
                                        </p:tgtEl>
                                        <p:attrNameLst>
                                          <p:attrName>style.visibility</p:attrName>
                                        </p:attrNameLst>
                                      </p:cBhvr>
                                      <p:to>
                                        <p:strVal val="visible"/>
                                      </p:to>
                                    </p:set>
                                    <p:animEffect transition="in" filter="wipe(left)">
                                      <p:cBhvr>
                                        <p:cTn id="46" dur="500"/>
                                        <p:tgtEl>
                                          <p:spTgt spid="22589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9" end="9"/>
                                            </p:txEl>
                                          </p:spTgt>
                                        </p:tgtEl>
                                        <p:attrNameLst>
                                          <p:attrName>style.visibility</p:attrName>
                                        </p:attrNameLst>
                                      </p:cBhvr>
                                      <p:to>
                                        <p:strVal val="visible"/>
                                      </p:to>
                                    </p:set>
                                    <p:animEffect transition="in" filter="wipe(left)">
                                      <p:cBhvr>
                                        <p:cTn id="51" dur="500"/>
                                        <p:tgtEl>
                                          <p:spTgt spid="22589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10" end="10"/>
                                            </p:txEl>
                                          </p:spTgt>
                                        </p:tgtEl>
                                        <p:attrNameLst>
                                          <p:attrName>style.visibility</p:attrName>
                                        </p:attrNameLst>
                                      </p:cBhvr>
                                      <p:to>
                                        <p:strVal val="visible"/>
                                      </p:to>
                                    </p:set>
                                    <p:animEffect transition="in" filter="wipe(left)">
                                      <p:cBhvr>
                                        <p:cTn id="56"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467544" y="692696"/>
            <a:ext cx="8568951"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609600" lvl="1" indent="-6096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rPr>
              <a:t>在有向图中，寻找从某个源点到其余各个顶点或者每一对顶点之间的最短带权路径的运算，称为最短路径问题</a:t>
            </a:r>
          </a:p>
          <a:p>
            <a:pPr marL="609600" lvl="1" indent="-6096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rPr>
              <a:t>单源最短路径问题</a:t>
            </a: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给定：带权有向图</a:t>
            </a:r>
            <a:r>
              <a:rPr lang="en-US" altLang="zh-CN" sz="2200" dirty="0">
                <a:solidFill>
                  <a:srgbClr val="161616"/>
                </a:solidFill>
                <a:latin typeface="+mn-lt"/>
                <a:ea typeface="微软雅黑" panose="020B0503020204020204" pitchFamily="34" charset="-122"/>
                <a:cs typeface="Verdana" panose="020B0604030504040204" pitchFamily="34" charset="0"/>
              </a:rPr>
              <a:t>G=(V,E)</a:t>
            </a:r>
          </a:p>
          <a:p>
            <a:pPr marL="1440000" lvl="2" indent="-432000" eaLnBrk="1" hangingPunct="1">
              <a:lnSpc>
                <a:spcPct val="150000"/>
              </a:lnSpc>
              <a:spcBef>
                <a:spcPts val="1200"/>
              </a:spcBef>
              <a:buSzPct val="80000"/>
              <a:buFont typeface="Wingdings" panose="05000000000000000000" pitchFamily="2" charset="2"/>
              <a:buChar char="l"/>
            </a:pPr>
            <a:r>
              <a:rPr lang="zh-CN" altLang="en-US" sz="2200" dirty="0">
                <a:solidFill>
                  <a:srgbClr val="161616"/>
                </a:solidFill>
                <a:latin typeface="+mn-lt"/>
                <a:ea typeface="微软雅黑" panose="020B0503020204020204" pitchFamily="34" charset="-122"/>
                <a:cs typeface="Verdana" panose="020B0604030504040204" pitchFamily="34" charset="0"/>
              </a:rPr>
              <a:t>其</a:t>
            </a:r>
            <a:r>
              <a:rPr lang="zh-CN" altLang="en-US" sz="2200" dirty="0" smtClean="0">
                <a:solidFill>
                  <a:srgbClr val="161616"/>
                </a:solidFill>
                <a:latin typeface="+mn-lt"/>
                <a:ea typeface="微软雅黑" panose="020B0503020204020204" pitchFamily="34" charset="-122"/>
                <a:cs typeface="Verdana" panose="020B0604030504040204" pitchFamily="34" charset="0"/>
              </a:rPr>
              <a:t>中：每</a:t>
            </a:r>
            <a:r>
              <a:rPr lang="zh-CN" altLang="en-US" sz="2200" dirty="0">
                <a:solidFill>
                  <a:srgbClr val="161616"/>
                </a:solidFill>
                <a:latin typeface="+mn-lt"/>
                <a:ea typeface="微软雅黑" panose="020B0503020204020204" pitchFamily="34" charset="-122"/>
                <a:cs typeface="Verdana" panose="020B0604030504040204" pitchFamily="34" charset="0"/>
              </a:rPr>
              <a:t>条边的权是非负实数</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给</a:t>
            </a:r>
            <a:r>
              <a:rPr lang="zh-CN" altLang="en-US" sz="2200" dirty="0" smtClean="0">
                <a:solidFill>
                  <a:srgbClr val="161616"/>
                </a:solidFill>
                <a:latin typeface="+mn-lt"/>
                <a:ea typeface="微软雅黑" panose="020B0503020204020204" pitchFamily="34" charset="-122"/>
                <a:cs typeface="Verdana" panose="020B0604030504040204" pitchFamily="34" charset="0"/>
              </a:rPr>
              <a:t>定顶点集合</a:t>
            </a:r>
            <a:r>
              <a:rPr lang="en-US" altLang="zh-CN" sz="2200" dirty="0" smtClean="0">
                <a:solidFill>
                  <a:srgbClr val="161616"/>
                </a:solidFill>
                <a:latin typeface="+mn-lt"/>
                <a:ea typeface="微软雅黑" panose="020B0503020204020204" pitchFamily="34" charset="-122"/>
                <a:cs typeface="Verdana" panose="020B0604030504040204" pitchFamily="34" charset="0"/>
              </a:rPr>
              <a:t>V</a:t>
            </a:r>
            <a:r>
              <a:rPr lang="zh-CN" altLang="en-US" sz="2200" dirty="0">
                <a:solidFill>
                  <a:srgbClr val="161616"/>
                </a:solidFill>
                <a:latin typeface="+mn-lt"/>
                <a:ea typeface="微软雅黑" panose="020B0503020204020204" pitchFamily="34" charset="-122"/>
                <a:cs typeface="Verdana" panose="020B0604030504040204" pitchFamily="34" charset="0"/>
              </a:rPr>
              <a:t>中的一个顶点</a:t>
            </a:r>
            <a:r>
              <a:rPr lang="en-US" altLang="zh-CN" sz="2200" dirty="0">
                <a:solidFill>
                  <a:srgbClr val="161616"/>
                </a:solidFill>
                <a:latin typeface="+mn-lt"/>
                <a:ea typeface="微软雅黑" panose="020B0503020204020204" pitchFamily="34" charset="-122"/>
                <a:cs typeface="Verdana" panose="020B0604030504040204" pitchFamily="34" charset="0"/>
              </a:rPr>
              <a:t>v</a:t>
            </a:r>
            <a:r>
              <a:rPr lang="zh-CN" altLang="en-US" sz="2200" dirty="0">
                <a:solidFill>
                  <a:srgbClr val="161616"/>
                </a:solidFill>
                <a:latin typeface="+mn-lt"/>
                <a:ea typeface="微软雅黑" panose="020B0503020204020204" pitchFamily="34" charset="-122"/>
                <a:cs typeface="Verdana" panose="020B0604030504040204" pitchFamily="34" charset="0"/>
              </a:rPr>
              <a:t>，称为源</a:t>
            </a:r>
            <a:r>
              <a:rPr lang="zh-CN" altLang="en-US" sz="2200" dirty="0" smtClean="0">
                <a:solidFill>
                  <a:srgbClr val="161616"/>
                </a:solidFill>
                <a:latin typeface="+mn-lt"/>
                <a:ea typeface="微软雅黑" panose="020B0503020204020204" pitchFamily="34" charset="-122"/>
                <a:cs typeface="Verdana" panose="020B0604030504040204" pitchFamily="34" charset="0"/>
              </a:rPr>
              <a:t>点</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求解：从源点</a:t>
            </a:r>
            <a:r>
              <a:rPr lang="en-US" altLang="zh-CN" sz="2200" dirty="0">
                <a:solidFill>
                  <a:srgbClr val="161616"/>
                </a:solidFill>
                <a:latin typeface="+mn-lt"/>
                <a:ea typeface="微软雅黑" panose="020B0503020204020204" pitchFamily="34" charset="-122"/>
                <a:cs typeface="Verdana" panose="020B0604030504040204" pitchFamily="34" charset="0"/>
              </a:rPr>
              <a:t>v</a:t>
            </a:r>
            <a:r>
              <a:rPr lang="zh-CN" altLang="en-US" sz="2200" dirty="0" smtClean="0">
                <a:solidFill>
                  <a:srgbClr val="161616"/>
                </a:solidFill>
                <a:latin typeface="+mn-lt"/>
                <a:ea typeface="微软雅黑" panose="020B0503020204020204" pitchFamily="34" charset="-122"/>
                <a:cs typeface="Verdana" panose="020B0604030504040204" pitchFamily="34" charset="0"/>
              </a:rPr>
              <a:t>到</a:t>
            </a:r>
            <a:r>
              <a:rPr lang="en-US" altLang="zh-CN" sz="2200" dirty="0" smtClean="0">
                <a:solidFill>
                  <a:srgbClr val="161616"/>
                </a:solidFill>
                <a:latin typeface="+mn-lt"/>
                <a:ea typeface="微软雅黑" panose="020B0503020204020204" pitchFamily="34" charset="-122"/>
                <a:cs typeface="Verdana" panose="020B0604030504040204" pitchFamily="34" charset="0"/>
              </a:rPr>
              <a:t>G</a:t>
            </a:r>
            <a:r>
              <a:rPr lang="zh-CN" altLang="en-US" sz="2200" dirty="0" smtClean="0">
                <a:solidFill>
                  <a:srgbClr val="161616"/>
                </a:solidFill>
                <a:latin typeface="+mn-lt"/>
                <a:ea typeface="微软雅黑" panose="020B0503020204020204" pitchFamily="34" charset="-122"/>
                <a:cs typeface="Verdana" panose="020B0604030504040204" pitchFamily="34" charset="0"/>
              </a:rPr>
              <a:t>中</a:t>
            </a:r>
            <a:r>
              <a:rPr lang="zh-CN" altLang="en-US" sz="2200" dirty="0">
                <a:solidFill>
                  <a:srgbClr val="161616"/>
                </a:solidFill>
                <a:latin typeface="+mn-lt"/>
                <a:ea typeface="微软雅黑" panose="020B0503020204020204" pitchFamily="34" charset="-122"/>
                <a:cs typeface="Verdana" panose="020B0604030504040204" pitchFamily="34" charset="0"/>
              </a:rPr>
              <a:t>其余各顶点之间的最短路</a:t>
            </a:r>
            <a:r>
              <a:rPr lang="zh-CN" altLang="en-US" sz="2200" dirty="0" smtClean="0">
                <a:solidFill>
                  <a:srgbClr val="161616"/>
                </a:solidFill>
                <a:latin typeface="+mn-lt"/>
                <a:ea typeface="微软雅黑" panose="020B0503020204020204" pitchFamily="34" charset="-122"/>
                <a:cs typeface="Verdana" panose="020B0604030504040204" pitchFamily="34" charset="0"/>
              </a:rPr>
              <a:t>径</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440000" lvl="2" indent="-432000" eaLnBrk="1" hangingPunct="1">
              <a:lnSpc>
                <a:spcPct val="150000"/>
              </a:lnSpc>
              <a:spcBef>
                <a:spcPts val="1200"/>
              </a:spcBef>
              <a:buSzPct val="80000"/>
              <a:buFont typeface="Wingdings" panose="05000000000000000000" pitchFamily="2" charset="2"/>
              <a:buChar char="l"/>
            </a:pPr>
            <a:r>
              <a:rPr lang="zh-CN" altLang="en-US" sz="2200" dirty="0">
                <a:solidFill>
                  <a:srgbClr val="161616"/>
                </a:solidFill>
                <a:latin typeface="+mn-lt"/>
                <a:ea typeface="微软雅黑" panose="020B0503020204020204" pitchFamily="34" charset="-122"/>
                <a:cs typeface="Verdana" panose="020B0604030504040204" pitchFamily="34" charset="0"/>
              </a:rPr>
              <a:t>这里路径长度是指各条边的权值之和</a:t>
            </a: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zh-CN" altLang="en-US" kern="0" dirty="0" smtClean="0">
                <a:solidFill>
                  <a:schemeClr val="bg2">
                    <a:lumMod val="10000"/>
                  </a:schemeClr>
                </a:solidFill>
              </a:rPr>
              <a:t>单源最</a:t>
            </a:r>
            <a:r>
              <a:rPr lang="zh-CN" altLang="en-US" kern="0" dirty="0">
                <a:solidFill>
                  <a:schemeClr val="bg2">
                    <a:lumMod val="10000"/>
                  </a:schemeClr>
                </a:solidFill>
              </a:rPr>
              <a:t>短路</a:t>
            </a:r>
            <a:r>
              <a:rPr lang="zh-CN" altLang="en-US" kern="0" dirty="0" smtClean="0">
                <a:solidFill>
                  <a:schemeClr val="bg2">
                    <a:lumMod val="10000"/>
                  </a:schemeClr>
                </a:solidFill>
              </a:rPr>
              <a:t>径</a:t>
            </a:r>
            <a:endParaRPr lang="zh-CN" altLang="en-US" kern="0" dirty="0">
              <a:solidFill>
                <a:schemeClr val="bg2">
                  <a:lumMod val="10000"/>
                </a:schemeClr>
              </a:solidFill>
              <a:latin typeface="+mj-lt"/>
            </a:endParaRPr>
          </a:p>
        </p:txBody>
      </p:sp>
      <p:sp>
        <p:nvSpPr>
          <p:cNvPr id="5" name="矩形 4"/>
          <p:cNvSpPr/>
          <p:nvPr/>
        </p:nvSpPr>
        <p:spPr>
          <a:xfrm>
            <a:off x="971600" y="6093296"/>
            <a:ext cx="7344816" cy="400110"/>
          </a:xfrm>
          <a:prstGeom prst="rect">
            <a:avLst/>
          </a:prstGeom>
        </p:spPr>
        <p:txBody>
          <a:bodyPr wrap="square">
            <a:spAutoFit/>
          </a:bodyPr>
          <a:lstStyle/>
          <a:p>
            <a:r>
              <a:rPr lang="zh-CN" altLang="en-US" dirty="0" smtClean="0">
                <a:latin typeface="微软雅黑" pitchFamily="34" charset="-122"/>
                <a:ea typeface="微软雅黑" pitchFamily="34" charset="-122"/>
              </a:rPr>
              <a:t>例：道路图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从沙河校区到市区各个景点的最短路径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9746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7762">
                                            <p:txEl>
                                              <p:pRg st="0" end="0"/>
                                            </p:txEl>
                                          </p:spTgt>
                                        </p:tgtEl>
                                        <p:attrNameLst>
                                          <p:attrName>style.visibility</p:attrName>
                                        </p:attrNameLst>
                                      </p:cBhvr>
                                      <p:to>
                                        <p:strVal val="visible"/>
                                      </p:to>
                                    </p:set>
                                    <p:animEffect transition="in" filter="fade">
                                      <p:cBhvr>
                                        <p:cTn id="7" dur="500"/>
                                        <p:tgtEl>
                                          <p:spTgt spid="757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62">
                                            <p:txEl>
                                              <p:pRg st="1" end="1"/>
                                            </p:txEl>
                                          </p:spTgt>
                                        </p:tgtEl>
                                        <p:attrNameLst>
                                          <p:attrName>style.visibility</p:attrName>
                                        </p:attrNameLst>
                                      </p:cBhvr>
                                      <p:to>
                                        <p:strVal val="visible"/>
                                      </p:to>
                                    </p:set>
                                    <p:animEffect transition="in" filter="wipe(left)">
                                      <p:cBhvr>
                                        <p:cTn id="12" dur="500"/>
                                        <p:tgtEl>
                                          <p:spTgt spid="757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762">
                                            <p:txEl>
                                              <p:pRg st="2" end="2"/>
                                            </p:txEl>
                                          </p:spTgt>
                                        </p:tgtEl>
                                        <p:attrNameLst>
                                          <p:attrName>style.visibility</p:attrName>
                                        </p:attrNameLst>
                                      </p:cBhvr>
                                      <p:to>
                                        <p:strVal val="visible"/>
                                      </p:to>
                                    </p:set>
                                    <p:animEffect transition="in" filter="wipe(left)">
                                      <p:cBhvr>
                                        <p:cTn id="17" dur="500"/>
                                        <p:tgtEl>
                                          <p:spTgt spid="7577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762">
                                            <p:txEl>
                                              <p:pRg st="3" end="3"/>
                                            </p:txEl>
                                          </p:spTgt>
                                        </p:tgtEl>
                                        <p:attrNameLst>
                                          <p:attrName>style.visibility</p:attrName>
                                        </p:attrNameLst>
                                      </p:cBhvr>
                                      <p:to>
                                        <p:strVal val="visible"/>
                                      </p:to>
                                    </p:set>
                                    <p:animEffect transition="in" filter="wipe(left)">
                                      <p:cBhvr>
                                        <p:cTn id="22" dur="500"/>
                                        <p:tgtEl>
                                          <p:spTgt spid="7577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762">
                                            <p:txEl>
                                              <p:pRg st="4" end="4"/>
                                            </p:txEl>
                                          </p:spTgt>
                                        </p:tgtEl>
                                        <p:attrNameLst>
                                          <p:attrName>style.visibility</p:attrName>
                                        </p:attrNameLst>
                                      </p:cBhvr>
                                      <p:to>
                                        <p:strVal val="visible"/>
                                      </p:to>
                                    </p:set>
                                    <p:animEffect transition="in" filter="wipe(left)">
                                      <p:cBhvr>
                                        <p:cTn id="27" dur="500"/>
                                        <p:tgtEl>
                                          <p:spTgt spid="7577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762">
                                            <p:txEl>
                                              <p:pRg st="5" end="5"/>
                                            </p:txEl>
                                          </p:spTgt>
                                        </p:tgtEl>
                                        <p:attrNameLst>
                                          <p:attrName>style.visibility</p:attrName>
                                        </p:attrNameLst>
                                      </p:cBhvr>
                                      <p:to>
                                        <p:strVal val="visible"/>
                                      </p:to>
                                    </p:set>
                                    <p:animEffect transition="in" filter="wipe(left)">
                                      <p:cBhvr>
                                        <p:cTn id="32" dur="500"/>
                                        <p:tgtEl>
                                          <p:spTgt spid="7577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762">
                                            <p:txEl>
                                              <p:pRg st="6" end="6"/>
                                            </p:txEl>
                                          </p:spTgt>
                                        </p:tgtEl>
                                        <p:attrNameLst>
                                          <p:attrName>style.visibility</p:attrName>
                                        </p:attrNameLst>
                                      </p:cBhvr>
                                      <p:to>
                                        <p:strVal val="visible"/>
                                      </p:to>
                                    </p:set>
                                    <p:animEffect transition="in" filter="wipe(left)">
                                      <p:cBhvr>
                                        <p:cTn id="37" dur="500"/>
                                        <p:tgtEl>
                                          <p:spTgt spid="7577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strVal val="#ppt_w*0.70"/>
                                          </p:val>
                                        </p:tav>
                                        <p:tav tm="100000">
                                          <p:val>
                                            <p:strVal val="#ppt_w"/>
                                          </p:val>
                                        </p:tav>
                                      </p:tavLst>
                                    </p:anim>
                                    <p:anim calcmode="lin" valueType="num">
                                      <p:cBhvr>
                                        <p:cTn id="43" dur="1000" fill="hold"/>
                                        <p:tgtEl>
                                          <p:spTgt spid="5"/>
                                        </p:tgtEl>
                                        <p:attrNameLst>
                                          <p:attrName>ppt_h</p:attrName>
                                        </p:attrNameLst>
                                      </p:cBhvr>
                                      <p:tavLst>
                                        <p:tav tm="0">
                                          <p:val>
                                            <p:strVal val="#ppt_h"/>
                                          </p:val>
                                        </p:tav>
                                        <p:tav tm="100000">
                                          <p:val>
                                            <p:strVal val="#ppt_h"/>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3" name="Text Box 2"/>
          <p:cNvSpPr txBox="1">
            <a:spLocks noChangeArrowheads="1"/>
          </p:cNvSpPr>
          <p:nvPr/>
        </p:nvSpPr>
        <p:spPr bwMode="auto">
          <a:xfrm>
            <a:off x="0" y="0"/>
            <a:ext cx="91440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pPr>
            <a:r>
              <a:rPr lang="zh-CN" altLang="en-US" sz="2400" b="1" dirty="0">
                <a:solidFill>
                  <a:schemeClr val="bg2">
                    <a:lumMod val="10000"/>
                  </a:schemeClr>
                </a:solidFill>
                <a:latin typeface="Verdana" panose="020B0604030504040204" pitchFamily="34" charset="0"/>
                <a:ea typeface="微软雅黑" pitchFamily="34" charset="-122"/>
              </a:rPr>
              <a:t>例如：给定带权有向图</a:t>
            </a:r>
            <a:r>
              <a:rPr lang="en-US" altLang="zh-CN" sz="2400" b="1" dirty="0">
                <a:solidFill>
                  <a:schemeClr val="bg2">
                    <a:lumMod val="10000"/>
                  </a:schemeClr>
                </a:solidFill>
                <a:latin typeface="Verdana" panose="020B0604030504040204" pitchFamily="34" charset="0"/>
                <a:ea typeface="微软雅黑" pitchFamily="34" charset="-122"/>
              </a:rPr>
              <a:t>G</a:t>
            </a:r>
            <a:endParaRPr lang="zh-CN" altLang="en-US" sz="2400" b="1" dirty="0">
              <a:solidFill>
                <a:schemeClr val="bg2">
                  <a:lumMod val="10000"/>
                </a:schemeClr>
              </a:solidFill>
              <a:latin typeface="Verdana" panose="020B0604030504040204" pitchFamily="34" charset="0"/>
              <a:ea typeface="微软雅黑" pitchFamily="34" charset="-122"/>
            </a:endParaRP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从图中可见：从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1</a:t>
            </a:r>
            <a:r>
              <a:rPr lang="zh-CN" altLang="en-US" sz="2400" b="1" dirty="0">
                <a:solidFill>
                  <a:schemeClr val="bg2">
                    <a:lumMod val="10000"/>
                  </a:schemeClr>
                </a:solidFill>
                <a:latin typeface="Verdana" panose="020B0604030504040204" pitchFamily="34" charset="0"/>
                <a:ea typeface="微软雅黑" pitchFamily="34" charset="-122"/>
              </a:rPr>
              <a:t>没有路径</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smtClean="0">
                <a:solidFill>
                  <a:schemeClr val="bg2">
                    <a:lumMod val="10000"/>
                  </a:schemeClr>
                </a:solidFill>
                <a:latin typeface="Verdana" panose="020B0604030504040204" pitchFamily="34" charset="0"/>
                <a:ea typeface="微软雅黑" pitchFamily="34" charset="-122"/>
              </a:rPr>
              <a:t>到</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3</a:t>
            </a:r>
            <a:r>
              <a:rPr lang="zh-CN" altLang="en-US" sz="2400" b="1" dirty="0" smtClean="0">
                <a:solidFill>
                  <a:schemeClr val="bg2">
                    <a:lumMod val="10000"/>
                  </a:schemeClr>
                </a:solidFill>
                <a:latin typeface="Verdana" panose="020B0604030504040204" pitchFamily="34" charset="0"/>
                <a:ea typeface="微软雅黑" pitchFamily="34" charset="-122"/>
              </a:rPr>
              <a:t>有</a:t>
            </a:r>
            <a:r>
              <a:rPr lang="zh-CN" altLang="en-US" sz="2400" b="1" dirty="0">
                <a:solidFill>
                  <a:schemeClr val="bg2">
                    <a:lumMod val="10000"/>
                  </a:schemeClr>
                </a:solidFill>
                <a:latin typeface="Verdana" panose="020B0604030504040204" pitchFamily="34" charset="0"/>
                <a:ea typeface="微软雅黑" pitchFamily="34" charset="-122"/>
              </a:rPr>
              <a:t>两条不同的路径：</a:t>
            </a:r>
            <a:r>
              <a:rPr lang="en-US" altLang="zh-CN" sz="2400" b="1" dirty="0" smtClean="0">
                <a:solidFill>
                  <a:schemeClr val="bg2">
                    <a:lumMod val="10000"/>
                  </a:schemeClr>
                </a:solidFill>
                <a:latin typeface="Verdana" panose="020B0604030504040204" pitchFamily="34" charset="0"/>
                <a:ea typeface="微软雅黑" pitchFamily="34" charset="-122"/>
              </a:rPr>
              <a:t>(</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0</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2</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3</a:t>
            </a:r>
            <a:r>
              <a:rPr lang="en-US" altLang="zh-CN" sz="2400" b="1" dirty="0" smtClean="0">
                <a:solidFill>
                  <a:schemeClr val="bg2">
                    <a:lumMod val="10000"/>
                  </a:schemeClr>
                </a:solidFill>
                <a:latin typeface="Verdana" panose="020B0604030504040204" pitchFamily="34" charset="0"/>
                <a:ea typeface="微软雅黑" pitchFamily="34" charset="-122"/>
              </a:rPr>
              <a:t>)</a:t>
            </a:r>
            <a:r>
              <a:rPr lang="zh-CN" altLang="en-US" sz="2400" b="1" dirty="0" smtClean="0">
                <a:solidFill>
                  <a:schemeClr val="bg2">
                    <a:lumMod val="10000"/>
                  </a:schemeClr>
                </a:solidFill>
                <a:latin typeface="Verdana" panose="020B0604030504040204" pitchFamily="34" charset="0"/>
                <a:ea typeface="微软雅黑" pitchFamily="34" charset="-122"/>
              </a:rPr>
              <a:t>和</a:t>
            </a:r>
            <a:r>
              <a:rPr lang="en-US" altLang="zh-CN" sz="2400" b="1" dirty="0" smtClean="0">
                <a:solidFill>
                  <a:schemeClr val="bg2">
                    <a:lumMod val="10000"/>
                  </a:schemeClr>
                </a:solidFill>
                <a:latin typeface="Verdana" panose="020B0604030504040204" pitchFamily="34" charset="0"/>
                <a:ea typeface="微软雅黑" pitchFamily="34" charset="-122"/>
              </a:rPr>
              <a:t>(</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0</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4</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3</a:t>
            </a:r>
            <a:r>
              <a:rPr lang="en-US" altLang="zh-CN" sz="2400" b="1" dirty="0" smtClean="0">
                <a:solidFill>
                  <a:schemeClr val="bg2">
                    <a:lumMod val="10000"/>
                  </a:schemeClr>
                </a:solidFill>
                <a:latin typeface="Verdana" panose="020B0604030504040204" pitchFamily="34" charset="0"/>
                <a:ea typeface="微软雅黑" pitchFamily="34" charset="-122"/>
              </a:rPr>
              <a:t>)</a:t>
            </a:r>
            <a:endParaRPr lang="zh-CN" altLang="en-US" sz="2400" b="1" dirty="0">
              <a:solidFill>
                <a:schemeClr val="bg2">
                  <a:lumMod val="10000"/>
                </a:schemeClr>
              </a:solidFill>
              <a:latin typeface="Verdana" panose="020B0604030504040204" pitchFamily="34" charset="0"/>
              <a:ea typeface="微软雅黑" pitchFamily="34" charset="-122"/>
            </a:endParaRP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前者长度为</a:t>
            </a:r>
            <a:r>
              <a:rPr lang="en-US" altLang="zh-CN" sz="2400" b="1" dirty="0">
                <a:solidFill>
                  <a:schemeClr val="bg2">
                    <a:lumMod val="10000"/>
                  </a:schemeClr>
                </a:solidFill>
                <a:latin typeface="Verdana" panose="020B0604030504040204" pitchFamily="34" charset="0"/>
                <a:ea typeface="微软雅黑" pitchFamily="34" charset="-122"/>
              </a:rPr>
              <a:t>60</a:t>
            </a:r>
            <a:r>
              <a:rPr lang="zh-CN" altLang="en-US" sz="2400" b="1" dirty="0">
                <a:solidFill>
                  <a:schemeClr val="bg2">
                    <a:lumMod val="10000"/>
                  </a:schemeClr>
                </a:solidFill>
                <a:latin typeface="Verdana" panose="020B0604030504040204" pitchFamily="34" charset="0"/>
                <a:ea typeface="微软雅黑" pitchFamily="34" charset="-122"/>
              </a:rPr>
              <a:t>，而后者长度为</a:t>
            </a:r>
            <a:r>
              <a:rPr lang="en-US" altLang="zh-CN" sz="2400" b="1" dirty="0">
                <a:solidFill>
                  <a:schemeClr val="bg2">
                    <a:lumMod val="10000"/>
                  </a:schemeClr>
                </a:solidFill>
                <a:latin typeface="Verdana" panose="020B0604030504040204" pitchFamily="34" charset="0"/>
                <a:ea typeface="微软雅黑" pitchFamily="34" charset="-122"/>
              </a:rPr>
              <a:t>50</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因此后者是从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3</a:t>
            </a:r>
            <a:r>
              <a:rPr lang="zh-CN" altLang="en-US" sz="2400" b="1" dirty="0">
                <a:solidFill>
                  <a:schemeClr val="bg2">
                    <a:lumMod val="10000"/>
                  </a:schemeClr>
                </a:solidFill>
                <a:latin typeface="Verdana" panose="020B0604030504040204" pitchFamily="34" charset="0"/>
                <a:ea typeface="微软雅黑" pitchFamily="34" charset="-122"/>
              </a:rPr>
              <a:t>的最短路径</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到其余各顶点之间的最短路径参见下表</a:t>
            </a:r>
          </a:p>
        </p:txBody>
      </p:sp>
      <p:sp>
        <p:nvSpPr>
          <p:cNvPr id="4" name="Rectangle 3"/>
          <p:cNvSpPr>
            <a:spLocks noChangeArrowheads="1"/>
          </p:cNvSpPr>
          <p:nvPr/>
        </p:nvSpPr>
        <p:spPr bwMode="auto">
          <a:xfrm>
            <a:off x="1866900" y="2533650"/>
            <a:ext cx="2697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Rectangle 4"/>
          <p:cNvSpPr>
            <a:spLocks noChangeArrowheads="1"/>
          </p:cNvSpPr>
          <p:nvPr/>
        </p:nvSpPr>
        <p:spPr bwMode="auto">
          <a:xfrm>
            <a:off x="1866900" y="2533650"/>
            <a:ext cx="2486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Group 5"/>
          <p:cNvGrpSpPr>
            <a:grpSpLocks/>
          </p:cNvGrpSpPr>
          <p:nvPr/>
        </p:nvGrpSpPr>
        <p:grpSpPr bwMode="auto">
          <a:xfrm>
            <a:off x="107950" y="3303588"/>
            <a:ext cx="3902075" cy="3365500"/>
            <a:chOff x="417" y="192"/>
            <a:chExt cx="2458" cy="2120"/>
          </a:xfrm>
        </p:grpSpPr>
        <p:sp>
          <p:nvSpPr>
            <p:cNvPr id="7" name="Rectangle 6"/>
            <p:cNvSpPr>
              <a:spLocks noChangeArrowheads="1"/>
            </p:cNvSpPr>
            <p:nvPr/>
          </p:nvSpPr>
          <p:spPr bwMode="auto">
            <a:xfrm>
              <a:off x="1176" y="1596"/>
              <a:ext cx="16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7"/>
            <p:cNvSpPr>
              <a:spLocks noChangeArrowheads="1"/>
            </p:cNvSpPr>
            <p:nvPr/>
          </p:nvSpPr>
          <p:spPr bwMode="auto">
            <a:xfrm>
              <a:off x="1176" y="1596"/>
              <a:ext cx="15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Oval 8"/>
            <p:cNvSpPr>
              <a:spLocks noChangeArrowheads="1"/>
            </p:cNvSpPr>
            <p:nvPr/>
          </p:nvSpPr>
          <p:spPr bwMode="auto">
            <a:xfrm>
              <a:off x="417" y="712"/>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10" name="Rectangle 9"/>
            <p:cNvSpPr>
              <a:spLocks noChangeArrowheads="1"/>
            </p:cNvSpPr>
            <p:nvPr/>
          </p:nvSpPr>
          <p:spPr bwMode="auto">
            <a:xfrm>
              <a:off x="490" y="79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cs typeface="ËÎÌå" charset="0"/>
                </a:rPr>
                <a:t>V</a:t>
              </a:r>
              <a:endParaRPr lang="en-US" altLang="zh-CN" sz="2000" b="1">
                <a:latin typeface="Verdana" pitchFamily="34" charset="0"/>
                <a:cs typeface="ËÎÌå" charset="0"/>
              </a:endParaRPr>
            </a:p>
          </p:txBody>
        </p:sp>
        <p:sp>
          <p:nvSpPr>
            <p:cNvPr id="11" name="Rectangle 10"/>
            <p:cNvSpPr>
              <a:spLocks noChangeArrowheads="1"/>
            </p:cNvSpPr>
            <p:nvPr/>
          </p:nvSpPr>
          <p:spPr bwMode="auto">
            <a:xfrm>
              <a:off x="609" y="856"/>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0</a:t>
              </a:r>
              <a:endParaRPr lang="en-US" altLang="zh-CN" sz="1600" b="1">
                <a:latin typeface="Verdana" pitchFamily="34" charset="0"/>
              </a:endParaRPr>
            </a:p>
          </p:txBody>
        </p:sp>
        <p:sp>
          <p:nvSpPr>
            <p:cNvPr id="12" name="Oval 11"/>
            <p:cNvSpPr>
              <a:spLocks noChangeArrowheads="1"/>
            </p:cNvSpPr>
            <p:nvPr/>
          </p:nvSpPr>
          <p:spPr bwMode="auto">
            <a:xfrm>
              <a:off x="1392" y="192"/>
              <a:ext cx="358" cy="349"/>
            </a:xfrm>
            <a:prstGeom prst="ellipse">
              <a:avLst/>
            </a:prstGeom>
            <a:solidFill>
              <a:srgbClr val="FFFFFF"/>
            </a:solidFill>
            <a:ln w="38100">
              <a:solidFill>
                <a:srgbClr val="000000"/>
              </a:solidFill>
              <a:round/>
              <a:headEnd/>
              <a:tailEnd/>
            </a:ln>
          </p:spPr>
          <p:txBody>
            <a:bodyPr/>
            <a:lstStyle/>
            <a:p>
              <a:endParaRPr lang="zh-CN" altLang="en-US"/>
            </a:p>
          </p:txBody>
        </p:sp>
        <p:sp>
          <p:nvSpPr>
            <p:cNvPr id="13" name="Rectangle 12"/>
            <p:cNvSpPr>
              <a:spLocks noChangeArrowheads="1"/>
            </p:cNvSpPr>
            <p:nvPr/>
          </p:nvSpPr>
          <p:spPr bwMode="auto">
            <a:xfrm>
              <a:off x="1474" y="27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4" name="Rectangle 13"/>
            <p:cNvSpPr>
              <a:spLocks noChangeArrowheads="1"/>
            </p:cNvSpPr>
            <p:nvPr/>
          </p:nvSpPr>
          <p:spPr bwMode="auto">
            <a:xfrm>
              <a:off x="1585" y="33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5</a:t>
              </a:r>
              <a:endParaRPr lang="en-US" altLang="zh-CN" sz="1600" b="1">
                <a:latin typeface="Verdana" pitchFamily="34" charset="0"/>
              </a:endParaRPr>
            </a:p>
          </p:txBody>
        </p:sp>
        <p:sp>
          <p:nvSpPr>
            <p:cNvPr id="15" name="Oval 14"/>
            <p:cNvSpPr>
              <a:spLocks noChangeArrowheads="1"/>
            </p:cNvSpPr>
            <p:nvPr/>
          </p:nvSpPr>
          <p:spPr bwMode="auto">
            <a:xfrm>
              <a:off x="2396" y="707"/>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16" name="Rectangle 15"/>
            <p:cNvSpPr>
              <a:spLocks noChangeArrowheads="1"/>
            </p:cNvSpPr>
            <p:nvPr/>
          </p:nvSpPr>
          <p:spPr bwMode="auto">
            <a:xfrm>
              <a:off x="2486" y="794"/>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7" name="Rectangle 16"/>
            <p:cNvSpPr>
              <a:spLocks noChangeArrowheads="1"/>
            </p:cNvSpPr>
            <p:nvPr/>
          </p:nvSpPr>
          <p:spPr bwMode="auto">
            <a:xfrm>
              <a:off x="2589" y="852"/>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4</a:t>
              </a:r>
              <a:endParaRPr lang="en-US" altLang="zh-CN" sz="1600" b="1">
                <a:latin typeface="Verdana" pitchFamily="34" charset="0"/>
              </a:endParaRPr>
            </a:p>
          </p:txBody>
        </p:sp>
        <p:sp>
          <p:nvSpPr>
            <p:cNvPr id="18" name="Freeform 17"/>
            <p:cNvSpPr>
              <a:spLocks/>
            </p:cNvSpPr>
            <p:nvPr/>
          </p:nvSpPr>
          <p:spPr bwMode="auto">
            <a:xfrm>
              <a:off x="2375" y="1533"/>
              <a:ext cx="381" cy="363"/>
            </a:xfrm>
            <a:custGeom>
              <a:avLst/>
              <a:gdLst>
                <a:gd name="T0" fmla="*/ 116 w 381"/>
                <a:gd name="T1" fmla="*/ 13 h 363"/>
                <a:gd name="T2" fmla="*/ 88 w 381"/>
                <a:gd name="T3" fmla="*/ 26 h 363"/>
                <a:gd name="T4" fmla="*/ 67 w 381"/>
                <a:gd name="T5" fmla="*/ 41 h 363"/>
                <a:gd name="T6" fmla="*/ 53 w 381"/>
                <a:gd name="T7" fmla="*/ 55 h 363"/>
                <a:gd name="T8" fmla="*/ 42 w 381"/>
                <a:gd name="T9" fmla="*/ 68 h 363"/>
                <a:gd name="T10" fmla="*/ 30 w 381"/>
                <a:gd name="T11" fmla="*/ 81 h 363"/>
                <a:gd name="T12" fmla="*/ 23 w 381"/>
                <a:gd name="T13" fmla="*/ 94 h 363"/>
                <a:gd name="T14" fmla="*/ 16 w 381"/>
                <a:gd name="T15" fmla="*/ 107 h 363"/>
                <a:gd name="T16" fmla="*/ 12 w 381"/>
                <a:gd name="T17" fmla="*/ 121 h 363"/>
                <a:gd name="T18" fmla="*/ 7 w 381"/>
                <a:gd name="T19" fmla="*/ 132 h 363"/>
                <a:gd name="T20" fmla="*/ 5 w 381"/>
                <a:gd name="T21" fmla="*/ 145 h 363"/>
                <a:gd name="T22" fmla="*/ 2 w 381"/>
                <a:gd name="T23" fmla="*/ 158 h 363"/>
                <a:gd name="T24" fmla="*/ 2 w 381"/>
                <a:gd name="T25" fmla="*/ 171 h 363"/>
                <a:gd name="T26" fmla="*/ 2 w 381"/>
                <a:gd name="T27" fmla="*/ 182 h 363"/>
                <a:gd name="T28" fmla="*/ 2 w 381"/>
                <a:gd name="T29" fmla="*/ 196 h 363"/>
                <a:gd name="T30" fmla="*/ 5 w 381"/>
                <a:gd name="T31" fmla="*/ 209 h 363"/>
                <a:gd name="T32" fmla="*/ 7 w 381"/>
                <a:gd name="T33" fmla="*/ 222 h 363"/>
                <a:gd name="T34" fmla="*/ 9 w 381"/>
                <a:gd name="T35" fmla="*/ 235 h 363"/>
                <a:gd name="T36" fmla="*/ 14 w 381"/>
                <a:gd name="T37" fmla="*/ 246 h 363"/>
                <a:gd name="T38" fmla="*/ 21 w 381"/>
                <a:gd name="T39" fmla="*/ 259 h 363"/>
                <a:gd name="T40" fmla="*/ 28 w 381"/>
                <a:gd name="T41" fmla="*/ 273 h 363"/>
                <a:gd name="T42" fmla="*/ 35 w 381"/>
                <a:gd name="T43" fmla="*/ 286 h 363"/>
                <a:gd name="T44" fmla="*/ 46 w 381"/>
                <a:gd name="T45" fmla="*/ 295 h 363"/>
                <a:gd name="T46" fmla="*/ 58 w 381"/>
                <a:gd name="T47" fmla="*/ 308 h 363"/>
                <a:gd name="T48" fmla="*/ 72 w 381"/>
                <a:gd name="T49" fmla="*/ 321 h 363"/>
                <a:gd name="T50" fmla="*/ 91 w 381"/>
                <a:gd name="T51" fmla="*/ 332 h 363"/>
                <a:gd name="T52" fmla="*/ 114 w 381"/>
                <a:gd name="T53" fmla="*/ 343 h 363"/>
                <a:gd name="T54" fmla="*/ 146 w 381"/>
                <a:gd name="T55" fmla="*/ 354 h 363"/>
                <a:gd name="T56" fmla="*/ 237 w 381"/>
                <a:gd name="T57" fmla="*/ 359 h 363"/>
                <a:gd name="T58" fmla="*/ 279 w 381"/>
                <a:gd name="T59" fmla="*/ 343 h 363"/>
                <a:gd name="T60" fmla="*/ 302 w 381"/>
                <a:gd name="T61" fmla="*/ 330 h 363"/>
                <a:gd name="T62" fmla="*/ 318 w 381"/>
                <a:gd name="T63" fmla="*/ 317 h 363"/>
                <a:gd name="T64" fmla="*/ 332 w 381"/>
                <a:gd name="T65" fmla="*/ 303 h 363"/>
                <a:gd name="T66" fmla="*/ 344 w 381"/>
                <a:gd name="T67" fmla="*/ 290 h 363"/>
                <a:gd name="T68" fmla="*/ 353 w 381"/>
                <a:gd name="T69" fmla="*/ 275 h 363"/>
                <a:gd name="T70" fmla="*/ 360 w 381"/>
                <a:gd name="T71" fmla="*/ 262 h 363"/>
                <a:gd name="T72" fmla="*/ 367 w 381"/>
                <a:gd name="T73" fmla="*/ 251 h 363"/>
                <a:gd name="T74" fmla="*/ 369 w 381"/>
                <a:gd name="T75" fmla="*/ 237 h 363"/>
                <a:gd name="T76" fmla="*/ 374 w 381"/>
                <a:gd name="T77" fmla="*/ 224 h 363"/>
                <a:gd name="T78" fmla="*/ 379 w 381"/>
                <a:gd name="T79" fmla="*/ 211 h 363"/>
                <a:gd name="T80" fmla="*/ 381 w 381"/>
                <a:gd name="T81" fmla="*/ 200 h 363"/>
                <a:gd name="T82" fmla="*/ 379 w 381"/>
                <a:gd name="T83" fmla="*/ 187 h 363"/>
                <a:gd name="T84" fmla="*/ 379 w 381"/>
                <a:gd name="T85" fmla="*/ 174 h 363"/>
                <a:gd name="T86" fmla="*/ 379 w 381"/>
                <a:gd name="T87" fmla="*/ 160 h 363"/>
                <a:gd name="T88" fmla="*/ 376 w 381"/>
                <a:gd name="T89" fmla="*/ 149 h 363"/>
                <a:gd name="T90" fmla="*/ 374 w 381"/>
                <a:gd name="T91" fmla="*/ 136 h 363"/>
                <a:gd name="T92" fmla="*/ 369 w 381"/>
                <a:gd name="T93" fmla="*/ 123 h 363"/>
                <a:gd name="T94" fmla="*/ 362 w 381"/>
                <a:gd name="T95" fmla="*/ 110 h 363"/>
                <a:gd name="T96" fmla="*/ 358 w 381"/>
                <a:gd name="T97" fmla="*/ 96 h 363"/>
                <a:gd name="T98" fmla="*/ 351 w 381"/>
                <a:gd name="T99" fmla="*/ 85 h 363"/>
                <a:gd name="T100" fmla="*/ 339 w 381"/>
                <a:gd name="T101" fmla="*/ 72 h 363"/>
                <a:gd name="T102" fmla="*/ 330 w 381"/>
                <a:gd name="T103" fmla="*/ 61 h 363"/>
                <a:gd name="T104" fmla="*/ 316 w 381"/>
                <a:gd name="T105" fmla="*/ 48 h 363"/>
                <a:gd name="T106" fmla="*/ 302 w 381"/>
                <a:gd name="T107" fmla="*/ 37 h 363"/>
                <a:gd name="T108" fmla="*/ 281 w 381"/>
                <a:gd name="T109" fmla="*/ 26 h 363"/>
                <a:gd name="T110" fmla="*/ 256 w 381"/>
                <a:gd name="T111" fmla="*/ 13 h 363"/>
                <a:gd name="T112" fmla="*/ 207 w 381"/>
                <a:gd name="T113" fmla="*/ 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1" h="363">
                  <a:moveTo>
                    <a:pt x="181" y="0"/>
                  </a:moveTo>
                  <a:lnTo>
                    <a:pt x="156" y="2"/>
                  </a:lnTo>
                  <a:lnTo>
                    <a:pt x="144" y="4"/>
                  </a:lnTo>
                  <a:lnTo>
                    <a:pt x="137" y="6"/>
                  </a:lnTo>
                  <a:lnTo>
                    <a:pt x="128" y="8"/>
                  </a:lnTo>
                  <a:lnTo>
                    <a:pt x="123" y="11"/>
                  </a:lnTo>
                  <a:lnTo>
                    <a:pt x="116" y="13"/>
                  </a:lnTo>
                  <a:lnTo>
                    <a:pt x="112" y="15"/>
                  </a:lnTo>
                  <a:lnTo>
                    <a:pt x="107" y="17"/>
                  </a:lnTo>
                  <a:lnTo>
                    <a:pt x="102" y="19"/>
                  </a:lnTo>
                  <a:lnTo>
                    <a:pt x="100" y="22"/>
                  </a:lnTo>
                  <a:lnTo>
                    <a:pt x="95" y="24"/>
                  </a:lnTo>
                  <a:lnTo>
                    <a:pt x="91" y="24"/>
                  </a:lnTo>
                  <a:lnTo>
                    <a:pt x="88" y="26"/>
                  </a:lnTo>
                  <a:lnTo>
                    <a:pt x="86" y="28"/>
                  </a:lnTo>
                  <a:lnTo>
                    <a:pt x="81" y="30"/>
                  </a:lnTo>
                  <a:lnTo>
                    <a:pt x="79" y="33"/>
                  </a:lnTo>
                  <a:lnTo>
                    <a:pt x="77" y="37"/>
                  </a:lnTo>
                  <a:lnTo>
                    <a:pt x="72" y="37"/>
                  </a:lnTo>
                  <a:lnTo>
                    <a:pt x="70" y="39"/>
                  </a:lnTo>
                  <a:lnTo>
                    <a:pt x="67" y="41"/>
                  </a:lnTo>
                  <a:lnTo>
                    <a:pt x="67" y="44"/>
                  </a:lnTo>
                  <a:lnTo>
                    <a:pt x="65" y="46"/>
                  </a:lnTo>
                  <a:lnTo>
                    <a:pt x="63" y="46"/>
                  </a:lnTo>
                  <a:lnTo>
                    <a:pt x="60" y="48"/>
                  </a:lnTo>
                  <a:lnTo>
                    <a:pt x="58" y="50"/>
                  </a:lnTo>
                  <a:lnTo>
                    <a:pt x="56" y="52"/>
                  </a:lnTo>
                  <a:lnTo>
                    <a:pt x="53" y="55"/>
                  </a:lnTo>
                  <a:lnTo>
                    <a:pt x="51" y="57"/>
                  </a:lnTo>
                  <a:lnTo>
                    <a:pt x="51" y="57"/>
                  </a:lnTo>
                  <a:lnTo>
                    <a:pt x="49" y="59"/>
                  </a:lnTo>
                  <a:lnTo>
                    <a:pt x="46" y="61"/>
                  </a:lnTo>
                  <a:lnTo>
                    <a:pt x="44" y="63"/>
                  </a:lnTo>
                  <a:lnTo>
                    <a:pt x="44" y="66"/>
                  </a:lnTo>
                  <a:lnTo>
                    <a:pt x="42" y="68"/>
                  </a:lnTo>
                  <a:lnTo>
                    <a:pt x="40" y="68"/>
                  </a:lnTo>
                  <a:lnTo>
                    <a:pt x="37" y="70"/>
                  </a:lnTo>
                  <a:lnTo>
                    <a:pt x="37" y="72"/>
                  </a:lnTo>
                  <a:lnTo>
                    <a:pt x="35" y="77"/>
                  </a:lnTo>
                  <a:lnTo>
                    <a:pt x="33" y="79"/>
                  </a:lnTo>
                  <a:lnTo>
                    <a:pt x="33" y="79"/>
                  </a:lnTo>
                  <a:lnTo>
                    <a:pt x="30" y="81"/>
                  </a:lnTo>
                  <a:lnTo>
                    <a:pt x="30" y="83"/>
                  </a:lnTo>
                  <a:lnTo>
                    <a:pt x="30" y="85"/>
                  </a:lnTo>
                  <a:lnTo>
                    <a:pt x="28" y="88"/>
                  </a:lnTo>
                  <a:lnTo>
                    <a:pt x="28" y="90"/>
                  </a:lnTo>
                  <a:lnTo>
                    <a:pt x="26" y="90"/>
                  </a:lnTo>
                  <a:lnTo>
                    <a:pt x="26" y="92"/>
                  </a:lnTo>
                  <a:lnTo>
                    <a:pt x="23" y="94"/>
                  </a:lnTo>
                  <a:lnTo>
                    <a:pt x="23" y="96"/>
                  </a:lnTo>
                  <a:lnTo>
                    <a:pt x="21" y="99"/>
                  </a:lnTo>
                  <a:lnTo>
                    <a:pt x="21" y="101"/>
                  </a:lnTo>
                  <a:lnTo>
                    <a:pt x="19" y="101"/>
                  </a:lnTo>
                  <a:lnTo>
                    <a:pt x="19" y="103"/>
                  </a:lnTo>
                  <a:lnTo>
                    <a:pt x="19" y="105"/>
                  </a:lnTo>
                  <a:lnTo>
                    <a:pt x="16" y="107"/>
                  </a:lnTo>
                  <a:lnTo>
                    <a:pt x="16" y="110"/>
                  </a:lnTo>
                  <a:lnTo>
                    <a:pt x="14" y="110"/>
                  </a:lnTo>
                  <a:lnTo>
                    <a:pt x="14" y="112"/>
                  </a:lnTo>
                  <a:lnTo>
                    <a:pt x="14" y="114"/>
                  </a:lnTo>
                  <a:lnTo>
                    <a:pt x="12" y="116"/>
                  </a:lnTo>
                  <a:lnTo>
                    <a:pt x="12" y="119"/>
                  </a:lnTo>
                  <a:lnTo>
                    <a:pt x="12" y="121"/>
                  </a:lnTo>
                  <a:lnTo>
                    <a:pt x="9" y="121"/>
                  </a:lnTo>
                  <a:lnTo>
                    <a:pt x="9" y="123"/>
                  </a:lnTo>
                  <a:lnTo>
                    <a:pt x="12" y="125"/>
                  </a:lnTo>
                  <a:lnTo>
                    <a:pt x="9" y="127"/>
                  </a:lnTo>
                  <a:lnTo>
                    <a:pt x="9" y="130"/>
                  </a:lnTo>
                  <a:lnTo>
                    <a:pt x="9" y="132"/>
                  </a:lnTo>
                  <a:lnTo>
                    <a:pt x="7" y="132"/>
                  </a:lnTo>
                  <a:lnTo>
                    <a:pt x="7" y="134"/>
                  </a:lnTo>
                  <a:lnTo>
                    <a:pt x="7" y="136"/>
                  </a:lnTo>
                  <a:lnTo>
                    <a:pt x="7" y="138"/>
                  </a:lnTo>
                  <a:lnTo>
                    <a:pt x="5" y="141"/>
                  </a:lnTo>
                  <a:lnTo>
                    <a:pt x="5" y="141"/>
                  </a:lnTo>
                  <a:lnTo>
                    <a:pt x="5" y="143"/>
                  </a:lnTo>
                  <a:lnTo>
                    <a:pt x="5" y="145"/>
                  </a:lnTo>
                  <a:lnTo>
                    <a:pt x="5" y="147"/>
                  </a:lnTo>
                  <a:lnTo>
                    <a:pt x="2" y="149"/>
                  </a:lnTo>
                  <a:lnTo>
                    <a:pt x="2" y="152"/>
                  </a:lnTo>
                  <a:lnTo>
                    <a:pt x="2" y="152"/>
                  </a:lnTo>
                  <a:lnTo>
                    <a:pt x="2" y="154"/>
                  </a:lnTo>
                  <a:lnTo>
                    <a:pt x="2" y="156"/>
                  </a:lnTo>
                  <a:lnTo>
                    <a:pt x="2" y="158"/>
                  </a:lnTo>
                  <a:lnTo>
                    <a:pt x="2" y="160"/>
                  </a:lnTo>
                  <a:lnTo>
                    <a:pt x="0" y="163"/>
                  </a:lnTo>
                  <a:lnTo>
                    <a:pt x="0" y="163"/>
                  </a:lnTo>
                  <a:lnTo>
                    <a:pt x="0" y="165"/>
                  </a:lnTo>
                  <a:lnTo>
                    <a:pt x="2" y="167"/>
                  </a:lnTo>
                  <a:lnTo>
                    <a:pt x="2" y="169"/>
                  </a:lnTo>
                  <a:lnTo>
                    <a:pt x="2" y="171"/>
                  </a:lnTo>
                  <a:lnTo>
                    <a:pt x="2" y="171"/>
                  </a:lnTo>
                  <a:lnTo>
                    <a:pt x="2" y="174"/>
                  </a:lnTo>
                  <a:lnTo>
                    <a:pt x="2" y="176"/>
                  </a:lnTo>
                  <a:lnTo>
                    <a:pt x="2" y="178"/>
                  </a:lnTo>
                  <a:lnTo>
                    <a:pt x="2" y="180"/>
                  </a:lnTo>
                  <a:lnTo>
                    <a:pt x="2" y="182"/>
                  </a:lnTo>
                  <a:lnTo>
                    <a:pt x="2" y="182"/>
                  </a:lnTo>
                  <a:lnTo>
                    <a:pt x="2" y="185"/>
                  </a:lnTo>
                  <a:lnTo>
                    <a:pt x="2" y="187"/>
                  </a:lnTo>
                  <a:lnTo>
                    <a:pt x="2" y="189"/>
                  </a:lnTo>
                  <a:lnTo>
                    <a:pt x="2" y="191"/>
                  </a:lnTo>
                  <a:lnTo>
                    <a:pt x="2" y="193"/>
                  </a:lnTo>
                  <a:lnTo>
                    <a:pt x="2" y="193"/>
                  </a:lnTo>
                  <a:lnTo>
                    <a:pt x="2" y="196"/>
                  </a:lnTo>
                  <a:lnTo>
                    <a:pt x="2" y="198"/>
                  </a:lnTo>
                  <a:lnTo>
                    <a:pt x="2" y="200"/>
                  </a:lnTo>
                  <a:lnTo>
                    <a:pt x="2" y="202"/>
                  </a:lnTo>
                  <a:lnTo>
                    <a:pt x="2" y="204"/>
                  </a:lnTo>
                  <a:lnTo>
                    <a:pt x="2" y="204"/>
                  </a:lnTo>
                  <a:lnTo>
                    <a:pt x="5" y="207"/>
                  </a:lnTo>
                  <a:lnTo>
                    <a:pt x="5" y="209"/>
                  </a:lnTo>
                  <a:lnTo>
                    <a:pt x="5" y="211"/>
                  </a:lnTo>
                  <a:lnTo>
                    <a:pt x="5" y="213"/>
                  </a:lnTo>
                  <a:lnTo>
                    <a:pt x="5" y="213"/>
                  </a:lnTo>
                  <a:lnTo>
                    <a:pt x="7" y="215"/>
                  </a:lnTo>
                  <a:lnTo>
                    <a:pt x="7" y="218"/>
                  </a:lnTo>
                  <a:lnTo>
                    <a:pt x="7" y="220"/>
                  </a:lnTo>
                  <a:lnTo>
                    <a:pt x="7" y="222"/>
                  </a:lnTo>
                  <a:lnTo>
                    <a:pt x="7" y="224"/>
                  </a:lnTo>
                  <a:lnTo>
                    <a:pt x="7" y="224"/>
                  </a:lnTo>
                  <a:lnTo>
                    <a:pt x="7" y="226"/>
                  </a:lnTo>
                  <a:lnTo>
                    <a:pt x="9" y="229"/>
                  </a:lnTo>
                  <a:lnTo>
                    <a:pt x="9" y="231"/>
                  </a:lnTo>
                  <a:lnTo>
                    <a:pt x="9" y="233"/>
                  </a:lnTo>
                  <a:lnTo>
                    <a:pt x="9" y="235"/>
                  </a:lnTo>
                  <a:lnTo>
                    <a:pt x="9" y="235"/>
                  </a:lnTo>
                  <a:lnTo>
                    <a:pt x="12" y="237"/>
                  </a:lnTo>
                  <a:lnTo>
                    <a:pt x="12" y="240"/>
                  </a:lnTo>
                  <a:lnTo>
                    <a:pt x="12" y="242"/>
                  </a:lnTo>
                  <a:lnTo>
                    <a:pt x="12" y="244"/>
                  </a:lnTo>
                  <a:lnTo>
                    <a:pt x="14" y="244"/>
                  </a:lnTo>
                  <a:lnTo>
                    <a:pt x="14" y="246"/>
                  </a:lnTo>
                  <a:lnTo>
                    <a:pt x="16" y="248"/>
                  </a:lnTo>
                  <a:lnTo>
                    <a:pt x="19" y="251"/>
                  </a:lnTo>
                  <a:lnTo>
                    <a:pt x="19" y="253"/>
                  </a:lnTo>
                  <a:lnTo>
                    <a:pt x="19" y="255"/>
                  </a:lnTo>
                  <a:lnTo>
                    <a:pt x="21" y="255"/>
                  </a:lnTo>
                  <a:lnTo>
                    <a:pt x="21" y="257"/>
                  </a:lnTo>
                  <a:lnTo>
                    <a:pt x="21" y="259"/>
                  </a:lnTo>
                  <a:lnTo>
                    <a:pt x="23" y="262"/>
                  </a:lnTo>
                  <a:lnTo>
                    <a:pt x="23" y="264"/>
                  </a:lnTo>
                  <a:lnTo>
                    <a:pt x="23" y="266"/>
                  </a:lnTo>
                  <a:lnTo>
                    <a:pt x="26" y="266"/>
                  </a:lnTo>
                  <a:lnTo>
                    <a:pt x="26" y="268"/>
                  </a:lnTo>
                  <a:lnTo>
                    <a:pt x="28" y="270"/>
                  </a:lnTo>
                  <a:lnTo>
                    <a:pt x="28" y="273"/>
                  </a:lnTo>
                  <a:lnTo>
                    <a:pt x="28" y="275"/>
                  </a:lnTo>
                  <a:lnTo>
                    <a:pt x="30" y="275"/>
                  </a:lnTo>
                  <a:lnTo>
                    <a:pt x="30" y="277"/>
                  </a:lnTo>
                  <a:lnTo>
                    <a:pt x="33" y="279"/>
                  </a:lnTo>
                  <a:lnTo>
                    <a:pt x="33" y="281"/>
                  </a:lnTo>
                  <a:lnTo>
                    <a:pt x="35" y="284"/>
                  </a:lnTo>
                  <a:lnTo>
                    <a:pt x="35" y="286"/>
                  </a:lnTo>
                  <a:lnTo>
                    <a:pt x="37" y="286"/>
                  </a:lnTo>
                  <a:lnTo>
                    <a:pt x="40" y="288"/>
                  </a:lnTo>
                  <a:lnTo>
                    <a:pt x="42" y="290"/>
                  </a:lnTo>
                  <a:lnTo>
                    <a:pt x="44" y="292"/>
                  </a:lnTo>
                  <a:lnTo>
                    <a:pt x="44" y="292"/>
                  </a:lnTo>
                  <a:lnTo>
                    <a:pt x="46" y="295"/>
                  </a:lnTo>
                  <a:lnTo>
                    <a:pt x="46" y="295"/>
                  </a:lnTo>
                  <a:lnTo>
                    <a:pt x="49" y="297"/>
                  </a:lnTo>
                  <a:lnTo>
                    <a:pt x="51" y="299"/>
                  </a:lnTo>
                  <a:lnTo>
                    <a:pt x="51" y="301"/>
                  </a:lnTo>
                  <a:lnTo>
                    <a:pt x="53" y="303"/>
                  </a:lnTo>
                  <a:lnTo>
                    <a:pt x="56" y="303"/>
                  </a:lnTo>
                  <a:lnTo>
                    <a:pt x="58" y="306"/>
                  </a:lnTo>
                  <a:lnTo>
                    <a:pt x="58" y="308"/>
                  </a:lnTo>
                  <a:lnTo>
                    <a:pt x="60" y="310"/>
                  </a:lnTo>
                  <a:lnTo>
                    <a:pt x="63" y="312"/>
                  </a:lnTo>
                  <a:lnTo>
                    <a:pt x="65" y="314"/>
                  </a:lnTo>
                  <a:lnTo>
                    <a:pt x="65" y="314"/>
                  </a:lnTo>
                  <a:lnTo>
                    <a:pt x="67" y="317"/>
                  </a:lnTo>
                  <a:lnTo>
                    <a:pt x="70" y="319"/>
                  </a:lnTo>
                  <a:lnTo>
                    <a:pt x="72" y="321"/>
                  </a:lnTo>
                  <a:lnTo>
                    <a:pt x="74" y="323"/>
                  </a:lnTo>
                  <a:lnTo>
                    <a:pt x="77" y="325"/>
                  </a:lnTo>
                  <a:lnTo>
                    <a:pt x="79" y="325"/>
                  </a:lnTo>
                  <a:lnTo>
                    <a:pt x="84" y="328"/>
                  </a:lnTo>
                  <a:lnTo>
                    <a:pt x="86" y="330"/>
                  </a:lnTo>
                  <a:lnTo>
                    <a:pt x="88" y="330"/>
                  </a:lnTo>
                  <a:lnTo>
                    <a:pt x="91" y="332"/>
                  </a:lnTo>
                  <a:lnTo>
                    <a:pt x="95" y="332"/>
                  </a:lnTo>
                  <a:lnTo>
                    <a:pt x="98" y="334"/>
                  </a:lnTo>
                  <a:lnTo>
                    <a:pt x="100" y="336"/>
                  </a:lnTo>
                  <a:lnTo>
                    <a:pt x="105" y="339"/>
                  </a:lnTo>
                  <a:lnTo>
                    <a:pt x="107" y="341"/>
                  </a:lnTo>
                  <a:lnTo>
                    <a:pt x="109" y="343"/>
                  </a:lnTo>
                  <a:lnTo>
                    <a:pt x="114" y="343"/>
                  </a:lnTo>
                  <a:lnTo>
                    <a:pt x="119" y="345"/>
                  </a:lnTo>
                  <a:lnTo>
                    <a:pt x="121" y="347"/>
                  </a:lnTo>
                  <a:lnTo>
                    <a:pt x="125" y="350"/>
                  </a:lnTo>
                  <a:lnTo>
                    <a:pt x="130" y="352"/>
                  </a:lnTo>
                  <a:lnTo>
                    <a:pt x="135" y="352"/>
                  </a:lnTo>
                  <a:lnTo>
                    <a:pt x="142" y="352"/>
                  </a:lnTo>
                  <a:lnTo>
                    <a:pt x="146" y="354"/>
                  </a:lnTo>
                  <a:lnTo>
                    <a:pt x="156" y="356"/>
                  </a:lnTo>
                  <a:lnTo>
                    <a:pt x="163" y="359"/>
                  </a:lnTo>
                  <a:lnTo>
                    <a:pt x="174" y="359"/>
                  </a:lnTo>
                  <a:lnTo>
                    <a:pt x="200" y="361"/>
                  </a:lnTo>
                  <a:lnTo>
                    <a:pt x="200" y="363"/>
                  </a:lnTo>
                  <a:lnTo>
                    <a:pt x="225" y="361"/>
                  </a:lnTo>
                  <a:lnTo>
                    <a:pt x="237" y="359"/>
                  </a:lnTo>
                  <a:lnTo>
                    <a:pt x="244" y="356"/>
                  </a:lnTo>
                  <a:lnTo>
                    <a:pt x="253" y="354"/>
                  </a:lnTo>
                  <a:lnTo>
                    <a:pt x="258" y="352"/>
                  </a:lnTo>
                  <a:lnTo>
                    <a:pt x="265" y="350"/>
                  </a:lnTo>
                  <a:lnTo>
                    <a:pt x="270" y="347"/>
                  </a:lnTo>
                  <a:lnTo>
                    <a:pt x="274" y="345"/>
                  </a:lnTo>
                  <a:lnTo>
                    <a:pt x="279" y="343"/>
                  </a:lnTo>
                  <a:lnTo>
                    <a:pt x="281" y="341"/>
                  </a:lnTo>
                  <a:lnTo>
                    <a:pt x="286" y="339"/>
                  </a:lnTo>
                  <a:lnTo>
                    <a:pt x="290" y="339"/>
                  </a:lnTo>
                  <a:lnTo>
                    <a:pt x="293" y="336"/>
                  </a:lnTo>
                  <a:lnTo>
                    <a:pt x="295" y="334"/>
                  </a:lnTo>
                  <a:lnTo>
                    <a:pt x="300" y="332"/>
                  </a:lnTo>
                  <a:lnTo>
                    <a:pt x="302" y="330"/>
                  </a:lnTo>
                  <a:lnTo>
                    <a:pt x="304" y="325"/>
                  </a:lnTo>
                  <a:lnTo>
                    <a:pt x="309" y="325"/>
                  </a:lnTo>
                  <a:lnTo>
                    <a:pt x="311" y="323"/>
                  </a:lnTo>
                  <a:lnTo>
                    <a:pt x="314" y="321"/>
                  </a:lnTo>
                  <a:lnTo>
                    <a:pt x="314" y="319"/>
                  </a:lnTo>
                  <a:lnTo>
                    <a:pt x="316" y="317"/>
                  </a:lnTo>
                  <a:lnTo>
                    <a:pt x="318" y="317"/>
                  </a:lnTo>
                  <a:lnTo>
                    <a:pt x="321" y="314"/>
                  </a:lnTo>
                  <a:lnTo>
                    <a:pt x="323" y="312"/>
                  </a:lnTo>
                  <a:lnTo>
                    <a:pt x="325" y="310"/>
                  </a:lnTo>
                  <a:lnTo>
                    <a:pt x="328" y="308"/>
                  </a:lnTo>
                  <a:lnTo>
                    <a:pt x="330" y="306"/>
                  </a:lnTo>
                  <a:lnTo>
                    <a:pt x="330" y="306"/>
                  </a:lnTo>
                  <a:lnTo>
                    <a:pt x="332" y="303"/>
                  </a:lnTo>
                  <a:lnTo>
                    <a:pt x="335" y="301"/>
                  </a:lnTo>
                  <a:lnTo>
                    <a:pt x="337" y="299"/>
                  </a:lnTo>
                  <a:lnTo>
                    <a:pt x="337" y="297"/>
                  </a:lnTo>
                  <a:lnTo>
                    <a:pt x="339" y="295"/>
                  </a:lnTo>
                  <a:lnTo>
                    <a:pt x="342" y="295"/>
                  </a:lnTo>
                  <a:lnTo>
                    <a:pt x="344" y="292"/>
                  </a:lnTo>
                  <a:lnTo>
                    <a:pt x="344" y="290"/>
                  </a:lnTo>
                  <a:lnTo>
                    <a:pt x="346" y="286"/>
                  </a:lnTo>
                  <a:lnTo>
                    <a:pt x="348" y="284"/>
                  </a:lnTo>
                  <a:lnTo>
                    <a:pt x="348" y="284"/>
                  </a:lnTo>
                  <a:lnTo>
                    <a:pt x="351" y="281"/>
                  </a:lnTo>
                  <a:lnTo>
                    <a:pt x="351" y="279"/>
                  </a:lnTo>
                  <a:lnTo>
                    <a:pt x="351" y="277"/>
                  </a:lnTo>
                  <a:lnTo>
                    <a:pt x="353" y="275"/>
                  </a:lnTo>
                  <a:lnTo>
                    <a:pt x="353" y="273"/>
                  </a:lnTo>
                  <a:lnTo>
                    <a:pt x="355" y="273"/>
                  </a:lnTo>
                  <a:lnTo>
                    <a:pt x="355" y="270"/>
                  </a:lnTo>
                  <a:lnTo>
                    <a:pt x="358" y="268"/>
                  </a:lnTo>
                  <a:lnTo>
                    <a:pt x="358" y="266"/>
                  </a:lnTo>
                  <a:lnTo>
                    <a:pt x="360" y="264"/>
                  </a:lnTo>
                  <a:lnTo>
                    <a:pt x="360" y="262"/>
                  </a:lnTo>
                  <a:lnTo>
                    <a:pt x="362" y="262"/>
                  </a:lnTo>
                  <a:lnTo>
                    <a:pt x="362" y="259"/>
                  </a:lnTo>
                  <a:lnTo>
                    <a:pt x="362" y="257"/>
                  </a:lnTo>
                  <a:lnTo>
                    <a:pt x="365" y="255"/>
                  </a:lnTo>
                  <a:lnTo>
                    <a:pt x="365" y="253"/>
                  </a:lnTo>
                  <a:lnTo>
                    <a:pt x="367" y="253"/>
                  </a:lnTo>
                  <a:lnTo>
                    <a:pt x="367" y="251"/>
                  </a:lnTo>
                  <a:lnTo>
                    <a:pt x="367" y="248"/>
                  </a:lnTo>
                  <a:lnTo>
                    <a:pt x="369" y="246"/>
                  </a:lnTo>
                  <a:lnTo>
                    <a:pt x="369" y="244"/>
                  </a:lnTo>
                  <a:lnTo>
                    <a:pt x="369" y="242"/>
                  </a:lnTo>
                  <a:lnTo>
                    <a:pt x="372" y="242"/>
                  </a:lnTo>
                  <a:lnTo>
                    <a:pt x="372" y="240"/>
                  </a:lnTo>
                  <a:lnTo>
                    <a:pt x="369" y="237"/>
                  </a:lnTo>
                  <a:lnTo>
                    <a:pt x="372" y="235"/>
                  </a:lnTo>
                  <a:lnTo>
                    <a:pt x="372" y="233"/>
                  </a:lnTo>
                  <a:lnTo>
                    <a:pt x="372" y="231"/>
                  </a:lnTo>
                  <a:lnTo>
                    <a:pt x="374" y="231"/>
                  </a:lnTo>
                  <a:lnTo>
                    <a:pt x="374" y="229"/>
                  </a:lnTo>
                  <a:lnTo>
                    <a:pt x="374" y="226"/>
                  </a:lnTo>
                  <a:lnTo>
                    <a:pt x="374" y="224"/>
                  </a:lnTo>
                  <a:lnTo>
                    <a:pt x="376" y="222"/>
                  </a:lnTo>
                  <a:lnTo>
                    <a:pt x="376" y="222"/>
                  </a:lnTo>
                  <a:lnTo>
                    <a:pt x="376" y="220"/>
                  </a:lnTo>
                  <a:lnTo>
                    <a:pt x="376" y="218"/>
                  </a:lnTo>
                  <a:lnTo>
                    <a:pt x="376" y="215"/>
                  </a:lnTo>
                  <a:lnTo>
                    <a:pt x="379" y="213"/>
                  </a:lnTo>
                  <a:lnTo>
                    <a:pt x="379" y="211"/>
                  </a:lnTo>
                  <a:lnTo>
                    <a:pt x="379" y="211"/>
                  </a:lnTo>
                  <a:lnTo>
                    <a:pt x="379" y="209"/>
                  </a:lnTo>
                  <a:lnTo>
                    <a:pt x="379" y="207"/>
                  </a:lnTo>
                  <a:lnTo>
                    <a:pt x="379" y="204"/>
                  </a:lnTo>
                  <a:lnTo>
                    <a:pt x="379" y="202"/>
                  </a:lnTo>
                  <a:lnTo>
                    <a:pt x="381" y="200"/>
                  </a:lnTo>
                  <a:lnTo>
                    <a:pt x="381" y="200"/>
                  </a:lnTo>
                  <a:lnTo>
                    <a:pt x="381" y="198"/>
                  </a:lnTo>
                  <a:lnTo>
                    <a:pt x="379" y="196"/>
                  </a:lnTo>
                  <a:lnTo>
                    <a:pt x="379" y="193"/>
                  </a:lnTo>
                  <a:lnTo>
                    <a:pt x="379" y="191"/>
                  </a:lnTo>
                  <a:lnTo>
                    <a:pt x="379" y="191"/>
                  </a:lnTo>
                  <a:lnTo>
                    <a:pt x="379" y="189"/>
                  </a:lnTo>
                  <a:lnTo>
                    <a:pt x="379" y="187"/>
                  </a:lnTo>
                  <a:lnTo>
                    <a:pt x="379" y="185"/>
                  </a:lnTo>
                  <a:lnTo>
                    <a:pt x="379" y="182"/>
                  </a:lnTo>
                  <a:lnTo>
                    <a:pt x="379" y="180"/>
                  </a:lnTo>
                  <a:lnTo>
                    <a:pt x="379" y="180"/>
                  </a:lnTo>
                  <a:lnTo>
                    <a:pt x="379" y="178"/>
                  </a:lnTo>
                  <a:lnTo>
                    <a:pt x="379" y="176"/>
                  </a:lnTo>
                  <a:lnTo>
                    <a:pt x="379" y="174"/>
                  </a:lnTo>
                  <a:lnTo>
                    <a:pt x="379" y="171"/>
                  </a:lnTo>
                  <a:lnTo>
                    <a:pt x="379" y="169"/>
                  </a:lnTo>
                  <a:lnTo>
                    <a:pt x="379" y="169"/>
                  </a:lnTo>
                  <a:lnTo>
                    <a:pt x="379" y="167"/>
                  </a:lnTo>
                  <a:lnTo>
                    <a:pt x="379" y="165"/>
                  </a:lnTo>
                  <a:lnTo>
                    <a:pt x="379" y="163"/>
                  </a:lnTo>
                  <a:lnTo>
                    <a:pt x="379" y="160"/>
                  </a:lnTo>
                  <a:lnTo>
                    <a:pt x="379" y="158"/>
                  </a:lnTo>
                  <a:lnTo>
                    <a:pt x="379" y="158"/>
                  </a:lnTo>
                  <a:lnTo>
                    <a:pt x="376" y="156"/>
                  </a:lnTo>
                  <a:lnTo>
                    <a:pt x="376" y="154"/>
                  </a:lnTo>
                  <a:lnTo>
                    <a:pt x="376" y="152"/>
                  </a:lnTo>
                  <a:lnTo>
                    <a:pt x="376" y="149"/>
                  </a:lnTo>
                  <a:lnTo>
                    <a:pt x="376" y="149"/>
                  </a:lnTo>
                  <a:lnTo>
                    <a:pt x="374" y="147"/>
                  </a:lnTo>
                  <a:lnTo>
                    <a:pt x="374" y="145"/>
                  </a:lnTo>
                  <a:lnTo>
                    <a:pt x="374" y="143"/>
                  </a:lnTo>
                  <a:lnTo>
                    <a:pt x="374" y="141"/>
                  </a:lnTo>
                  <a:lnTo>
                    <a:pt x="374" y="138"/>
                  </a:lnTo>
                  <a:lnTo>
                    <a:pt x="374" y="138"/>
                  </a:lnTo>
                  <a:lnTo>
                    <a:pt x="374" y="136"/>
                  </a:lnTo>
                  <a:lnTo>
                    <a:pt x="372" y="134"/>
                  </a:lnTo>
                  <a:lnTo>
                    <a:pt x="372" y="132"/>
                  </a:lnTo>
                  <a:lnTo>
                    <a:pt x="372" y="130"/>
                  </a:lnTo>
                  <a:lnTo>
                    <a:pt x="372" y="127"/>
                  </a:lnTo>
                  <a:lnTo>
                    <a:pt x="372" y="127"/>
                  </a:lnTo>
                  <a:lnTo>
                    <a:pt x="369" y="125"/>
                  </a:lnTo>
                  <a:lnTo>
                    <a:pt x="369" y="123"/>
                  </a:lnTo>
                  <a:lnTo>
                    <a:pt x="369" y="121"/>
                  </a:lnTo>
                  <a:lnTo>
                    <a:pt x="369" y="119"/>
                  </a:lnTo>
                  <a:lnTo>
                    <a:pt x="367" y="119"/>
                  </a:lnTo>
                  <a:lnTo>
                    <a:pt x="367" y="116"/>
                  </a:lnTo>
                  <a:lnTo>
                    <a:pt x="365" y="114"/>
                  </a:lnTo>
                  <a:lnTo>
                    <a:pt x="362" y="112"/>
                  </a:lnTo>
                  <a:lnTo>
                    <a:pt x="362" y="110"/>
                  </a:lnTo>
                  <a:lnTo>
                    <a:pt x="362" y="107"/>
                  </a:lnTo>
                  <a:lnTo>
                    <a:pt x="360" y="107"/>
                  </a:lnTo>
                  <a:lnTo>
                    <a:pt x="360" y="105"/>
                  </a:lnTo>
                  <a:lnTo>
                    <a:pt x="360" y="103"/>
                  </a:lnTo>
                  <a:lnTo>
                    <a:pt x="358" y="101"/>
                  </a:lnTo>
                  <a:lnTo>
                    <a:pt x="358" y="99"/>
                  </a:lnTo>
                  <a:lnTo>
                    <a:pt x="358" y="96"/>
                  </a:lnTo>
                  <a:lnTo>
                    <a:pt x="355" y="96"/>
                  </a:lnTo>
                  <a:lnTo>
                    <a:pt x="355" y="94"/>
                  </a:lnTo>
                  <a:lnTo>
                    <a:pt x="353" y="92"/>
                  </a:lnTo>
                  <a:lnTo>
                    <a:pt x="353" y="90"/>
                  </a:lnTo>
                  <a:lnTo>
                    <a:pt x="353" y="88"/>
                  </a:lnTo>
                  <a:lnTo>
                    <a:pt x="351" y="88"/>
                  </a:lnTo>
                  <a:lnTo>
                    <a:pt x="351" y="85"/>
                  </a:lnTo>
                  <a:lnTo>
                    <a:pt x="348" y="83"/>
                  </a:lnTo>
                  <a:lnTo>
                    <a:pt x="348" y="81"/>
                  </a:lnTo>
                  <a:lnTo>
                    <a:pt x="346" y="79"/>
                  </a:lnTo>
                  <a:lnTo>
                    <a:pt x="346" y="77"/>
                  </a:lnTo>
                  <a:lnTo>
                    <a:pt x="344" y="77"/>
                  </a:lnTo>
                  <a:lnTo>
                    <a:pt x="342" y="74"/>
                  </a:lnTo>
                  <a:lnTo>
                    <a:pt x="339" y="72"/>
                  </a:lnTo>
                  <a:lnTo>
                    <a:pt x="337" y="70"/>
                  </a:lnTo>
                  <a:lnTo>
                    <a:pt x="337" y="70"/>
                  </a:lnTo>
                  <a:lnTo>
                    <a:pt x="335" y="68"/>
                  </a:lnTo>
                  <a:lnTo>
                    <a:pt x="335" y="68"/>
                  </a:lnTo>
                  <a:lnTo>
                    <a:pt x="332" y="66"/>
                  </a:lnTo>
                  <a:lnTo>
                    <a:pt x="330" y="63"/>
                  </a:lnTo>
                  <a:lnTo>
                    <a:pt x="330" y="61"/>
                  </a:lnTo>
                  <a:lnTo>
                    <a:pt x="328" y="59"/>
                  </a:lnTo>
                  <a:lnTo>
                    <a:pt x="325" y="59"/>
                  </a:lnTo>
                  <a:lnTo>
                    <a:pt x="323" y="57"/>
                  </a:lnTo>
                  <a:lnTo>
                    <a:pt x="323" y="55"/>
                  </a:lnTo>
                  <a:lnTo>
                    <a:pt x="321" y="52"/>
                  </a:lnTo>
                  <a:lnTo>
                    <a:pt x="318" y="50"/>
                  </a:lnTo>
                  <a:lnTo>
                    <a:pt x="316" y="48"/>
                  </a:lnTo>
                  <a:lnTo>
                    <a:pt x="316" y="48"/>
                  </a:lnTo>
                  <a:lnTo>
                    <a:pt x="314" y="46"/>
                  </a:lnTo>
                  <a:lnTo>
                    <a:pt x="311" y="44"/>
                  </a:lnTo>
                  <a:lnTo>
                    <a:pt x="309" y="41"/>
                  </a:lnTo>
                  <a:lnTo>
                    <a:pt x="307" y="39"/>
                  </a:lnTo>
                  <a:lnTo>
                    <a:pt x="304" y="37"/>
                  </a:lnTo>
                  <a:lnTo>
                    <a:pt x="302" y="37"/>
                  </a:lnTo>
                  <a:lnTo>
                    <a:pt x="297" y="35"/>
                  </a:lnTo>
                  <a:lnTo>
                    <a:pt x="295" y="33"/>
                  </a:lnTo>
                  <a:lnTo>
                    <a:pt x="293" y="33"/>
                  </a:lnTo>
                  <a:lnTo>
                    <a:pt x="290" y="30"/>
                  </a:lnTo>
                  <a:lnTo>
                    <a:pt x="286" y="30"/>
                  </a:lnTo>
                  <a:lnTo>
                    <a:pt x="283" y="28"/>
                  </a:lnTo>
                  <a:lnTo>
                    <a:pt x="281" y="26"/>
                  </a:lnTo>
                  <a:lnTo>
                    <a:pt x="276" y="24"/>
                  </a:lnTo>
                  <a:lnTo>
                    <a:pt x="274" y="22"/>
                  </a:lnTo>
                  <a:lnTo>
                    <a:pt x="272" y="19"/>
                  </a:lnTo>
                  <a:lnTo>
                    <a:pt x="267" y="19"/>
                  </a:lnTo>
                  <a:lnTo>
                    <a:pt x="263" y="17"/>
                  </a:lnTo>
                  <a:lnTo>
                    <a:pt x="260" y="15"/>
                  </a:lnTo>
                  <a:lnTo>
                    <a:pt x="256" y="13"/>
                  </a:lnTo>
                  <a:lnTo>
                    <a:pt x="251" y="11"/>
                  </a:lnTo>
                  <a:lnTo>
                    <a:pt x="246" y="11"/>
                  </a:lnTo>
                  <a:lnTo>
                    <a:pt x="239" y="11"/>
                  </a:lnTo>
                  <a:lnTo>
                    <a:pt x="235" y="8"/>
                  </a:lnTo>
                  <a:lnTo>
                    <a:pt x="225" y="6"/>
                  </a:lnTo>
                  <a:lnTo>
                    <a:pt x="218" y="4"/>
                  </a:lnTo>
                  <a:lnTo>
                    <a:pt x="207" y="4"/>
                  </a:lnTo>
                  <a:lnTo>
                    <a:pt x="181" y="2"/>
                  </a:lnTo>
                  <a:lnTo>
                    <a:pt x="181" y="0"/>
                  </a:lnTo>
                  <a:close/>
                </a:path>
              </a:pathLst>
            </a:custGeom>
            <a:solidFill>
              <a:srgbClr val="FFFFFF"/>
            </a:solidFill>
            <a:ln w="38100" cmpd="sng">
              <a:solidFill>
                <a:srgbClr val="000000"/>
              </a:solidFill>
              <a:prstDash val="solid"/>
              <a:round/>
              <a:headEnd/>
              <a:tailEnd/>
            </a:ln>
          </p:spPr>
          <p:txBody>
            <a:bodyPr/>
            <a:lstStyle/>
            <a:p>
              <a:endParaRPr lang="zh-CN" altLang="en-US"/>
            </a:p>
          </p:txBody>
        </p:sp>
        <p:sp>
          <p:nvSpPr>
            <p:cNvPr id="19" name="Rectangle 18"/>
            <p:cNvSpPr>
              <a:spLocks noChangeArrowheads="1"/>
            </p:cNvSpPr>
            <p:nvPr/>
          </p:nvSpPr>
          <p:spPr bwMode="auto">
            <a:xfrm rot="21360000">
              <a:off x="2472" y="1623"/>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0" name="Rectangle 19"/>
            <p:cNvSpPr>
              <a:spLocks noChangeArrowheads="1"/>
            </p:cNvSpPr>
            <p:nvPr/>
          </p:nvSpPr>
          <p:spPr bwMode="auto">
            <a:xfrm rot="21360000">
              <a:off x="2581" y="167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3</a:t>
              </a:r>
              <a:endParaRPr lang="en-US" altLang="zh-CN" sz="1600" b="1">
                <a:latin typeface="Verdana" pitchFamily="34" charset="0"/>
              </a:endParaRPr>
            </a:p>
          </p:txBody>
        </p:sp>
        <p:sp>
          <p:nvSpPr>
            <p:cNvPr id="21" name="Oval 20"/>
            <p:cNvSpPr>
              <a:spLocks noChangeArrowheads="1"/>
            </p:cNvSpPr>
            <p:nvPr/>
          </p:nvSpPr>
          <p:spPr bwMode="auto">
            <a:xfrm>
              <a:off x="1392" y="1962"/>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22" name="Rectangle 21"/>
            <p:cNvSpPr>
              <a:spLocks noChangeArrowheads="1"/>
            </p:cNvSpPr>
            <p:nvPr/>
          </p:nvSpPr>
          <p:spPr bwMode="auto">
            <a:xfrm>
              <a:off x="1474" y="2050"/>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3" name="Rectangle 22"/>
            <p:cNvSpPr>
              <a:spLocks noChangeArrowheads="1"/>
            </p:cNvSpPr>
            <p:nvPr/>
          </p:nvSpPr>
          <p:spPr bwMode="auto">
            <a:xfrm>
              <a:off x="1585" y="210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2</a:t>
              </a:r>
              <a:endParaRPr lang="en-US" altLang="zh-CN" sz="1600" b="1">
                <a:latin typeface="Verdana" pitchFamily="34" charset="0"/>
              </a:endParaRPr>
            </a:p>
          </p:txBody>
        </p:sp>
        <p:sp>
          <p:nvSpPr>
            <p:cNvPr id="24" name="Oval 23"/>
            <p:cNvSpPr>
              <a:spLocks noChangeArrowheads="1"/>
            </p:cNvSpPr>
            <p:nvPr/>
          </p:nvSpPr>
          <p:spPr bwMode="auto">
            <a:xfrm>
              <a:off x="417" y="1540"/>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25" name="Rectangle 24"/>
            <p:cNvSpPr>
              <a:spLocks noChangeArrowheads="1"/>
            </p:cNvSpPr>
            <p:nvPr/>
          </p:nvSpPr>
          <p:spPr bwMode="auto">
            <a:xfrm>
              <a:off x="490" y="1627"/>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6" name="Rectangle 25"/>
            <p:cNvSpPr>
              <a:spLocks noChangeArrowheads="1"/>
            </p:cNvSpPr>
            <p:nvPr/>
          </p:nvSpPr>
          <p:spPr bwMode="auto">
            <a:xfrm>
              <a:off x="609" y="1684"/>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1</a:t>
              </a:r>
              <a:endParaRPr lang="en-US" altLang="zh-CN" sz="1600" b="1">
                <a:latin typeface="Verdana" pitchFamily="34" charset="0"/>
              </a:endParaRPr>
            </a:p>
          </p:txBody>
        </p:sp>
        <p:sp>
          <p:nvSpPr>
            <p:cNvPr id="27" name="Line 26"/>
            <p:cNvSpPr>
              <a:spLocks noChangeShapeType="1"/>
            </p:cNvSpPr>
            <p:nvPr/>
          </p:nvSpPr>
          <p:spPr bwMode="auto">
            <a:xfrm flipV="1">
              <a:off x="760" y="526"/>
              <a:ext cx="607" cy="2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27"/>
            <p:cNvSpPr>
              <a:spLocks/>
            </p:cNvSpPr>
            <p:nvPr/>
          </p:nvSpPr>
          <p:spPr bwMode="auto">
            <a:xfrm>
              <a:off x="1330" y="493"/>
              <a:ext cx="109" cy="77"/>
            </a:xfrm>
            <a:custGeom>
              <a:avLst/>
              <a:gdLst>
                <a:gd name="T0" fmla="*/ 109 w 109"/>
                <a:gd name="T1" fmla="*/ 0 h 77"/>
                <a:gd name="T2" fmla="*/ 34 w 109"/>
                <a:gd name="T3" fmla="*/ 77 h 77"/>
                <a:gd name="T4" fmla="*/ 0 w 109"/>
                <a:gd name="T5" fmla="*/ 7 h 77"/>
                <a:gd name="T6" fmla="*/ 109 w 109"/>
                <a:gd name="T7" fmla="*/ 0 h 77"/>
              </a:gdLst>
              <a:ahLst/>
              <a:cxnLst>
                <a:cxn ang="0">
                  <a:pos x="T0" y="T1"/>
                </a:cxn>
                <a:cxn ang="0">
                  <a:pos x="T2" y="T3"/>
                </a:cxn>
                <a:cxn ang="0">
                  <a:pos x="T4" y="T5"/>
                </a:cxn>
                <a:cxn ang="0">
                  <a:pos x="T6" y="T7"/>
                </a:cxn>
              </a:cxnLst>
              <a:rect l="0" t="0" r="r" b="b"/>
              <a:pathLst>
                <a:path w="109" h="77">
                  <a:moveTo>
                    <a:pt x="109" y="0"/>
                  </a:moveTo>
                  <a:lnTo>
                    <a:pt x="34" y="77"/>
                  </a:lnTo>
                  <a:lnTo>
                    <a:pt x="0" y="7"/>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9" name="Freeform 28"/>
            <p:cNvSpPr>
              <a:spLocks/>
            </p:cNvSpPr>
            <p:nvPr/>
          </p:nvSpPr>
          <p:spPr bwMode="auto">
            <a:xfrm>
              <a:off x="839" y="391"/>
              <a:ext cx="348" cy="286"/>
            </a:xfrm>
            <a:custGeom>
              <a:avLst/>
              <a:gdLst>
                <a:gd name="T0" fmla="*/ 0 w 348"/>
                <a:gd name="T1" fmla="*/ 119 h 286"/>
                <a:gd name="T2" fmla="*/ 264 w 348"/>
                <a:gd name="T3" fmla="*/ 0 h 286"/>
                <a:gd name="T4" fmla="*/ 348 w 348"/>
                <a:gd name="T5" fmla="*/ 167 h 286"/>
                <a:gd name="T6" fmla="*/ 83 w 348"/>
                <a:gd name="T7" fmla="*/ 286 h 286"/>
                <a:gd name="T8" fmla="*/ 0 w 348"/>
                <a:gd name="T9" fmla="*/ 119 h 286"/>
              </a:gdLst>
              <a:ahLst/>
              <a:cxnLst>
                <a:cxn ang="0">
                  <a:pos x="T0" y="T1"/>
                </a:cxn>
                <a:cxn ang="0">
                  <a:pos x="T2" y="T3"/>
                </a:cxn>
                <a:cxn ang="0">
                  <a:pos x="T4" y="T5"/>
                </a:cxn>
                <a:cxn ang="0">
                  <a:pos x="T6" y="T7"/>
                </a:cxn>
                <a:cxn ang="0">
                  <a:pos x="T8" y="T9"/>
                </a:cxn>
              </a:cxnLst>
              <a:rect l="0" t="0" r="r" b="b"/>
              <a:pathLst>
                <a:path w="348" h="286">
                  <a:moveTo>
                    <a:pt x="0" y="119"/>
                  </a:moveTo>
                  <a:lnTo>
                    <a:pt x="264" y="0"/>
                  </a:lnTo>
                  <a:lnTo>
                    <a:pt x="348" y="167"/>
                  </a:lnTo>
                  <a:lnTo>
                    <a:pt x="83" y="286"/>
                  </a:lnTo>
                  <a:lnTo>
                    <a:pt x="0" y="1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29"/>
            <p:cNvSpPr>
              <a:spLocks noChangeArrowheads="1"/>
            </p:cNvSpPr>
            <p:nvPr/>
          </p:nvSpPr>
          <p:spPr bwMode="auto">
            <a:xfrm rot="20040000">
              <a:off x="883" y="4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31" name="Rectangle 30"/>
            <p:cNvSpPr>
              <a:spLocks noChangeArrowheads="1"/>
            </p:cNvSpPr>
            <p:nvPr/>
          </p:nvSpPr>
          <p:spPr bwMode="auto">
            <a:xfrm rot="20040000">
              <a:off x="971" y="43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2" name="Rectangle 31"/>
            <p:cNvSpPr>
              <a:spLocks noChangeArrowheads="1"/>
            </p:cNvSpPr>
            <p:nvPr/>
          </p:nvSpPr>
          <p:spPr bwMode="auto">
            <a:xfrm rot="20040000">
              <a:off x="1059" y="3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3" name="Line 32"/>
            <p:cNvSpPr>
              <a:spLocks noChangeShapeType="1"/>
            </p:cNvSpPr>
            <p:nvPr/>
          </p:nvSpPr>
          <p:spPr bwMode="auto">
            <a:xfrm flipV="1">
              <a:off x="781" y="881"/>
              <a:ext cx="1529" cy="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33"/>
            <p:cNvSpPr>
              <a:spLocks/>
            </p:cNvSpPr>
            <p:nvPr/>
          </p:nvSpPr>
          <p:spPr bwMode="auto">
            <a:xfrm>
              <a:off x="2287" y="843"/>
              <a:ext cx="102" cy="77"/>
            </a:xfrm>
            <a:custGeom>
              <a:avLst/>
              <a:gdLst>
                <a:gd name="T0" fmla="*/ 102 w 102"/>
                <a:gd name="T1" fmla="*/ 38 h 77"/>
                <a:gd name="T2" fmla="*/ 0 w 102"/>
                <a:gd name="T3" fmla="*/ 77 h 77"/>
                <a:gd name="T4" fmla="*/ 0 w 102"/>
                <a:gd name="T5" fmla="*/ 0 h 77"/>
                <a:gd name="T6" fmla="*/ 102 w 102"/>
                <a:gd name="T7" fmla="*/ 38 h 77"/>
              </a:gdLst>
              <a:ahLst/>
              <a:cxnLst>
                <a:cxn ang="0">
                  <a:pos x="T0" y="T1"/>
                </a:cxn>
                <a:cxn ang="0">
                  <a:pos x="T2" y="T3"/>
                </a:cxn>
                <a:cxn ang="0">
                  <a:pos x="T4" y="T5"/>
                </a:cxn>
                <a:cxn ang="0">
                  <a:pos x="T6" y="T7"/>
                </a:cxn>
              </a:cxnLst>
              <a:rect l="0" t="0" r="r" b="b"/>
              <a:pathLst>
                <a:path w="102" h="77">
                  <a:moveTo>
                    <a:pt x="102" y="38"/>
                  </a:moveTo>
                  <a:lnTo>
                    <a:pt x="0" y="77"/>
                  </a:lnTo>
                  <a:lnTo>
                    <a:pt x="0" y="0"/>
                  </a:lnTo>
                  <a:lnTo>
                    <a:pt x="102" y="3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5" name="Rectangle 34"/>
            <p:cNvSpPr>
              <a:spLocks noChangeArrowheads="1"/>
            </p:cNvSpPr>
            <p:nvPr/>
          </p:nvSpPr>
          <p:spPr bwMode="auto">
            <a:xfrm>
              <a:off x="1488" y="667"/>
              <a:ext cx="1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35"/>
            <p:cNvSpPr>
              <a:spLocks noChangeArrowheads="1"/>
            </p:cNvSpPr>
            <p:nvPr/>
          </p:nvSpPr>
          <p:spPr bwMode="auto">
            <a:xfrm rot="21540000">
              <a:off x="1487"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3</a:t>
              </a:r>
              <a:endParaRPr lang="en-US" altLang="zh-CN" b="1"/>
            </a:p>
          </p:txBody>
        </p:sp>
        <p:sp>
          <p:nvSpPr>
            <p:cNvPr id="37" name="Rectangle 36"/>
            <p:cNvSpPr>
              <a:spLocks noChangeArrowheads="1"/>
            </p:cNvSpPr>
            <p:nvPr/>
          </p:nvSpPr>
          <p:spPr bwMode="auto">
            <a:xfrm rot="21540000">
              <a:off x="1584"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8" name="Line 37"/>
            <p:cNvSpPr>
              <a:spLocks noChangeShapeType="1"/>
            </p:cNvSpPr>
            <p:nvPr/>
          </p:nvSpPr>
          <p:spPr bwMode="auto">
            <a:xfrm>
              <a:off x="760" y="965"/>
              <a:ext cx="762" cy="9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8"/>
            <p:cNvSpPr>
              <a:spLocks/>
            </p:cNvSpPr>
            <p:nvPr/>
          </p:nvSpPr>
          <p:spPr bwMode="auto">
            <a:xfrm>
              <a:off x="1476" y="1852"/>
              <a:ext cx="95" cy="101"/>
            </a:xfrm>
            <a:custGeom>
              <a:avLst/>
              <a:gdLst>
                <a:gd name="T0" fmla="*/ 95 w 95"/>
                <a:gd name="T1" fmla="*/ 101 h 101"/>
                <a:gd name="T2" fmla="*/ 0 w 95"/>
                <a:gd name="T3" fmla="*/ 48 h 101"/>
                <a:gd name="T4" fmla="*/ 65 w 95"/>
                <a:gd name="T5" fmla="*/ 0 h 101"/>
                <a:gd name="T6" fmla="*/ 95 w 95"/>
                <a:gd name="T7" fmla="*/ 101 h 101"/>
              </a:gdLst>
              <a:ahLst/>
              <a:cxnLst>
                <a:cxn ang="0">
                  <a:pos x="T0" y="T1"/>
                </a:cxn>
                <a:cxn ang="0">
                  <a:pos x="T2" y="T3"/>
                </a:cxn>
                <a:cxn ang="0">
                  <a:pos x="T4" y="T5"/>
                </a:cxn>
                <a:cxn ang="0">
                  <a:pos x="T6" y="T7"/>
                </a:cxn>
              </a:cxnLst>
              <a:rect l="0" t="0" r="r" b="b"/>
              <a:pathLst>
                <a:path w="95" h="101">
                  <a:moveTo>
                    <a:pt x="95" y="101"/>
                  </a:moveTo>
                  <a:lnTo>
                    <a:pt x="0" y="48"/>
                  </a:lnTo>
                  <a:lnTo>
                    <a:pt x="65" y="0"/>
                  </a:lnTo>
                  <a:lnTo>
                    <a:pt x="95" y="10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0" name="Freeform 39"/>
            <p:cNvSpPr>
              <a:spLocks/>
            </p:cNvSpPr>
            <p:nvPr/>
          </p:nvSpPr>
          <p:spPr bwMode="auto">
            <a:xfrm>
              <a:off x="1155" y="1271"/>
              <a:ext cx="274" cy="259"/>
            </a:xfrm>
            <a:custGeom>
              <a:avLst/>
              <a:gdLst>
                <a:gd name="T0" fmla="*/ 154 w 274"/>
                <a:gd name="T1" fmla="*/ 0 h 259"/>
                <a:gd name="T2" fmla="*/ 274 w 274"/>
                <a:gd name="T3" fmla="*/ 145 h 259"/>
                <a:gd name="T4" fmla="*/ 121 w 274"/>
                <a:gd name="T5" fmla="*/ 259 h 259"/>
                <a:gd name="T6" fmla="*/ 0 w 274"/>
                <a:gd name="T7" fmla="*/ 114 h 259"/>
                <a:gd name="T8" fmla="*/ 154 w 274"/>
                <a:gd name="T9" fmla="*/ 0 h 259"/>
              </a:gdLst>
              <a:ahLst/>
              <a:cxnLst>
                <a:cxn ang="0">
                  <a:pos x="T0" y="T1"/>
                </a:cxn>
                <a:cxn ang="0">
                  <a:pos x="T2" y="T3"/>
                </a:cxn>
                <a:cxn ang="0">
                  <a:pos x="T4" y="T5"/>
                </a:cxn>
                <a:cxn ang="0">
                  <a:pos x="T6" y="T7"/>
                </a:cxn>
                <a:cxn ang="0">
                  <a:pos x="T8" y="T9"/>
                </a:cxn>
              </a:cxnLst>
              <a:rect l="0" t="0" r="r" b="b"/>
              <a:pathLst>
                <a:path w="274" h="259">
                  <a:moveTo>
                    <a:pt x="154" y="0"/>
                  </a:moveTo>
                  <a:lnTo>
                    <a:pt x="274" y="145"/>
                  </a:lnTo>
                  <a:lnTo>
                    <a:pt x="121" y="259"/>
                  </a:lnTo>
                  <a:lnTo>
                    <a:pt x="0" y="114"/>
                  </a:lnTo>
                  <a:lnTo>
                    <a:pt x="15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Rectangle 40"/>
            <p:cNvSpPr>
              <a:spLocks noChangeArrowheads="1"/>
            </p:cNvSpPr>
            <p:nvPr/>
          </p:nvSpPr>
          <p:spPr bwMode="auto">
            <a:xfrm rot="3120000">
              <a:off x="1197" y="126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42" name="Rectangle 41"/>
            <p:cNvSpPr>
              <a:spLocks noChangeArrowheads="1"/>
            </p:cNvSpPr>
            <p:nvPr/>
          </p:nvSpPr>
          <p:spPr bwMode="auto">
            <a:xfrm rot="3120000">
              <a:off x="1255" y="133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43" name="Line 42"/>
            <p:cNvSpPr>
              <a:spLocks noChangeShapeType="1"/>
            </p:cNvSpPr>
            <p:nvPr/>
          </p:nvSpPr>
          <p:spPr bwMode="auto">
            <a:xfrm>
              <a:off x="781" y="1713"/>
              <a:ext cx="553" cy="3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3"/>
            <p:cNvSpPr>
              <a:spLocks/>
            </p:cNvSpPr>
            <p:nvPr/>
          </p:nvSpPr>
          <p:spPr bwMode="auto">
            <a:xfrm>
              <a:off x="1295" y="1973"/>
              <a:ext cx="109" cy="81"/>
            </a:xfrm>
            <a:custGeom>
              <a:avLst/>
              <a:gdLst>
                <a:gd name="T0" fmla="*/ 109 w 109"/>
                <a:gd name="T1" fmla="*/ 81 h 81"/>
                <a:gd name="T2" fmla="*/ 0 w 109"/>
                <a:gd name="T3" fmla="*/ 68 h 81"/>
                <a:gd name="T4" fmla="*/ 42 w 109"/>
                <a:gd name="T5" fmla="*/ 0 h 81"/>
                <a:gd name="T6" fmla="*/ 109 w 109"/>
                <a:gd name="T7" fmla="*/ 81 h 81"/>
              </a:gdLst>
              <a:ahLst/>
              <a:cxnLst>
                <a:cxn ang="0">
                  <a:pos x="T0" y="T1"/>
                </a:cxn>
                <a:cxn ang="0">
                  <a:pos x="T2" y="T3"/>
                </a:cxn>
                <a:cxn ang="0">
                  <a:pos x="T4" y="T5"/>
                </a:cxn>
                <a:cxn ang="0">
                  <a:pos x="T6" y="T7"/>
                </a:cxn>
              </a:cxnLst>
              <a:rect l="0" t="0" r="r" b="b"/>
              <a:pathLst>
                <a:path w="109" h="81">
                  <a:moveTo>
                    <a:pt x="109" y="81"/>
                  </a:moveTo>
                  <a:lnTo>
                    <a:pt x="0" y="68"/>
                  </a:lnTo>
                  <a:lnTo>
                    <a:pt x="42" y="0"/>
                  </a:lnTo>
                  <a:lnTo>
                    <a:pt x="109" y="8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 name="Freeform 44"/>
            <p:cNvSpPr>
              <a:spLocks/>
            </p:cNvSpPr>
            <p:nvPr/>
          </p:nvSpPr>
          <p:spPr bwMode="auto">
            <a:xfrm>
              <a:off x="1039" y="1661"/>
              <a:ext cx="205" cy="221"/>
            </a:xfrm>
            <a:custGeom>
              <a:avLst/>
              <a:gdLst>
                <a:gd name="T0" fmla="*/ 98 w 205"/>
                <a:gd name="T1" fmla="*/ 0 h 221"/>
                <a:gd name="T2" fmla="*/ 205 w 205"/>
                <a:gd name="T3" fmla="*/ 60 h 221"/>
                <a:gd name="T4" fmla="*/ 107 w 205"/>
                <a:gd name="T5" fmla="*/ 221 h 221"/>
                <a:gd name="T6" fmla="*/ 0 w 205"/>
                <a:gd name="T7" fmla="*/ 161 h 221"/>
                <a:gd name="T8" fmla="*/ 98 w 205"/>
                <a:gd name="T9" fmla="*/ 0 h 221"/>
              </a:gdLst>
              <a:ahLst/>
              <a:cxnLst>
                <a:cxn ang="0">
                  <a:pos x="T0" y="T1"/>
                </a:cxn>
                <a:cxn ang="0">
                  <a:pos x="T2" y="T3"/>
                </a:cxn>
                <a:cxn ang="0">
                  <a:pos x="T4" y="T5"/>
                </a:cxn>
                <a:cxn ang="0">
                  <a:pos x="T6" y="T7"/>
                </a:cxn>
                <a:cxn ang="0">
                  <a:pos x="T8" y="T9"/>
                </a:cxn>
              </a:cxnLst>
              <a:rect l="0" t="0" r="r" b="b"/>
              <a:pathLst>
                <a:path w="205" h="221">
                  <a:moveTo>
                    <a:pt x="98" y="0"/>
                  </a:moveTo>
                  <a:lnTo>
                    <a:pt x="205" y="60"/>
                  </a:lnTo>
                  <a:lnTo>
                    <a:pt x="107" y="221"/>
                  </a:lnTo>
                  <a:lnTo>
                    <a:pt x="0" y="161"/>
                  </a:lnTo>
                  <a:lnTo>
                    <a:pt x="9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Rectangle 45"/>
            <p:cNvSpPr>
              <a:spLocks noChangeArrowheads="1"/>
            </p:cNvSpPr>
            <p:nvPr/>
          </p:nvSpPr>
          <p:spPr bwMode="auto">
            <a:xfrm rot="1800000">
              <a:off x="1082" y="167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48" name="Line 46"/>
            <p:cNvSpPr>
              <a:spLocks noChangeShapeType="1"/>
            </p:cNvSpPr>
            <p:nvPr/>
          </p:nvSpPr>
          <p:spPr bwMode="auto">
            <a:xfrm flipV="1">
              <a:off x="1757" y="1878"/>
              <a:ext cx="609" cy="2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7"/>
            <p:cNvSpPr>
              <a:spLocks/>
            </p:cNvSpPr>
            <p:nvPr/>
          </p:nvSpPr>
          <p:spPr bwMode="auto">
            <a:xfrm>
              <a:off x="2329" y="1847"/>
              <a:ext cx="109" cy="75"/>
            </a:xfrm>
            <a:custGeom>
              <a:avLst/>
              <a:gdLst>
                <a:gd name="T0" fmla="*/ 109 w 109"/>
                <a:gd name="T1" fmla="*/ 0 h 75"/>
                <a:gd name="T2" fmla="*/ 32 w 109"/>
                <a:gd name="T3" fmla="*/ 75 h 75"/>
                <a:gd name="T4" fmla="*/ 0 w 109"/>
                <a:gd name="T5" fmla="*/ 3 h 75"/>
                <a:gd name="T6" fmla="*/ 109 w 109"/>
                <a:gd name="T7" fmla="*/ 0 h 75"/>
              </a:gdLst>
              <a:ahLst/>
              <a:cxnLst>
                <a:cxn ang="0">
                  <a:pos x="T0" y="T1"/>
                </a:cxn>
                <a:cxn ang="0">
                  <a:pos x="T2" y="T3"/>
                </a:cxn>
                <a:cxn ang="0">
                  <a:pos x="T4" y="T5"/>
                </a:cxn>
                <a:cxn ang="0">
                  <a:pos x="T6" y="T7"/>
                </a:cxn>
              </a:cxnLst>
              <a:rect l="0" t="0" r="r" b="b"/>
              <a:pathLst>
                <a:path w="109" h="75">
                  <a:moveTo>
                    <a:pt x="109" y="0"/>
                  </a:moveTo>
                  <a:lnTo>
                    <a:pt x="32" y="75"/>
                  </a:lnTo>
                  <a:lnTo>
                    <a:pt x="0" y="3"/>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0" name="Freeform 48"/>
            <p:cNvSpPr>
              <a:spLocks/>
            </p:cNvSpPr>
            <p:nvPr/>
          </p:nvSpPr>
          <p:spPr bwMode="auto">
            <a:xfrm>
              <a:off x="1929" y="1752"/>
              <a:ext cx="256" cy="242"/>
            </a:xfrm>
            <a:custGeom>
              <a:avLst/>
              <a:gdLst>
                <a:gd name="T0" fmla="*/ 0 w 256"/>
                <a:gd name="T1" fmla="*/ 75 h 242"/>
                <a:gd name="T2" fmla="*/ 177 w 256"/>
                <a:gd name="T3" fmla="*/ 0 h 242"/>
                <a:gd name="T4" fmla="*/ 256 w 256"/>
                <a:gd name="T5" fmla="*/ 167 h 242"/>
                <a:gd name="T6" fmla="*/ 79 w 256"/>
                <a:gd name="T7" fmla="*/ 242 h 242"/>
                <a:gd name="T8" fmla="*/ 0 w 256"/>
                <a:gd name="T9" fmla="*/ 75 h 242"/>
              </a:gdLst>
              <a:ahLst/>
              <a:cxnLst>
                <a:cxn ang="0">
                  <a:pos x="T0" y="T1"/>
                </a:cxn>
                <a:cxn ang="0">
                  <a:pos x="T2" y="T3"/>
                </a:cxn>
                <a:cxn ang="0">
                  <a:pos x="T4" y="T5"/>
                </a:cxn>
                <a:cxn ang="0">
                  <a:pos x="T6" y="T7"/>
                </a:cxn>
                <a:cxn ang="0">
                  <a:pos x="T8" y="T9"/>
                </a:cxn>
              </a:cxnLst>
              <a:rect l="0" t="0" r="r" b="b"/>
              <a:pathLst>
                <a:path w="256" h="242">
                  <a:moveTo>
                    <a:pt x="0" y="75"/>
                  </a:moveTo>
                  <a:lnTo>
                    <a:pt x="177" y="0"/>
                  </a:lnTo>
                  <a:lnTo>
                    <a:pt x="256" y="167"/>
                  </a:lnTo>
                  <a:lnTo>
                    <a:pt x="79" y="242"/>
                  </a:lnTo>
                  <a:lnTo>
                    <a:pt x="0" y="7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Rectangle 49"/>
            <p:cNvSpPr>
              <a:spLocks noChangeArrowheads="1"/>
            </p:cNvSpPr>
            <p:nvPr/>
          </p:nvSpPr>
          <p:spPr bwMode="auto">
            <a:xfrm rot="20160000">
              <a:off x="1970" y="1792"/>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52" name="Rectangle 50"/>
            <p:cNvSpPr>
              <a:spLocks noChangeArrowheads="1"/>
            </p:cNvSpPr>
            <p:nvPr/>
          </p:nvSpPr>
          <p:spPr bwMode="auto">
            <a:xfrm rot="20160000">
              <a:off x="2059" y="1755"/>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3" name="Line 51"/>
            <p:cNvSpPr>
              <a:spLocks noChangeShapeType="1"/>
            </p:cNvSpPr>
            <p:nvPr/>
          </p:nvSpPr>
          <p:spPr bwMode="auto">
            <a:xfrm>
              <a:off x="1808" y="476"/>
              <a:ext cx="634" cy="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52"/>
            <p:cNvSpPr>
              <a:spLocks/>
            </p:cNvSpPr>
            <p:nvPr/>
          </p:nvSpPr>
          <p:spPr bwMode="auto">
            <a:xfrm>
              <a:off x="1736" y="445"/>
              <a:ext cx="109" cy="75"/>
            </a:xfrm>
            <a:custGeom>
              <a:avLst/>
              <a:gdLst>
                <a:gd name="T0" fmla="*/ 0 w 109"/>
                <a:gd name="T1" fmla="*/ 0 h 75"/>
                <a:gd name="T2" fmla="*/ 109 w 109"/>
                <a:gd name="T3" fmla="*/ 4 h 75"/>
                <a:gd name="T4" fmla="*/ 75 w 109"/>
                <a:gd name="T5" fmla="*/ 75 h 75"/>
                <a:gd name="T6" fmla="*/ 0 w 109"/>
                <a:gd name="T7" fmla="*/ 0 h 75"/>
              </a:gdLst>
              <a:ahLst/>
              <a:cxnLst>
                <a:cxn ang="0">
                  <a:pos x="T0" y="T1"/>
                </a:cxn>
                <a:cxn ang="0">
                  <a:pos x="T2" y="T3"/>
                </a:cxn>
                <a:cxn ang="0">
                  <a:pos x="T4" y="T5"/>
                </a:cxn>
                <a:cxn ang="0">
                  <a:pos x="T6" y="T7"/>
                </a:cxn>
              </a:cxnLst>
              <a:rect l="0" t="0" r="r" b="b"/>
              <a:pathLst>
                <a:path w="109" h="75">
                  <a:moveTo>
                    <a:pt x="0" y="0"/>
                  </a:moveTo>
                  <a:lnTo>
                    <a:pt x="109" y="4"/>
                  </a:lnTo>
                  <a:lnTo>
                    <a:pt x="75" y="75"/>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5" name="Freeform 53"/>
            <p:cNvSpPr>
              <a:spLocks/>
            </p:cNvSpPr>
            <p:nvPr/>
          </p:nvSpPr>
          <p:spPr bwMode="auto">
            <a:xfrm>
              <a:off x="1999" y="390"/>
              <a:ext cx="260" cy="246"/>
            </a:xfrm>
            <a:custGeom>
              <a:avLst/>
              <a:gdLst>
                <a:gd name="T0" fmla="*/ 81 w 260"/>
                <a:gd name="T1" fmla="*/ 0 h 246"/>
                <a:gd name="T2" fmla="*/ 260 w 260"/>
                <a:gd name="T3" fmla="*/ 77 h 246"/>
                <a:gd name="T4" fmla="*/ 179 w 260"/>
                <a:gd name="T5" fmla="*/ 246 h 246"/>
                <a:gd name="T6" fmla="*/ 0 w 260"/>
                <a:gd name="T7" fmla="*/ 169 h 246"/>
                <a:gd name="T8" fmla="*/ 81 w 260"/>
                <a:gd name="T9" fmla="*/ 0 h 246"/>
              </a:gdLst>
              <a:ahLst/>
              <a:cxnLst>
                <a:cxn ang="0">
                  <a:pos x="T0" y="T1"/>
                </a:cxn>
                <a:cxn ang="0">
                  <a:pos x="T2" y="T3"/>
                </a:cxn>
                <a:cxn ang="0">
                  <a:pos x="T4" y="T5"/>
                </a:cxn>
                <a:cxn ang="0">
                  <a:pos x="T6" y="T7"/>
                </a:cxn>
                <a:cxn ang="0">
                  <a:pos x="T8" y="T9"/>
                </a:cxn>
              </a:cxnLst>
              <a:rect l="0" t="0" r="r" b="b"/>
              <a:pathLst>
                <a:path w="260" h="246">
                  <a:moveTo>
                    <a:pt x="81" y="0"/>
                  </a:moveTo>
                  <a:lnTo>
                    <a:pt x="260" y="77"/>
                  </a:lnTo>
                  <a:lnTo>
                    <a:pt x="179" y="246"/>
                  </a:lnTo>
                  <a:lnTo>
                    <a:pt x="0" y="169"/>
                  </a:lnTo>
                  <a:lnTo>
                    <a:pt x="8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Rectangle 54"/>
            <p:cNvSpPr>
              <a:spLocks noChangeArrowheads="1"/>
            </p:cNvSpPr>
            <p:nvPr/>
          </p:nvSpPr>
          <p:spPr bwMode="auto">
            <a:xfrm rot="1440000">
              <a:off x="2025" y="359"/>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6</a:t>
              </a:r>
              <a:endParaRPr lang="en-US" altLang="zh-CN" b="1"/>
            </a:p>
          </p:txBody>
        </p:sp>
        <p:sp>
          <p:nvSpPr>
            <p:cNvPr id="57" name="Rectangle 55"/>
            <p:cNvSpPr>
              <a:spLocks noChangeArrowheads="1"/>
            </p:cNvSpPr>
            <p:nvPr/>
          </p:nvSpPr>
          <p:spPr bwMode="auto">
            <a:xfrm rot="1440000">
              <a:off x="2116" y="39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8" name="Line 56"/>
            <p:cNvSpPr>
              <a:spLocks noChangeShapeType="1"/>
            </p:cNvSpPr>
            <p:nvPr/>
          </p:nvSpPr>
          <p:spPr bwMode="auto">
            <a:xfrm flipV="1">
              <a:off x="2556" y="1061"/>
              <a:ext cx="19" cy="3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57"/>
            <p:cNvSpPr>
              <a:spLocks/>
            </p:cNvSpPr>
            <p:nvPr/>
          </p:nvSpPr>
          <p:spPr bwMode="auto">
            <a:xfrm>
              <a:off x="2517" y="1431"/>
              <a:ext cx="81" cy="99"/>
            </a:xfrm>
            <a:custGeom>
              <a:avLst/>
              <a:gdLst>
                <a:gd name="T0" fmla="*/ 37 w 81"/>
                <a:gd name="T1" fmla="*/ 99 h 99"/>
                <a:gd name="T2" fmla="*/ 0 w 81"/>
                <a:gd name="T3" fmla="*/ 0 h 99"/>
                <a:gd name="T4" fmla="*/ 81 w 81"/>
                <a:gd name="T5" fmla="*/ 5 h 99"/>
                <a:gd name="T6" fmla="*/ 37 w 81"/>
                <a:gd name="T7" fmla="*/ 99 h 99"/>
              </a:gdLst>
              <a:ahLst/>
              <a:cxnLst>
                <a:cxn ang="0">
                  <a:pos x="T0" y="T1"/>
                </a:cxn>
                <a:cxn ang="0">
                  <a:pos x="T2" y="T3"/>
                </a:cxn>
                <a:cxn ang="0">
                  <a:pos x="T4" y="T5"/>
                </a:cxn>
                <a:cxn ang="0">
                  <a:pos x="T6" y="T7"/>
                </a:cxn>
              </a:cxnLst>
              <a:rect l="0" t="0" r="r" b="b"/>
              <a:pathLst>
                <a:path w="81" h="99">
                  <a:moveTo>
                    <a:pt x="37" y="99"/>
                  </a:moveTo>
                  <a:lnTo>
                    <a:pt x="0" y="0"/>
                  </a:lnTo>
                  <a:lnTo>
                    <a:pt x="81" y="5"/>
                  </a:lnTo>
                  <a:lnTo>
                    <a:pt x="37" y="9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0" name="Freeform 58"/>
            <p:cNvSpPr>
              <a:spLocks/>
            </p:cNvSpPr>
            <p:nvPr/>
          </p:nvSpPr>
          <p:spPr bwMode="auto">
            <a:xfrm>
              <a:off x="2336" y="1196"/>
              <a:ext cx="205" cy="193"/>
            </a:xfrm>
            <a:custGeom>
              <a:avLst/>
              <a:gdLst>
                <a:gd name="T0" fmla="*/ 0 w 205"/>
                <a:gd name="T1" fmla="*/ 185 h 193"/>
                <a:gd name="T2" fmla="*/ 10 w 205"/>
                <a:gd name="T3" fmla="*/ 0 h 193"/>
                <a:gd name="T4" fmla="*/ 205 w 205"/>
                <a:gd name="T5" fmla="*/ 9 h 193"/>
                <a:gd name="T6" fmla="*/ 196 w 205"/>
                <a:gd name="T7" fmla="*/ 193 h 193"/>
                <a:gd name="T8" fmla="*/ 0 w 205"/>
                <a:gd name="T9" fmla="*/ 185 h 193"/>
              </a:gdLst>
              <a:ahLst/>
              <a:cxnLst>
                <a:cxn ang="0">
                  <a:pos x="T0" y="T1"/>
                </a:cxn>
                <a:cxn ang="0">
                  <a:pos x="T2" y="T3"/>
                </a:cxn>
                <a:cxn ang="0">
                  <a:pos x="T4" y="T5"/>
                </a:cxn>
                <a:cxn ang="0">
                  <a:pos x="T6" y="T7"/>
                </a:cxn>
                <a:cxn ang="0">
                  <a:pos x="T8" y="T9"/>
                </a:cxn>
              </a:cxnLst>
              <a:rect l="0" t="0" r="r" b="b"/>
              <a:pathLst>
                <a:path w="205" h="193">
                  <a:moveTo>
                    <a:pt x="0" y="185"/>
                  </a:moveTo>
                  <a:lnTo>
                    <a:pt x="10" y="0"/>
                  </a:lnTo>
                  <a:lnTo>
                    <a:pt x="205" y="9"/>
                  </a:lnTo>
                  <a:lnTo>
                    <a:pt x="196" y="193"/>
                  </a:lnTo>
                  <a:lnTo>
                    <a:pt x="0" y="18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Rectangle 59"/>
            <p:cNvSpPr>
              <a:spLocks noChangeArrowheads="1"/>
            </p:cNvSpPr>
            <p:nvPr/>
          </p:nvSpPr>
          <p:spPr bwMode="auto">
            <a:xfrm rot="16320000">
              <a:off x="2405" y="122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2</a:t>
              </a:r>
              <a:endParaRPr lang="en-US" altLang="zh-CN" b="1"/>
            </a:p>
          </p:txBody>
        </p:sp>
        <p:sp>
          <p:nvSpPr>
            <p:cNvPr id="62" name="Rectangle 60"/>
            <p:cNvSpPr>
              <a:spLocks noChangeArrowheads="1"/>
            </p:cNvSpPr>
            <p:nvPr/>
          </p:nvSpPr>
          <p:spPr bwMode="auto">
            <a:xfrm rot="16320000">
              <a:off x="2409" y="113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63" name="Line 61"/>
            <p:cNvSpPr>
              <a:spLocks noChangeShapeType="1"/>
            </p:cNvSpPr>
            <p:nvPr/>
          </p:nvSpPr>
          <p:spPr bwMode="auto">
            <a:xfrm>
              <a:off x="1694" y="590"/>
              <a:ext cx="695" cy="10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Freeform 62"/>
            <p:cNvSpPr>
              <a:spLocks/>
            </p:cNvSpPr>
            <p:nvPr/>
          </p:nvSpPr>
          <p:spPr bwMode="auto">
            <a:xfrm>
              <a:off x="1653" y="526"/>
              <a:ext cx="88" cy="104"/>
            </a:xfrm>
            <a:custGeom>
              <a:avLst/>
              <a:gdLst>
                <a:gd name="T0" fmla="*/ 0 w 88"/>
                <a:gd name="T1" fmla="*/ 0 h 104"/>
                <a:gd name="T2" fmla="*/ 88 w 88"/>
                <a:gd name="T3" fmla="*/ 62 h 104"/>
                <a:gd name="T4" fmla="*/ 18 w 88"/>
                <a:gd name="T5" fmla="*/ 104 h 104"/>
                <a:gd name="T6" fmla="*/ 0 w 88"/>
                <a:gd name="T7" fmla="*/ 0 h 104"/>
              </a:gdLst>
              <a:ahLst/>
              <a:cxnLst>
                <a:cxn ang="0">
                  <a:pos x="T0" y="T1"/>
                </a:cxn>
                <a:cxn ang="0">
                  <a:pos x="T2" y="T3"/>
                </a:cxn>
                <a:cxn ang="0">
                  <a:pos x="T4" y="T5"/>
                </a:cxn>
                <a:cxn ang="0">
                  <a:pos x="T6" y="T7"/>
                </a:cxn>
              </a:cxnLst>
              <a:rect l="0" t="0" r="r" b="b"/>
              <a:pathLst>
                <a:path w="88" h="104">
                  <a:moveTo>
                    <a:pt x="0" y="0"/>
                  </a:moveTo>
                  <a:lnTo>
                    <a:pt x="88" y="62"/>
                  </a:lnTo>
                  <a:lnTo>
                    <a:pt x="18" y="104"/>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5" name="Freeform 63"/>
            <p:cNvSpPr>
              <a:spLocks/>
            </p:cNvSpPr>
            <p:nvPr/>
          </p:nvSpPr>
          <p:spPr bwMode="auto">
            <a:xfrm>
              <a:off x="1975" y="907"/>
              <a:ext cx="270" cy="256"/>
            </a:xfrm>
            <a:custGeom>
              <a:avLst/>
              <a:gdLst>
                <a:gd name="T0" fmla="*/ 165 w 270"/>
                <a:gd name="T1" fmla="*/ 0 h 256"/>
                <a:gd name="T2" fmla="*/ 270 w 270"/>
                <a:gd name="T3" fmla="*/ 157 h 256"/>
                <a:gd name="T4" fmla="*/ 105 w 270"/>
                <a:gd name="T5" fmla="*/ 256 h 256"/>
                <a:gd name="T6" fmla="*/ 0 w 270"/>
                <a:gd name="T7" fmla="*/ 99 h 256"/>
                <a:gd name="T8" fmla="*/ 165 w 270"/>
                <a:gd name="T9" fmla="*/ 0 h 256"/>
              </a:gdLst>
              <a:ahLst/>
              <a:cxnLst>
                <a:cxn ang="0">
                  <a:pos x="T0" y="T1"/>
                </a:cxn>
                <a:cxn ang="0">
                  <a:pos x="T2" y="T3"/>
                </a:cxn>
                <a:cxn ang="0">
                  <a:pos x="T4" y="T5"/>
                </a:cxn>
                <a:cxn ang="0">
                  <a:pos x="T6" y="T7"/>
                </a:cxn>
                <a:cxn ang="0">
                  <a:pos x="T8" y="T9"/>
                </a:cxn>
              </a:cxnLst>
              <a:rect l="0" t="0" r="r" b="b"/>
              <a:pathLst>
                <a:path w="270" h="256">
                  <a:moveTo>
                    <a:pt x="165" y="0"/>
                  </a:moveTo>
                  <a:lnTo>
                    <a:pt x="270" y="157"/>
                  </a:lnTo>
                  <a:lnTo>
                    <a:pt x="105" y="256"/>
                  </a:lnTo>
                  <a:lnTo>
                    <a:pt x="0" y="99"/>
                  </a:lnTo>
                  <a:lnTo>
                    <a:pt x="16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Rectangle 64"/>
            <p:cNvSpPr>
              <a:spLocks noChangeArrowheads="1"/>
            </p:cNvSpPr>
            <p:nvPr/>
          </p:nvSpPr>
          <p:spPr bwMode="auto">
            <a:xfrm rot="3420000">
              <a:off x="2016" y="8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67" name="Rectangle 65"/>
            <p:cNvSpPr>
              <a:spLocks noChangeArrowheads="1"/>
            </p:cNvSpPr>
            <p:nvPr/>
          </p:nvSpPr>
          <p:spPr bwMode="auto">
            <a:xfrm rot="3420000">
              <a:off x="2069" y="9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grpSp>
      <p:grpSp>
        <p:nvGrpSpPr>
          <p:cNvPr id="68" name="Group 66"/>
          <p:cNvGrpSpPr>
            <a:grpSpLocks/>
          </p:cNvGrpSpPr>
          <p:nvPr/>
        </p:nvGrpSpPr>
        <p:grpSpPr bwMode="auto">
          <a:xfrm>
            <a:off x="3967163" y="3116263"/>
            <a:ext cx="4997450" cy="3625850"/>
            <a:chOff x="2499" y="1917"/>
            <a:chExt cx="3148" cy="2284"/>
          </a:xfrm>
        </p:grpSpPr>
        <p:sp>
          <p:nvSpPr>
            <p:cNvPr id="69" name="Rectangle 67"/>
            <p:cNvSpPr>
              <a:spLocks noChangeArrowheads="1"/>
            </p:cNvSpPr>
            <p:nvPr/>
          </p:nvSpPr>
          <p:spPr bwMode="auto">
            <a:xfrm>
              <a:off x="2505"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Rectangle 68"/>
            <p:cNvSpPr>
              <a:spLocks noChangeArrowheads="1"/>
            </p:cNvSpPr>
            <p:nvPr/>
          </p:nvSpPr>
          <p:spPr bwMode="auto">
            <a:xfrm>
              <a:off x="3289"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Rectangle 69"/>
            <p:cNvSpPr>
              <a:spLocks noChangeArrowheads="1"/>
            </p:cNvSpPr>
            <p:nvPr/>
          </p:nvSpPr>
          <p:spPr bwMode="auto">
            <a:xfrm>
              <a:off x="4073"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70"/>
            <p:cNvSpPr>
              <a:spLocks noChangeArrowheads="1"/>
            </p:cNvSpPr>
            <p:nvPr/>
          </p:nvSpPr>
          <p:spPr bwMode="auto">
            <a:xfrm>
              <a:off x="4857"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Rectangle 71"/>
            <p:cNvSpPr>
              <a:spLocks noChangeArrowheads="1"/>
            </p:cNvSpPr>
            <p:nvPr/>
          </p:nvSpPr>
          <p:spPr bwMode="auto">
            <a:xfrm>
              <a:off x="2505"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Rectangle 72"/>
            <p:cNvSpPr>
              <a:spLocks noChangeArrowheads="1"/>
            </p:cNvSpPr>
            <p:nvPr/>
          </p:nvSpPr>
          <p:spPr bwMode="auto">
            <a:xfrm>
              <a:off x="2834" y="2630"/>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75" name="Rectangle 73"/>
            <p:cNvSpPr>
              <a:spLocks noChangeArrowheads="1"/>
            </p:cNvSpPr>
            <p:nvPr/>
          </p:nvSpPr>
          <p:spPr bwMode="auto">
            <a:xfrm>
              <a:off x="2936" y="2727"/>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0</a:t>
              </a:r>
              <a:endParaRPr lang="en-US" altLang="zh-CN" sz="1400" b="1">
                <a:latin typeface="Verdana" pitchFamily="34" charset="0"/>
              </a:endParaRPr>
            </a:p>
          </p:txBody>
        </p:sp>
        <p:sp>
          <p:nvSpPr>
            <p:cNvPr id="76" name="Rectangle 74"/>
            <p:cNvSpPr>
              <a:spLocks noChangeArrowheads="1"/>
            </p:cNvSpPr>
            <p:nvPr/>
          </p:nvSpPr>
          <p:spPr bwMode="auto">
            <a:xfrm>
              <a:off x="3289"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Rectangle 75"/>
            <p:cNvSpPr>
              <a:spLocks noChangeArrowheads="1"/>
            </p:cNvSpPr>
            <p:nvPr/>
          </p:nvSpPr>
          <p:spPr bwMode="auto">
            <a:xfrm>
              <a:off x="3618" y="2630"/>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78" name="Rectangle 76"/>
            <p:cNvSpPr>
              <a:spLocks noChangeArrowheads="1"/>
            </p:cNvSpPr>
            <p:nvPr/>
          </p:nvSpPr>
          <p:spPr bwMode="auto">
            <a:xfrm>
              <a:off x="3707" y="2727"/>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1</a:t>
              </a:r>
              <a:endParaRPr lang="en-US" altLang="zh-CN" sz="1400" b="1">
                <a:latin typeface="Verdana" pitchFamily="34" charset="0"/>
              </a:endParaRPr>
            </a:p>
          </p:txBody>
        </p:sp>
        <p:sp>
          <p:nvSpPr>
            <p:cNvPr id="79" name="Rectangle 77"/>
            <p:cNvSpPr>
              <a:spLocks noChangeArrowheads="1"/>
            </p:cNvSpPr>
            <p:nvPr/>
          </p:nvSpPr>
          <p:spPr bwMode="auto">
            <a:xfrm>
              <a:off x="4073"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4355"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1" name="Rectangle 79"/>
            <p:cNvSpPr>
              <a:spLocks noChangeArrowheads="1"/>
            </p:cNvSpPr>
            <p:nvPr/>
          </p:nvSpPr>
          <p:spPr bwMode="auto">
            <a:xfrm>
              <a:off x="4408"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2" name="Rectangle 80"/>
            <p:cNvSpPr>
              <a:spLocks noChangeArrowheads="1"/>
            </p:cNvSpPr>
            <p:nvPr/>
          </p:nvSpPr>
          <p:spPr bwMode="auto">
            <a:xfrm>
              <a:off x="4459"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3" name="Rectangle 81"/>
            <p:cNvSpPr>
              <a:spLocks noChangeArrowheads="1"/>
            </p:cNvSpPr>
            <p:nvPr/>
          </p:nvSpPr>
          <p:spPr bwMode="auto">
            <a:xfrm>
              <a:off x="4511"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4" name="Rectangle 82"/>
            <p:cNvSpPr>
              <a:spLocks noChangeArrowheads="1"/>
            </p:cNvSpPr>
            <p:nvPr/>
          </p:nvSpPr>
          <p:spPr bwMode="auto">
            <a:xfrm>
              <a:off x="4857"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Rectangle 83"/>
            <p:cNvSpPr>
              <a:spLocks noChangeArrowheads="1"/>
            </p:cNvSpPr>
            <p:nvPr/>
          </p:nvSpPr>
          <p:spPr bwMode="auto">
            <a:xfrm>
              <a:off x="5145"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6" name="Rectangle 84"/>
            <p:cNvSpPr>
              <a:spLocks noChangeArrowheads="1"/>
            </p:cNvSpPr>
            <p:nvPr/>
          </p:nvSpPr>
          <p:spPr bwMode="auto">
            <a:xfrm>
              <a:off x="5196"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7" name="Rectangle 85"/>
            <p:cNvSpPr>
              <a:spLocks noChangeArrowheads="1"/>
            </p:cNvSpPr>
            <p:nvPr/>
          </p:nvSpPr>
          <p:spPr bwMode="auto">
            <a:xfrm>
              <a:off x="5248"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8" name="Rectangle 86"/>
            <p:cNvSpPr>
              <a:spLocks noChangeArrowheads="1"/>
            </p:cNvSpPr>
            <p:nvPr/>
          </p:nvSpPr>
          <p:spPr bwMode="auto">
            <a:xfrm>
              <a:off x="5300"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9" name="Rectangle 87"/>
            <p:cNvSpPr>
              <a:spLocks noChangeArrowheads="1"/>
            </p:cNvSpPr>
            <p:nvPr/>
          </p:nvSpPr>
          <p:spPr bwMode="auto">
            <a:xfrm>
              <a:off x="2505"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Rectangle 88"/>
            <p:cNvSpPr>
              <a:spLocks noChangeArrowheads="1"/>
            </p:cNvSpPr>
            <p:nvPr/>
          </p:nvSpPr>
          <p:spPr bwMode="auto">
            <a:xfrm>
              <a:off x="3289"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Rectangle 89"/>
            <p:cNvSpPr>
              <a:spLocks noChangeArrowheads="1"/>
            </p:cNvSpPr>
            <p:nvPr/>
          </p:nvSpPr>
          <p:spPr bwMode="auto">
            <a:xfrm>
              <a:off x="3618" y="2955"/>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92" name="Rectangle 90"/>
            <p:cNvSpPr>
              <a:spLocks noChangeArrowheads="1"/>
            </p:cNvSpPr>
            <p:nvPr/>
          </p:nvSpPr>
          <p:spPr bwMode="auto">
            <a:xfrm>
              <a:off x="3707" y="3052"/>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2</a:t>
              </a:r>
              <a:endParaRPr lang="en-US" altLang="zh-CN" sz="1400" b="1">
                <a:latin typeface="Verdana" pitchFamily="34" charset="0"/>
              </a:endParaRPr>
            </a:p>
          </p:txBody>
        </p:sp>
        <p:sp>
          <p:nvSpPr>
            <p:cNvPr id="93" name="Rectangle 91"/>
            <p:cNvSpPr>
              <a:spLocks noChangeArrowheads="1"/>
            </p:cNvSpPr>
            <p:nvPr/>
          </p:nvSpPr>
          <p:spPr bwMode="auto">
            <a:xfrm>
              <a:off x="4073"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Rectangle 92"/>
            <p:cNvSpPr>
              <a:spLocks noChangeArrowheads="1"/>
            </p:cNvSpPr>
            <p:nvPr/>
          </p:nvSpPr>
          <p:spPr bwMode="auto">
            <a:xfrm>
              <a:off x="4288" y="295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95" name="Rectangle 93"/>
            <p:cNvSpPr>
              <a:spLocks noChangeArrowheads="1"/>
            </p:cNvSpPr>
            <p:nvPr/>
          </p:nvSpPr>
          <p:spPr bwMode="auto">
            <a:xfrm>
              <a:off x="4339" y="295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dirty="0">
                  <a:solidFill>
                    <a:srgbClr val="000000"/>
                  </a:solidFill>
                </a:rPr>
                <a:t>v</a:t>
              </a:r>
              <a:endParaRPr lang="en-US" altLang="zh-CN" dirty="0"/>
            </a:p>
          </p:txBody>
        </p:sp>
        <p:sp>
          <p:nvSpPr>
            <p:cNvPr id="96" name="Rectangle 94"/>
            <p:cNvSpPr>
              <a:spLocks noChangeArrowheads="1"/>
            </p:cNvSpPr>
            <p:nvPr/>
          </p:nvSpPr>
          <p:spPr bwMode="auto">
            <a:xfrm>
              <a:off x="4412" y="305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97" name="Rectangle 95"/>
            <p:cNvSpPr>
              <a:spLocks noChangeArrowheads="1"/>
            </p:cNvSpPr>
            <p:nvPr/>
          </p:nvSpPr>
          <p:spPr bwMode="auto">
            <a:xfrm>
              <a:off x="4454" y="2971"/>
              <a:ext cx="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98" name="Rectangle 96"/>
            <p:cNvSpPr>
              <a:spLocks noChangeArrowheads="1"/>
            </p:cNvSpPr>
            <p:nvPr/>
          </p:nvSpPr>
          <p:spPr bwMode="auto">
            <a:xfrm>
              <a:off x="4496" y="2971"/>
              <a:ext cx="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99" name="Rectangle 97"/>
            <p:cNvSpPr>
              <a:spLocks noChangeArrowheads="1"/>
            </p:cNvSpPr>
            <p:nvPr/>
          </p:nvSpPr>
          <p:spPr bwMode="auto">
            <a:xfrm>
              <a:off x="4548" y="305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2</a:t>
              </a:r>
              <a:endParaRPr lang="en-US" altLang="zh-CN"/>
            </a:p>
          </p:txBody>
        </p:sp>
        <p:sp>
          <p:nvSpPr>
            <p:cNvPr id="100" name="Rectangle 98"/>
            <p:cNvSpPr>
              <a:spLocks noChangeArrowheads="1"/>
            </p:cNvSpPr>
            <p:nvPr/>
          </p:nvSpPr>
          <p:spPr bwMode="auto">
            <a:xfrm>
              <a:off x="4589" y="2971"/>
              <a:ext cx="4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01" name="Rectangle 99"/>
            <p:cNvSpPr>
              <a:spLocks noChangeArrowheads="1"/>
            </p:cNvSpPr>
            <p:nvPr/>
          </p:nvSpPr>
          <p:spPr bwMode="auto">
            <a:xfrm>
              <a:off x="4857"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 name="Rectangle 100"/>
            <p:cNvSpPr>
              <a:spLocks noChangeArrowheads="1"/>
            </p:cNvSpPr>
            <p:nvPr/>
          </p:nvSpPr>
          <p:spPr bwMode="auto">
            <a:xfrm>
              <a:off x="5165" y="296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1</a:t>
              </a:r>
              <a:endParaRPr lang="en-US" altLang="zh-CN" sz="2000" b="1"/>
            </a:p>
          </p:txBody>
        </p:sp>
        <p:sp>
          <p:nvSpPr>
            <p:cNvPr id="103" name="Rectangle 101"/>
            <p:cNvSpPr>
              <a:spLocks noChangeArrowheads="1"/>
            </p:cNvSpPr>
            <p:nvPr/>
          </p:nvSpPr>
          <p:spPr bwMode="auto">
            <a:xfrm>
              <a:off x="5248" y="296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04" name="Rectangle 102"/>
            <p:cNvSpPr>
              <a:spLocks noChangeArrowheads="1"/>
            </p:cNvSpPr>
            <p:nvPr/>
          </p:nvSpPr>
          <p:spPr bwMode="auto">
            <a:xfrm>
              <a:off x="2505"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 name="Rectangle 103"/>
            <p:cNvSpPr>
              <a:spLocks noChangeArrowheads="1"/>
            </p:cNvSpPr>
            <p:nvPr/>
          </p:nvSpPr>
          <p:spPr bwMode="auto">
            <a:xfrm>
              <a:off x="3289"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 name="Rectangle 104"/>
            <p:cNvSpPr>
              <a:spLocks noChangeArrowheads="1"/>
            </p:cNvSpPr>
            <p:nvPr/>
          </p:nvSpPr>
          <p:spPr bwMode="auto">
            <a:xfrm>
              <a:off x="3607" y="3268"/>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07" name="Rectangle 105"/>
            <p:cNvSpPr>
              <a:spLocks noChangeArrowheads="1"/>
            </p:cNvSpPr>
            <p:nvPr/>
          </p:nvSpPr>
          <p:spPr bwMode="auto">
            <a:xfrm>
              <a:off x="3696" y="3358"/>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3</a:t>
              </a:r>
              <a:endParaRPr lang="en-US" altLang="zh-CN" sz="1400" b="1">
                <a:latin typeface="Verdana" pitchFamily="34" charset="0"/>
              </a:endParaRPr>
            </a:p>
          </p:txBody>
        </p:sp>
        <p:sp>
          <p:nvSpPr>
            <p:cNvPr id="108" name="Rectangle 106"/>
            <p:cNvSpPr>
              <a:spLocks noChangeArrowheads="1"/>
            </p:cNvSpPr>
            <p:nvPr/>
          </p:nvSpPr>
          <p:spPr bwMode="auto">
            <a:xfrm>
              <a:off x="4073"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 name="Rectangle 107"/>
            <p:cNvSpPr>
              <a:spLocks noChangeArrowheads="1"/>
            </p:cNvSpPr>
            <p:nvPr/>
          </p:nvSpPr>
          <p:spPr bwMode="auto">
            <a:xfrm>
              <a:off x="4163" y="3268"/>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0" name="Rectangle 108"/>
            <p:cNvSpPr>
              <a:spLocks noChangeArrowheads="1"/>
            </p:cNvSpPr>
            <p:nvPr/>
          </p:nvSpPr>
          <p:spPr bwMode="auto">
            <a:xfrm>
              <a:off x="4215"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1" name="Rectangle 109"/>
            <p:cNvSpPr>
              <a:spLocks noChangeArrowheads="1"/>
            </p:cNvSpPr>
            <p:nvPr/>
          </p:nvSpPr>
          <p:spPr bwMode="auto">
            <a:xfrm>
              <a:off x="4288"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0</a:t>
              </a:r>
              <a:endParaRPr lang="en-US" altLang="zh-CN"/>
            </a:p>
          </p:txBody>
        </p:sp>
        <p:sp>
          <p:nvSpPr>
            <p:cNvPr id="112" name="Rectangle 110"/>
            <p:cNvSpPr>
              <a:spLocks noChangeArrowheads="1"/>
            </p:cNvSpPr>
            <p:nvPr/>
          </p:nvSpPr>
          <p:spPr bwMode="auto">
            <a:xfrm>
              <a:off x="4350" y="326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3" name="Rectangle 111"/>
            <p:cNvSpPr>
              <a:spLocks noChangeArrowheads="1"/>
            </p:cNvSpPr>
            <p:nvPr/>
          </p:nvSpPr>
          <p:spPr bwMode="auto">
            <a:xfrm>
              <a:off x="4391"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4" name="Rectangle 112"/>
            <p:cNvSpPr>
              <a:spLocks noChangeArrowheads="1"/>
            </p:cNvSpPr>
            <p:nvPr/>
          </p:nvSpPr>
          <p:spPr bwMode="auto">
            <a:xfrm>
              <a:off x="4464"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4</a:t>
              </a:r>
              <a:endParaRPr lang="en-US" altLang="zh-CN"/>
            </a:p>
          </p:txBody>
        </p:sp>
        <p:sp>
          <p:nvSpPr>
            <p:cNvPr id="115" name="Rectangle 113"/>
            <p:cNvSpPr>
              <a:spLocks noChangeArrowheads="1"/>
            </p:cNvSpPr>
            <p:nvPr/>
          </p:nvSpPr>
          <p:spPr bwMode="auto">
            <a:xfrm>
              <a:off x="4526" y="326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6" name="Rectangle 114"/>
            <p:cNvSpPr>
              <a:spLocks noChangeArrowheads="1"/>
            </p:cNvSpPr>
            <p:nvPr/>
          </p:nvSpPr>
          <p:spPr bwMode="auto">
            <a:xfrm>
              <a:off x="4568"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7" name="Rectangle 115"/>
            <p:cNvSpPr>
              <a:spLocks noChangeArrowheads="1"/>
            </p:cNvSpPr>
            <p:nvPr/>
          </p:nvSpPr>
          <p:spPr bwMode="auto">
            <a:xfrm>
              <a:off x="4640"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3</a:t>
              </a:r>
              <a:endParaRPr lang="en-US" altLang="zh-CN"/>
            </a:p>
          </p:txBody>
        </p:sp>
        <p:sp>
          <p:nvSpPr>
            <p:cNvPr id="118" name="Rectangle 116"/>
            <p:cNvSpPr>
              <a:spLocks noChangeArrowheads="1"/>
            </p:cNvSpPr>
            <p:nvPr/>
          </p:nvSpPr>
          <p:spPr bwMode="auto">
            <a:xfrm>
              <a:off x="4703" y="3268"/>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9" name="Rectangle 117"/>
            <p:cNvSpPr>
              <a:spLocks noChangeArrowheads="1"/>
            </p:cNvSpPr>
            <p:nvPr/>
          </p:nvSpPr>
          <p:spPr bwMode="auto">
            <a:xfrm>
              <a:off x="4857"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 name="Rectangle 118"/>
            <p:cNvSpPr>
              <a:spLocks noChangeArrowheads="1"/>
            </p:cNvSpPr>
            <p:nvPr/>
          </p:nvSpPr>
          <p:spPr bwMode="auto">
            <a:xfrm>
              <a:off x="5165" y="32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5</a:t>
              </a:r>
              <a:endParaRPr lang="en-US" altLang="zh-CN" sz="2000" b="1"/>
            </a:p>
          </p:txBody>
        </p:sp>
        <p:sp>
          <p:nvSpPr>
            <p:cNvPr id="121" name="Rectangle 119"/>
            <p:cNvSpPr>
              <a:spLocks noChangeArrowheads="1"/>
            </p:cNvSpPr>
            <p:nvPr/>
          </p:nvSpPr>
          <p:spPr bwMode="auto">
            <a:xfrm>
              <a:off x="5248" y="32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22" name="Rectangle 120"/>
            <p:cNvSpPr>
              <a:spLocks noChangeArrowheads="1"/>
            </p:cNvSpPr>
            <p:nvPr/>
          </p:nvSpPr>
          <p:spPr bwMode="auto">
            <a:xfrm>
              <a:off x="2505"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 name="Rectangle 121"/>
            <p:cNvSpPr>
              <a:spLocks noChangeArrowheads="1"/>
            </p:cNvSpPr>
            <p:nvPr/>
          </p:nvSpPr>
          <p:spPr bwMode="auto">
            <a:xfrm>
              <a:off x="3289"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 name="Rectangle 122"/>
            <p:cNvSpPr>
              <a:spLocks noChangeArrowheads="1"/>
            </p:cNvSpPr>
            <p:nvPr/>
          </p:nvSpPr>
          <p:spPr bwMode="auto">
            <a:xfrm>
              <a:off x="3618" y="3604"/>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25" name="Rectangle 123"/>
            <p:cNvSpPr>
              <a:spLocks noChangeArrowheads="1"/>
            </p:cNvSpPr>
            <p:nvPr/>
          </p:nvSpPr>
          <p:spPr bwMode="auto">
            <a:xfrm>
              <a:off x="3707" y="3701"/>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4</a:t>
              </a:r>
              <a:endParaRPr lang="en-US" altLang="zh-CN" sz="1400" b="1">
                <a:latin typeface="Verdana" pitchFamily="34" charset="0"/>
              </a:endParaRPr>
            </a:p>
          </p:txBody>
        </p:sp>
        <p:sp>
          <p:nvSpPr>
            <p:cNvPr id="126" name="Rectangle 124"/>
            <p:cNvSpPr>
              <a:spLocks noChangeArrowheads="1"/>
            </p:cNvSpPr>
            <p:nvPr/>
          </p:nvSpPr>
          <p:spPr bwMode="auto">
            <a:xfrm>
              <a:off x="4073"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 name="Rectangle 125"/>
            <p:cNvSpPr>
              <a:spLocks noChangeArrowheads="1"/>
            </p:cNvSpPr>
            <p:nvPr/>
          </p:nvSpPr>
          <p:spPr bwMode="auto">
            <a:xfrm>
              <a:off x="4288" y="3604"/>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28" name="Rectangle 126"/>
            <p:cNvSpPr>
              <a:spLocks noChangeArrowheads="1"/>
            </p:cNvSpPr>
            <p:nvPr/>
          </p:nvSpPr>
          <p:spPr bwMode="auto">
            <a:xfrm>
              <a:off x="4339" y="36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29" name="Rectangle 127"/>
            <p:cNvSpPr>
              <a:spLocks noChangeArrowheads="1"/>
            </p:cNvSpPr>
            <p:nvPr/>
          </p:nvSpPr>
          <p:spPr bwMode="auto">
            <a:xfrm>
              <a:off x="4412" y="370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130" name="Rectangle 128"/>
            <p:cNvSpPr>
              <a:spLocks noChangeArrowheads="1"/>
            </p:cNvSpPr>
            <p:nvPr/>
          </p:nvSpPr>
          <p:spPr bwMode="auto">
            <a:xfrm>
              <a:off x="4454" y="3620"/>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31" name="Rectangle 129"/>
            <p:cNvSpPr>
              <a:spLocks noChangeArrowheads="1"/>
            </p:cNvSpPr>
            <p:nvPr/>
          </p:nvSpPr>
          <p:spPr bwMode="auto">
            <a:xfrm>
              <a:off x="4496" y="362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32" name="Rectangle 130"/>
            <p:cNvSpPr>
              <a:spLocks noChangeArrowheads="1"/>
            </p:cNvSpPr>
            <p:nvPr/>
          </p:nvSpPr>
          <p:spPr bwMode="auto">
            <a:xfrm>
              <a:off x="4548" y="370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4</a:t>
              </a:r>
              <a:endParaRPr lang="en-US" altLang="zh-CN"/>
            </a:p>
          </p:txBody>
        </p:sp>
        <p:sp>
          <p:nvSpPr>
            <p:cNvPr id="133" name="Rectangle 131"/>
            <p:cNvSpPr>
              <a:spLocks noChangeArrowheads="1"/>
            </p:cNvSpPr>
            <p:nvPr/>
          </p:nvSpPr>
          <p:spPr bwMode="auto">
            <a:xfrm>
              <a:off x="4589" y="3620"/>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34" name="Rectangle 132"/>
            <p:cNvSpPr>
              <a:spLocks noChangeArrowheads="1"/>
            </p:cNvSpPr>
            <p:nvPr/>
          </p:nvSpPr>
          <p:spPr bwMode="auto">
            <a:xfrm>
              <a:off x="4857"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 name="Rectangle 133"/>
            <p:cNvSpPr>
              <a:spLocks noChangeArrowheads="1"/>
            </p:cNvSpPr>
            <p:nvPr/>
          </p:nvSpPr>
          <p:spPr bwMode="auto">
            <a:xfrm>
              <a:off x="5165" y="3613"/>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3</a:t>
              </a:r>
              <a:endParaRPr lang="en-US" altLang="zh-CN" sz="2000" b="1"/>
            </a:p>
          </p:txBody>
        </p:sp>
        <p:sp>
          <p:nvSpPr>
            <p:cNvPr id="136" name="Rectangle 134"/>
            <p:cNvSpPr>
              <a:spLocks noChangeArrowheads="1"/>
            </p:cNvSpPr>
            <p:nvPr/>
          </p:nvSpPr>
          <p:spPr bwMode="auto">
            <a:xfrm>
              <a:off x="5248" y="3613"/>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37" name="Rectangle 135"/>
            <p:cNvSpPr>
              <a:spLocks noChangeArrowheads="1"/>
            </p:cNvSpPr>
            <p:nvPr/>
          </p:nvSpPr>
          <p:spPr bwMode="auto">
            <a:xfrm>
              <a:off x="2505"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 name="Rectangle 136"/>
            <p:cNvSpPr>
              <a:spLocks noChangeArrowheads="1"/>
            </p:cNvSpPr>
            <p:nvPr/>
          </p:nvSpPr>
          <p:spPr bwMode="auto">
            <a:xfrm>
              <a:off x="3289"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 name="Rectangle 137"/>
            <p:cNvSpPr>
              <a:spLocks noChangeArrowheads="1"/>
            </p:cNvSpPr>
            <p:nvPr/>
          </p:nvSpPr>
          <p:spPr bwMode="auto">
            <a:xfrm>
              <a:off x="3618" y="3929"/>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40" name="Rectangle 138"/>
            <p:cNvSpPr>
              <a:spLocks noChangeArrowheads="1"/>
            </p:cNvSpPr>
            <p:nvPr/>
          </p:nvSpPr>
          <p:spPr bwMode="auto">
            <a:xfrm>
              <a:off x="3707" y="4026"/>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5</a:t>
              </a:r>
              <a:endParaRPr lang="en-US" altLang="zh-CN" sz="1400" b="1">
                <a:latin typeface="Verdana" pitchFamily="34" charset="0"/>
              </a:endParaRPr>
            </a:p>
          </p:txBody>
        </p:sp>
        <p:sp>
          <p:nvSpPr>
            <p:cNvPr id="141" name="Rectangle 139"/>
            <p:cNvSpPr>
              <a:spLocks noChangeArrowheads="1"/>
            </p:cNvSpPr>
            <p:nvPr/>
          </p:nvSpPr>
          <p:spPr bwMode="auto">
            <a:xfrm>
              <a:off x="4073"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 name="Rectangle 140"/>
            <p:cNvSpPr>
              <a:spLocks noChangeArrowheads="1"/>
            </p:cNvSpPr>
            <p:nvPr/>
          </p:nvSpPr>
          <p:spPr bwMode="auto">
            <a:xfrm>
              <a:off x="4153" y="392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43" name="Rectangle 141"/>
            <p:cNvSpPr>
              <a:spLocks noChangeArrowheads="1"/>
            </p:cNvSpPr>
            <p:nvPr/>
          </p:nvSpPr>
          <p:spPr bwMode="auto">
            <a:xfrm>
              <a:off x="4204" y="392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44" name="Rectangle 142"/>
            <p:cNvSpPr>
              <a:spLocks noChangeArrowheads="1"/>
            </p:cNvSpPr>
            <p:nvPr/>
          </p:nvSpPr>
          <p:spPr bwMode="auto">
            <a:xfrm>
              <a:off x="4277"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145" name="Rectangle 143"/>
            <p:cNvSpPr>
              <a:spLocks noChangeArrowheads="1"/>
            </p:cNvSpPr>
            <p:nvPr/>
          </p:nvSpPr>
          <p:spPr bwMode="auto">
            <a:xfrm>
              <a:off x="4318"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46" name="Rectangle 144"/>
            <p:cNvSpPr>
              <a:spLocks noChangeArrowheads="1"/>
            </p:cNvSpPr>
            <p:nvPr/>
          </p:nvSpPr>
          <p:spPr bwMode="auto">
            <a:xfrm>
              <a:off x="4361"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47" name="Rectangle 145"/>
            <p:cNvSpPr>
              <a:spLocks noChangeArrowheads="1"/>
            </p:cNvSpPr>
            <p:nvPr/>
          </p:nvSpPr>
          <p:spPr bwMode="auto">
            <a:xfrm>
              <a:off x="4412"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4</a:t>
              </a:r>
              <a:endParaRPr lang="en-US" altLang="zh-CN"/>
            </a:p>
          </p:txBody>
        </p:sp>
        <p:sp>
          <p:nvSpPr>
            <p:cNvPr id="148" name="Rectangle 146"/>
            <p:cNvSpPr>
              <a:spLocks noChangeArrowheads="1"/>
            </p:cNvSpPr>
            <p:nvPr/>
          </p:nvSpPr>
          <p:spPr bwMode="auto">
            <a:xfrm>
              <a:off x="4454"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49" name="Rectangle 147"/>
            <p:cNvSpPr>
              <a:spLocks noChangeArrowheads="1"/>
            </p:cNvSpPr>
            <p:nvPr/>
          </p:nvSpPr>
          <p:spPr bwMode="auto">
            <a:xfrm>
              <a:off x="4496"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50" name="Rectangle 148"/>
            <p:cNvSpPr>
              <a:spLocks noChangeArrowheads="1"/>
            </p:cNvSpPr>
            <p:nvPr/>
          </p:nvSpPr>
          <p:spPr bwMode="auto">
            <a:xfrm>
              <a:off x="4548"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3</a:t>
              </a:r>
              <a:endParaRPr lang="en-US" altLang="zh-CN"/>
            </a:p>
          </p:txBody>
        </p:sp>
        <p:sp>
          <p:nvSpPr>
            <p:cNvPr id="151" name="Rectangle 149"/>
            <p:cNvSpPr>
              <a:spLocks noChangeArrowheads="1"/>
            </p:cNvSpPr>
            <p:nvPr/>
          </p:nvSpPr>
          <p:spPr bwMode="auto">
            <a:xfrm>
              <a:off x="4589"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52" name="Rectangle 150"/>
            <p:cNvSpPr>
              <a:spLocks noChangeArrowheads="1"/>
            </p:cNvSpPr>
            <p:nvPr/>
          </p:nvSpPr>
          <p:spPr bwMode="auto">
            <a:xfrm>
              <a:off x="4630"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53" name="Rectangle 151"/>
            <p:cNvSpPr>
              <a:spLocks noChangeArrowheads="1"/>
            </p:cNvSpPr>
            <p:nvPr/>
          </p:nvSpPr>
          <p:spPr bwMode="auto">
            <a:xfrm>
              <a:off x="4683"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5</a:t>
              </a:r>
              <a:endParaRPr lang="en-US" altLang="zh-CN"/>
            </a:p>
          </p:txBody>
        </p:sp>
        <p:sp>
          <p:nvSpPr>
            <p:cNvPr id="154" name="Rectangle 152"/>
            <p:cNvSpPr>
              <a:spLocks noChangeArrowheads="1"/>
            </p:cNvSpPr>
            <p:nvPr/>
          </p:nvSpPr>
          <p:spPr bwMode="auto">
            <a:xfrm>
              <a:off x="4724" y="3945"/>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55" name="Rectangle 153"/>
            <p:cNvSpPr>
              <a:spLocks noChangeArrowheads="1"/>
            </p:cNvSpPr>
            <p:nvPr/>
          </p:nvSpPr>
          <p:spPr bwMode="auto">
            <a:xfrm>
              <a:off x="4857"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 name="Rectangle 154"/>
            <p:cNvSpPr>
              <a:spLocks noChangeArrowheads="1"/>
            </p:cNvSpPr>
            <p:nvPr/>
          </p:nvSpPr>
          <p:spPr bwMode="auto">
            <a:xfrm>
              <a:off x="5165" y="393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6</a:t>
              </a:r>
              <a:endParaRPr lang="en-US" altLang="zh-CN" sz="2000" b="1"/>
            </a:p>
          </p:txBody>
        </p:sp>
        <p:sp>
          <p:nvSpPr>
            <p:cNvPr id="157" name="Rectangle 155"/>
            <p:cNvSpPr>
              <a:spLocks noChangeArrowheads="1"/>
            </p:cNvSpPr>
            <p:nvPr/>
          </p:nvSpPr>
          <p:spPr bwMode="auto">
            <a:xfrm>
              <a:off x="5248" y="393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grpSp>
          <p:nvGrpSpPr>
            <p:cNvPr id="158" name="Group 156"/>
            <p:cNvGrpSpPr>
              <a:grpSpLocks/>
            </p:cNvGrpSpPr>
            <p:nvPr/>
          </p:nvGrpSpPr>
          <p:grpSpPr bwMode="auto">
            <a:xfrm>
              <a:off x="2499" y="2251"/>
              <a:ext cx="3148" cy="1950"/>
              <a:chOff x="2499" y="2251"/>
              <a:chExt cx="3148" cy="1950"/>
            </a:xfrm>
          </p:grpSpPr>
          <p:grpSp>
            <p:nvGrpSpPr>
              <p:cNvPr id="164" name="Group 157"/>
              <p:cNvGrpSpPr>
                <a:grpSpLocks/>
              </p:cNvGrpSpPr>
              <p:nvPr/>
            </p:nvGrpSpPr>
            <p:grpSpPr bwMode="auto">
              <a:xfrm>
                <a:off x="2505" y="2570"/>
                <a:ext cx="3126" cy="0"/>
                <a:chOff x="2505" y="2570"/>
                <a:chExt cx="3126" cy="0"/>
              </a:xfrm>
            </p:grpSpPr>
            <p:sp>
              <p:nvSpPr>
                <p:cNvPr id="207" name="Line 158"/>
                <p:cNvSpPr>
                  <a:spLocks noChangeShapeType="1"/>
                </p:cNvSpPr>
                <p:nvPr/>
              </p:nvSpPr>
              <p:spPr bwMode="auto">
                <a:xfrm>
                  <a:off x="2505" y="2570"/>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159"/>
                <p:cNvSpPr>
                  <a:spLocks noChangeShapeType="1"/>
                </p:cNvSpPr>
                <p:nvPr/>
              </p:nvSpPr>
              <p:spPr bwMode="auto">
                <a:xfrm>
                  <a:off x="3278"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160"/>
                <p:cNvSpPr>
                  <a:spLocks noChangeShapeType="1"/>
                </p:cNvSpPr>
                <p:nvPr/>
              </p:nvSpPr>
              <p:spPr bwMode="auto">
                <a:xfrm>
                  <a:off x="4062" y="2570"/>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161"/>
                <p:cNvSpPr>
                  <a:spLocks noChangeShapeType="1"/>
                </p:cNvSpPr>
                <p:nvPr/>
              </p:nvSpPr>
              <p:spPr bwMode="auto">
                <a:xfrm>
                  <a:off x="4847"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5" name="Group 162"/>
              <p:cNvGrpSpPr>
                <a:grpSpLocks/>
              </p:cNvGrpSpPr>
              <p:nvPr/>
            </p:nvGrpSpPr>
            <p:grpSpPr bwMode="auto">
              <a:xfrm>
                <a:off x="2505" y="2895"/>
                <a:ext cx="3126" cy="0"/>
                <a:chOff x="2505" y="2895"/>
                <a:chExt cx="3126" cy="0"/>
              </a:xfrm>
            </p:grpSpPr>
            <p:sp>
              <p:nvSpPr>
                <p:cNvPr id="203" name="Line 163"/>
                <p:cNvSpPr>
                  <a:spLocks noChangeShapeType="1"/>
                </p:cNvSpPr>
                <p:nvPr/>
              </p:nvSpPr>
              <p:spPr bwMode="auto">
                <a:xfrm>
                  <a:off x="2505" y="2895"/>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64"/>
                <p:cNvSpPr>
                  <a:spLocks noChangeShapeType="1"/>
                </p:cNvSpPr>
                <p:nvPr/>
              </p:nvSpPr>
              <p:spPr bwMode="auto">
                <a:xfrm>
                  <a:off x="3278"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165"/>
                <p:cNvSpPr>
                  <a:spLocks noChangeShapeType="1"/>
                </p:cNvSpPr>
                <p:nvPr/>
              </p:nvSpPr>
              <p:spPr bwMode="auto">
                <a:xfrm>
                  <a:off x="4062" y="2895"/>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166"/>
                <p:cNvSpPr>
                  <a:spLocks noChangeShapeType="1"/>
                </p:cNvSpPr>
                <p:nvPr/>
              </p:nvSpPr>
              <p:spPr bwMode="auto">
                <a:xfrm>
                  <a:off x="4847"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6" name="Group 167"/>
              <p:cNvGrpSpPr>
                <a:grpSpLocks/>
              </p:cNvGrpSpPr>
              <p:nvPr/>
            </p:nvGrpSpPr>
            <p:grpSpPr bwMode="auto">
              <a:xfrm>
                <a:off x="2505" y="3219"/>
                <a:ext cx="3126" cy="0"/>
                <a:chOff x="2505" y="3219"/>
                <a:chExt cx="3126" cy="0"/>
              </a:xfrm>
            </p:grpSpPr>
            <p:sp>
              <p:nvSpPr>
                <p:cNvPr id="199" name="Line 168"/>
                <p:cNvSpPr>
                  <a:spLocks noChangeShapeType="1"/>
                </p:cNvSpPr>
                <p:nvPr/>
              </p:nvSpPr>
              <p:spPr bwMode="auto">
                <a:xfrm>
                  <a:off x="2505" y="321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169"/>
                <p:cNvSpPr>
                  <a:spLocks noChangeShapeType="1"/>
                </p:cNvSpPr>
                <p:nvPr/>
              </p:nvSpPr>
              <p:spPr bwMode="auto">
                <a:xfrm>
                  <a:off x="3278"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170"/>
                <p:cNvSpPr>
                  <a:spLocks noChangeShapeType="1"/>
                </p:cNvSpPr>
                <p:nvPr/>
              </p:nvSpPr>
              <p:spPr bwMode="auto">
                <a:xfrm>
                  <a:off x="4062" y="321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171"/>
                <p:cNvSpPr>
                  <a:spLocks noChangeShapeType="1"/>
                </p:cNvSpPr>
                <p:nvPr/>
              </p:nvSpPr>
              <p:spPr bwMode="auto">
                <a:xfrm>
                  <a:off x="4847"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 name="Group 172"/>
              <p:cNvGrpSpPr>
                <a:grpSpLocks/>
              </p:cNvGrpSpPr>
              <p:nvPr/>
            </p:nvGrpSpPr>
            <p:grpSpPr bwMode="auto">
              <a:xfrm>
                <a:off x="2505" y="3544"/>
                <a:ext cx="3126" cy="0"/>
                <a:chOff x="2505" y="3544"/>
                <a:chExt cx="3126" cy="0"/>
              </a:xfrm>
            </p:grpSpPr>
            <p:sp>
              <p:nvSpPr>
                <p:cNvPr id="195" name="Line 173"/>
                <p:cNvSpPr>
                  <a:spLocks noChangeShapeType="1"/>
                </p:cNvSpPr>
                <p:nvPr/>
              </p:nvSpPr>
              <p:spPr bwMode="auto">
                <a:xfrm>
                  <a:off x="2505" y="3544"/>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174"/>
                <p:cNvSpPr>
                  <a:spLocks noChangeShapeType="1"/>
                </p:cNvSpPr>
                <p:nvPr/>
              </p:nvSpPr>
              <p:spPr bwMode="auto">
                <a:xfrm>
                  <a:off x="3278"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175"/>
                <p:cNvSpPr>
                  <a:spLocks noChangeShapeType="1"/>
                </p:cNvSpPr>
                <p:nvPr/>
              </p:nvSpPr>
              <p:spPr bwMode="auto">
                <a:xfrm>
                  <a:off x="4062" y="3544"/>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176"/>
                <p:cNvSpPr>
                  <a:spLocks noChangeShapeType="1"/>
                </p:cNvSpPr>
                <p:nvPr/>
              </p:nvSpPr>
              <p:spPr bwMode="auto">
                <a:xfrm>
                  <a:off x="4847"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8" name="Group 177"/>
              <p:cNvGrpSpPr>
                <a:grpSpLocks/>
              </p:cNvGrpSpPr>
              <p:nvPr/>
            </p:nvGrpSpPr>
            <p:grpSpPr bwMode="auto">
              <a:xfrm>
                <a:off x="2505" y="3869"/>
                <a:ext cx="3126" cy="0"/>
                <a:chOff x="2505" y="3869"/>
                <a:chExt cx="3126" cy="0"/>
              </a:xfrm>
            </p:grpSpPr>
            <p:sp>
              <p:nvSpPr>
                <p:cNvPr id="191" name="Line 178"/>
                <p:cNvSpPr>
                  <a:spLocks noChangeShapeType="1"/>
                </p:cNvSpPr>
                <p:nvPr/>
              </p:nvSpPr>
              <p:spPr bwMode="auto">
                <a:xfrm>
                  <a:off x="2505" y="386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Line 179"/>
                <p:cNvSpPr>
                  <a:spLocks noChangeShapeType="1"/>
                </p:cNvSpPr>
                <p:nvPr/>
              </p:nvSpPr>
              <p:spPr bwMode="auto">
                <a:xfrm>
                  <a:off x="3278"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Line 180"/>
                <p:cNvSpPr>
                  <a:spLocks noChangeShapeType="1"/>
                </p:cNvSpPr>
                <p:nvPr/>
              </p:nvSpPr>
              <p:spPr bwMode="auto">
                <a:xfrm>
                  <a:off x="4062" y="386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Line 181"/>
                <p:cNvSpPr>
                  <a:spLocks noChangeShapeType="1"/>
                </p:cNvSpPr>
                <p:nvPr/>
              </p:nvSpPr>
              <p:spPr bwMode="auto">
                <a:xfrm>
                  <a:off x="4847"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9" name="Group 182"/>
              <p:cNvGrpSpPr>
                <a:grpSpLocks/>
              </p:cNvGrpSpPr>
              <p:nvPr/>
            </p:nvGrpSpPr>
            <p:grpSpPr bwMode="auto">
              <a:xfrm>
                <a:off x="3278" y="2258"/>
                <a:ext cx="0" cy="1936"/>
                <a:chOff x="3278" y="2258"/>
                <a:chExt cx="0" cy="1936"/>
              </a:xfrm>
            </p:grpSpPr>
            <p:sp>
              <p:nvSpPr>
                <p:cNvPr id="185" name="Line 183"/>
                <p:cNvSpPr>
                  <a:spLocks noChangeShapeType="1"/>
                </p:cNvSpPr>
                <p:nvPr/>
              </p:nvSpPr>
              <p:spPr bwMode="auto">
                <a:xfrm>
                  <a:off x="3278"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84"/>
                <p:cNvSpPr>
                  <a:spLocks noChangeShapeType="1"/>
                </p:cNvSpPr>
                <p:nvPr/>
              </p:nvSpPr>
              <p:spPr bwMode="auto">
                <a:xfrm>
                  <a:off x="3278"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185"/>
                <p:cNvSpPr>
                  <a:spLocks noChangeShapeType="1"/>
                </p:cNvSpPr>
                <p:nvPr/>
              </p:nvSpPr>
              <p:spPr bwMode="auto">
                <a:xfrm>
                  <a:off x="3278"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Line 186"/>
                <p:cNvSpPr>
                  <a:spLocks noChangeShapeType="1"/>
                </p:cNvSpPr>
                <p:nvPr/>
              </p:nvSpPr>
              <p:spPr bwMode="auto">
                <a:xfrm>
                  <a:off x="3278"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187"/>
                <p:cNvSpPr>
                  <a:spLocks noChangeShapeType="1"/>
                </p:cNvSpPr>
                <p:nvPr/>
              </p:nvSpPr>
              <p:spPr bwMode="auto">
                <a:xfrm>
                  <a:off x="3278"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Line 188"/>
                <p:cNvSpPr>
                  <a:spLocks noChangeShapeType="1"/>
                </p:cNvSpPr>
                <p:nvPr/>
              </p:nvSpPr>
              <p:spPr bwMode="auto">
                <a:xfrm>
                  <a:off x="3278"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0" name="Group 189"/>
              <p:cNvGrpSpPr>
                <a:grpSpLocks/>
              </p:cNvGrpSpPr>
              <p:nvPr/>
            </p:nvGrpSpPr>
            <p:grpSpPr bwMode="auto">
              <a:xfrm>
                <a:off x="4062" y="2258"/>
                <a:ext cx="0" cy="1936"/>
                <a:chOff x="4062" y="2258"/>
                <a:chExt cx="0" cy="1936"/>
              </a:xfrm>
            </p:grpSpPr>
            <p:sp>
              <p:nvSpPr>
                <p:cNvPr id="179" name="Line 190"/>
                <p:cNvSpPr>
                  <a:spLocks noChangeShapeType="1"/>
                </p:cNvSpPr>
                <p:nvPr/>
              </p:nvSpPr>
              <p:spPr bwMode="auto">
                <a:xfrm>
                  <a:off x="4062"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91"/>
                <p:cNvSpPr>
                  <a:spLocks noChangeShapeType="1"/>
                </p:cNvSpPr>
                <p:nvPr/>
              </p:nvSpPr>
              <p:spPr bwMode="auto">
                <a:xfrm>
                  <a:off x="4062"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192"/>
                <p:cNvSpPr>
                  <a:spLocks noChangeShapeType="1"/>
                </p:cNvSpPr>
                <p:nvPr/>
              </p:nvSpPr>
              <p:spPr bwMode="auto">
                <a:xfrm>
                  <a:off x="4062"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193"/>
                <p:cNvSpPr>
                  <a:spLocks noChangeShapeType="1"/>
                </p:cNvSpPr>
                <p:nvPr/>
              </p:nvSpPr>
              <p:spPr bwMode="auto">
                <a:xfrm>
                  <a:off x="4062"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194"/>
                <p:cNvSpPr>
                  <a:spLocks noChangeShapeType="1"/>
                </p:cNvSpPr>
                <p:nvPr/>
              </p:nvSpPr>
              <p:spPr bwMode="auto">
                <a:xfrm>
                  <a:off x="4062"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95"/>
                <p:cNvSpPr>
                  <a:spLocks noChangeShapeType="1"/>
                </p:cNvSpPr>
                <p:nvPr/>
              </p:nvSpPr>
              <p:spPr bwMode="auto">
                <a:xfrm>
                  <a:off x="4062"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1" name="Group 196"/>
              <p:cNvGrpSpPr>
                <a:grpSpLocks/>
              </p:cNvGrpSpPr>
              <p:nvPr/>
            </p:nvGrpSpPr>
            <p:grpSpPr bwMode="auto">
              <a:xfrm>
                <a:off x="4847" y="2258"/>
                <a:ext cx="0" cy="1936"/>
                <a:chOff x="4847" y="2258"/>
                <a:chExt cx="0" cy="1936"/>
              </a:xfrm>
            </p:grpSpPr>
            <p:sp>
              <p:nvSpPr>
                <p:cNvPr id="173" name="Line 197"/>
                <p:cNvSpPr>
                  <a:spLocks noChangeShapeType="1"/>
                </p:cNvSpPr>
                <p:nvPr/>
              </p:nvSpPr>
              <p:spPr bwMode="auto">
                <a:xfrm>
                  <a:off x="4847"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198"/>
                <p:cNvSpPr>
                  <a:spLocks noChangeShapeType="1"/>
                </p:cNvSpPr>
                <p:nvPr/>
              </p:nvSpPr>
              <p:spPr bwMode="auto">
                <a:xfrm>
                  <a:off x="4847"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99"/>
                <p:cNvSpPr>
                  <a:spLocks noChangeShapeType="1"/>
                </p:cNvSpPr>
                <p:nvPr/>
              </p:nvSpPr>
              <p:spPr bwMode="auto">
                <a:xfrm>
                  <a:off x="4847"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200"/>
                <p:cNvSpPr>
                  <a:spLocks noChangeShapeType="1"/>
                </p:cNvSpPr>
                <p:nvPr/>
              </p:nvSpPr>
              <p:spPr bwMode="auto">
                <a:xfrm>
                  <a:off x="4847"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201"/>
                <p:cNvSpPr>
                  <a:spLocks noChangeShapeType="1"/>
                </p:cNvSpPr>
                <p:nvPr/>
              </p:nvSpPr>
              <p:spPr bwMode="auto">
                <a:xfrm>
                  <a:off x="4847"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202"/>
                <p:cNvSpPr>
                  <a:spLocks noChangeShapeType="1"/>
                </p:cNvSpPr>
                <p:nvPr/>
              </p:nvSpPr>
              <p:spPr bwMode="auto">
                <a:xfrm>
                  <a:off x="4847"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Rectangle 203"/>
              <p:cNvSpPr>
                <a:spLocks noChangeArrowheads="1"/>
              </p:cNvSpPr>
              <p:nvPr/>
            </p:nvSpPr>
            <p:spPr bwMode="auto">
              <a:xfrm>
                <a:off x="2499" y="2251"/>
                <a:ext cx="3148" cy="19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9" name="Rectangle 204"/>
            <p:cNvSpPr>
              <a:spLocks noChangeArrowheads="1"/>
            </p:cNvSpPr>
            <p:nvPr/>
          </p:nvSpPr>
          <p:spPr bwMode="auto">
            <a:xfrm>
              <a:off x="2517" y="1917"/>
              <a:ext cx="3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err="1">
                  <a:solidFill>
                    <a:srgbClr val="C00000"/>
                  </a:solidFill>
                  <a:latin typeface="Verdana" panose="020B0604030504040204" pitchFamily="34" charset="0"/>
                  <a:ea typeface="微软雅黑" pitchFamily="34" charset="-122"/>
                </a:rPr>
                <a:t>v</a:t>
              </a:r>
              <a:r>
                <a:rPr kumimoji="1" lang="en-US" altLang="zh-CN" sz="2800" baseline="-20000" dirty="0" err="1">
                  <a:solidFill>
                    <a:srgbClr val="C00000"/>
                  </a:solidFill>
                  <a:latin typeface="Verdana" panose="020B0604030504040204" pitchFamily="34" charset="0"/>
                  <a:ea typeface="微软雅黑" pitchFamily="34" charset="-122"/>
                </a:rPr>
                <a:t>0</a:t>
              </a:r>
              <a:r>
                <a:rPr lang="en-US" altLang="zh-CN" sz="2400" dirty="0">
                  <a:solidFill>
                    <a:srgbClr val="C00000"/>
                  </a:solidFill>
                  <a:latin typeface="Verdana" panose="020B0604030504040204" pitchFamily="34" charset="0"/>
                  <a:ea typeface="微软雅黑" pitchFamily="34" charset="-122"/>
                </a:rPr>
                <a:t> </a:t>
              </a:r>
              <a:r>
                <a:rPr lang="zh-CN" altLang="en-US" sz="2400" dirty="0">
                  <a:solidFill>
                    <a:srgbClr val="C00000"/>
                  </a:solidFill>
                  <a:latin typeface="Verdana" panose="020B0604030504040204" pitchFamily="34" charset="0"/>
                  <a:ea typeface="微软雅黑" pitchFamily="34" charset="-122"/>
                </a:rPr>
                <a:t>到</a:t>
              </a:r>
              <a:r>
                <a:rPr lang="zh-CN" altLang="en-US" sz="2400" dirty="0" smtClean="0">
                  <a:solidFill>
                    <a:srgbClr val="C00000"/>
                  </a:solidFill>
                  <a:latin typeface="Verdana" panose="020B0604030504040204" pitchFamily="34" charset="0"/>
                  <a:ea typeface="微软雅黑" pitchFamily="34" charset="-122"/>
                </a:rPr>
                <a:t>各顶点的</a:t>
              </a:r>
              <a:r>
                <a:rPr lang="zh-CN" altLang="en-US" sz="2400" dirty="0">
                  <a:solidFill>
                    <a:srgbClr val="C00000"/>
                  </a:solidFill>
                  <a:latin typeface="Verdana" panose="020B0604030504040204" pitchFamily="34" charset="0"/>
                  <a:ea typeface="微软雅黑" pitchFamily="34" charset="-122"/>
                </a:rPr>
                <a:t>最短路径</a:t>
              </a:r>
            </a:p>
          </p:txBody>
        </p:sp>
        <p:sp>
          <p:nvSpPr>
            <p:cNvPr id="160" name="Rectangle 205"/>
            <p:cNvSpPr>
              <a:spLocks noChangeArrowheads="1"/>
            </p:cNvSpPr>
            <p:nvPr/>
          </p:nvSpPr>
          <p:spPr bwMode="auto">
            <a:xfrm>
              <a:off x="2517" y="2281"/>
              <a:ext cx="726" cy="242"/>
            </a:xfrm>
            <a:prstGeom prst="rect">
              <a:avLst/>
            </a:prstGeom>
            <a:extLst/>
          </p:spPr>
          <p:txBody>
            <a:bodyPr lIns="0" rIns="0"/>
            <a:lstStyle/>
            <a:p>
              <a:pPr algn="ct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源点</a:t>
              </a:r>
              <a:endParaRPr lang="zh-CN" altLang="en-US"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61" name="Rectangle 206"/>
            <p:cNvSpPr>
              <a:spLocks noChangeArrowheads="1"/>
            </p:cNvSpPr>
            <p:nvPr/>
          </p:nvSpPr>
          <p:spPr bwMode="auto">
            <a:xfrm>
              <a:off x="3303"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终点</a:t>
              </a:r>
            </a:p>
          </p:txBody>
        </p:sp>
        <p:sp>
          <p:nvSpPr>
            <p:cNvPr id="162" name="Rectangle 207"/>
            <p:cNvSpPr>
              <a:spLocks noChangeArrowheads="1"/>
            </p:cNvSpPr>
            <p:nvPr/>
          </p:nvSpPr>
          <p:spPr bwMode="auto">
            <a:xfrm>
              <a:off x="4089"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最短路径</a:t>
              </a:r>
            </a:p>
          </p:txBody>
        </p:sp>
        <p:sp>
          <p:nvSpPr>
            <p:cNvPr id="163" name="Rectangle 208"/>
            <p:cNvSpPr>
              <a:spLocks noChangeArrowheads="1"/>
            </p:cNvSpPr>
            <p:nvPr/>
          </p:nvSpPr>
          <p:spPr bwMode="auto">
            <a:xfrm>
              <a:off x="4876"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路径长度</a:t>
              </a:r>
            </a:p>
          </p:txBody>
        </p:sp>
      </p:grpSp>
    </p:spTree>
    <p:extLst>
      <p:ext uri="{BB962C8B-B14F-4D97-AF65-F5344CB8AC3E}">
        <p14:creationId xmlns:p14="http://schemas.microsoft.com/office/powerpoint/2010/main" val="24159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body" idx="4294967295"/>
          </p:nvPr>
        </p:nvSpPr>
        <p:spPr>
          <a:xfrm>
            <a:off x="287338" y="703263"/>
            <a:ext cx="8856662" cy="6048375"/>
          </a:xfrm>
          <a:prstGeom prst="rect">
            <a:avLst/>
          </a:prstGeom>
        </p:spPr>
        <p:txBody>
          <a:bodyPr/>
          <a:lstStyle/>
          <a:p>
            <a:pPr marL="609600" lvl="1" indent="-609600" eaLnBrk="1" hangingPunct="1">
              <a:lnSpc>
                <a:spcPct val="150000"/>
              </a:lnSpc>
              <a:buSzPct val="100000"/>
              <a:buFont typeface="Wingdings" pitchFamily="2" charset="2"/>
              <a:buChar char=""/>
            </a:pPr>
            <a:r>
              <a:rPr lang="en-US" altLang="zh-CN" sz="2200" b="1" kern="1200" dirty="0" err="1">
                <a:latin typeface="+mn-lt"/>
                <a:cs typeface="+mn-cs"/>
              </a:rPr>
              <a:t>Dijkstra</a:t>
            </a:r>
            <a:r>
              <a:rPr lang="zh-CN" altLang="en-US" sz="2200" b="1" kern="1200" dirty="0">
                <a:latin typeface="+mn-lt"/>
                <a:cs typeface="+mn-cs"/>
              </a:rPr>
              <a:t>算法是求解单源最短路径问题的一种有</a:t>
            </a:r>
            <a:r>
              <a:rPr lang="zh-CN" altLang="en-US" sz="2200" b="1" kern="1200" dirty="0" smtClean="0">
                <a:latin typeface="+mn-lt"/>
                <a:cs typeface="+mn-cs"/>
              </a:rPr>
              <a:t>效算</a:t>
            </a:r>
            <a:r>
              <a:rPr lang="zh-CN" altLang="en-US" sz="2200" b="1" kern="1200" dirty="0">
                <a:latin typeface="+mn-lt"/>
                <a:cs typeface="+mn-cs"/>
              </a:rPr>
              <a:t>法</a:t>
            </a:r>
            <a:endParaRPr lang="en-US" altLang="zh-CN" sz="2200" b="1" kern="1200" dirty="0" smtClean="0">
              <a:latin typeface="+mn-lt"/>
              <a:cs typeface="+mn-cs"/>
            </a:endParaRPr>
          </a:p>
          <a:p>
            <a:pPr marL="609600" lvl="1" indent="-609600" eaLnBrk="1" hangingPunct="1">
              <a:lnSpc>
                <a:spcPct val="150000"/>
              </a:lnSpc>
              <a:buSzPct val="100000"/>
              <a:buFont typeface="Wingdings" pitchFamily="2" charset="2"/>
              <a:buChar char=""/>
            </a:pPr>
            <a:r>
              <a:rPr lang="zh-CN" altLang="en-US" sz="2200" b="1" kern="1200" dirty="0">
                <a:latin typeface="+mn-lt"/>
                <a:cs typeface="+mn-cs"/>
              </a:rPr>
              <a:t>算法基本思想</a:t>
            </a:r>
            <a:r>
              <a:rPr lang="zh-CN" altLang="en-US" sz="2200" b="1" kern="1200" dirty="0" smtClean="0">
                <a:latin typeface="+mn-lt"/>
                <a:cs typeface="+mn-cs"/>
              </a:rPr>
              <a:t>（贪</a:t>
            </a:r>
            <a:r>
              <a:rPr lang="zh-CN" altLang="en-US" sz="2200" b="1" kern="1200" dirty="0">
                <a:latin typeface="+mn-lt"/>
                <a:cs typeface="+mn-cs"/>
              </a:rPr>
              <a:t>心算法的思想）</a:t>
            </a:r>
            <a:r>
              <a:rPr lang="zh-CN" altLang="en-US" sz="2200" b="1" kern="1200" dirty="0" smtClean="0">
                <a:latin typeface="+mn-lt"/>
                <a:cs typeface="+mn-cs"/>
              </a:rPr>
              <a:t>：</a:t>
            </a:r>
            <a:r>
              <a:rPr lang="zh-CN" altLang="en-US" sz="2200" b="1" kern="1200" dirty="0" smtClean="0">
                <a:solidFill>
                  <a:srgbClr val="7030A0"/>
                </a:solidFill>
                <a:latin typeface="+mn-lt"/>
                <a:cs typeface="Verdana" panose="020B0604030504040204" pitchFamily="34" charset="0"/>
              </a:rPr>
              <a:t>。</a:t>
            </a:r>
          </a:p>
          <a:p>
            <a:pPr marL="1008000" lvl="1" indent="-432000" eaLnBrk="1" hangingPunct="1">
              <a:lnSpc>
                <a:spcPct val="150000"/>
              </a:lnSpc>
              <a:buSzPct val="100000"/>
            </a:pPr>
            <a:r>
              <a:rPr lang="zh-CN" altLang="en-US" sz="2200" b="1" kern="1200" dirty="0" smtClean="0">
                <a:latin typeface="+mn-lt"/>
                <a:cs typeface="Verdana" panose="020B0604030504040204" pitchFamily="34" charset="0"/>
              </a:rPr>
              <a:t> 将图中所有顶点分成两组</a:t>
            </a:r>
            <a:r>
              <a:rPr lang="en-US" altLang="zh-CN" sz="2200" b="1" kern="1200" dirty="0" smtClean="0">
                <a:latin typeface="+mn-lt"/>
                <a:cs typeface="Verdana" panose="020B0604030504040204" pitchFamily="34" charset="0"/>
              </a:rPr>
              <a:t>:S, V-S</a:t>
            </a:r>
          </a:p>
          <a:p>
            <a:pPr marL="1717200" lvl="3" indent="-360000">
              <a:lnSpc>
                <a:spcPct val="145000"/>
              </a:lnSpc>
              <a:spcBef>
                <a:spcPct val="30000"/>
              </a:spcBef>
              <a:buFont typeface="微软雅黑" panose="020B0503020204020204" pitchFamily="34" charset="-122"/>
              <a:buChar char="━"/>
            </a:pPr>
            <a:r>
              <a:rPr kumimoji="1" lang="zh-CN" altLang="zh-CN" sz="2200" b="1" dirty="0" smtClean="0">
                <a:latin typeface="Verdana" pitchFamily="34" charset="0"/>
              </a:rPr>
              <a:t>S：已</a:t>
            </a:r>
            <a:r>
              <a:rPr kumimoji="1" lang="zh-CN" altLang="en-US" sz="2200" b="1" dirty="0" smtClean="0">
                <a:latin typeface="Verdana" pitchFamily="34" charset="0"/>
              </a:rPr>
              <a:t>确定</a:t>
            </a:r>
            <a:r>
              <a:rPr kumimoji="1" lang="zh-CN" altLang="zh-CN" sz="2200" b="1" dirty="0" smtClean="0">
                <a:latin typeface="Verdana" pitchFamily="34" charset="0"/>
              </a:rPr>
              <a:t>最短路径的顶点的集合</a:t>
            </a:r>
          </a:p>
          <a:p>
            <a:pPr marL="1717200" lvl="3" indent="-360000">
              <a:lnSpc>
                <a:spcPct val="145000"/>
              </a:lnSpc>
              <a:spcBef>
                <a:spcPct val="30000"/>
              </a:spcBef>
              <a:buFont typeface="微软雅黑" panose="020B0503020204020204" pitchFamily="34" charset="-122"/>
              <a:buChar char="━"/>
            </a:pPr>
            <a:r>
              <a:rPr kumimoji="1" lang="en-US" altLang="zh-CN" sz="2200" b="1" dirty="0" smtClean="0">
                <a:latin typeface="Verdana" pitchFamily="34" charset="0"/>
              </a:rPr>
              <a:t>T=V-S</a:t>
            </a:r>
            <a:r>
              <a:rPr kumimoji="1" lang="zh-CN" altLang="en-US" sz="2200" b="1" dirty="0" smtClean="0">
                <a:latin typeface="Verdana" pitchFamily="34" charset="0"/>
              </a:rPr>
              <a:t>：尚未确定最短路径的顶点集合</a:t>
            </a:r>
            <a:endParaRPr kumimoji="1" lang="en-US" altLang="zh-CN" sz="2200" b="1" dirty="0" smtClean="0">
              <a:latin typeface="Verdana" pitchFamily="34" charset="0"/>
            </a:endParaRPr>
          </a:p>
          <a:p>
            <a:pPr marL="1717200" lvl="3" indent="-360000">
              <a:lnSpc>
                <a:spcPct val="145000"/>
              </a:lnSpc>
              <a:spcBef>
                <a:spcPct val="30000"/>
              </a:spcBef>
              <a:buFont typeface="微软雅黑" panose="020B0503020204020204" pitchFamily="34" charset="-122"/>
              <a:buChar char="━"/>
            </a:pPr>
            <a:r>
              <a:rPr kumimoji="1" lang="zh-CN" altLang="en-US" sz="2200" b="1" dirty="0" smtClean="0">
                <a:latin typeface="Verdana" pitchFamily="34" charset="0"/>
              </a:rPr>
              <a:t>初始时，集合</a:t>
            </a:r>
            <a:r>
              <a:rPr kumimoji="1" lang="en-US" altLang="zh-CN" sz="2200" b="1" dirty="0" smtClean="0">
                <a:latin typeface="Verdana" pitchFamily="34" charset="0"/>
              </a:rPr>
              <a:t>S</a:t>
            </a:r>
            <a:r>
              <a:rPr kumimoji="1" lang="zh-CN" altLang="en-US" sz="2200" b="1" dirty="0" smtClean="0">
                <a:latin typeface="Verdana" pitchFamily="34" charset="0"/>
              </a:rPr>
              <a:t>中仅包含源点</a:t>
            </a:r>
            <a:r>
              <a:rPr kumimoji="1" lang="en-GB" altLang="zh-CN" sz="2200" b="1" dirty="0" smtClean="0">
                <a:latin typeface="Verdana" pitchFamily="34" charset="0"/>
              </a:rPr>
              <a:t>V</a:t>
            </a:r>
            <a:r>
              <a:rPr kumimoji="1" lang="en-GB" altLang="zh-CN" sz="2200" b="1" kern="1200" baseline="-20000" dirty="0" smtClean="0">
                <a:solidFill>
                  <a:schemeClr val="bg2">
                    <a:lumMod val="10000"/>
                  </a:schemeClr>
                </a:solidFill>
                <a:latin typeface="Verdana" panose="020B0604030504040204" pitchFamily="34" charset="0"/>
              </a:rPr>
              <a:t>0</a:t>
            </a:r>
            <a:endParaRPr kumimoji="1" lang="en-US" altLang="zh-CN" sz="2200" b="1" kern="1200" baseline="-20000" dirty="0" smtClean="0">
              <a:solidFill>
                <a:schemeClr val="bg2">
                  <a:lumMod val="10000"/>
                </a:schemeClr>
              </a:solidFill>
              <a:latin typeface="Verdana" panose="020B0604030504040204" pitchFamily="34" charset="0"/>
            </a:endParaRPr>
          </a:p>
          <a:p>
            <a:pPr marL="1717200" lvl="3" indent="-360000">
              <a:lnSpc>
                <a:spcPct val="145000"/>
              </a:lnSpc>
              <a:spcBef>
                <a:spcPct val="30000"/>
              </a:spcBef>
              <a:buFont typeface="微软雅黑" panose="020B0503020204020204" pitchFamily="34" charset="-122"/>
              <a:buChar char="━"/>
            </a:pPr>
            <a:r>
              <a:rPr lang="zh-CN" altLang="en-US" sz="2200" b="1" kern="1200" dirty="0" smtClean="0">
                <a:solidFill>
                  <a:srgbClr val="FF0000"/>
                </a:solidFill>
                <a:latin typeface="+mn-lt"/>
                <a:cs typeface="Verdana" panose="020B0604030504040204" pitchFamily="34" charset="0"/>
              </a:rPr>
              <a:t>不断在集合</a:t>
            </a:r>
            <a:r>
              <a:rPr lang="en-US" altLang="zh-CN" sz="2200" b="1" kern="1200" dirty="0" smtClean="0">
                <a:solidFill>
                  <a:srgbClr val="FF0000"/>
                </a:solidFill>
                <a:latin typeface="+mn-lt"/>
                <a:cs typeface="Verdana" panose="020B0604030504040204" pitchFamily="34" charset="0"/>
              </a:rPr>
              <a:t>T</a:t>
            </a:r>
            <a:r>
              <a:rPr lang="zh-CN" altLang="en-US" sz="2200" b="1" kern="1200" dirty="0" smtClean="0">
                <a:solidFill>
                  <a:srgbClr val="FF0000"/>
                </a:solidFill>
                <a:latin typeface="+mn-lt"/>
                <a:cs typeface="Verdana" panose="020B0604030504040204" pitchFamily="34" charset="0"/>
              </a:rPr>
              <a:t>中做贪心选择扩充集合</a:t>
            </a:r>
            <a:r>
              <a:rPr lang="en-US" altLang="zh-CN" sz="2200" b="1" kern="1200" dirty="0" smtClean="0">
                <a:solidFill>
                  <a:srgbClr val="FF0000"/>
                </a:solidFill>
                <a:latin typeface="+mn-lt"/>
                <a:cs typeface="Verdana" panose="020B0604030504040204" pitchFamily="34" charset="0"/>
              </a:rPr>
              <a:t>S</a:t>
            </a:r>
            <a:endParaRPr lang="en-US" altLang="zh-CN" sz="2200" b="1" kern="1200" dirty="0" smtClean="0">
              <a:latin typeface="+mn-lt"/>
              <a:cs typeface="Verdana" panose="020B0604030504040204" pitchFamily="34" charset="0"/>
            </a:endParaRPr>
          </a:p>
          <a:p>
            <a:pPr marL="1717200" lvl="3" indent="-360000">
              <a:lnSpc>
                <a:spcPct val="145000"/>
              </a:lnSpc>
              <a:spcBef>
                <a:spcPct val="30000"/>
              </a:spcBef>
              <a:buFont typeface="微软雅黑" panose="020B0503020204020204" pitchFamily="34" charset="-122"/>
              <a:buChar char="━"/>
            </a:pPr>
            <a:r>
              <a:rPr lang="zh-CN" altLang="en-US" sz="2200" b="1" kern="1200" dirty="0" smtClean="0">
                <a:latin typeface="+mn-lt"/>
                <a:cs typeface="Verdana" panose="020B0604030504040204" pitchFamily="34" charset="0"/>
              </a:rPr>
              <a:t>直到</a:t>
            </a:r>
            <a:r>
              <a:rPr lang="en-US" altLang="zh-CN" sz="2200" b="1" kern="1200" dirty="0" smtClean="0">
                <a:latin typeface="+mn-lt"/>
                <a:cs typeface="Verdana" panose="020B0604030504040204" pitchFamily="34" charset="0"/>
              </a:rPr>
              <a:t>S</a:t>
            </a:r>
            <a:r>
              <a:rPr lang="zh-CN" altLang="en-US" sz="2200" b="1" kern="1200" dirty="0" smtClean="0">
                <a:latin typeface="+mn-lt"/>
                <a:cs typeface="Verdana" panose="020B0604030504040204" pitchFamily="34" charset="0"/>
              </a:rPr>
              <a:t>中包含了</a:t>
            </a:r>
            <a:r>
              <a:rPr lang="en-US" altLang="zh-CN" sz="2200" b="1" kern="1200" dirty="0" smtClean="0">
                <a:latin typeface="+mn-lt"/>
                <a:cs typeface="Verdana" panose="020B0604030504040204" pitchFamily="34" charset="0"/>
              </a:rPr>
              <a:t>V</a:t>
            </a:r>
            <a:r>
              <a:rPr lang="zh-CN" altLang="en-US" sz="2200" b="1" kern="1200" dirty="0" smtClean="0">
                <a:latin typeface="+mn-lt"/>
                <a:cs typeface="Verdana" panose="020B0604030504040204" pitchFamily="34" charset="0"/>
              </a:rPr>
              <a:t>中的所有顶点</a:t>
            </a:r>
            <a:endParaRPr lang="en-US" altLang="zh-CN" sz="2200" b="1" kern="1200" dirty="0" smtClean="0">
              <a:latin typeface="+mn-lt"/>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dirty="0" smtClean="0">
                <a:solidFill>
                  <a:schemeClr val="bg2">
                    <a:lumMod val="10000"/>
                  </a:schemeClr>
                </a:solidFill>
                <a:latin typeface="Verdana" pitchFamily="34" charset="0"/>
              </a:rPr>
              <a:t>迪</a:t>
            </a:r>
            <a:r>
              <a:rPr kumimoji="1" lang="zh-CN" altLang="en-US" dirty="0">
                <a:solidFill>
                  <a:schemeClr val="bg2">
                    <a:lumMod val="10000"/>
                  </a:schemeClr>
                </a:solidFill>
                <a:latin typeface="Verdana" pitchFamily="34" charset="0"/>
              </a:rPr>
              <a:t>杰斯特拉（</a:t>
            </a:r>
            <a:r>
              <a:rPr kumimoji="1" lang="en-US" altLang="zh-CN" dirty="0" err="1">
                <a:solidFill>
                  <a:schemeClr val="bg2">
                    <a:lumMod val="10000"/>
                  </a:schemeClr>
                </a:solidFill>
                <a:latin typeface="Verdana" pitchFamily="34" charset="0"/>
              </a:rPr>
              <a:t>Dijkstra</a:t>
            </a:r>
            <a:r>
              <a:rPr kumimoji="1" lang="zh-CN" altLang="en-US" dirty="0" smtClean="0">
                <a:solidFill>
                  <a:schemeClr val="bg2">
                    <a:lumMod val="10000"/>
                  </a:schemeClr>
                </a:solidFill>
                <a:latin typeface="Verdana" pitchFamily="34" charset="0"/>
              </a:rPr>
              <a:t>）</a:t>
            </a:r>
            <a:r>
              <a:rPr kumimoji="1" lang="zh-CN" altLang="zh-CN" dirty="0" smtClean="0">
                <a:solidFill>
                  <a:schemeClr val="bg2">
                    <a:lumMod val="10000"/>
                  </a:schemeClr>
                </a:solidFill>
                <a:latin typeface="Verdana" pitchFamily="34" charset="0"/>
              </a:rPr>
              <a:t>算</a:t>
            </a:r>
            <a:r>
              <a:rPr kumimoji="1" lang="zh-CN" altLang="zh-CN" dirty="0">
                <a:solidFill>
                  <a:schemeClr val="bg2">
                    <a:lumMod val="10000"/>
                  </a:schemeClr>
                </a:solidFill>
                <a:latin typeface="Verdana" pitchFamily="34" charset="0"/>
              </a:rPr>
              <a:t>法</a:t>
            </a:r>
            <a:endParaRPr lang="zh-CN" altLang="en-US" kern="0" dirty="0">
              <a:solidFill>
                <a:schemeClr val="bg2">
                  <a:lumMod val="10000"/>
                </a:schemeClr>
              </a:solidFill>
            </a:endParaRPr>
          </a:p>
        </p:txBody>
      </p:sp>
    </p:spTree>
    <p:extLst>
      <p:ext uri="{BB962C8B-B14F-4D97-AF65-F5344CB8AC3E}">
        <p14:creationId xmlns:p14="http://schemas.microsoft.com/office/powerpoint/2010/main" val="7408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wipe(left)">
                                      <p:cBhvr>
                                        <p:cTn id="7" dur="500"/>
                                        <p:tgtEl>
                                          <p:spTgt spid="905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wipe(left)">
                                      <p:cBhvr>
                                        <p:cTn id="12" dur="500"/>
                                        <p:tgtEl>
                                          <p:spTgt spid="905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5218">
                                            <p:txEl>
                                              <p:pRg st="2" end="2"/>
                                            </p:txEl>
                                          </p:spTgt>
                                        </p:tgtEl>
                                        <p:attrNameLst>
                                          <p:attrName>style.visibility</p:attrName>
                                        </p:attrNameLst>
                                      </p:cBhvr>
                                      <p:to>
                                        <p:strVal val="visible"/>
                                      </p:to>
                                    </p:set>
                                    <p:animEffect transition="in" filter="wipe(left)">
                                      <p:cBhvr>
                                        <p:cTn id="17" dur="500"/>
                                        <p:tgtEl>
                                          <p:spTgt spid="905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5218">
                                            <p:txEl>
                                              <p:pRg st="3" end="3"/>
                                            </p:txEl>
                                          </p:spTgt>
                                        </p:tgtEl>
                                        <p:attrNameLst>
                                          <p:attrName>style.visibility</p:attrName>
                                        </p:attrNameLst>
                                      </p:cBhvr>
                                      <p:to>
                                        <p:strVal val="visible"/>
                                      </p:to>
                                    </p:set>
                                    <p:animEffect transition="in" filter="wipe(left)">
                                      <p:cBhvr>
                                        <p:cTn id="22" dur="500"/>
                                        <p:tgtEl>
                                          <p:spTgt spid="905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5218">
                                            <p:txEl>
                                              <p:pRg st="4" end="4"/>
                                            </p:txEl>
                                          </p:spTgt>
                                        </p:tgtEl>
                                        <p:attrNameLst>
                                          <p:attrName>style.visibility</p:attrName>
                                        </p:attrNameLst>
                                      </p:cBhvr>
                                      <p:to>
                                        <p:strVal val="visible"/>
                                      </p:to>
                                    </p:set>
                                    <p:animEffect transition="in" filter="wipe(left)">
                                      <p:cBhvr>
                                        <p:cTn id="27" dur="500"/>
                                        <p:tgtEl>
                                          <p:spTgt spid="905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5218">
                                            <p:txEl>
                                              <p:pRg st="5" end="5"/>
                                            </p:txEl>
                                          </p:spTgt>
                                        </p:tgtEl>
                                        <p:attrNameLst>
                                          <p:attrName>style.visibility</p:attrName>
                                        </p:attrNameLst>
                                      </p:cBhvr>
                                      <p:to>
                                        <p:strVal val="visible"/>
                                      </p:to>
                                    </p:set>
                                    <p:animEffect transition="in" filter="wipe(left)">
                                      <p:cBhvr>
                                        <p:cTn id="32" dur="500"/>
                                        <p:tgtEl>
                                          <p:spTgt spid="905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5218">
                                            <p:txEl>
                                              <p:pRg st="6" end="6"/>
                                            </p:txEl>
                                          </p:spTgt>
                                        </p:tgtEl>
                                        <p:attrNameLst>
                                          <p:attrName>style.visibility</p:attrName>
                                        </p:attrNameLst>
                                      </p:cBhvr>
                                      <p:to>
                                        <p:strVal val="visible"/>
                                      </p:to>
                                    </p:set>
                                    <p:animEffect transition="in" filter="wipe(left)">
                                      <p:cBhvr>
                                        <p:cTn id="37" dur="500"/>
                                        <p:tgtEl>
                                          <p:spTgt spid="905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5218">
                                            <p:txEl>
                                              <p:pRg st="7" end="7"/>
                                            </p:txEl>
                                          </p:spTgt>
                                        </p:tgtEl>
                                        <p:attrNameLst>
                                          <p:attrName>style.visibility</p:attrName>
                                        </p:attrNameLst>
                                      </p:cBhvr>
                                      <p:to>
                                        <p:strVal val="visible"/>
                                      </p:to>
                                    </p:set>
                                    <p:animEffect transition="in" filter="wipe(left)">
                                      <p:cBhvr>
                                        <p:cTn id="42" dur="500"/>
                                        <p:tgtEl>
                                          <p:spTgt spid="905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dirty="0" smtClean="0">
                <a:solidFill>
                  <a:schemeClr val="bg2">
                    <a:lumMod val="10000"/>
                  </a:schemeClr>
                </a:solidFill>
                <a:latin typeface="Verdana" pitchFamily="34" charset="0"/>
              </a:rPr>
              <a:t>迪</a:t>
            </a:r>
            <a:r>
              <a:rPr kumimoji="1" lang="zh-CN" altLang="en-US" dirty="0">
                <a:solidFill>
                  <a:schemeClr val="bg2">
                    <a:lumMod val="10000"/>
                  </a:schemeClr>
                </a:solidFill>
                <a:latin typeface="Verdana" pitchFamily="34" charset="0"/>
              </a:rPr>
              <a:t>杰斯特拉（</a:t>
            </a:r>
            <a:r>
              <a:rPr kumimoji="1" lang="en-US" altLang="zh-CN" dirty="0" err="1">
                <a:solidFill>
                  <a:schemeClr val="bg2">
                    <a:lumMod val="10000"/>
                  </a:schemeClr>
                </a:solidFill>
                <a:latin typeface="Verdana" pitchFamily="34" charset="0"/>
              </a:rPr>
              <a:t>Dijkstra</a:t>
            </a:r>
            <a:r>
              <a:rPr kumimoji="1" lang="zh-CN" altLang="en-US" dirty="0" smtClean="0">
                <a:solidFill>
                  <a:schemeClr val="bg2">
                    <a:lumMod val="10000"/>
                  </a:schemeClr>
                </a:solidFill>
                <a:latin typeface="Verdana" pitchFamily="34" charset="0"/>
              </a:rPr>
              <a:t>）</a:t>
            </a:r>
            <a:r>
              <a:rPr kumimoji="1" lang="zh-CN" altLang="zh-CN" dirty="0" smtClean="0">
                <a:solidFill>
                  <a:schemeClr val="bg2">
                    <a:lumMod val="10000"/>
                  </a:schemeClr>
                </a:solidFill>
                <a:latin typeface="Verdana" pitchFamily="34" charset="0"/>
              </a:rPr>
              <a:t>算</a:t>
            </a:r>
            <a:r>
              <a:rPr kumimoji="1" lang="zh-CN" altLang="zh-CN" dirty="0">
                <a:solidFill>
                  <a:schemeClr val="bg2">
                    <a:lumMod val="10000"/>
                  </a:schemeClr>
                </a:solidFill>
                <a:latin typeface="Verdana" pitchFamily="34" charset="0"/>
              </a:rPr>
              <a:t>法</a:t>
            </a:r>
            <a:endParaRPr lang="zh-CN" altLang="en-US" kern="0" dirty="0">
              <a:solidFill>
                <a:schemeClr val="bg2">
                  <a:lumMod val="10000"/>
                </a:schemeClr>
              </a:solidFill>
            </a:endParaRPr>
          </a:p>
        </p:txBody>
      </p:sp>
      <p:sp>
        <p:nvSpPr>
          <p:cNvPr id="7" name="Rectangle 2"/>
          <p:cNvSpPr txBox="1">
            <a:spLocks noChangeArrowheads="1"/>
          </p:cNvSpPr>
          <p:nvPr/>
        </p:nvSpPr>
        <p:spPr>
          <a:xfrm>
            <a:off x="287338" y="476672"/>
            <a:ext cx="8856662" cy="6048375"/>
          </a:xfrm>
          <a:prstGeom prst="rect">
            <a:avLst/>
          </a:prstGeom>
        </p:spPr>
        <p:txBody>
          <a:bodyPr/>
          <a:lstStyle/>
          <a:p>
            <a:pPr marL="342900" marR="0" lvl="0" indent="-342900" algn="l" defTabSz="914400" rtl="0" eaLnBrk="0" fontAlgn="base" latinLnBrk="0" hangingPunct="0">
              <a:lnSpc>
                <a:spcPct val="145000"/>
              </a:lnSpc>
              <a:spcBef>
                <a:spcPct val="30000"/>
              </a:spcBef>
              <a:spcAft>
                <a:spcPct val="0"/>
              </a:spcAft>
              <a:buClrTx/>
              <a:buSzTx/>
              <a:buFont typeface="Wingdings 2" pitchFamily="18" charset="2"/>
              <a:buChar char="d"/>
              <a:tabLst/>
              <a:defRPr/>
            </a:pPr>
            <a:r>
              <a:rPr kumimoji="1" lang="zh-CN" altLang="en-US" sz="2400" b="1" i="0" u="none" strike="noStrike" kern="0" cap="none" spc="0" normalizeH="0" baseline="0" noProof="0" dirty="0" smtClean="0">
                <a:ln>
                  <a:noFill/>
                </a:ln>
                <a:solidFill>
                  <a:srgbClr val="161616"/>
                </a:solidFill>
                <a:effectLst/>
                <a:uLnTx/>
                <a:uFillTx/>
                <a:latin typeface="Verdana" pitchFamily="34" charset="0"/>
                <a:ea typeface="微软雅黑" pitchFamily="34" charset="-122"/>
                <a:cs typeface="+mn-cs"/>
              </a:rPr>
              <a:t> 算法设计思路：</a:t>
            </a:r>
            <a:endParaRPr kumimoji="1" lang="en-US" altLang="zh-CN" sz="2200" b="1" i="0" u="none" strike="noStrike" kern="0" cap="none" spc="0" normalizeH="0" baseline="0" noProof="0" dirty="0" smtClean="0">
              <a:ln>
                <a:noFill/>
              </a:ln>
              <a:solidFill>
                <a:srgbClr val="161616"/>
              </a:solidFill>
              <a:effectLst/>
              <a:uLnTx/>
              <a:uFillTx/>
              <a:latin typeface="Verdana" pitchFamily="34" charset="0"/>
              <a:ea typeface="微软雅黑" pitchFamily="34" charset="-122"/>
              <a:cs typeface="+mn-cs"/>
            </a:endParaRPr>
          </a:p>
          <a:p>
            <a:pPr marL="1008000" lvl="1" indent="-432000">
              <a:lnSpc>
                <a:spcPct val="150000"/>
              </a:lnSpc>
              <a:spcBef>
                <a:spcPts val="12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初始时</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仅包含源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a:t>
            </a:r>
          </a:p>
          <a:p>
            <a:pPr marL="1008000" lvl="1" indent="-432000">
              <a:lnSpc>
                <a:spcPct val="150000"/>
              </a:lnSpc>
              <a:spcBef>
                <a:spcPts val="1200"/>
              </a:spcBef>
              <a:buSzPct val="100000"/>
              <a:buFont typeface="Wingdings" pitchFamily="2" charset="2"/>
              <a:buChar char="±"/>
            </a:pP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定义“特殊路径”：</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1465200" lvl="2" indent="-432000">
              <a:lnSpc>
                <a:spcPct val="150000"/>
              </a:lnSpc>
              <a:spcBef>
                <a:spcPts val="8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从源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G</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中某一顶点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且中间只经过</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中顶点的路径称为从源到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的特殊路径。</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1465200" lvl="2" indent="-432000">
              <a:lnSpc>
                <a:spcPct val="150000"/>
              </a:lnSpc>
              <a:spcBef>
                <a:spcPts val="8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用数组元素</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记录源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的</a:t>
            </a:r>
            <a:r>
              <a:rPr lang="zh-CN" altLang="en-US" sz="2200" dirty="0" smtClean="0">
                <a:solidFill>
                  <a:srgbClr val="FF0000"/>
                </a:solidFill>
                <a:latin typeface="微软雅黑" panose="020B0503020204020204" pitchFamily="34" charset="-122"/>
                <a:ea typeface="微软雅黑" panose="020B0503020204020204" pitchFamily="34" charset="-122"/>
                <a:cs typeface="Verdana" panose="020B0604030504040204" pitchFamily="34" charset="0"/>
              </a:rPr>
              <a:t>最短</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特殊路径的长度</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550800" indent="-432000">
              <a:lnSpc>
                <a:spcPct val="150000"/>
              </a:lnSpc>
              <a:spcBef>
                <a:spcPts val="1200"/>
              </a:spcBef>
              <a:buSzPct val="100000"/>
              <a:buFont typeface="Wingdings" pitchFamily="2" charset="2"/>
              <a:buChar char="±"/>
            </a:pPr>
            <a:r>
              <a:rPr lang="en-US" altLang="zh-CN" sz="2200" dirty="0" err="1"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Dijkstra</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算法每次从</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中取出具有最短特殊路径长度的顶点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，将</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添加到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中，同时对数组</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作必要的修改。一旦</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包含了所有</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就记录了从源到其它所有顶点之间的最短路径长度。</a:t>
            </a:r>
          </a:p>
        </p:txBody>
      </p:sp>
      <p:sp>
        <p:nvSpPr>
          <p:cNvPr id="2" name="文本框 1"/>
          <p:cNvSpPr txBox="1"/>
          <p:nvPr/>
        </p:nvSpPr>
        <p:spPr>
          <a:xfrm>
            <a:off x="301540" y="5750004"/>
            <a:ext cx="8734956" cy="1107996"/>
          </a:xfrm>
          <a:prstGeom prst="rect">
            <a:avLst/>
          </a:prstGeom>
          <a:solidFill>
            <a:srgbClr val="FFFF00"/>
          </a:solidFill>
        </p:spPr>
        <p:txBody>
          <a:bodyPr wrap="square" rtlCol="0">
            <a:spAutoFit/>
          </a:bodyPr>
          <a:lstStyle/>
          <a:p>
            <a:pPr marL="1008000" lvl="1" indent="-432000" eaLnBrk="1" hangingPunct="1">
              <a:buSzPct val="100000"/>
            </a:pPr>
            <a:r>
              <a:rPr lang="zh-CN" altLang="en-US" sz="2200" dirty="0">
                <a:cs typeface="Verdana" panose="020B0604030504040204" pitchFamily="34" charset="0"/>
              </a:rPr>
              <a:t>依据：可以证明</a:t>
            </a:r>
            <a:r>
              <a:rPr lang="en-US" altLang="zh-CN" sz="2200" dirty="0">
                <a:cs typeface="Verdana" panose="020B0604030504040204" pitchFamily="34" charset="0"/>
              </a:rPr>
              <a:t>V</a:t>
            </a:r>
            <a:r>
              <a:rPr kumimoji="1" lang="en-US" altLang="zh-CN" baseline="-20000" dirty="0">
                <a:solidFill>
                  <a:schemeClr val="bg2">
                    <a:lumMod val="10000"/>
                  </a:schemeClr>
                </a:solidFill>
                <a:latin typeface="Verdana" panose="020B0604030504040204" pitchFamily="34" charset="0"/>
              </a:rPr>
              <a:t>0</a:t>
            </a:r>
            <a:r>
              <a:rPr lang="zh-CN" altLang="en-US" sz="2200" dirty="0">
                <a:cs typeface="Verdana" panose="020B0604030504040204" pitchFamily="34" charset="0"/>
              </a:rPr>
              <a:t>到</a:t>
            </a:r>
            <a:r>
              <a:rPr lang="en-US" altLang="zh-CN" sz="2200" dirty="0">
                <a:cs typeface="Verdana" panose="020B0604030504040204" pitchFamily="34" charset="0"/>
              </a:rPr>
              <a:t>T</a:t>
            </a:r>
            <a:r>
              <a:rPr lang="zh-CN" altLang="en-US" sz="2200" dirty="0">
                <a:cs typeface="Verdana" panose="020B0604030504040204" pitchFamily="34" charset="0"/>
              </a:rPr>
              <a:t>中顶点</a:t>
            </a:r>
            <a:r>
              <a:rPr lang="en-US" altLang="zh-CN" sz="2200" dirty="0" err="1">
                <a:cs typeface="Verdana" panose="020B0604030504040204" pitchFamily="34" charset="0"/>
              </a:rPr>
              <a:t>V</a:t>
            </a:r>
            <a:r>
              <a:rPr kumimoji="1" lang="en-US" altLang="zh-CN" baseline="-20000" dirty="0" err="1">
                <a:solidFill>
                  <a:schemeClr val="bg2">
                    <a:lumMod val="10000"/>
                  </a:schemeClr>
                </a:solidFill>
                <a:latin typeface="Verdana" panose="020B0604030504040204" pitchFamily="34" charset="0"/>
              </a:rPr>
              <a:t>k</a:t>
            </a:r>
            <a:r>
              <a:rPr lang="zh-CN" altLang="en-US" sz="2200" dirty="0">
                <a:cs typeface="Verdana" panose="020B0604030504040204" pitchFamily="34" charset="0"/>
              </a:rPr>
              <a:t>的最短路径：（反证法可证）</a:t>
            </a:r>
            <a:endParaRPr lang="en-US" altLang="zh-CN" sz="2200" dirty="0">
              <a:cs typeface="Verdana" panose="020B0604030504040204" pitchFamily="34" charset="0"/>
            </a:endParaRPr>
          </a:p>
          <a:p>
            <a:pPr marL="1440000" lvl="2" indent="-432000" eaLnBrk="1" hangingPunct="1">
              <a:buSzPct val="80000"/>
              <a:buFont typeface="Wingdings" panose="05000000000000000000" pitchFamily="2" charset="2"/>
              <a:buChar char="l"/>
            </a:pPr>
            <a:r>
              <a:rPr lang="zh-CN" altLang="en-US" sz="2200" dirty="0">
                <a:cs typeface="Verdana" panose="020B0604030504040204" pitchFamily="34" charset="0"/>
              </a:rPr>
              <a:t>或是从</a:t>
            </a:r>
            <a:r>
              <a:rPr lang="en-US" altLang="zh-CN" sz="2200" dirty="0">
                <a:cs typeface="Verdana" panose="020B0604030504040204" pitchFamily="34" charset="0"/>
              </a:rPr>
              <a:t>V</a:t>
            </a:r>
            <a:r>
              <a:rPr kumimoji="1" lang="en-US" altLang="zh-CN" sz="2800" baseline="-20000" dirty="0">
                <a:solidFill>
                  <a:schemeClr val="bg2">
                    <a:lumMod val="10000"/>
                  </a:schemeClr>
                </a:solidFill>
                <a:latin typeface="Verdana" panose="020B0604030504040204" pitchFamily="34" charset="0"/>
              </a:rPr>
              <a:t>0</a:t>
            </a:r>
            <a:r>
              <a:rPr lang="zh-CN" altLang="en-US" sz="2200" dirty="0">
                <a:cs typeface="Verdana" panose="020B0604030504040204" pitchFamily="34" charset="0"/>
              </a:rPr>
              <a:t>到</a:t>
            </a:r>
            <a:r>
              <a:rPr lang="en-US" altLang="zh-CN" sz="2200" dirty="0" err="1">
                <a:cs typeface="Verdana" panose="020B0604030504040204" pitchFamily="34" charset="0"/>
              </a:rPr>
              <a:t>V</a:t>
            </a:r>
            <a:r>
              <a:rPr kumimoji="1" lang="en-US" altLang="zh-CN" sz="2800" baseline="-20000" dirty="0" err="1">
                <a:solidFill>
                  <a:schemeClr val="bg2">
                    <a:lumMod val="10000"/>
                  </a:schemeClr>
                </a:solidFill>
                <a:latin typeface="Verdana" panose="020B0604030504040204" pitchFamily="34" charset="0"/>
              </a:rPr>
              <a:t>k</a:t>
            </a:r>
            <a:r>
              <a:rPr lang="zh-CN" altLang="en-US" sz="2200" dirty="0">
                <a:cs typeface="Verdana" panose="020B0604030504040204" pitchFamily="34" charset="0"/>
              </a:rPr>
              <a:t>的直接路径的权值</a:t>
            </a:r>
            <a:endParaRPr lang="en-US" altLang="zh-CN" sz="2200" dirty="0">
              <a:cs typeface="Verdana" panose="020B0604030504040204" pitchFamily="34" charset="0"/>
            </a:endParaRPr>
          </a:p>
          <a:p>
            <a:pPr marL="1440000" lvl="2" indent="-432000" eaLnBrk="1" hangingPunct="1">
              <a:buSzPct val="80000"/>
              <a:buFont typeface="Wingdings" panose="05000000000000000000" pitchFamily="2" charset="2"/>
              <a:buChar char="l"/>
            </a:pPr>
            <a:r>
              <a:rPr lang="zh-CN" altLang="en-US" sz="2200" dirty="0">
                <a:cs typeface="Verdana" panose="020B0604030504040204" pitchFamily="34" charset="0"/>
              </a:rPr>
              <a:t>或是从</a:t>
            </a:r>
            <a:r>
              <a:rPr lang="en-US" altLang="zh-CN" sz="2200" dirty="0">
                <a:cs typeface="Verdana" panose="020B0604030504040204" pitchFamily="34" charset="0"/>
              </a:rPr>
              <a:t>V</a:t>
            </a:r>
            <a:r>
              <a:rPr kumimoji="1" lang="en-US" altLang="zh-CN" sz="2800" baseline="-20000" dirty="0">
                <a:solidFill>
                  <a:schemeClr val="bg2">
                    <a:lumMod val="10000"/>
                  </a:schemeClr>
                </a:solidFill>
                <a:latin typeface="Verdana" panose="020B0604030504040204" pitchFamily="34" charset="0"/>
              </a:rPr>
              <a:t>0</a:t>
            </a:r>
            <a:r>
              <a:rPr lang="zh-CN" altLang="en-US" sz="2200" dirty="0">
                <a:cs typeface="Verdana" panose="020B0604030504040204" pitchFamily="34" charset="0"/>
              </a:rPr>
              <a:t>经</a:t>
            </a:r>
            <a:r>
              <a:rPr lang="en-US" altLang="zh-CN" sz="2200" dirty="0">
                <a:cs typeface="Verdana" panose="020B0604030504040204" pitchFamily="34" charset="0"/>
              </a:rPr>
              <a:t>S</a:t>
            </a:r>
            <a:r>
              <a:rPr lang="zh-CN" altLang="en-US" sz="2200" dirty="0">
                <a:cs typeface="Verdana" panose="020B0604030504040204" pitchFamily="34" charset="0"/>
              </a:rPr>
              <a:t>中顶点到</a:t>
            </a:r>
            <a:r>
              <a:rPr lang="en-US" altLang="zh-CN" sz="2200" dirty="0" err="1">
                <a:cs typeface="Verdana" panose="020B0604030504040204" pitchFamily="34" charset="0"/>
              </a:rPr>
              <a:t>V</a:t>
            </a:r>
            <a:r>
              <a:rPr kumimoji="1" lang="en-US" altLang="zh-CN" sz="2800" baseline="-20000" dirty="0" err="1">
                <a:solidFill>
                  <a:schemeClr val="bg2">
                    <a:lumMod val="10000"/>
                  </a:schemeClr>
                </a:solidFill>
                <a:latin typeface="Verdana" panose="020B0604030504040204" pitchFamily="34" charset="0"/>
              </a:rPr>
              <a:t>k</a:t>
            </a:r>
            <a:r>
              <a:rPr lang="zh-CN" altLang="en-US" sz="2200" dirty="0">
                <a:cs typeface="Verdana" panose="020B0604030504040204" pitchFamily="34" charset="0"/>
              </a:rPr>
              <a:t>的路径权值之</a:t>
            </a:r>
            <a:r>
              <a:rPr lang="zh-CN" altLang="en-US" sz="2200" dirty="0" smtClean="0">
                <a:cs typeface="Verdana" panose="020B0604030504040204" pitchFamily="34" charset="0"/>
              </a:rPr>
              <a:t>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44624"/>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单源最短路径</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4" name="Rectangle 3"/>
          <p:cNvSpPr txBox="1">
            <a:spLocks noChangeArrowheads="1"/>
          </p:cNvSpPr>
          <p:nvPr/>
        </p:nvSpPr>
        <p:spPr>
          <a:xfrm>
            <a:off x="216024" y="692696"/>
            <a:ext cx="8748464" cy="6165304"/>
          </a:xfrm>
          <a:prstGeom prst="rect">
            <a:avLst/>
          </a:prstGeom>
        </p:spPr>
        <p:txBody>
          <a:bodyPr/>
          <a:lstStyle/>
          <a:p>
            <a:pPr marL="609600" marR="0" lvl="1" indent="-609600" algn="l" defTabSz="914400" rtl="0" eaLnBrk="1" fontAlgn="base" latinLnBrk="0" hangingPunct="1">
              <a:lnSpc>
                <a:spcPct val="200000"/>
              </a:lnSpc>
              <a:spcBef>
                <a:spcPts val="400"/>
              </a:spcBef>
              <a:spcAft>
                <a:spcPct val="0"/>
              </a:spcAft>
              <a:buClrTx/>
              <a:buSzTx/>
              <a:buFont typeface="Wingdings" pitchFamily="2" charset="2"/>
              <a:buChar char=""/>
              <a:tabLst/>
              <a:defRPr/>
            </a:pPr>
            <a:r>
              <a:rPr kumimoji="0" lang="zh-CN" altLang="en-US" sz="2400" b="1" i="0" u="none" strike="noStrike" kern="0" cap="none" spc="0" normalizeH="0" baseline="0" noProof="0" dirty="0" smtClean="0">
                <a:ln>
                  <a:noFill/>
                </a:ln>
                <a:solidFill>
                  <a:srgbClr val="161616"/>
                </a:solidFill>
                <a:effectLst/>
                <a:uLnTx/>
                <a:uFillTx/>
                <a:latin typeface="+mn-lt"/>
                <a:ea typeface="微软雅黑" panose="020B0503020204020204" pitchFamily="34" charset="-122"/>
                <a:cs typeface="+mn-cs"/>
              </a:rPr>
              <a:t>算法正确性分析</a:t>
            </a:r>
            <a:endParaRPr kumimoji="0" lang="en-US" altLang="zh-CN" sz="2400" b="1" i="0" u="none" strike="noStrike" kern="0" cap="none" spc="0" normalizeH="0" baseline="0" noProof="0" dirty="0" smtClean="0">
              <a:ln>
                <a:noFill/>
              </a:ln>
              <a:solidFill>
                <a:srgbClr val="161616"/>
              </a:solidFill>
              <a:effectLst/>
              <a:uLnTx/>
              <a:uFillTx/>
              <a:latin typeface="+mn-lt"/>
              <a:ea typeface="微软雅黑" panose="020B0503020204020204" pitchFamily="34" charset="-122"/>
              <a:cs typeface="+mn-cs"/>
            </a:endParaRPr>
          </a:p>
          <a:p>
            <a:pPr marL="1008000" lvl="1" indent="-432000">
              <a:lnSpc>
                <a:spcPct val="200000"/>
              </a:lnSpc>
              <a:spcBef>
                <a:spcPts val="400"/>
              </a:spcBef>
              <a:buFont typeface="Wingdings" pitchFamily="2" charset="2"/>
              <a:buChar char="±"/>
            </a:pPr>
            <a:r>
              <a:rPr lang="zh-CN" altLang="en-US" sz="24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rPr>
              <a:t>贪心选择性质：</a:t>
            </a:r>
            <a:endParaRPr lang="en-US" altLang="zh-CN" sz="24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endParaRPr>
          </a:p>
          <a:p>
            <a:pPr marL="1440000" lvl="2" indent="-432000">
              <a:lnSpc>
                <a:spcPct val="200000"/>
              </a:lnSpc>
              <a:spcBef>
                <a:spcPts val="400"/>
              </a:spcBef>
              <a:buFontTx/>
              <a:buChar char="•"/>
            </a:pPr>
            <a:r>
              <a:rPr lang="zh-CN" altLang="en-US" sz="2400" kern="0" dirty="0" smtClean="0">
                <a:solidFill>
                  <a:srgbClr val="161616"/>
                </a:solidFill>
                <a:latin typeface="+mn-lt"/>
                <a:ea typeface="微软雅黑" panose="020B0503020204020204" pitchFamily="34" charset="-122"/>
                <a:cs typeface="Verdana" panose="020B0604030504040204" pitchFamily="34" charset="0"/>
              </a:rPr>
              <a:t>从</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V-S</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中选择具有最短</a:t>
            </a:r>
            <a:r>
              <a:rPr lang="zh-CN" altLang="en-US" sz="2400" kern="0" dirty="0" smtClean="0">
                <a:solidFill>
                  <a:srgbClr val="FF0000"/>
                </a:solidFill>
                <a:latin typeface="+mn-lt"/>
                <a:ea typeface="微软雅黑" panose="020B0503020204020204" pitchFamily="34" charset="-122"/>
                <a:cs typeface="Verdana" panose="020B0604030504040204" pitchFamily="34" charset="0"/>
              </a:rPr>
              <a:t>特殊</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路径的顶点</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，则从源到</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的最短路径长度就是</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dist</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a:t>
            </a:r>
            <a:endParaRPr lang="en-US" altLang="zh-CN" sz="2400" kern="0" dirty="0" smtClean="0">
              <a:solidFill>
                <a:srgbClr val="161616"/>
              </a:solidFill>
              <a:latin typeface="+mn-lt"/>
              <a:ea typeface="微软雅黑" panose="020B0503020204020204" pitchFamily="34" charset="-122"/>
              <a:cs typeface="Verdana" panose="020B0604030504040204" pitchFamily="34" charset="0"/>
            </a:endParaRPr>
          </a:p>
          <a:p>
            <a:pPr marL="1008000" lvl="1" indent="-432000">
              <a:lnSpc>
                <a:spcPct val="200000"/>
              </a:lnSpc>
              <a:spcBef>
                <a:spcPts val="400"/>
              </a:spcBef>
              <a:buFont typeface="Wingdings" pitchFamily="2" charset="2"/>
              <a:buChar char="±"/>
            </a:pPr>
            <a:r>
              <a:rPr lang="zh-CN" altLang="en-US" sz="2400" kern="0" dirty="0">
                <a:solidFill>
                  <a:srgbClr val="161616"/>
                </a:solidFill>
                <a:latin typeface="Verdana" panose="020B0604030504040204" pitchFamily="34" charset="0"/>
                <a:ea typeface="微软雅黑" panose="020B0503020204020204" pitchFamily="34" charset="-122"/>
                <a:cs typeface="Verdana" panose="020B0604030504040204" pitchFamily="34" charset="0"/>
              </a:rPr>
              <a:t>最优子结构性质：</a:t>
            </a:r>
            <a:endParaRPr lang="en-US" altLang="zh-CN" sz="2400" kern="0" dirty="0">
              <a:solidFill>
                <a:srgbClr val="161616"/>
              </a:solidFill>
              <a:latin typeface="Verdana" panose="020B0604030504040204" pitchFamily="34" charset="0"/>
              <a:ea typeface="微软雅黑" panose="020B0503020204020204" pitchFamily="34" charset="-122"/>
              <a:cs typeface="Verdana" panose="020B0604030504040204" pitchFamily="34" charset="0"/>
            </a:endParaRPr>
          </a:p>
          <a:p>
            <a:pPr marL="1440000" lvl="2" indent="-432000">
              <a:lnSpc>
                <a:spcPct val="200000"/>
              </a:lnSpc>
              <a:spcBef>
                <a:spcPts val="400"/>
              </a:spcBef>
              <a:buFontTx/>
              <a:buChar char="•"/>
            </a:pPr>
            <a:r>
              <a:rPr lang="zh-CN" altLang="en-US" sz="2400" kern="0" dirty="0" smtClean="0">
                <a:solidFill>
                  <a:srgbClr val="161616"/>
                </a:solidFill>
                <a:latin typeface="+mn-lt"/>
                <a:ea typeface="微软雅黑" panose="020B0503020204020204" pitchFamily="34" charset="-122"/>
                <a:cs typeface="Verdana" panose="020B0604030504040204" pitchFamily="34" charset="0"/>
              </a:rPr>
              <a:t>如果顶点序列</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i</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j</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是源</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i</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到顶点</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j</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的最短路径，则</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是源</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到顶点</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a:t>
            </a:r>
            <a:endParaRPr lang="en-US" altLang="zh-CN" sz="2400" kern="0" dirty="0" smtClean="0">
              <a:solidFill>
                <a:srgbClr val="161616"/>
              </a:solidFill>
              <a:latin typeface="+mn-lt"/>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39564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body" idx="4294967295"/>
          </p:nvPr>
        </p:nvSpPr>
        <p:spPr>
          <a:xfrm>
            <a:off x="321029" y="795768"/>
            <a:ext cx="8713787" cy="6021288"/>
          </a:xfrm>
          <a:prstGeom prst="rect">
            <a:avLst/>
          </a:prstGeom>
        </p:spPr>
        <p:txBody>
          <a:bodyPr/>
          <a:lstStyle/>
          <a:p>
            <a:pPr>
              <a:lnSpc>
                <a:spcPct val="150000"/>
              </a:lnSpc>
              <a:spcBef>
                <a:spcPts val="600"/>
              </a:spcBef>
              <a:buFont typeface="Wingdings 2" pitchFamily="18" charset="2"/>
              <a:buChar char="d"/>
            </a:pPr>
            <a:r>
              <a:rPr kumimoji="1" lang="zh-CN" altLang="en-US" sz="2400" b="1" dirty="0" smtClean="0">
                <a:latin typeface="Verdana" pitchFamily="34" charset="0"/>
              </a:rPr>
              <a:t> </a:t>
            </a:r>
            <a:r>
              <a:rPr kumimoji="1" lang="en-US" altLang="zh-CN" sz="2400" b="1" dirty="0" err="1" smtClean="0">
                <a:latin typeface="Verdana" pitchFamily="34" charset="0"/>
              </a:rPr>
              <a:t>Dijkstra</a:t>
            </a:r>
            <a:r>
              <a:rPr kumimoji="1" lang="zh-CN" altLang="en-US" sz="2400" b="1" dirty="0" smtClean="0">
                <a:latin typeface="Verdana" pitchFamily="34" charset="0"/>
              </a:rPr>
              <a:t>算法的数据结构设计</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使用带权邻接矩阵表示有向图</a:t>
            </a:r>
            <a:r>
              <a:rPr kumimoji="1" lang="en-US" altLang="zh-CN" sz="2400" b="1" dirty="0" smtClean="0">
                <a:latin typeface="Verdana" pitchFamily="34" charset="0"/>
              </a:rPr>
              <a:t>G</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辅助数组：</a:t>
            </a:r>
            <a:r>
              <a:rPr kumimoji="1" lang="en-US" altLang="zh-CN" sz="2400" b="1" dirty="0" smtClean="0">
                <a:latin typeface="Verdana" pitchFamily="34" charset="0"/>
              </a:rPr>
              <a:t>S[</a:t>
            </a:r>
            <a:r>
              <a:rPr kumimoji="1" lang="en-US" altLang="zh-CN" sz="2400" b="1" dirty="0" err="1" smtClean="0">
                <a:solidFill>
                  <a:srgbClr val="0000FF"/>
                </a:solidFill>
                <a:latin typeface="Verdana" pitchFamily="34" charset="0"/>
              </a:rPr>
              <a:t>nvex</a:t>
            </a:r>
            <a:r>
              <a:rPr kumimoji="1" lang="en-US" altLang="zh-CN" sz="2400" b="1" dirty="0">
                <a:latin typeface="Verdana" pitchFamily="34" charset="0"/>
              </a:rPr>
              <a:t>] (</a:t>
            </a:r>
            <a:r>
              <a:rPr kumimoji="1" lang="en-US" altLang="zh-CN" sz="2400" b="1" dirty="0" err="1">
                <a:latin typeface="Verdana" pitchFamily="34" charset="0"/>
              </a:rPr>
              <a:t>nvex</a:t>
            </a:r>
            <a:r>
              <a:rPr kumimoji="1" lang="en-US" altLang="zh-CN" sz="2400" b="1" dirty="0">
                <a:latin typeface="Verdana" pitchFamily="34" charset="0"/>
              </a:rPr>
              <a:t> </a:t>
            </a:r>
            <a:r>
              <a:rPr kumimoji="1" lang="zh-CN" altLang="en-US" sz="2400" b="1" dirty="0">
                <a:latin typeface="Verdana" pitchFamily="34" charset="0"/>
              </a:rPr>
              <a:t>为图中顶点</a:t>
            </a:r>
            <a:r>
              <a:rPr kumimoji="1" lang="en-US" altLang="zh-CN" sz="2400" b="1" dirty="0" smtClean="0">
                <a:latin typeface="Verdana" pitchFamily="34" charset="0"/>
              </a:rPr>
              <a:t>)</a:t>
            </a:r>
            <a:endParaRPr kumimoji="1" lang="zh-CN" altLang="en-US" sz="2400" b="1" dirty="0" smtClean="0">
              <a:latin typeface="Verdana" pitchFamily="34" charset="0"/>
            </a:endParaRPr>
          </a:p>
          <a:p>
            <a:pPr marL="1257300" lvl="2" indent="-342900">
              <a:lnSpc>
                <a:spcPct val="150000"/>
              </a:lnSpc>
              <a:spcBef>
                <a:spcPts val="600"/>
              </a:spcBef>
              <a:buFont typeface="Wingdings 2" pitchFamily="18" charset="2"/>
              <a:buChar char="Ë"/>
            </a:pPr>
            <a:r>
              <a:rPr kumimoji="1" lang="zh-CN" altLang="en-US" b="1" dirty="0" smtClean="0">
                <a:latin typeface="Verdana" pitchFamily="34" charset="0"/>
              </a:rPr>
              <a:t>表示已找到从</a:t>
            </a:r>
            <a:r>
              <a:rPr kumimoji="1" lang="en-US" altLang="zh-CN" b="1" dirty="0" err="1" smtClean="0">
                <a:latin typeface="Verdana" pitchFamily="34" charset="0"/>
              </a:rPr>
              <a:t>V</a:t>
            </a:r>
            <a:r>
              <a:rPr kumimoji="1" lang="en-US" altLang="zh-CN" sz="32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ea typeface="微软雅黑" pitchFamily="34" charset="-122"/>
              </a:rPr>
              <a:t>出发的最短路径的终点的集合</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ea typeface="微软雅黑" pitchFamily="34" charset="-122"/>
              </a:rPr>
              <a:t>辅助数组：</a:t>
            </a:r>
            <a:r>
              <a:rPr kumimoji="1" lang="en-US" altLang="zh-CN" sz="2400" b="1" dirty="0" err="1" smtClean="0">
                <a:latin typeface="Verdana" pitchFamily="34" charset="0"/>
                <a:ea typeface="微软雅黑" pitchFamily="34" charset="-122"/>
              </a:rPr>
              <a:t>dist</a:t>
            </a:r>
            <a:r>
              <a:rPr kumimoji="1" lang="en-US" altLang="zh-CN" sz="2400" b="1" dirty="0" smtClean="0">
                <a:latin typeface="Verdana" pitchFamily="34" charset="0"/>
                <a:ea typeface="微软雅黑" pitchFamily="34" charset="-122"/>
              </a:rPr>
              <a:t>[</a:t>
            </a:r>
            <a:r>
              <a:rPr kumimoji="1" lang="en-US" altLang="zh-CN" sz="2400" b="1" dirty="0" err="1" smtClean="0">
                <a:solidFill>
                  <a:srgbClr val="0000FF"/>
                </a:solidFill>
                <a:latin typeface="Verdana" pitchFamily="34" charset="0"/>
                <a:ea typeface="微软雅黑" pitchFamily="34" charset="-122"/>
              </a:rPr>
              <a:t>nvex</a:t>
            </a:r>
            <a:r>
              <a:rPr kumimoji="1" lang="en-US" altLang="zh-CN" sz="2400" b="1" dirty="0" smtClean="0">
                <a:latin typeface="Verdana" pitchFamily="34" charset="0"/>
                <a:ea typeface="微软雅黑" pitchFamily="34" charset="-122"/>
              </a:rPr>
              <a:t>]</a:t>
            </a:r>
          </a:p>
          <a:p>
            <a:pPr marL="1257300" lvl="2" indent="-342900">
              <a:lnSpc>
                <a:spcPct val="150000"/>
              </a:lnSpc>
              <a:spcBef>
                <a:spcPts val="600"/>
              </a:spcBef>
              <a:buFont typeface="Wingdings 2" pitchFamily="18" charset="2"/>
              <a:buChar char="Ë"/>
            </a:pPr>
            <a:r>
              <a:rPr kumimoji="1" lang="zh-CN" altLang="en-US" b="1" dirty="0" smtClean="0">
                <a:latin typeface="Verdana" pitchFamily="34" charset="0"/>
                <a:ea typeface="微软雅黑" pitchFamily="34" charset="-122"/>
              </a:rPr>
              <a:t>存放当前找到的从</a:t>
            </a:r>
            <a:r>
              <a:rPr kumimoji="1" lang="en-US" altLang="zh-CN" b="1" dirty="0" err="1" smtClean="0">
                <a:latin typeface="Verdana" pitchFamily="34" charset="0"/>
                <a:ea typeface="微软雅黑" pitchFamily="34" charset="-122"/>
              </a:rPr>
              <a:t>V</a:t>
            </a:r>
            <a:r>
              <a:rPr kumimoji="1" lang="en-US" altLang="zh-CN" sz="3200" b="1" kern="1200" baseline="-20000" dirty="0" err="1" smtClean="0">
                <a:solidFill>
                  <a:schemeClr val="bg2">
                    <a:lumMod val="10000"/>
                  </a:schemeClr>
                </a:solidFill>
                <a:latin typeface="Verdana" panose="020B0604030504040204" pitchFamily="34" charset="0"/>
                <a:cs typeface="+mn-cs"/>
              </a:rPr>
              <a:t>0</a:t>
            </a:r>
            <a:r>
              <a:rPr kumimoji="1" lang="zh-CN" altLang="en-US" b="1" dirty="0" smtClean="0">
                <a:latin typeface="Verdana" pitchFamily="34" charset="0"/>
                <a:ea typeface="微软雅黑" pitchFamily="34" charset="-122"/>
              </a:rPr>
              <a:t>到每个</a:t>
            </a:r>
            <a:r>
              <a:rPr kumimoji="1" lang="en-US" altLang="zh-CN" b="1" dirty="0" smtClean="0">
                <a:latin typeface="Verdana" pitchFamily="34" charset="0"/>
                <a:ea typeface="微软雅黑" pitchFamily="34" charset="-122"/>
              </a:rPr>
              <a:t>V</a:t>
            </a:r>
            <a:r>
              <a:rPr kumimoji="1" lang="en-US" altLang="zh-CN" sz="3200" b="1" kern="1200" baseline="-20000" dirty="0" smtClean="0">
                <a:solidFill>
                  <a:schemeClr val="bg2">
                    <a:lumMod val="10000"/>
                  </a:schemeClr>
                </a:solidFill>
                <a:latin typeface="Verdana" panose="020B0604030504040204" pitchFamily="34" charset="0"/>
                <a:cs typeface="+mn-cs"/>
              </a:rPr>
              <a:t>i</a:t>
            </a:r>
            <a:r>
              <a:rPr kumimoji="1" lang="zh-CN" altLang="en-US" b="1" dirty="0" smtClean="0">
                <a:latin typeface="Verdana" pitchFamily="34" charset="0"/>
              </a:rPr>
              <a:t>的最短路径长度</a:t>
            </a:r>
            <a:endParaRPr kumimoji="1" lang="en-US" altLang="zh-CN" b="1" dirty="0" smtClean="0">
              <a:latin typeface="Verdana" pitchFamily="34" charset="0"/>
            </a:endParaRP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辅助数组：</a:t>
            </a:r>
            <a:r>
              <a:rPr kumimoji="1" lang="en-US" altLang="zh-CN" sz="2400" b="1" dirty="0" err="1" smtClean="0">
                <a:latin typeface="Verdana" pitchFamily="34" charset="0"/>
              </a:rPr>
              <a:t>prev</a:t>
            </a:r>
            <a:r>
              <a:rPr kumimoji="1" lang="en-US" altLang="zh-CN" sz="2400" b="1" dirty="0" smtClean="0">
                <a:latin typeface="Verdana" pitchFamily="34" charset="0"/>
              </a:rPr>
              <a:t>[</a:t>
            </a:r>
            <a:r>
              <a:rPr kumimoji="1" lang="en-US" altLang="zh-CN" sz="2400" b="1" dirty="0" err="1" smtClean="0">
                <a:solidFill>
                  <a:srgbClr val="0000FF"/>
                </a:solidFill>
                <a:latin typeface="Verdana" pitchFamily="34" charset="0"/>
              </a:rPr>
              <a:t>nvex</a:t>
            </a:r>
            <a:r>
              <a:rPr kumimoji="1" lang="en-US" altLang="zh-CN" sz="2400" b="1" dirty="0" smtClean="0">
                <a:latin typeface="Verdana" pitchFamily="34" charset="0"/>
              </a:rPr>
              <a:t>](</a:t>
            </a:r>
            <a:r>
              <a:rPr kumimoji="1" lang="zh-CN" altLang="en-US" sz="2400" b="1" dirty="0">
                <a:latin typeface="Verdana" pitchFamily="34" charset="0"/>
              </a:rPr>
              <a:t>存储最短路径</a:t>
            </a:r>
            <a:r>
              <a:rPr kumimoji="1" lang="en-US" altLang="zh-CN" sz="2400" b="1" dirty="0" smtClean="0">
                <a:latin typeface="Verdana" pitchFamily="34" charset="0"/>
              </a:rPr>
              <a:t>)</a:t>
            </a:r>
          </a:p>
          <a:p>
            <a:pPr marL="1257300" lvl="2" indent="-342900">
              <a:lnSpc>
                <a:spcPct val="150000"/>
              </a:lnSpc>
              <a:spcBef>
                <a:spcPts val="600"/>
              </a:spcBef>
              <a:buFont typeface="Wingdings 2" pitchFamily="18" charset="2"/>
              <a:buChar char="Ë"/>
            </a:pPr>
            <a:r>
              <a:rPr kumimoji="1" lang="zh-CN" altLang="en-US" b="1" dirty="0">
                <a:latin typeface="Verdana" pitchFamily="34" charset="0"/>
              </a:rPr>
              <a:t>数组</a:t>
            </a:r>
            <a:r>
              <a:rPr kumimoji="1" lang="zh-CN" altLang="en-US" b="1" dirty="0" smtClean="0">
                <a:latin typeface="Verdana" pitchFamily="34" charset="0"/>
              </a:rPr>
              <a:t>元素为从</a:t>
            </a:r>
            <a:r>
              <a:rPr kumimoji="1" lang="en-US" altLang="zh-CN" b="1" dirty="0" err="1" smtClean="0">
                <a:latin typeface="Verdana" pitchFamily="34" charset="0"/>
              </a:rPr>
              <a:t>V</a:t>
            </a:r>
            <a:r>
              <a:rPr kumimoji="1" lang="en-US" altLang="zh-CN" sz="32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rPr>
              <a:t>到各顶点的最短路径上该顶点的前一顶点的序号（若从</a:t>
            </a:r>
            <a:r>
              <a:rPr kumimoji="1" lang="en-US" altLang="zh-CN" b="1" dirty="0" err="1" smtClean="0">
                <a:latin typeface="Verdana" pitchFamily="34" charset="0"/>
              </a:rPr>
              <a:t>V</a:t>
            </a:r>
            <a:r>
              <a:rPr kumimoji="1" lang="en-US" altLang="zh-CN" sz="28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rPr>
              <a:t>到某终点无路径，则用</a:t>
            </a:r>
            <a:r>
              <a:rPr kumimoji="1" lang="en-US" altLang="zh-CN" b="1" dirty="0" smtClean="0">
                <a:latin typeface="Verdana" pitchFamily="34" charset="0"/>
              </a:rPr>
              <a:t>-1</a:t>
            </a:r>
            <a:r>
              <a:rPr kumimoji="1" lang="zh-CN" altLang="en-US" b="1" dirty="0" smtClean="0">
                <a:latin typeface="Verdana" pitchFamily="34" charset="0"/>
              </a:rPr>
              <a:t>表示）</a:t>
            </a:r>
            <a:endParaRPr kumimoji="1" lang="en-US" altLang="zh-CN" b="1" dirty="0" smtClean="0">
              <a:latin typeface="Verdana" pitchFamily="34" charset="0"/>
            </a:endParaRPr>
          </a:p>
        </p:txBody>
      </p:sp>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kern="0" dirty="0" smtClean="0">
                <a:solidFill>
                  <a:schemeClr val="bg2">
                    <a:lumMod val="10000"/>
                  </a:schemeClr>
                </a:solidFill>
                <a:latin typeface="Verdana" panose="020B0604030504040204" pitchFamily="34" charset="0"/>
                <a:cs typeface="Verdana" panose="020B0604030504040204" pitchFamily="34" charset="0"/>
              </a:rPr>
              <a:t>算法流程</a:t>
            </a:r>
            <a:endParaRPr lang="zh-CN" altLang="en-US" kern="0" dirty="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592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9314">
                                            <p:txEl>
                                              <p:pRg st="0" end="0"/>
                                            </p:txEl>
                                          </p:spTgt>
                                        </p:tgtEl>
                                        <p:attrNameLst>
                                          <p:attrName>style.visibility</p:attrName>
                                        </p:attrNameLst>
                                      </p:cBhvr>
                                      <p:to>
                                        <p:strVal val="visible"/>
                                      </p:to>
                                    </p:set>
                                    <p:animEffect transition="in" filter="wipe(left)">
                                      <p:cBhvr>
                                        <p:cTn id="7" dur="500"/>
                                        <p:tgtEl>
                                          <p:spTgt spid="909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9314">
                                            <p:txEl>
                                              <p:pRg st="1" end="1"/>
                                            </p:txEl>
                                          </p:spTgt>
                                        </p:tgtEl>
                                        <p:attrNameLst>
                                          <p:attrName>style.visibility</p:attrName>
                                        </p:attrNameLst>
                                      </p:cBhvr>
                                      <p:to>
                                        <p:strVal val="visible"/>
                                      </p:to>
                                    </p:set>
                                    <p:animEffect transition="in" filter="wipe(left)">
                                      <p:cBhvr>
                                        <p:cTn id="12" dur="500"/>
                                        <p:tgtEl>
                                          <p:spTgt spid="909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9314">
                                            <p:txEl>
                                              <p:pRg st="2" end="2"/>
                                            </p:txEl>
                                          </p:spTgt>
                                        </p:tgtEl>
                                        <p:attrNameLst>
                                          <p:attrName>style.visibility</p:attrName>
                                        </p:attrNameLst>
                                      </p:cBhvr>
                                      <p:to>
                                        <p:strVal val="visible"/>
                                      </p:to>
                                    </p:set>
                                    <p:animEffect transition="in" filter="wipe(left)">
                                      <p:cBhvr>
                                        <p:cTn id="17" dur="500"/>
                                        <p:tgtEl>
                                          <p:spTgt spid="909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9314">
                                            <p:txEl>
                                              <p:pRg st="3" end="3"/>
                                            </p:txEl>
                                          </p:spTgt>
                                        </p:tgtEl>
                                        <p:attrNameLst>
                                          <p:attrName>style.visibility</p:attrName>
                                        </p:attrNameLst>
                                      </p:cBhvr>
                                      <p:to>
                                        <p:strVal val="visible"/>
                                      </p:to>
                                    </p:set>
                                    <p:animEffect transition="in" filter="wipe(left)">
                                      <p:cBhvr>
                                        <p:cTn id="22" dur="500"/>
                                        <p:tgtEl>
                                          <p:spTgt spid="909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9314">
                                            <p:txEl>
                                              <p:pRg st="4" end="4"/>
                                            </p:txEl>
                                          </p:spTgt>
                                        </p:tgtEl>
                                        <p:attrNameLst>
                                          <p:attrName>style.visibility</p:attrName>
                                        </p:attrNameLst>
                                      </p:cBhvr>
                                      <p:to>
                                        <p:strVal val="visible"/>
                                      </p:to>
                                    </p:set>
                                    <p:animEffect transition="in" filter="wipe(left)">
                                      <p:cBhvr>
                                        <p:cTn id="27" dur="500"/>
                                        <p:tgtEl>
                                          <p:spTgt spid="9093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9314">
                                            <p:txEl>
                                              <p:pRg st="5" end="5"/>
                                            </p:txEl>
                                          </p:spTgt>
                                        </p:tgtEl>
                                        <p:attrNameLst>
                                          <p:attrName>style.visibility</p:attrName>
                                        </p:attrNameLst>
                                      </p:cBhvr>
                                      <p:to>
                                        <p:strVal val="visible"/>
                                      </p:to>
                                    </p:set>
                                    <p:animEffect transition="in" filter="wipe(left)">
                                      <p:cBhvr>
                                        <p:cTn id="32" dur="500"/>
                                        <p:tgtEl>
                                          <p:spTgt spid="9093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9314">
                                            <p:txEl>
                                              <p:pRg st="6" end="6"/>
                                            </p:txEl>
                                          </p:spTgt>
                                        </p:tgtEl>
                                        <p:attrNameLst>
                                          <p:attrName>style.visibility</p:attrName>
                                        </p:attrNameLst>
                                      </p:cBhvr>
                                      <p:to>
                                        <p:strVal val="visible"/>
                                      </p:to>
                                    </p:set>
                                    <p:animEffect transition="in" filter="wipe(left)">
                                      <p:cBhvr>
                                        <p:cTn id="37" dur="500"/>
                                        <p:tgtEl>
                                          <p:spTgt spid="9093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09314">
                                            <p:txEl>
                                              <p:pRg st="7" end="7"/>
                                            </p:txEl>
                                          </p:spTgt>
                                        </p:tgtEl>
                                        <p:attrNameLst>
                                          <p:attrName>style.visibility</p:attrName>
                                        </p:attrNameLst>
                                      </p:cBhvr>
                                      <p:to>
                                        <p:strVal val="visible"/>
                                      </p:to>
                                    </p:set>
                                    <p:animEffect transition="in" filter="wipe(up)">
                                      <p:cBhvr>
                                        <p:cTn id="42" dur="500"/>
                                        <p:tgtEl>
                                          <p:spTgt spid="9093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body" idx="4294967295"/>
          </p:nvPr>
        </p:nvSpPr>
        <p:spPr>
          <a:xfrm>
            <a:off x="0" y="188913"/>
            <a:ext cx="1219200" cy="546100"/>
          </a:xfrm>
          <a:prstGeom prst="rect">
            <a:avLst/>
          </a:prstGeom>
        </p:spPr>
        <p:txBody>
          <a:bodyPr/>
          <a:lstStyle/>
          <a:p>
            <a:pPr>
              <a:lnSpc>
                <a:spcPct val="90000"/>
              </a:lnSpc>
              <a:buFontTx/>
              <a:buNone/>
            </a:pPr>
            <a:r>
              <a:rPr lang="zh-CN" altLang="en-US" sz="2400" b="1" smtClean="0">
                <a:ea typeface="微软雅黑" pitchFamily="34" charset="-122"/>
              </a:rPr>
              <a:t>例子</a:t>
            </a:r>
          </a:p>
        </p:txBody>
      </p:sp>
      <p:sp>
        <p:nvSpPr>
          <p:cNvPr id="55" name="Text Box 53"/>
          <p:cNvSpPr txBox="1">
            <a:spLocks noChangeArrowheads="1"/>
          </p:cNvSpPr>
          <p:nvPr/>
        </p:nvSpPr>
        <p:spPr bwMode="auto">
          <a:xfrm>
            <a:off x="5795963" y="5691188"/>
            <a:ext cx="180022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6" name="Text Box 54"/>
          <p:cNvSpPr txBox="1">
            <a:spLocks noChangeArrowheads="1"/>
          </p:cNvSpPr>
          <p:nvPr/>
        </p:nvSpPr>
        <p:spPr bwMode="auto">
          <a:xfrm>
            <a:off x="5724525" y="6172840"/>
            <a:ext cx="1800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5</a:t>
            </a:r>
            <a:endParaRPr kumimoji="1" lang="en-US" altLang="zh-CN" sz="2400" b="1" dirty="0">
              <a:solidFill>
                <a:srgbClr val="000000"/>
              </a:solidFill>
              <a:latin typeface="Verdana" pitchFamily="34" charset="0"/>
              <a:ea typeface="宋体" pitchFamily="2" charset="-122"/>
            </a:endParaRPr>
          </a:p>
        </p:txBody>
      </p:sp>
      <p:sp>
        <p:nvSpPr>
          <p:cNvPr id="57" name="Text Box 55"/>
          <p:cNvSpPr txBox="1">
            <a:spLocks noChangeArrowheads="1"/>
          </p:cNvSpPr>
          <p:nvPr/>
        </p:nvSpPr>
        <p:spPr bwMode="auto">
          <a:xfrm>
            <a:off x="4067175" y="4595813"/>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50(v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58" name="Text Box 56"/>
          <p:cNvSpPr txBox="1">
            <a:spLocks noChangeArrowheads="1"/>
          </p:cNvSpPr>
          <p:nvPr/>
        </p:nvSpPr>
        <p:spPr bwMode="auto">
          <a:xfrm>
            <a:off x="4067175" y="5691188"/>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90(v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9" name="Text Box 57"/>
          <p:cNvSpPr txBox="1">
            <a:spLocks noChangeArrowheads="1"/>
          </p:cNvSpPr>
          <p:nvPr/>
        </p:nvSpPr>
        <p:spPr bwMode="auto">
          <a:xfrm>
            <a:off x="4140200" y="6172840"/>
            <a:ext cx="15113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60" name="Text Box 58"/>
          <p:cNvSpPr txBox="1">
            <a:spLocks noChangeArrowheads="1"/>
          </p:cNvSpPr>
          <p:nvPr/>
        </p:nvSpPr>
        <p:spPr bwMode="auto">
          <a:xfrm>
            <a:off x="1192213" y="4057650"/>
            <a:ext cx="1292225"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2</a:t>
            </a:r>
            <a:r>
              <a:rPr kumimoji="1" lang="en-US" altLang="zh-CN" sz="1600" b="1">
                <a:latin typeface="Verdana" pitchFamily="34" charset="0"/>
              </a:rPr>
              <a:t>)</a:t>
            </a:r>
          </a:p>
        </p:txBody>
      </p:sp>
      <p:sp>
        <p:nvSpPr>
          <p:cNvPr id="61" name="Text Box 59"/>
          <p:cNvSpPr txBox="1">
            <a:spLocks noChangeArrowheads="1"/>
          </p:cNvSpPr>
          <p:nvPr/>
        </p:nvSpPr>
        <p:spPr bwMode="auto">
          <a:xfrm>
            <a:off x="1217613" y="5149850"/>
            <a:ext cx="1266825"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30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4</a:t>
            </a:r>
            <a:r>
              <a:rPr kumimoji="1" lang="en-US" altLang="zh-CN" sz="1600" b="1">
                <a:latin typeface="Verdana" pitchFamily="34" charset="0"/>
              </a:rPr>
              <a:t>)</a:t>
            </a:r>
          </a:p>
        </p:txBody>
      </p:sp>
      <p:sp>
        <p:nvSpPr>
          <p:cNvPr id="62" name="Text Box 60"/>
          <p:cNvSpPr txBox="1">
            <a:spLocks noChangeArrowheads="1"/>
          </p:cNvSpPr>
          <p:nvPr/>
        </p:nvSpPr>
        <p:spPr bwMode="auto">
          <a:xfrm>
            <a:off x="1187450" y="5661025"/>
            <a:ext cx="129698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100(v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5</a:t>
            </a:r>
            <a:r>
              <a:rPr kumimoji="1" lang="en-US" altLang="zh-CN" sz="1600" b="1">
                <a:latin typeface="Verdana" pitchFamily="34" charset="0"/>
              </a:rPr>
              <a:t>)</a:t>
            </a:r>
          </a:p>
        </p:txBody>
      </p:sp>
      <p:sp>
        <p:nvSpPr>
          <p:cNvPr id="63" name="Text Box 61"/>
          <p:cNvSpPr txBox="1">
            <a:spLocks noChangeArrowheads="1"/>
          </p:cNvSpPr>
          <p:nvPr/>
        </p:nvSpPr>
        <p:spPr bwMode="auto">
          <a:xfrm flipH="1">
            <a:off x="1258887" y="6172840"/>
            <a:ext cx="1152525" cy="496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2</a:t>
            </a:r>
            <a:endParaRPr kumimoji="1" lang="en-US" altLang="zh-CN" sz="2400" b="1" dirty="0">
              <a:solidFill>
                <a:srgbClr val="000000"/>
              </a:solidFill>
              <a:latin typeface="Verdana" pitchFamily="34" charset="0"/>
              <a:ea typeface="宋体" pitchFamily="2" charset="-122"/>
            </a:endParaRPr>
          </a:p>
        </p:txBody>
      </p:sp>
      <p:sp>
        <p:nvSpPr>
          <p:cNvPr id="64" name="Text Box 62"/>
          <p:cNvSpPr txBox="1">
            <a:spLocks noChangeArrowheads="1"/>
          </p:cNvSpPr>
          <p:nvPr/>
        </p:nvSpPr>
        <p:spPr bwMode="auto">
          <a:xfrm>
            <a:off x="2555875" y="4595813"/>
            <a:ext cx="15113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2,</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65" name="Text Box 63"/>
          <p:cNvSpPr txBox="1">
            <a:spLocks noChangeArrowheads="1"/>
          </p:cNvSpPr>
          <p:nvPr/>
        </p:nvSpPr>
        <p:spPr bwMode="auto">
          <a:xfrm>
            <a:off x="2627313" y="6172840"/>
            <a:ext cx="13684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66" name="Text Box 64"/>
          <p:cNvSpPr txBox="1">
            <a:spLocks noChangeArrowheads="1"/>
          </p:cNvSpPr>
          <p:nvPr/>
        </p:nvSpPr>
        <p:spPr bwMode="auto">
          <a:xfrm>
            <a:off x="2555875" y="516413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30(v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a:t>
            </a:r>
          </a:p>
        </p:txBody>
      </p:sp>
      <p:sp>
        <p:nvSpPr>
          <p:cNvPr id="67" name="Text Box 65"/>
          <p:cNvSpPr txBox="1">
            <a:spLocks noChangeArrowheads="1"/>
          </p:cNvSpPr>
          <p:nvPr/>
        </p:nvSpPr>
        <p:spPr bwMode="auto">
          <a:xfrm>
            <a:off x="2555875" y="569118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100(v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grpSp>
        <p:nvGrpSpPr>
          <p:cNvPr id="2" name="Group 66"/>
          <p:cNvGrpSpPr>
            <a:grpSpLocks/>
          </p:cNvGrpSpPr>
          <p:nvPr/>
        </p:nvGrpSpPr>
        <p:grpSpPr bwMode="auto">
          <a:xfrm>
            <a:off x="822325" y="491342"/>
            <a:ext cx="2998788" cy="2178061"/>
            <a:chOff x="246" y="316"/>
            <a:chExt cx="1889" cy="1372"/>
          </a:xfrm>
        </p:grpSpPr>
        <p:sp>
          <p:nvSpPr>
            <p:cNvPr id="69" name="Oval 67"/>
            <p:cNvSpPr>
              <a:spLocks noChangeArrowheads="1"/>
            </p:cNvSpPr>
            <p:nvPr/>
          </p:nvSpPr>
          <p:spPr bwMode="auto">
            <a:xfrm>
              <a:off x="748" y="748"/>
              <a:ext cx="233" cy="233"/>
            </a:xfrm>
            <a:prstGeom prst="ellipse">
              <a:avLst/>
            </a:prstGeom>
            <a:noFill/>
            <a:ln w="38100">
              <a:solidFill>
                <a:schemeClr val="bg2">
                  <a:lumMod val="10000"/>
                </a:schemeClr>
              </a:solidFill>
              <a:round/>
              <a:headEnd/>
              <a:tailEnd/>
            </a:ln>
            <a:extLst>
              <a:ext uri="{909E8E84-426E-40DD-AFC4-6F175D3DCCD1}">
                <a14:hiddenFill xmlns:a14="http://schemas.microsoft.com/office/drawing/2010/main">
                  <a:solidFill>
                    <a:schemeClr val="accent1"/>
                  </a:solidFill>
                </a14:hiddenFill>
              </a:ext>
            </a:extLst>
          </p:spPr>
          <p:txBody>
            <a:bodyPr wrap="none" tIns="36000" anchor="ctr"/>
            <a:lstStyle/>
            <a:p>
              <a:pPr algn="ctr">
                <a:lnSpc>
                  <a:spcPct val="120000"/>
                </a:lnSpc>
              </a:pPr>
              <a:r>
                <a:rPr kumimoji="1" lang="en-US" altLang="zh-CN" sz="2200" b="1" dirty="0">
                  <a:solidFill>
                    <a:schemeClr val="bg2">
                      <a:lumMod val="10000"/>
                    </a:schemeClr>
                  </a:solidFill>
                  <a:latin typeface="微软雅黑" panose="020B0503020204020204" pitchFamily="34" charset="-122"/>
                  <a:ea typeface="微软雅黑" panose="020B0503020204020204" pitchFamily="34" charset="-122"/>
                </a:rPr>
                <a:t>0</a:t>
              </a:r>
            </a:p>
          </p:txBody>
        </p:sp>
        <p:sp>
          <p:nvSpPr>
            <p:cNvPr id="70" name="Line 68"/>
            <p:cNvSpPr>
              <a:spLocks noChangeShapeType="1"/>
            </p:cNvSpPr>
            <p:nvPr/>
          </p:nvSpPr>
          <p:spPr bwMode="auto">
            <a:xfrm>
              <a:off x="981" y="858"/>
              <a:ext cx="74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9"/>
            <p:cNvSpPr>
              <a:spLocks noChangeShapeType="1"/>
            </p:cNvSpPr>
            <p:nvPr/>
          </p:nvSpPr>
          <p:spPr bwMode="auto">
            <a:xfrm flipH="1" flipV="1">
              <a:off x="1414" y="534"/>
              <a:ext cx="355" cy="2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70"/>
            <p:cNvSpPr>
              <a:spLocks noChangeShapeType="1"/>
            </p:cNvSpPr>
            <p:nvPr/>
          </p:nvSpPr>
          <p:spPr bwMode="auto">
            <a:xfrm flipV="1">
              <a:off x="961" y="585"/>
              <a:ext cx="276" cy="2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71"/>
            <p:cNvSpPr>
              <a:spLocks noChangeShapeType="1"/>
            </p:cNvSpPr>
            <p:nvPr/>
          </p:nvSpPr>
          <p:spPr bwMode="auto">
            <a:xfrm>
              <a:off x="1837" y="994"/>
              <a:ext cx="0" cy="38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72"/>
            <p:cNvSpPr>
              <a:spLocks noChangeShapeType="1"/>
            </p:cNvSpPr>
            <p:nvPr/>
          </p:nvSpPr>
          <p:spPr bwMode="auto">
            <a:xfrm>
              <a:off x="873" y="987"/>
              <a:ext cx="0" cy="3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73"/>
            <p:cNvSpPr>
              <a:spLocks noChangeShapeType="1"/>
            </p:cNvSpPr>
            <p:nvPr/>
          </p:nvSpPr>
          <p:spPr bwMode="auto">
            <a:xfrm>
              <a:off x="488" y="1488"/>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74"/>
            <p:cNvSpPr>
              <a:spLocks noChangeShapeType="1"/>
            </p:cNvSpPr>
            <p:nvPr/>
          </p:nvSpPr>
          <p:spPr bwMode="auto">
            <a:xfrm>
              <a:off x="989" y="1484"/>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75"/>
            <p:cNvSpPr>
              <a:spLocks noChangeShapeType="1"/>
            </p:cNvSpPr>
            <p:nvPr/>
          </p:nvSpPr>
          <p:spPr bwMode="auto">
            <a:xfrm flipH="1" flipV="1">
              <a:off x="1356" y="603"/>
              <a:ext cx="417" cy="7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Text Box 76"/>
            <p:cNvSpPr txBox="1">
              <a:spLocks noChangeArrowheads="1"/>
            </p:cNvSpPr>
            <p:nvPr/>
          </p:nvSpPr>
          <p:spPr bwMode="auto">
            <a:xfrm>
              <a:off x="507" y="1455"/>
              <a:ext cx="21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a:t>
              </a:r>
            </a:p>
          </p:txBody>
        </p:sp>
        <p:sp>
          <p:nvSpPr>
            <p:cNvPr id="79" name="Text Box 77"/>
            <p:cNvSpPr txBox="1">
              <a:spLocks noChangeArrowheads="1"/>
            </p:cNvSpPr>
            <p:nvPr/>
          </p:nvSpPr>
          <p:spPr bwMode="auto">
            <a:xfrm>
              <a:off x="588"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10</a:t>
              </a:r>
            </a:p>
          </p:txBody>
        </p:sp>
        <p:sp>
          <p:nvSpPr>
            <p:cNvPr id="80" name="Text Box 78"/>
            <p:cNvSpPr txBox="1">
              <a:spLocks noChangeArrowheads="1"/>
            </p:cNvSpPr>
            <p:nvPr/>
          </p:nvSpPr>
          <p:spPr bwMode="auto">
            <a:xfrm>
              <a:off x="1156" y="145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50</a:t>
              </a:r>
            </a:p>
          </p:txBody>
        </p:sp>
        <p:sp>
          <p:nvSpPr>
            <p:cNvPr id="81" name="Text Box 79"/>
            <p:cNvSpPr txBox="1">
              <a:spLocks noChangeArrowheads="1"/>
            </p:cNvSpPr>
            <p:nvPr/>
          </p:nvSpPr>
          <p:spPr bwMode="auto">
            <a:xfrm>
              <a:off x="1156" y="82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30</a:t>
              </a:r>
            </a:p>
          </p:txBody>
        </p:sp>
        <p:sp>
          <p:nvSpPr>
            <p:cNvPr id="82" name="Text Box 80"/>
            <p:cNvSpPr txBox="1">
              <a:spLocks noChangeArrowheads="1"/>
            </p:cNvSpPr>
            <p:nvPr/>
          </p:nvSpPr>
          <p:spPr bwMode="auto">
            <a:xfrm>
              <a:off x="796" y="463"/>
              <a:ext cx="49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800" b="1">
                  <a:solidFill>
                    <a:srgbClr val="0000FF"/>
                  </a:solidFill>
                  <a:latin typeface="+mj-lt"/>
                  <a:ea typeface="宋体" pitchFamily="2" charset="-122"/>
                </a:rPr>
                <a:t>100</a:t>
              </a:r>
            </a:p>
          </p:txBody>
        </p:sp>
        <p:sp>
          <p:nvSpPr>
            <p:cNvPr id="83" name="Text Box 81"/>
            <p:cNvSpPr txBox="1">
              <a:spLocks noChangeArrowheads="1"/>
            </p:cNvSpPr>
            <p:nvPr/>
          </p:nvSpPr>
          <p:spPr bwMode="auto">
            <a:xfrm>
              <a:off x="1538" y="47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60</a:t>
              </a:r>
            </a:p>
          </p:txBody>
        </p:sp>
        <p:sp>
          <p:nvSpPr>
            <p:cNvPr id="84" name="Text Box 82"/>
            <p:cNvSpPr txBox="1">
              <a:spLocks noChangeArrowheads="1"/>
            </p:cNvSpPr>
            <p:nvPr/>
          </p:nvSpPr>
          <p:spPr bwMode="auto">
            <a:xfrm>
              <a:off x="1351"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10</a:t>
              </a:r>
            </a:p>
          </p:txBody>
        </p:sp>
        <p:sp>
          <p:nvSpPr>
            <p:cNvPr id="85" name="Text Box 83"/>
            <p:cNvSpPr txBox="1">
              <a:spLocks noChangeArrowheads="1"/>
            </p:cNvSpPr>
            <p:nvPr/>
          </p:nvSpPr>
          <p:spPr bwMode="auto">
            <a:xfrm>
              <a:off x="1813" y="1051"/>
              <a:ext cx="322" cy="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20</a:t>
              </a:r>
            </a:p>
          </p:txBody>
        </p:sp>
        <p:grpSp>
          <p:nvGrpSpPr>
            <p:cNvPr id="4" name="Group 84"/>
            <p:cNvGrpSpPr>
              <a:grpSpLocks noChangeAspect="1"/>
            </p:cNvGrpSpPr>
            <p:nvPr/>
          </p:nvGrpSpPr>
          <p:grpSpPr bwMode="auto">
            <a:xfrm>
              <a:off x="1188" y="316"/>
              <a:ext cx="286" cy="347"/>
              <a:chOff x="1188" y="316"/>
              <a:chExt cx="286" cy="347"/>
            </a:xfrm>
          </p:grpSpPr>
          <p:sp>
            <p:nvSpPr>
              <p:cNvPr id="99" name="AutoShape 85"/>
              <p:cNvSpPr>
                <a:spLocks noChangeAspect="1" noChangeArrowheads="1" noTextEdit="1"/>
              </p:cNvSpPr>
              <p:nvPr/>
            </p:nvSpPr>
            <p:spPr bwMode="auto">
              <a:xfrm>
                <a:off x="1202" y="377"/>
                <a:ext cx="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Rectangle 86"/>
              <p:cNvSpPr>
                <a:spLocks noChangeArrowheads="1"/>
              </p:cNvSpPr>
              <p:nvPr/>
            </p:nvSpPr>
            <p:spPr bwMode="auto">
              <a:xfrm>
                <a:off x="1188" y="316"/>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⑤</a:t>
                </a:r>
                <a:endParaRPr lang="zh-CN" altLang="en-US" sz="2800" b="1" dirty="0">
                  <a:latin typeface="微软雅黑" panose="020B0503020204020204" pitchFamily="34" charset="-122"/>
                  <a:ea typeface="微软雅黑" panose="020B0503020204020204" pitchFamily="34" charset="-122"/>
                </a:endParaRPr>
              </a:p>
            </p:txBody>
          </p:sp>
        </p:grpSp>
        <p:grpSp>
          <p:nvGrpSpPr>
            <p:cNvPr id="5" name="Group 87"/>
            <p:cNvGrpSpPr>
              <a:grpSpLocks noChangeAspect="1"/>
            </p:cNvGrpSpPr>
            <p:nvPr/>
          </p:nvGrpSpPr>
          <p:grpSpPr bwMode="auto">
            <a:xfrm>
              <a:off x="1709" y="699"/>
              <a:ext cx="309" cy="344"/>
              <a:chOff x="1709" y="699"/>
              <a:chExt cx="309" cy="344"/>
            </a:xfrm>
          </p:grpSpPr>
          <p:sp>
            <p:nvSpPr>
              <p:cNvPr id="97" name="AutoShape 88"/>
              <p:cNvSpPr>
                <a:spLocks noChangeAspect="1" noChangeArrowheads="1" noTextEdit="1"/>
              </p:cNvSpPr>
              <p:nvPr/>
            </p:nvSpPr>
            <p:spPr bwMode="auto">
              <a:xfrm>
                <a:off x="1724" y="748"/>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 name="Rectangle 89"/>
              <p:cNvSpPr>
                <a:spLocks noChangeArrowheads="1"/>
              </p:cNvSpPr>
              <p:nvPr/>
            </p:nvSpPr>
            <p:spPr bwMode="auto">
              <a:xfrm>
                <a:off x="1709" y="699"/>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④</a:t>
                </a:r>
                <a:endParaRPr lang="zh-CN" altLang="en-US" sz="3200" b="1" dirty="0">
                  <a:latin typeface="微软雅黑" panose="020B0503020204020204" pitchFamily="34" charset="-122"/>
                  <a:ea typeface="微软雅黑" panose="020B0503020204020204" pitchFamily="34" charset="-122"/>
                </a:endParaRPr>
              </a:p>
            </p:txBody>
          </p:sp>
        </p:grpSp>
        <p:grpSp>
          <p:nvGrpSpPr>
            <p:cNvPr id="6" name="Group 90"/>
            <p:cNvGrpSpPr>
              <a:grpSpLocks noChangeAspect="1"/>
            </p:cNvGrpSpPr>
            <p:nvPr/>
          </p:nvGrpSpPr>
          <p:grpSpPr bwMode="auto">
            <a:xfrm>
              <a:off x="1710" y="1287"/>
              <a:ext cx="308" cy="344"/>
              <a:chOff x="1710" y="1287"/>
              <a:chExt cx="308" cy="344"/>
            </a:xfrm>
          </p:grpSpPr>
          <p:sp>
            <p:nvSpPr>
              <p:cNvPr id="95" name="AutoShape 91"/>
              <p:cNvSpPr>
                <a:spLocks noChangeAspect="1" noChangeArrowheads="1" noTextEdit="1"/>
              </p:cNvSpPr>
              <p:nvPr/>
            </p:nvSpPr>
            <p:spPr bwMode="auto">
              <a:xfrm>
                <a:off x="1710" y="1287"/>
                <a:ext cx="3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Rectangle 92"/>
              <p:cNvSpPr>
                <a:spLocks noChangeArrowheads="1"/>
              </p:cNvSpPr>
              <p:nvPr/>
            </p:nvSpPr>
            <p:spPr bwMode="auto">
              <a:xfrm>
                <a:off x="1710" y="1321"/>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③</a:t>
                </a:r>
                <a:endParaRPr lang="zh-CN" altLang="en-US" sz="3200" b="1" dirty="0">
                  <a:latin typeface="微软雅黑" panose="020B0503020204020204" pitchFamily="34" charset="-122"/>
                  <a:ea typeface="微软雅黑" panose="020B0503020204020204" pitchFamily="34" charset="-122"/>
                </a:endParaRPr>
              </a:p>
            </p:txBody>
          </p:sp>
        </p:grpSp>
        <p:grpSp>
          <p:nvGrpSpPr>
            <p:cNvPr id="7" name="Group 93"/>
            <p:cNvGrpSpPr>
              <a:grpSpLocks noChangeAspect="1"/>
            </p:cNvGrpSpPr>
            <p:nvPr/>
          </p:nvGrpSpPr>
          <p:grpSpPr bwMode="auto">
            <a:xfrm>
              <a:off x="748" y="1287"/>
              <a:ext cx="295" cy="344"/>
              <a:chOff x="748" y="1287"/>
              <a:chExt cx="295" cy="344"/>
            </a:xfrm>
          </p:grpSpPr>
          <p:sp>
            <p:nvSpPr>
              <p:cNvPr id="93" name="AutoShape 94"/>
              <p:cNvSpPr>
                <a:spLocks noChangeAspect="1" noChangeArrowheads="1" noTextEdit="1"/>
              </p:cNvSpPr>
              <p:nvPr/>
            </p:nvSpPr>
            <p:spPr bwMode="auto">
              <a:xfrm>
                <a:off x="786" y="1287"/>
                <a:ext cx="23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Rectangle 95"/>
              <p:cNvSpPr>
                <a:spLocks noChangeArrowheads="1"/>
              </p:cNvSpPr>
              <p:nvPr/>
            </p:nvSpPr>
            <p:spPr bwMode="auto">
              <a:xfrm>
                <a:off x="748" y="1321"/>
                <a:ext cx="29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②</a:t>
                </a:r>
                <a:endParaRPr lang="zh-CN" altLang="en-US" sz="3200" b="1" dirty="0">
                  <a:latin typeface="微软雅黑" panose="020B0503020204020204" pitchFamily="34" charset="-122"/>
                  <a:ea typeface="微软雅黑" panose="020B0503020204020204" pitchFamily="34" charset="-122"/>
                </a:endParaRPr>
              </a:p>
            </p:txBody>
          </p:sp>
        </p:grpSp>
        <p:grpSp>
          <p:nvGrpSpPr>
            <p:cNvPr id="8" name="Group 96"/>
            <p:cNvGrpSpPr>
              <a:grpSpLocks noChangeAspect="1"/>
            </p:cNvGrpSpPr>
            <p:nvPr/>
          </p:nvGrpSpPr>
          <p:grpSpPr bwMode="auto">
            <a:xfrm>
              <a:off x="246" y="1253"/>
              <a:ext cx="321" cy="379"/>
              <a:chOff x="277" y="1303"/>
              <a:chExt cx="248" cy="379"/>
            </a:xfrm>
          </p:grpSpPr>
          <p:sp>
            <p:nvSpPr>
              <p:cNvPr id="91" name="AutoShape 97"/>
              <p:cNvSpPr>
                <a:spLocks noChangeAspect="1" noChangeArrowheads="1" noTextEdit="1"/>
              </p:cNvSpPr>
              <p:nvPr/>
            </p:nvSpPr>
            <p:spPr bwMode="auto">
              <a:xfrm>
                <a:off x="277" y="1303"/>
                <a:ext cx="24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Rectangle 98"/>
              <p:cNvSpPr>
                <a:spLocks noChangeArrowheads="1"/>
              </p:cNvSpPr>
              <p:nvPr/>
            </p:nvSpPr>
            <p:spPr bwMode="auto">
              <a:xfrm>
                <a:off x="277" y="1372"/>
                <a:ext cx="2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①</a:t>
                </a:r>
                <a:endParaRPr lang="zh-CN" altLang="en-US" sz="3200" b="1" dirty="0">
                  <a:latin typeface="微软雅黑" panose="020B0503020204020204" pitchFamily="34" charset="-122"/>
                  <a:ea typeface="微软雅黑" panose="020B0503020204020204" pitchFamily="34" charset="-122"/>
                </a:endParaRPr>
              </a:p>
            </p:txBody>
          </p:sp>
        </p:grpSp>
      </p:grpSp>
      <p:grpSp>
        <p:nvGrpSpPr>
          <p:cNvPr id="9" name="Group 99"/>
          <p:cNvGrpSpPr>
            <a:grpSpLocks/>
          </p:cNvGrpSpPr>
          <p:nvPr/>
        </p:nvGrpSpPr>
        <p:grpSpPr bwMode="auto">
          <a:xfrm>
            <a:off x="323850" y="2857503"/>
            <a:ext cx="8496300" cy="3811591"/>
            <a:chOff x="204" y="1800"/>
            <a:chExt cx="5352" cy="2401"/>
          </a:xfrm>
        </p:grpSpPr>
        <p:sp>
          <p:nvSpPr>
            <p:cNvPr id="102" name="Text Box 100"/>
            <p:cNvSpPr txBox="1">
              <a:spLocks noChangeArrowheads="1"/>
            </p:cNvSpPr>
            <p:nvPr/>
          </p:nvSpPr>
          <p:spPr bwMode="auto">
            <a:xfrm>
              <a:off x="748" y="1800"/>
              <a:ext cx="4763" cy="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从</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v</a:t>
              </a:r>
              <a:r>
                <a:rPr kumimoji="1" lang="en-US" altLang="zh-CN" sz="2000" b="1" baseline="-25000" dirty="0" err="1">
                  <a:solidFill>
                    <a:schemeClr val="bg2">
                      <a:lumMod val="10000"/>
                    </a:schemeClr>
                  </a:solidFill>
                  <a:latin typeface="Verdana" panose="020B0604030504040204" pitchFamily="34" charset="0"/>
                  <a:ea typeface="微软雅黑" panose="020B0503020204020204" pitchFamily="34" charset="-122"/>
                </a:rPr>
                <a:t>0</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到各终点的最短路径和</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路径长度</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值</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dist</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p>
          </p:txBody>
        </p:sp>
        <p:sp>
          <p:nvSpPr>
            <p:cNvPr id="103" name="Text Box 101"/>
            <p:cNvSpPr txBox="1">
              <a:spLocks noChangeArrowheads="1"/>
            </p:cNvSpPr>
            <p:nvPr/>
          </p:nvSpPr>
          <p:spPr bwMode="auto">
            <a:xfrm>
              <a:off x="249" y="2151"/>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1</a:t>
              </a:r>
              <a:endParaRPr kumimoji="1" lang="en-US" altLang="zh-CN" sz="2400" b="1" dirty="0">
                <a:solidFill>
                  <a:srgbClr val="000000"/>
                </a:solidFill>
                <a:latin typeface="Verdana" pitchFamily="34" charset="0"/>
                <a:ea typeface="宋体" pitchFamily="2" charset="-122"/>
              </a:endParaRPr>
            </a:p>
          </p:txBody>
        </p:sp>
        <p:sp>
          <p:nvSpPr>
            <p:cNvPr id="104" name="Text Box 102"/>
            <p:cNvSpPr txBox="1">
              <a:spLocks noChangeArrowheads="1"/>
            </p:cNvSpPr>
            <p:nvPr/>
          </p:nvSpPr>
          <p:spPr bwMode="auto">
            <a:xfrm>
              <a:off x="249" y="2498"/>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2</a:t>
              </a:r>
              <a:endParaRPr kumimoji="1" lang="en-US" altLang="zh-CN" sz="2400" b="1">
                <a:solidFill>
                  <a:srgbClr val="000000"/>
                </a:solidFill>
                <a:latin typeface="Verdana" pitchFamily="34" charset="0"/>
                <a:ea typeface="宋体" pitchFamily="2" charset="-122"/>
              </a:endParaRPr>
            </a:p>
          </p:txBody>
        </p:sp>
        <p:sp>
          <p:nvSpPr>
            <p:cNvPr id="105" name="Text Box 103"/>
            <p:cNvSpPr txBox="1">
              <a:spLocks noChangeArrowheads="1"/>
            </p:cNvSpPr>
            <p:nvPr/>
          </p:nvSpPr>
          <p:spPr bwMode="auto">
            <a:xfrm>
              <a:off x="249" y="3193"/>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106" name="Text Box 104"/>
            <p:cNvSpPr txBox="1">
              <a:spLocks noChangeArrowheads="1"/>
            </p:cNvSpPr>
            <p:nvPr/>
          </p:nvSpPr>
          <p:spPr bwMode="auto">
            <a:xfrm>
              <a:off x="249" y="2845"/>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107" name="Text Box 105"/>
            <p:cNvSpPr txBox="1">
              <a:spLocks noChangeArrowheads="1"/>
            </p:cNvSpPr>
            <p:nvPr/>
          </p:nvSpPr>
          <p:spPr bwMode="auto">
            <a:xfrm>
              <a:off x="249" y="3540"/>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5</a:t>
              </a:r>
              <a:endParaRPr kumimoji="1" lang="en-US" altLang="zh-CN" sz="2400" b="1">
                <a:solidFill>
                  <a:srgbClr val="000000"/>
                </a:solidFill>
                <a:latin typeface="Verdana" pitchFamily="34" charset="0"/>
                <a:ea typeface="宋体" pitchFamily="2" charset="-122"/>
              </a:endParaRPr>
            </a:p>
          </p:txBody>
        </p:sp>
        <p:sp>
          <p:nvSpPr>
            <p:cNvPr id="108" name="Text Box 106"/>
            <p:cNvSpPr txBox="1">
              <a:spLocks noChangeArrowheads="1"/>
            </p:cNvSpPr>
            <p:nvPr/>
          </p:nvSpPr>
          <p:spPr bwMode="auto">
            <a:xfrm>
              <a:off x="249" y="3888"/>
              <a:ext cx="45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46800">
              <a:spAutoFit/>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i</a:t>
              </a:r>
              <a:endParaRPr kumimoji="1" lang="en-US" altLang="zh-CN" sz="2400" b="1" dirty="0">
                <a:solidFill>
                  <a:srgbClr val="000000"/>
                </a:solidFill>
                <a:latin typeface="Verdana" pitchFamily="34" charset="0"/>
                <a:ea typeface="宋体" pitchFamily="2" charset="-122"/>
              </a:endParaRPr>
            </a:p>
          </p:txBody>
        </p:sp>
        <p:grpSp>
          <p:nvGrpSpPr>
            <p:cNvPr id="10" name="Group 107"/>
            <p:cNvGrpSpPr>
              <a:grpSpLocks/>
            </p:cNvGrpSpPr>
            <p:nvPr/>
          </p:nvGrpSpPr>
          <p:grpSpPr bwMode="auto">
            <a:xfrm>
              <a:off x="204" y="1842"/>
              <a:ext cx="5352" cy="2359"/>
              <a:chOff x="204" y="1842"/>
              <a:chExt cx="5352" cy="2359"/>
            </a:xfrm>
          </p:grpSpPr>
          <p:sp>
            <p:nvSpPr>
              <p:cNvPr id="111" name="Line 108"/>
              <p:cNvSpPr>
                <a:spLocks noChangeShapeType="1"/>
              </p:cNvSpPr>
              <p:nvPr/>
            </p:nvSpPr>
            <p:spPr bwMode="auto">
              <a:xfrm>
                <a:off x="204" y="4201"/>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12" name="Line 109"/>
              <p:cNvSpPr>
                <a:spLocks noChangeShapeType="1"/>
              </p:cNvSpPr>
              <p:nvPr/>
            </p:nvSpPr>
            <p:spPr bwMode="auto">
              <a:xfrm>
                <a:off x="204" y="1842"/>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10"/>
              <p:cNvSpPr>
                <a:spLocks noChangeShapeType="1"/>
              </p:cNvSpPr>
              <p:nvPr/>
            </p:nvSpPr>
            <p:spPr bwMode="auto">
              <a:xfrm>
                <a:off x="731"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11"/>
              <p:cNvSpPr>
                <a:spLocks noChangeShapeType="1"/>
              </p:cNvSpPr>
              <p:nvPr/>
            </p:nvSpPr>
            <p:spPr bwMode="auto">
              <a:xfrm>
                <a:off x="1592"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112"/>
              <p:cNvSpPr>
                <a:spLocks noChangeShapeType="1"/>
              </p:cNvSpPr>
              <p:nvPr/>
            </p:nvSpPr>
            <p:spPr bwMode="auto">
              <a:xfrm>
                <a:off x="2569"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13"/>
              <p:cNvSpPr>
                <a:spLocks noChangeShapeType="1"/>
              </p:cNvSpPr>
              <p:nvPr/>
            </p:nvSpPr>
            <p:spPr bwMode="auto">
              <a:xfrm>
                <a:off x="3603"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114"/>
              <p:cNvSpPr>
                <a:spLocks noChangeShapeType="1"/>
              </p:cNvSpPr>
              <p:nvPr/>
            </p:nvSpPr>
            <p:spPr bwMode="auto">
              <a:xfrm>
                <a:off x="4810"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15"/>
              <p:cNvSpPr>
                <a:spLocks noChangeShapeType="1"/>
              </p:cNvSpPr>
              <p:nvPr/>
            </p:nvSpPr>
            <p:spPr bwMode="auto">
              <a:xfrm>
                <a:off x="5556"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Line 116"/>
              <p:cNvSpPr>
                <a:spLocks noChangeShapeType="1"/>
              </p:cNvSpPr>
              <p:nvPr/>
            </p:nvSpPr>
            <p:spPr bwMode="auto">
              <a:xfrm>
                <a:off x="204"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17"/>
              <p:cNvSpPr>
                <a:spLocks noChangeShapeType="1"/>
              </p:cNvSpPr>
              <p:nvPr/>
            </p:nvSpPr>
            <p:spPr bwMode="auto">
              <a:xfrm>
                <a:off x="204" y="21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118"/>
              <p:cNvSpPr>
                <a:spLocks noChangeShapeType="1"/>
              </p:cNvSpPr>
              <p:nvPr/>
            </p:nvSpPr>
            <p:spPr bwMode="auto">
              <a:xfrm>
                <a:off x="204" y="38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119"/>
              <p:cNvSpPr>
                <a:spLocks noChangeShapeType="1"/>
              </p:cNvSpPr>
              <p:nvPr/>
            </p:nvSpPr>
            <p:spPr bwMode="auto">
              <a:xfrm>
                <a:off x="204" y="352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120"/>
              <p:cNvSpPr>
                <a:spLocks noChangeShapeType="1"/>
              </p:cNvSpPr>
              <p:nvPr/>
            </p:nvSpPr>
            <p:spPr bwMode="auto">
              <a:xfrm>
                <a:off x="204" y="318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21"/>
              <p:cNvSpPr>
                <a:spLocks noChangeShapeType="1"/>
              </p:cNvSpPr>
              <p:nvPr/>
            </p:nvSpPr>
            <p:spPr bwMode="auto">
              <a:xfrm>
                <a:off x="204" y="284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22"/>
              <p:cNvSpPr>
                <a:spLocks noChangeShapeType="1"/>
              </p:cNvSpPr>
              <p:nvPr/>
            </p:nvSpPr>
            <p:spPr bwMode="auto">
              <a:xfrm>
                <a:off x="204" y="250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0" name="Rectangle 123"/>
            <p:cNvSpPr>
              <a:spLocks noChangeArrowheads="1"/>
            </p:cNvSpPr>
            <p:nvPr/>
          </p:nvSpPr>
          <p:spPr bwMode="auto">
            <a:xfrm>
              <a:off x="204" y="1800"/>
              <a:ext cx="50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终点</a:t>
              </a:r>
              <a:endParaRPr kumimoji="1" lang="zh-CN" altLang="en-US" sz="2000" b="1" dirty="0">
                <a:solidFill>
                  <a:schemeClr val="bg2">
                    <a:lumMod val="10000"/>
                  </a:schemeClr>
                </a:solidFill>
                <a:latin typeface="Verdana" panose="020B0604030504040204" pitchFamily="34" charset="0"/>
                <a:ea typeface="微软雅黑" panose="020B0503020204020204" pitchFamily="34" charset="-122"/>
              </a:endParaRPr>
            </a:p>
          </p:txBody>
        </p:sp>
      </p:grpSp>
      <p:sp>
        <p:nvSpPr>
          <p:cNvPr id="126" name="Rectangle 124"/>
          <p:cNvSpPr>
            <a:spLocks noChangeArrowheads="1"/>
          </p:cNvSpPr>
          <p:nvPr/>
        </p:nvSpPr>
        <p:spPr bwMode="auto">
          <a:xfrm>
            <a:off x="1252538" y="3521515"/>
            <a:ext cx="115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smtClean="0">
                <a:solidFill>
                  <a:srgbClr val="000000"/>
                </a:solidFill>
                <a:latin typeface="华文琥珀" panose="02010800040101010101" pitchFamily="2" charset="-122"/>
                <a:ea typeface="华文琥珀" panose="02010800040101010101" pitchFamily="2" charset="-122"/>
              </a:rPr>
              <a:t>∞</a:t>
            </a:r>
            <a:endParaRPr lang="zh-CN" altLang="en-US" sz="2400" b="1" dirty="0">
              <a:solidFill>
                <a:srgbClr val="000000"/>
              </a:solidFill>
              <a:latin typeface="华文琥珀" panose="02010800040101010101" pitchFamily="2" charset="-122"/>
              <a:ea typeface="华文琥珀" panose="02010800040101010101" pitchFamily="2" charset="-122"/>
            </a:endParaRPr>
          </a:p>
        </p:txBody>
      </p:sp>
      <p:sp>
        <p:nvSpPr>
          <p:cNvPr id="127" name="Rectangle 125"/>
          <p:cNvSpPr>
            <a:spLocks noChangeArrowheads="1"/>
          </p:cNvSpPr>
          <p:nvPr/>
        </p:nvSpPr>
        <p:spPr bwMode="auto">
          <a:xfrm>
            <a:off x="2627313" y="3521515"/>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8" name="Rectangle 126"/>
          <p:cNvSpPr>
            <a:spLocks noChangeArrowheads="1"/>
          </p:cNvSpPr>
          <p:nvPr/>
        </p:nvSpPr>
        <p:spPr bwMode="auto">
          <a:xfrm>
            <a:off x="4140200" y="3521515"/>
            <a:ext cx="1511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9" name="Rectangle 127"/>
          <p:cNvSpPr>
            <a:spLocks noChangeArrowheads="1"/>
          </p:cNvSpPr>
          <p:nvPr/>
        </p:nvSpPr>
        <p:spPr bwMode="auto">
          <a:xfrm>
            <a:off x="5795963" y="3521515"/>
            <a:ext cx="17287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0" name="Rectangle 128"/>
          <p:cNvSpPr>
            <a:spLocks noChangeArrowheads="1"/>
          </p:cNvSpPr>
          <p:nvPr/>
        </p:nvSpPr>
        <p:spPr bwMode="auto">
          <a:xfrm>
            <a:off x="7667625" y="3521515"/>
            <a:ext cx="1081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1" name="Rectangle 129"/>
          <p:cNvSpPr>
            <a:spLocks noChangeArrowheads="1"/>
          </p:cNvSpPr>
          <p:nvPr/>
        </p:nvSpPr>
        <p:spPr bwMode="auto">
          <a:xfrm>
            <a:off x="1258888" y="4637088"/>
            <a:ext cx="115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dirty="0">
                <a:latin typeface="华文琥珀" panose="02010800040101010101" pitchFamily="2" charset="-122"/>
                <a:ea typeface="华文琥珀" panose="02010800040101010101" pitchFamily="2" charset="-122"/>
              </a:rPr>
              <a:t>∞</a:t>
            </a:r>
          </a:p>
        </p:txBody>
      </p:sp>
      <p:sp>
        <p:nvSpPr>
          <p:cNvPr id="132" name="Oval 130"/>
          <p:cNvSpPr>
            <a:spLocks noChangeArrowheads="1"/>
          </p:cNvSpPr>
          <p:nvPr/>
        </p:nvSpPr>
        <p:spPr bwMode="auto">
          <a:xfrm>
            <a:off x="1187450" y="4005263"/>
            <a:ext cx="12239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Verdana" pitchFamily="34" charset="0"/>
            </a:endParaRPr>
          </a:p>
        </p:txBody>
      </p:sp>
      <p:sp>
        <p:nvSpPr>
          <p:cNvPr id="133" name="Rectangle 131"/>
          <p:cNvSpPr>
            <a:spLocks noChangeArrowheads="1"/>
          </p:cNvSpPr>
          <p:nvPr/>
        </p:nvSpPr>
        <p:spPr bwMode="auto">
          <a:xfrm>
            <a:off x="2627313" y="406082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p>
        </p:txBody>
      </p:sp>
      <p:sp>
        <p:nvSpPr>
          <p:cNvPr id="134" name="Rectangle 132"/>
          <p:cNvSpPr>
            <a:spLocks noChangeArrowheads="1"/>
          </p:cNvSpPr>
          <p:nvPr/>
        </p:nvSpPr>
        <p:spPr bwMode="auto">
          <a:xfrm>
            <a:off x="4140200" y="4060825"/>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5" name="Rectangle 133"/>
          <p:cNvSpPr>
            <a:spLocks noChangeArrowheads="1"/>
          </p:cNvSpPr>
          <p:nvPr/>
        </p:nvSpPr>
        <p:spPr bwMode="auto">
          <a:xfrm>
            <a:off x="5795963" y="4060825"/>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6" name="Rectangle 134"/>
          <p:cNvSpPr>
            <a:spLocks noChangeArrowheads="1"/>
          </p:cNvSpPr>
          <p:nvPr/>
        </p:nvSpPr>
        <p:spPr bwMode="auto">
          <a:xfrm>
            <a:off x="7667625" y="4060825"/>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rgbClr val="FF0000"/>
                </a:solidFill>
                <a:latin typeface="Verdana" pitchFamily="34" charset="0"/>
              </a:rPr>
              <a:t>X</a:t>
            </a:r>
            <a:endParaRPr lang="zh-CN" altLang="en-US" sz="2000" b="1" dirty="0">
              <a:solidFill>
                <a:srgbClr val="FF0000"/>
              </a:solidFill>
              <a:latin typeface="Verdana" pitchFamily="34" charset="0"/>
            </a:endParaRPr>
          </a:p>
        </p:txBody>
      </p:sp>
      <p:sp>
        <p:nvSpPr>
          <p:cNvPr id="137" name="Oval 135"/>
          <p:cNvSpPr>
            <a:spLocks noChangeArrowheads="1"/>
          </p:cNvSpPr>
          <p:nvPr/>
        </p:nvSpPr>
        <p:spPr bwMode="auto">
          <a:xfrm>
            <a:off x="2627313" y="5086350"/>
            <a:ext cx="1223962"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Rectangle 136"/>
          <p:cNvSpPr>
            <a:spLocks noChangeArrowheads="1"/>
          </p:cNvSpPr>
          <p:nvPr/>
        </p:nvSpPr>
        <p:spPr bwMode="auto">
          <a:xfrm>
            <a:off x="4140200" y="5157788"/>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9" name="Rectangle 137"/>
          <p:cNvSpPr>
            <a:spLocks noChangeArrowheads="1"/>
          </p:cNvSpPr>
          <p:nvPr/>
        </p:nvSpPr>
        <p:spPr bwMode="auto">
          <a:xfrm>
            <a:off x="5795963" y="51577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0" name="Rectangle 138"/>
          <p:cNvSpPr>
            <a:spLocks noChangeArrowheads="1"/>
          </p:cNvSpPr>
          <p:nvPr/>
        </p:nvSpPr>
        <p:spPr bwMode="auto">
          <a:xfrm>
            <a:off x="7667625" y="51577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1" name="Oval 139"/>
          <p:cNvSpPr>
            <a:spLocks noChangeArrowheads="1"/>
          </p:cNvSpPr>
          <p:nvPr/>
        </p:nvSpPr>
        <p:spPr bwMode="auto">
          <a:xfrm>
            <a:off x="4140200" y="4508500"/>
            <a:ext cx="1511300"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Rectangle 140"/>
          <p:cNvSpPr>
            <a:spLocks noChangeArrowheads="1"/>
          </p:cNvSpPr>
          <p:nvPr/>
        </p:nvSpPr>
        <p:spPr bwMode="auto">
          <a:xfrm>
            <a:off x="5795963" y="46370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3" name="Rectangle 141"/>
          <p:cNvSpPr>
            <a:spLocks noChangeArrowheads="1"/>
          </p:cNvSpPr>
          <p:nvPr/>
        </p:nvSpPr>
        <p:spPr bwMode="auto">
          <a:xfrm>
            <a:off x="7667625" y="46370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4" name="Oval 142"/>
          <p:cNvSpPr>
            <a:spLocks noChangeArrowheads="1"/>
          </p:cNvSpPr>
          <p:nvPr/>
        </p:nvSpPr>
        <p:spPr bwMode="auto">
          <a:xfrm>
            <a:off x="5724525" y="5589588"/>
            <a:ext cx="18716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Rectangle 143"/>
          <p:cNvSpPr>
            <a:spLocks noChangeArrowheads="1"/>
          </p:cNvSpPr>
          <p:nvPr/>
        </p:nvSpPr>
        <p:spPr bwMode="auto">
          <a:xfrm>
            <a:off x="7667625" y="57165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pic>
        <p:nvPicPr>
          <p:cNvPr id="43374" name="Picture 3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5850" y="224242"/>
            <a:ext cx="3020779" cy="252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Text Box 54"/>
          <p:cNvSpPr txBox="1">
            <a:spLocks noChangeArrowheads="1"/>
          </p:cNvSpPr>
          <p:nvPr/>
        </p:nvSpPr>
        <p:spPr bwMode="auto">
          <a:xfrm>
            <a:off x="7356773" y="6165129"/>
            <a:ext cx="1800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dirty="0" smtClean="0">
                <a:solidFill>
                  <a:srgbClr val="000000"/>
                </a:solidFill>
                <a:latin typeface="Verdana" pitchFamily="34" charset="0"/>
                <a:ea typeface="宋体" pitchFamily="2" charset="-122"/>
              </a:rPr>
              <a:t>v</a:t>
            </a:r>
            <a:r>
              <a:rPr kumimoji="1" lang="en-US" altLang="zh-CN" sz="2400" baseline="-25000" dirty="0">
                <a:solidFill>
                  <a:srgbClr val="000000"/>
                </a:solidFill>
                <a:latin typeface="Verdana" pitchFamily="34" charset="0"/>
              </a:rPr>
              <a:t>1</a:t>
            </a:r>
            <a:endParaRPr kumimoji="1" lang="en-US" altLang="zh-CN" sz="2400" b="1" dirty="0">
              <a:solidFill>
                <a:srgbClr val="000000"/>
              </a:solidFill>
              <a:latin typeface="Verdana" pitchFamily="34" charset="0"/>
              <a:ea typeface="宋体" pitchFamily="2" charset="-122"/>
            </a:endParaRPr>
          </a:p>
        </p:txBody>
      </p:sp>
    </p:spTree>
    <p:extLst>
      <p:ext uri="{BB962C8B-B14F-4D97-AF65-F5344CB8AC3E}">
        <p14:creationId xmlns:p14="http://schemas.microsoft.com/office/powerpoint/2010/main" val="356979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74"/>
                                        </p:tgtEl>
                                        <p:attrNameLst>
                                          <p:attrName>style.visibility</p:attrName>
                                        </p:attrNameLst>
                                      </p:cBhvr>
                                      <p:to>
                                        <p:strVal val="visible"/>
                                      </p:to>
                                    </p:set>
                                    <p:animEffect transition="in" filter="fade">
                                      <p:cBhvr>
                                        <p:cTn id="12" dur="500"/>
                                        <p:tgtEl>
                                          <p:spTgt spid="433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left)">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heel(1)">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left)">
                                      <p:cBhvr>
                                        <p:cTn id="57" dur="500"/>
                                        <p:tgtEl>
                                          <p:spTgt spid="13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wipe(left)">
                                      <p:cBhvr>
                                        <p:cTn id="61" dur="500"/>
                                        <p:tgtEl>
                                          <p:spTgt spid="134"/>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wipe(left)">
                                      <p:cBhvr>
                                        <p:cTn id="65" dur="500"/>
                                        <p:tgtEl>
                                          <p:spTgt spid="135"/>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wipe(left)">
                                      <p:cBhvr>
                                        <p:cTn id="69" dur="500"/>
                                        <p:tgtEl>
                                          <p:spTgt spid="13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dissolve">
                                      <p:cBhvr>
                                        <p:cTn id="74" dur="500"/>
                                        <p:tgtEl>
                                          <p:spTgt spid="12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dissolve">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grpId="0" nodeType="click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dissolv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8"/>
                                        </p:tgtEl>
                                        <p:attrNameLst>
                                          <p:attrName>style.visibility</p:attrName>
                                        </p:attrNameLst>
                                      </p:cBhvr>
                                      <p:to>
                                        <p:strVal val="visible"/>
                                      </p:to>
                                    </p:set>
                                    <p:animEffect transition="in" filter="wipe(left)">
                                      <p:cBhvr>
                                        <p:cTn id="104" dur="500"/>
                                        <p:tgtEl>
                                          <p:spTgt spid="138"/>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139"/>
                                        </p:tgtEl>
                                        <p:attrNameLst>
                                          <p:attrName>style.visibility</p:attrName>
                                        </p:attrNameLst>
                                      </p:cBhvr>
                                      <p:to>
                                        <p:strVal val="visible"/>
                                      </p:to>
                                    </p:set>
                                    <p:animEffect transition="in" filter="wipe(left)">
                                      <p:cBhvr>
                                        <p:cTn id="108" dur="500"/>
                                        <p:tgtEl>
                                          <p:spTgt spid="139"/>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140"/>
                                        </p:tgtEl>
                                        <p:attrNameLst>
                                          <p:attrName>style.visibility</p:attrName>
                                        </p:attrNameLst>
                                      </p:cBhvr>
                                      <p:to>
                                        <p:strVal val="visible"/>
                                      </p:to>
                                    </p:set>
                                    <p:animEffect transition="in" filter="wipe(left)">
                                      <p:cBhvr>
                                        <p:cTn id="112" dur="500"/>
                                        <p:tgtEl>
                                          <p:spTgt spid="14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Effect transition="in" filter="dissolve">
                                      <p:cBhvr>
                                        <p:cTn id="117" dur="500"/>
                                        <p:tgtEl>
                                          <p:spTgt spid="12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wheel(1)">
                                      <p:cBhvr>
                                        <p:cTn id="132" dur="500"/>
                                        <p:tgtEl>
                                          <p:spTgt spid="141"/>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42"/>
                                        </p:tgtEl>
                                        <p:attrNameLst>
                                          <p:attrName>style.visibility</p:attrName>
                                        </p:attrNameLst>
                                      </p:cBhvr>
                                      <p:to>
                                        <p:strVal val="visible"/>
                                      </p:to>
                                    </p:set>
                                    <p:animEffect transition="in" filter="wipe(left)">
                                      <p:cBhvr>
                                        <p:cTn id="142" dur="500"/>
                                        <p:tgtEl>
                                          <p:spTgt spid="14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143"/>
                                        </p:tgtEl>
                                        <p:attrNameLst>
                                          <p:attrName>style.visibility</p:attrName>
                                        </p:attrNameLst>
                                      </p:cBhvr>
                                      <p:to>
                                        <p:strVal val="visible"/>
                                      </p:to>
                                    </p:set>
                                    <p:animEffect transition="in" filter="wipe(left)">
                                      <p:cBhvr>
                                        <p:cTn id="146" dur="500"/>
                                        <p:tgtEl>
                                          <p:spTgt spid="14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dissolv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21" presetClass="entr" presetSubtype="1" fill="hold" grpId="0" nodeType="clickEffect">
                                  <p:stCondLst>
                                    <p:cond delay="0"/>
                                  </p:stCondLst>
                                  <p:childTnLst>
                                    <p:set>
                                      <p:cBhvr>
                                        <p:cTn id="160" dur="1" fill="hold">
                                          <p:stCondLst>
                                            <p:cond delay="0"/>
                                          </p:stCondLst>
                                        </p:cTn>
                                        <p:tgtEl>
                                          <p:spTgt spid="144"/>
                                        </p:tgtEl>
                                        <p:attrNameLst>
                                          <p:attrName>style.visibility</p:attrName>
                                        </p:attrNameLst>
                                      </p:cBhvr>
                                      <p:to>
                                        <p:strVal val="visible"/>
                                      </p:to>
                                    </p:set>
                                    <p:animEffect transition="in" filter="wheel(1)">
                                      <p:cBhvr>
                                        <p:cTn id="161" dur="500"/>
                                        <p:tgtEl>
                                          <p:spTgt spid="144"/>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dissolve">
                                      <p:cBhvr>
                                        <p:cTn id="166" dur="500"/>
                                        <p:tgtEl>
                                          <p:spTgt spid="56"/>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130"/>
                                        </p:tgtEl>
                                        <p:attrNameLst>
                                          <p:attrName>style.visibility</p:attrName>
                                        </p:attrNameLst>
                                      </p:cBhvr>
                                      <p:to>
                                        <p:strVal val="visible"/>
                                      </p:to>
                                    </p:set>
                                    <p:animEffect transition="in" filter="fade">
                                      <p:cBhvr>
                                        <p:cTn id="170" dur="500"/>
                                        <p:tgtEl>
                                          <p:spTgt spid="130"/>
                                        </p:tgtEl>
                                      </p:cBhvr>
                                    </p:animEffect>
                                  </p:childTnLst>
                                </p:cTn>
                              </p:par>
                            </p:childTnLst>
                          </p:cTn>
                        </p:par>
                        <p:par>
                          <p:cTn id="171" fill="hold">
                            <p:stCondLst>
                              <p:cond delay="1000"/>
                            </p:stCondLst>
                            <p:childTnLst>
                              <p:par>
                                <p:cTn id="172" presetID="22" presetClass="entr" presetSubtype="8" fill="hold" grpId="0" nodeType="afterEffect">
                                  <p:stCondLst>
                                    <p:cond delay="0"/>
                                  </p:stCondLst>
                                  <p:childTnLst>
                                    <p:set>
                                      <p:cBhvr>
                                        <p:cTn id="173" dur="1" fill="hold">
                                          <p:stCondLst>
                                            <p:cond delay="0"/>
                                          </p:stCondLst>
                                        </p:cTn>
                                        <p:tgtEl>
                                          <p:spTgt spid="145"/>
                                        </p:tgtEl>
                                        <p:attrNameLst>
                                          <p:attrName>style.visibility</p:attrName>
                                        </p:attrNameLst>
                                      </p:cBhvr>
                                      <p:to>
                                        <p:strVal val="visible"/>
                                      </p:to>
                                    </p:set>
                                    <p:animEffect transition="in" filter="wipe(left)">
                                      <p:cBhvr>
                                        <p:cTn id="174" dur="500"/>
                                        <p:tgtEl>
                                          <p:spTgt spid="145"/>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101"/>
                                        </p:tgtEl>
                                        <p:attrNameLst>
                                          <p:attrName>style.visibility</p:attrName>
                                        </p:attrNameLst>
                                      </p:cBhvr>
                                      <p:to>
                                        <p:strVal val="visible"/>
                                      </p:to>
                                    </p:set>
                                    <p:animEffect transition="in" filter="dissolve">
                                      <p:cBhvr>
                                        <p:cTn id="17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63" grpId="0"/>
      <p:bldP spid="64" grpId="0"/>
      <p:bldP spid="65" grpId="0"/>
      <p:bldP spid="66" grpId="0"/>
      <p:bldP spid="67" grpId="0"/>
      <p:bldP spid="126" grpId="0"/>
      <p:bldP spid="127" grpId="0"/>
      <p:bldP spid="128" grpId="0"/>
      <p:bldP spid="129" grpId="0"/>
      <p:bldP spid="130" grpId="0"/>
      <p:bldP spid="131" grpId="0"/>
      <p:bldP spid="132" grpId="0" animBg="1"/>
      <p:bldP spid="133" grpId="0"/>
      <p:bldP spid="134" grpId="0"/>
      <p:bldP spid="135" grpId="0"/>
      <p:bldP spid="136" grpId="0"/>
      <p:bldP spid="137" grpId="0" animBg="1"/>
      <p:bldP spid="138" grpId="0"/>
      <p:bldP spid="139" grpId="0"/>
      <p:bldP spid="140" grpId="0"/>
      <p:bldP spid="141" grpId="0" animBg="1"/>
      <p:bldP spid="142" grpId="0"/>
      <p:bldP spid="143" grpId="0"/>
      <p:bldP spid="144" grpId="0" animBg="1"/>
      <p:bldP spid="145" grpId="0"/>
      <p:bldP spid="10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body" idx="4294967295"/>
          </p:nvPr>
        </p:nvSpPr>
        <p:spPr>
          <a:xfrm>
            <a:off x="233710" y="692150"/>
            <a:ext cx="8730778" cy="5976938"/>
          </a:xfrm>
          <a:prstGeom prst="rect">
            <a:avLst/>
          </a:prstGeom>
        </p:spPr>
        <p:txBody>
          <a:bodyPr/>
          <a:lstStyle/>
          <a:p>
            <a:pPr marL="533400" indent="-533400">
              <a:lnSpc>
                <a:spcPct val="135000"/>
              </a:lnSpc>
              <a:spcBef>
                <a:spcPct val="25000"/>
              </a:spcBef>
              <a:buFont typeface="Wingdings 2" pitchFamily="18" charset="2"/>
              <a:buChar char="d"/>
            </a:pPr>
            <a:r>
              <a:rPr kumimoji="1" lang="zh-CN" altLang="zh-CN" sz="2400" b="1" dirty="0" smtClean="0">
                <a:latin typeface="Verdana" pitchFamily="34" charset="0"/>
                <a:ea typeface="微软雅黑" pitchFamily="34" charset="-122"/>
              </a:rPr>
              <a:t>算法</a:t>
            </a:r>
            <a:r>
              <a:rPr kumimoji="1" lang="zh-CN" altLang="en-US" sz="2400" b="1" dirty="0" smtClean="0">
                <a:latin typeface="Verdana" pitchFamily="34" charset="0"/>
                <a:ea typeface="微软雅黑" pitchFamily="34" charset="-122"/>
              </a:rPr>
              <a:t>伪代码：</a:t>
            </a:r>
          </a:p>
          <a:p>
            <a:pPr marL="914400" lvl="1" indent="-457200">
              <a:lnSpc>
                <a:spcPct val="135000"/>
              </a:lnSpc>
              <a:spcBef>
                <a:spcPct val="25000"/>
              </a:spcBef>
              <a:buFont typeface="Wingdings" pitchFamily="2" charset="2"/>
              <a:buAutoNum type="arabicPeriod"/>
            </a:pPr>
            <a:r>
              <a:rPr kumimoji="1" lang="zh-CN" altLang="en-US" sz="2200" b="1" dirty="0" smtClean="0">
                <a:latin typeface="Verdana" pitchFamily="34" charset="0"/>
                <a:ea typeface="微软雅黑" pitchFamily="34" charset="-122"/>
              </a:rPr>
              <a:t>初始化条件：</a:t>
            </a: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令</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 S={V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T={其余顶点}</a:t>
            </a:r>
            <a:endParaRPr kumimoji="1" lang="zh-CN" altLang="en-US" sz="2200" b="1" dirty="0" smtClean="0">
              <a:latin typeface="Verdana" pitchFamily="34" charset="0"/>
              <a:ea typeface="微软雅黑" pitchFamily="34" charset="-122"/>
            </a:endParaRP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T中</a:t>
            </a:r>
            <a:r>
              <a:rPr kumimoji="1" lang="zh-CN" altLang="zh-CN" sz="2200" b="1" dirty="0" smtClean="0">
                <a:latin typeface="Verdana" pitchFamily="34" charset="0"/>
              </a:rPr>
              <a:t>顶点</a:t>
            </a:r>
            <a:r>
              <a:rPr kumimoji="1" lang="en-US" altLang="zh-CN" sz="2200" b="1" dirty="0" smtClean="0">
                <a:latin typeface="Verdana" pitchFamily="34" charset="0"/>
              </a:rPr>
              <a:t> </a:t>
            </a:r>
            <a:r>
              <a:rPr kumimoji="1" lang="zh-CN" altLang="zh-CN" sz="2200" b="1" dirty="0" smtClean="0">
                <a:latin typeface="Verdana" pitchFamily="34" charset="0"/>
              </a:rPr>
              <a:t>V</a:t>
            </a:r>
            <a:r>
              <a:rPr kumimoji="1" lang="en-US" altLang="zh-CN" sz="2800" b="1" kern="1200" baseline="-20000" dirty="0" smtClean="0">
                <a:solidFill>
                  <a:schemeClr val="bg2">
                    <a:lumMod val="10000"/>
                  </a:schemeClr>
                </a:solidFill>
                <a:latin typeface="Verdana" panose="020B0604030504040204" pitchFamily="34" charset="0"/>
              </a:rPr>
              <a:t>i </a:t>
            </a:r>
            <a:r>
              <a:rPr kumimoji="1" lang="zh-CN" altLang="zh-CN" sz="2200" b="1" dirty="0" smtClean="0">
                <a:latin typeface="Verdana" pitchFamily="34" charset="0"/>
                <a:ea typeface="微软雅黑" pitchFamily="34" charset="-122"/>
              </a:rPr>
              <a:t>对应的距离值</a:t>
            </a:r>
            <a:r>
              <a:rPr kumimoji="1" lang="en-US" altLang="zh-CN" sz="2200" b="1" dirty="0" smtClean="0">
                <a:latin typeface="Verdana" pitchFamily="34" charset="0"/>
                <a:ea typeface="微软雅黑" pitchFamily="34" charset="-122"/>
              </a:rPr>
              <a:t> dist[</a:t>
            </a:r>
            <a:r>
              <a:rPr kumimoji="1" lang="en-US" altLang="zh-CN" sz="2200" b="1" dirty="0" err="1" smtClean="0">
                <a:latin typeface="Verdana" pitchFamily="34" charset="0"/>
                <a:ea typeface="微软雅黑" pitchFamily="34" charset="-122"/>
              </a:rPr>
              <a:t>i</a:t>
            </a:r>
            <a:r>
              <a:rPr kumimoji="1" lang="en-US" altLang="zh-CN" sz="2200" b="1" dirty="0" smtClean="0">
                <a:latin typeface="Verdana" pitchFamily="34" charset="0"/>
                <a:ea typeface="微软雅黑" pitchFamily="34" charset="-122"/>
              </a:rPr>
              <a:t>]</a:t>
            </a:r>
            <a:r>
              <a:rPr kumimoji="1" lang="en-US" altLang="zh-CN" sz="2800" b="1" kern="1200" baseline="-20000" dirty="0" smtClean="0">
                <a:solidFill>
                  <a:schemeClr val="bg2">
                    <a:lumMod val="10000"/>
                  </a:schemeClr>
                </a:solidFill>
                <a:latin typeface="Verdana" panose="020B0604030504040204" pitchFamily="34" charset="0"/>
                <a:cs typeface="+mn-cs"/>
              </a:rPr>
              <a:t> </a:t>
            </a:r>
            <a:r>
              <a:rPr kumimoji="1" lang="zh-CN" altLang="en-US" sz="2200" b="1" dirty="0" smtClean="0">
                <a:latin typeface="Verdana" pitchFamily="34" charset="0"/>
                <a:ea typeface="微软雅黑" pitchFamily="34" charset="-122"/>
              </a:rPr>
              <a:t>为：</a:t>
            </a:r>
          </a:p>
          <a:p>
            <a:pPr marL="1714500" lvl="3" indent="-342900">
              <a:lnSpc>
                <a:spcPct val="135000"/>
              </a:lnSpc>
              <a:spcBef>
                <a:spcPct val="25000"/>
              </a:spcBef>
              <a:buFont typeface="Wingdings 2" pitchFamily="18" charset="2"/>
              <a:buChar char="Ë"/>
            </a:pPr>
            <a:r>
              <a:rPr kumimoji="1" lang="zh-CN" altLang="zh-CN" sz="2200" b="1" dirty="0" smtClean="0">
                <a:latin typeface="Verdana" pitchFamily="34" charset="0"/>
                <a:ea typeface="微软雅黑" pitchFamily="34" charset="-122"/>
              </a:rPr>
              <a:t>若存在&lt;V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a:t>
            </a:r>
            <a:r>
              <a:rPr kumimoji="1" lang="en-US" altLang="zh-CN" sz="2200" b="1" dirty="0" smtClean="0">
                <a:latin typeface="Verdana" pitchFamily="34" charset="0"/>
                <a:ea typeface="微软雅黑" pitchFamily="34" charset="-122"/>
              </a:rPr>
              <a:t> </a:t>
            </a:r>
            <a:r>
              <a:rPr kumimoji="1" lang="zh-CN" altLang="zh-CN" sz="2200" b="1" dirty="0" smtClean="0">
                <a:latin typeface="Verdana" pitchFamily="34" charset="0"/>
                <a:ea typeface="微软雅黑" pitchFamily="34" charset="-122"/>
              </a:rPr>
              <a:t>V</a:t>
            </a:r>
            <a:r>
              <a:rPr kumimoji="1" lang="zh-CN" altLang="zh-CN" sz="2800" b="1" kern="1200" baseline="-20000" dirty="0" smtClean="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a:t>
            </a:r>
            <a:r>
              <a:rPr kumimoji="1" lang="zh-CN" altLang="en-US" sz="2200" b="1" dirty="0" smtClean="0">
                <a:latin typeface="Verdana" pitchFamily="34" charset="0"/>
                <a:ea typeface="微软雅黑" pitchFamily="34" charset="-122"/>
              </a:rPr>
              <a:t>：</a:t>
            </a:r>
            <a:r>
              <a:rPr kumimoji="1" lang="en-US" altLang="zh-CN" sz="2200" b="1" dirty="0">
                <a:latin typeface="Verdana" pitchFamily="34" charset="0"/>
              </a:rPr>
              <a:t> </a:t>
            </a:r>
            <a:r>
              <a:rPr kumimoji="1" lang="en-US" altLang="zh-CN" sz="2200" b="1" dirty="0" smtClean="0">
                <a:latin typeface="Verdana" pitchFamily="34" charset="0"/>
              </a:rPr>
              <a:t>dist[</a:t>
            </a:r>
            <a:r>
              <a:rPr kumimoji="1" lang="en-US" altLang="zh-CN" sz="2200" b="1" dirty="0" err="1" smtClean="0">
                <a:latin typeface="Verdana" pitchFamily="34" charset="0"/>
              </a:rPr>
              <a:t>i</a:t>
            </a:r>
            <a:r>
              <a:rPr kumimoji="1" lang="en-US" altLang="zh-CN" sz="2200" b="1" dirty="0" smtClean="0">
                <a:latin typeface="Verdana" pitchFamily="34" charset="0"/>
              </a:rPr>
              <a:t>]</a:t>
            </a:r>
            <a:r>
              <a:rPr kumimoji="1" lang="zh-CN" altLang="zh-CN" sz="2200" b="1" dirty="0" smtClean="0">
                <a:latin typeface="Verdana" pitchFamily="34" charset="0"/>
                <a:ea typeface="微软雅黑" pitchFamily="34" charset="-122"/>
              </a:rPr>
              <a:t>为&lt;V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,V</a:t>
            </a:r>
            <a:r>
              <a:rPr kumimoji="1" lang="zh-CN" altLang="zh-CN" sz="2800" b="1" kern="1200" baseline="-20000" dirty="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&gt;弧上的权值</a:t>
            </a:r>
            <a:endParaRPr kumimoji="1" lang="zh-CN" altLang="en-US" sz="2200" b="1" dirty="0" smtClean="0">
              <a:latin typeface="Verdana" pitchFamily="34" charset="0"/>
              <a:ea typeface="微软雅黑" pitchFamily="34" charset="-122"/>
            </a:endParaRPr>
          </a:p>
          <a:p>
            <a:pPr marL="1714500" lvl="3" indent="-342900">
              <a:lnSpc>
                <a:spcPct val="135000"/>
              </a:lnSpc>
              <a:spcBef>
                <a:spcPct val="25000"/>
              </a:spcBef>
              <a:buFont typeface="Wingdings 2" pitchFamily="18" charset="2"/>
              <a:buChar char="Ë"/>
            </a:pPr>
            <a:r>
              <a:rPr kumimoji="1" lang="zh-CN" altLang="zh-CN" sz="2200" b="1" dirty="0" smtClean="0">
                <a:latin typeface="Verdana" pitchFamily="34" charset="0"/>
                <a:ea typeface="微软雅黑" pitchFamily="34" charset="-122"/>
              </a:rPr>
              <a:t>若不存在&lt;V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,V</a:t>
            </a:r>
            <a:r>
              <a:rPr kumimoji="1" lang="zh-CN" altLang="zh-CN" sz="2800" b="1" kern="1200" baseline="-20000" dirty="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a:t>
            </a:r>
            <a:r>
              <a:rPr kumimoji="1" lang="zh-CN" altLang="en-US" sz="2200" b="1" dirty="0" smtClean="0">
                <a:latin typeface="Verdana" pitchFamily="34" charset="0"/>
                <a:ea typeface="微软雅黑" pitchFamily="34" charset="-122"/>
              </a:rPr>
              <a:t>：</a:t>
            </a:r>
            <a:r>
              <a:rPr kumimoji="1" lang="en-US" altLang="zh-CN" sz="2200" b="1" dirty="0" smtClean="0">
                <a:latin typeface="Verdana" pitchFamily="34" charset="0"/>
              </a:rPr>
              <a:t> dist[</a:t>
            </a:r>
            <a:r>
              <a:rPr kumimoji="1" lang="en-US" altLang="zh-CN" sz="2200" b="1" dirty="0" err="1" smtClean="0">
                <a:latin typeface="Verdana" pitchFamily="34" charset="0"/>
              </a:rPr>
              <a:t>i</a:t>
            </a:r>
            <a:r>
              <a:rPr kumimoji="1" lang="en-US" altLang="zh-CN" sz="2200" b="1" dirty="0" smtClean="0">
                <a:latin typeface="Verdana" pitchFamily="34" charset="0"/>
              </a:rPr>
              <a:t>]</a:t>
            </a:r>
            <a:r>
              <a:rPr kumimoji="1" lang="en-US" altLang="zh-CN" sz="2800" b="1" kern="1200" baseline="-20000" dirty="0" smtClean="0">
                <a:solidFill>
                  <a:schemeClr val="bg2">
                    <a:lumMod val="10000"/>
                  </a:schemeClr>
                </a:solidFill>
                <a:latin typeface="Verdana" panose="020B0604030504040204" pitchFamily="34" charset="0"/>
              </a:rPr>
              <a:t> </a:t>
            </a:r>
            <a:r>
              <a:rPr kumimoji="1" lang="zh-CN" altLang="zh-CN" sz="2200" b="1" dirty="0" smtClean="0">
                <a:latin typeface="Verdana" pitchFamily="34" charset="0"/>
                <a:ea typeface="微软雅黑" pitchFamily="34" charset="-122"/>
              </a:rPr>
              <a:t>为</a:t>
            </a:r>
            <a:r>
              <a:rPr kumimoji="1" lang="zh-CN" altLang="en-US" sz="2200" b="1" dirty="0" smtClean="0">
                <a:latin typeface="Verdana" pitchFamily="34" charset="0"/>
                <a:ea typeface="微软雅黑" pitchFamily="34" charset="-122"/>
              </a:rPr>
              <a:t>∞</a:t>
            </a:r>
            <a:endParaRPr kumimoji="1" lang="zh-CN" altLang="zh-CN" sz="2200" b="1" dirty="0" smtClean="0">
              <a:latin typeface="Verdana" pitchFamily="34" charset="0"/>
              <a:ea typeface="微软雅黑" pitchFamily="34" charset="-122"/>
            </a:endParaRP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从T中选取一个</a:t>
            </a:r>
            <a:r>
              <a:rPr kumimoji="1" lang="en-US" altLang="zh-CN" sz="2200" b="1" dirty="0" smtClean="0">
                <a:latin typeface="Verdana" pitchFamily="34" charset="0"/>
                <a:ea typeface="微软雅黑" pitchFamily="34" charset="-122"/>
              </a:rPr>
              <a:t>dist</a:t>
            </a:r>
            <a:r>
              <a:rPr kumimoji="1" lang="zh-CN" altLang="zh-CN" sz="2200" b="1" dirty="0" smtClean="0">
                <a:latin typeface="Verdana" pitchFamily="34" charset="0"/>
                <a:ea typeface="微软雅黑" pitchFamily="34" charset="-122"/>
              </a:rPr>
              <a:t>距离值最小的顶点</a:t>
            </a:r>
            <a:r>
              <a:rPr kumimoji="1" lang="en-US" altLang="zh-CN" sz="2200" b="1" dirty="0" smtClean="0">
                <a:latin typeface="Verdana" pitchFamily="34" charset="0"/>
                <a:ea typeface="微软雅黑" pitchFamily="34" charset="-122"/>
              </a:rPr>
              <a:t>u</a:t>
            </a:r>
            <a:r>
              <a:rPr kumimoji="1" lang="zh-CN" altLang="zh-CN" sz="2200" b="1" dirty="0" smtClean="0">
                <a:latin typeface="Verdana" pitchFamily="34" charset="0"/>
                <a:ea typeface="微软雅黑" pitchFamily="34" charset="-122"/>
              </a:rPr>
              <a:t>加入S</a:t>
            </a: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对T中</a:t>
            </a:r>
            <a:r>
              <a:rPr kumimoji="1" lang="zh-CN" altLang="en-US" sz="2200" b="1" dirty="0" smtClean="0">
                <a:latin typeface="Verdana" pitchFamily="34" charset="0"/>
              </a:rPr>
              <a:t>每一个</a:t>
            </a:r>
            <a:r>
              <a:rPr kumimoji="1" lang="zh-CN" altLang="zh-CN" sz="2200" b="1" dirty="0" smtClean="0">
                <a:latin typeface="Verdana" pitchFamily="34" charset="0"/>
                <a:ea typeface="微软雅黑" pitchFamily="34" charset="-122"/>
              </a:rPr>
              <a:t>顶点</a:t>
            </a:r>
            <a:r>
              <a:rPr kumimoji="1" lang="en-US" altLang="zh-CN" sz="2200" b="1" dirty="0" err="1" smtClean="0">
                <a:latin typeface="Verdana" pitchFamily="34" charset="0"/>
                <a:ea typeface="微软雅黑" pitchFamily="34" charset="-122"/>
              </a:rPr>
              <a:t>V</a:t>
            </a:r>
            <a:r>
              <a:rPr kumimoji="1" lang="en-US" altLang="zh-CN" sz="2200" b="1" baseline="-25000" dirty="0" err="1" smtClean="0">
                <a:latin typeface="Verdana" pitchFamily="34" charset="0"/>
                <a:ea typeface="微软雅黑" pitchFamily="34" charset="-122"/>
              </a:rPr>
              <a:t>j</a:t>
            </a:r>
            <a:r>
              <a:rPr kumimoji="1" lang="zh-CN" altLang="zh-CN" sz="2200" b="1" dirty="0" smtClean="0">
                <a:latin typeface="Verdana" pitchFamily="34" charset="0"/>
                <a:ea typeface="微软雅黑" pitchFamily="34" charset="-122"/>
              </a:rPr>
              <a:t>的距离值</a:t>
            </a:r>
            <a:r>
              <a:rPr kumimoji="1" lang="en-US" altLang="zh-CN" sz="2200" b="1" dirty="0" smtClean="0">
                <a:latin typeface="Verdana" pitchFamily="34" charset="0"/>
              </a:rPr>
              <a:t>dist[j]</a:t>
            </a:r>
            <a:r>
              <a:rPr kumimoji="1" lang="zh-CN" altLang="zh-CN" sz="2200" b="1" dirty="0" smtClean="0">
                <a:latin typeface="Verdana" pitchFamily="34" charset="0"/>
                <a:ea typeface="微软雅黑" pitchFamily="34" charset="-122"/>
              </a:rPr>
              <a:t>进行修改：</a:t>
            </a:r>
            <a:endParaRPr kumimoji="1" lang="zh-CN" altLang="en-US" sz="2200" b="1" dirty="0" smtClean="0">
              <a:latin typeface="Verdana" pitchFamily="34" charset="0"/>
              <a:ea typeface="微软雅黑" pitchFamily="34" charset="-122"/>
            </a:endParaRP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若</a:t>
            </a:r>
            <a:r>
              <a:rPr kumimoji="1" lang="zh-CN" altLang="en-US" sz="2200" b="1" dirty="0" smtClean="0">
                <a:latin typeface="Verdana" pitchFamily="34" charset="0"/>
                <a:ea typeface="微软雅黑" pitchFamily="34" charset="-122"/>
              </a:rPr>
              <a:t>增加</a:t>
            </a:r>
            <a:r>
              <a:rPr kumimoji="1" lang="en-US" altLang="zh-CN" sz="2200" b="1" dirty="0" smtClean="0">
                <a:latin typeface="Verdana" pitchFamily="34" charset="0"/>
                <a:ea typeface="微软雅黑" pitchFamily="34" charset="-122"/>
              </a:rPr>
              <a:t>u</a:t>
            </a:r>
            <a:r>
              <a:rPr kumimoji="1" lang="zh-CN" altLang="zh-CN" sz="2200" b="1" dirty="0" smtClean="0">
                <a:latin typeface="Verdana" pitchFamily="34" charset="0"/>
                <a:ea typeface="微软雅黑" pitchFamily="34" charset="-122"/>
              </a:rPr>
              <a:t>作中间顶点</a:t>
            </a:r>
            <a:r>
              <a:rPr kumimoji="1" lang="zh-CN" altLang="en-US" sz="2200" b="1" dirty="0" smtClean="0">
                <a:latin typeface="Verdana" pitchFamily="34" charset="0"/>
                <a:ea typeface="微软雅黑" pitchFamily="34" charset="-122"/>
              </a:rPr>
              <a:t>之后</a:t>
            </a:r>
            <a:r>
              <a:rPr kumimoji="1" lang="zh-CN" altLang="zh-CN" sz="2200" b="1" dirty="0" smtClean="0">
                <a:latin typeface="Verdana" pitchFamily="34" charset="0"/>
                <a:ea typeface="微软雅黑" pitchFamily="34" charset="-122"/>
              </a:rPr>
              <a:t>，从V</a:t>
            </a:r>
            <a:r>
              <a:rPr kumimoji="1" lang="zh-CN" altLang="zh-CN" sz="2800" b="1" kern="1200" baseline="-20000" dirty="0" smtClean="0">
                <a:solidFill>
                  <a:schemeClr val="bg2">
                    <a:lumMod val="10000"/>
                  </a:schemeClr>
                </a:solidFill>
                <a:latin typeface="Verdana" panose="020B0604030504040204" pitchFamily="34" charset="0"/>
                <a:cs typeface="+mn-cs"/>
              </a:rPr>
              <a:t>0</a:t>
            </a:r>
            <a:r>
              <a:rPr kumimoji="1" lang="en-US" altLang="zh-CN" sz="2800" b="1" kern="1200" baseline="-20000" dirty="0" smtClean="0">
                <a:solidFill>
                  <a:schemeClr val="bg2">
                    <a:lumMod val="10000"/>
                  </a:schemeClr>
                </a:solidFill>
                <a:latin typeface="Verdana" panose="020B0604030504040204" pitchFamily="34" charset="0"/>
                <a:cs typeface="+mn-cs"/>
              </a:rPr>
              <a:t> </a:t>
            </a:r>
            <a:r>
              <a:rPr kumimoji="1" lang="zh-CN" altLang="zh-CN" sz="2200" b="1" dirty="0" smtClean="0">
                <a:latin typeface="Verdana" pitchFamily="34" charset="0"/>
                <a:ea typeface="微软雅黑" pitchFamily="34" charset="-122"/>
              </a:rPr>
              <a:t>到V</a:t>
            </a:r>
            <a:r>
              <a:rPr kumimoji="1" lang="en-US" altLang="zh-CN" sz="2800" b="1" kern="1200" baseline="-20000" dirty="0" smtClean="0">
                <a:solidFill>
                  <a:schemeClr val="bg2">
                    <a:lumMod val="10000"/>
                  </a:schemeClr>
                </a:solidFill>
                <a:latin typeface="Verdana" panose="020B0604030504040204" pitchFamily="34" charset="0"/>
                <a:cs typeface="+mn-cs"/>
              </a:rPr>
              <a:t>j</a:t>
            </a:r>
            <a:r>
              <a:rPr kumimoji="1" lang="en-US" altLang="zh-CN" sz="2200" b="1" dirty="0" smtClean="0">
                <a:latin typeface="Verdana" pitchFamily="34" charset="0"/>
                <a:ea typeface="微软雅黑" pitchFamily="34" charset="-122"/>
              </a:rPr>
              <a:t> </a:t>
            </a:r>
            <a:r>
              <a:rPr kumimoji="1" lang="zh-CN" altLang="zh-CN" sz="2200" b="1" dirty="0" smtClean="0">
                <a:latin typeface="Verdana" pitchFamily="34" charset="0"/>
                <a:ea typeface="微软雅黑" pitchFamily="34" charset="-122"/>
              </a:rPr>
              <a:t>的距离值比不加</a:t>
            </a:r>
            <a:r>
              <a:rPr kumimoji="1" lang="en-US" altLang="zh-CN" sz="2200" b="1" dirty="0" smtClean="0">
                <a:latin typeface="Verdana" pitchFamily="34" charset="0"/>
              </a:rPr>
              <a:t>u</a:t>
            </a:r>
            <a:r>
              <a:rPr kumimoji="1" lang="zh-CN" altLang="zh-CN" sz="2200" b="1" dirty="0" smtClean="0">
                <a:latin typeface="Verdana" pitchFamily="34" charset="0"/>
                <a:ea typeface="微软雅黑" pitchFamily="34" charset="-122"/>
              </a:rPr>
              <a:t>的路径要短，则</a:t>
            </a:r>
            <a:r>
              <a:rPr kumimoji="1" lang="zh-CN" altLang="en-US" sz="2200" b="1" dirty="0" smtClean="0">
                <a:latin typeface="Verdana" pitchFamily="34" charset="0"/>
                <a:ea typeface="微软雅黑" pitchFamily="34" charset="-122"/>
              </a:rPr>
              <a:t>更新 </a:t>
            </a:r>
            <a:r>
              <a:rPr kumimoji="1" lang="zh-CN" altLang="zh-CN" sz="2200" b="1" dirty="0" smtClean="0">
                <a:latin typeface="Verdana" pitchFamily="34" charset="0"/>
                <a:ea typeface="微软雅黑" pitchFamily="34" charset="-122"/>
              </a:rPr>
              <a:t>V</a:t>
            </a:r>
            <a:r>
              <a:rPr kumimoji="1" lang="en-US" altLang="zh-CN" sz="2800" b="1" kern="1200" baseline="-20000" dirty="0" smtClean="0">
                <a:solidFill>
                  <a:schemeClr val="bg2">
                    <a:lumMod val="10000"/>
                  </a:schemeClr>
                </a:solidFill>
                <a:latin typeface="Verdana" panose="020B0604030504040204" pitchFamily="34" charset="0"/>
                <a:cs typeface="+mn-cs"/>
              </a:rPr>
              <a:t>j </a:t>
            </a:r>
            <a:r>
              <a:rPr kumimoji="1" lang="zh-CN" altLang="zh-CN" sz="2200" b="1" dirty="0" smtClean="0">
                <a:latin typeface="Verdana" pitchFamily="34" charset="0"/>
                <a:ea typeface="微软雅黑" pitchFamily="34" charset="-122"/>
              </a:rPr>
              <a:t>距离值</a:t>
            </a:r>
            <a:r>
              <a:rPr kumimoji="1" lang="zh-CN" altLang="en-US" sz="2200" b="1" dirty="0" smtClean="0">
                <a:latin typeface="Verdana" pitchFamily="34" charset="0"/>
                <a:ea typeface="微软雅黑" pitchFamily="34" charset="-122"/>
              </a:rPr>
              <a:t>（为较小的值）</a:t>
            </a:r>
            <a:endParaRPr kumimoji="1" lang="zh-CN" altLang="zh-CN" sz="2200" b="1" dirty="0" smtClean="0">
              <a:latin typeface="Verdana" pitchFamily="34" charset="0"/>
              <a:ea typeface="微软雅黑" pitchFamily="34" charset="-122"/>
            </a:endParaRP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重复上述步骤，直到S中包含所有顶点</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即S=V</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为止</a:t>
            </a:r>
            <a:endParaRPr kumimoji="1" lang="en-US" altLang="zh-CN" sz="2200" b="1" dirty="0" smtClean="0">
              <a:latin typeface="Verdana" pitchFamily="34" charset="0"/>
              <a:ea typeface="微软雅黑" pitchFamily="34" charset="-122"/>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kern="0" dirty="0" smtClean="0">
                <a:solidFill>
                  <a:schemeClr val="bg2">
                    <a:lumMod val="10000"/>
                  </a:schemeClr>
                </a:solidFill>
                <a:latin typeface="Verdana" panose="020B0604030504040204" pitchFamily="34" charset="0"/>
                <a:cs typeface="Verdana" panose="020B0604030504040204" pitchFamily="34" charset="0"/>
              </a:rPr>
              <a:t>算法流程说明</a:t>
            </a:r>
            <a:endParaRPr lang="zh-CN" altLang="en-US" kern="0" dirty="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510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07266">
                                            <p:txEl>
                                              <p:pRg st="0" end="0"/>
                                            </p:txEl>
                                          </p:spTgt>
                                        </p:tgtEl>
                                        <p:attrNameLst>
                                          <p:attrName>style.visibility</p:attrName>
                                        </p:attrNameLst>
                                      </p:cBhvr>
                                      <p:to>
                                        <p:strVal val="visible"/>
                                      </p:to>
                                    </p:set>
                                    <p:animEffect transition="in" filter="wipe(left)">
                                      <p:cBhvr>
                                        <p:cTn id="7" dur="500"/>
                                        <p:tgtEl>
                                          <p:spTgt spid="90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7266">
                                            <p:txEl>
                                              <p:pRg st="1" end="1"/>
                                            </p:txEl>
                                          </p:spTgt>
                                        </p:tgtEl>
                                        <p:attrNameLst>
                                          <p:attrName>style.visibility</p:attrName>
                                        </p:attrNameLst>
                                      </p:cBhvr>
                                      <p:to>
                                        <p:strVal val="visible"/>
                                      </p:to>
                                    </p:set>
                                    <p:animEffect transition="in" filter="wipe(left)">
                                      <p:cBhvr>
                                        <p:cTn id="12" dur="500"/>
                                        <p:tgtEl>
                                          <p:spTgt spid="90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7266">
                                            <p:txEl>
                                              <p:pRg st="2" end="2"/>
                                            </p:txEl>
                                          </p:spTgt>
                                        </p:tgtEl>
                                        <p:attrNameLst>
                                          <p:attrName>style.visibility</p:attrName>
                                        </p:attrNameLst>
                                      </p:cBhvr>
                                      <p:to>
                                        <p:strVal val="visible"/>
                                      </p:to>
                                    </p:set>
                                    <p:animEffect transition="in" filter="wipe(left)">
                                      <p:cBhvr>
                                        <p:cTn id="17" dur="500"/>
                                        <p:tgtEl>
                                          <p:spTgt spid="90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7266">
                                            <p:txEl>
                                              <p:pRg st="3" end="3"/>
                                            </p:txEl>
                                          </p:spTgt>
                                        </p:tgtEl>
                                        <p:attrNameLst>
                                          <p:attrName>style.visibility</p:attrName>
                                        </p:attrNameLst>
                                      </p:cBhvr>
                                      <p:to>
                                        <p:strVal val="visible"/>
                                      </p:to>
                                    </p:set>
                                    <p:animEffect transition="in" filter="wipe(left)">
                                      <p:cBhvr>
                                        <p:cTn id="22" dur="500"/>
                                        <p:tgtEl>
                                          <p:spTgt spid="90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7266">
                                            <p:txEl>
                                              <p:pRg st="4" end="4"/>
                                            </p:txEl>
                                          </p:spTgt>
                                        </p:tgtEl>
                                        <p:attrNameLst>
                                          <p:attrName>style.visibility</p:attrName>
                                        </p:attrNameLst>
                                      </p:cBhvr>
                                      <p:to>
                                        <p:strVal val="visible"/>
                                      </p:to>
                                    </p:set>
                                    <p:animEffect transition="in" filter="wipe(left)">
                                      <p:cBhvr>
                                        <p:cTn id="27" dur="500"/>
                                        <p:tgtEl>
                                          <p:spTgt spid="90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7266">
                                            <p:txEl>
                                              <p:pRg st="5" end="5"/>
                                            </p:txEl>
                                          </p:spTgt>
                                        </p:tgtEl>
                                        <p:attrNameLst>
                                          <p:attrName>style.visibility</p:attrName>
                                        </p:attrNameLst>
                                      </p:cBhvr>
                                      <p:to>
                                        <p:strVal val="visible"/>
                                      </p:to>
                                    </p:set>
                                    <p:animEffect transition="in" filter="wipe(left)">
                                      <p:cBhvr>
                                        <p:cTn id="32" dur="500"/>
                                        <p:tgtEl>
                                          <p:spTgt spid="90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7266">
                                            <p:txEl>
                                              <p:pRg st="6" end="6"/>
                                            </p:txEl>
                                          </p:spTgt>
                                        </p:tgtEl>
                                        <p:attrNameLst>
                                          <p:attrName>style.visibility</p:attrName>
                                        </p:attrNameLst>
                                      </p:cBhvr>
                                      <p:to>
                                        <p:strVal val="visible"/>
                                      </p:to>
                                    </p:set>
                                    <p:animEffect transition="in" filter="wipe(left)">
                                      <p:cBhvr>
                                        <p:cTn id="37" dur="500"/>
                                        <p:tgtEl>
                                          <p:spTgt spid="907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07266">
                                            <p:txEl>
                                              <p:pRg st="7" end="7"/>
                                            </p:txEl>
                                          </p:spTgt>
                                        </p:tgtEl>
                                        <p:attrNameLst>
                                          <p:attrName>style.visibility</p:attrName>
                                        </p:attrNameLst>
                                      </p:cBhvr>
                                      <p:to>
                                        <p:strVal val="visible"/>
                                      </p:to>
                                    </p:set>
                                    <p:animEffect transition="in" filter="wipe(left)">
                                      <p:cBhvr>
                                        <p:cTn id="42" dur="500"/>
                                        <p:tgtEl>
                                          <p:spTgt spid="907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07266">
                                            <p:txEl>
                                              <p:pRg st="8" end="8"/>
                                            </p:txEl>
                                          </p:spTgt>
                                        </p:tgtEl>
                                        <p:attrNameLst>
                                          <p:attrName>style.visibility</p:attrName>
                                        </p:attrNameLst>
                                      </p:cBhvr>
                                      <p:to>
                                        <p:strVal val="visible"/>
                                      </p:to>
                                    </p:set>
                                    <p:animEffect transition="in" filter="wipe(up)">
                                      <p:cBhvr>
                                        <p:cTn id="47" dur="500"/>
                                        <p:tgtEl>
                                          <p:spTgt spid="90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07266">
                                            <p:txEl>
                                              <p:pRg st="9" end="9"/>
                                            </p:txEl>
                                          </p:spTgt>
                                        </p:tgtEl>
                                        <p:attrNameLst>
                                          <p:attrName>style.visibility</p:attrName>
                                        </p:attrNameLst>
                                      </p:cBhvr>
                                      <p:to>
                                        <p:strVal val="visible"/>
                                      </p:to>
                                    </p:set>
                                    <p:animEffect transition="in" filter="wipe(left)">
                                      <p:cBhvr>
                                        <p:cTn id="52" dur="500"/>
                                        <p:tgtEl>
                                          <p:spTgt spid="907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Box 6"/>
          <p:cNvSpPr txBox="1">
            <a:spLocks noChangeArrowheads="1"/>
          </p:cNvSpPr>
          <p:nvPr/>
        </p:nvSpPr>
        <p:spPr bwMode="auto">
          <a:xfrm>
            <a:off x="251520" y="116632"/>
            <a:ext cx="8712968" cy="6679332"/>
          </a:xfrm>
          <a:prstGeom prst="rect">
            <a:avLst/>
          </a:prstGeom>
          <a:noFill/>
          <a:ln w="9525">
            <a:noFill/>
            <a:miter lim="800000"/>
            <a:headEnd/>
            <a:tailEnd/>
          </a:ln>
        </p:spPr>
        <p:txBody>
          <a:bodyPr wrap="square">
            <a:spAutoFit/>
          </a:bodyPr>
          <a:lstStyle/>
          <a:p>
            <a:r>
              <a:rPr lang="en-US" altLang="zh-CN" sz="1800" dirty="0" err="1">
                <a:latin typeface="微软雅黑" pitchFamily="34" charset="-122"/>
                <a:ea typeface="微软雅黑" pitchFamily="34" charset="-122"/>
              </a:rPr>
              <a:t>tempplate</a:t>
            </a:r>
            <a:r>
              <a:rPr lang="en-US" altLang="zh-CN" sz="1800" dirty="0">
                <a:latin typeface="微软雅黑" pitchFamily="34" charset="-122"/>
                <a:ea typeface="微软雅黑" pitchFamily="34" charset="-122"/>
              </a:rPr>
              <a:t>&lt;class Type&gt;</a:t>
            </a:r>
          </a:p>
          <a:p>
            <a:r>
              <a:rPr lang="en-US" altLang="zh-CN" sz="1800" dirty="0">
                <a:latin typeface="微软雅黑" pitchFamily="34" charset="-122"/>
                <a:ea typeface="微软雅黑" pitchFamily="34" charset="-122"/>
              </a:rPr>
              <a:t>void </a:t>
            </a:r>
            <a:r>
              <a:rPr lang="en-US" altLang="zh-CN" sz="1800" dirty="0" err="1">
                <a:latin typeface="微软雅黑" pitchFamily="34" charset="-122"/>
                <a:ea typeface="微软雅黑" pitchFamily="34" charset="-122"/>
              </a:rPr>
              <a:t>Dijkstra</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n,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v, Type dist[],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 Type **c</a:t>
            </a:r>
            <a:r>
              <a:rPr lang="en-US" altLang="zh-CN" sz="1800" dirty="0" smtClean="0">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//v</a:t>
            </a:r>
            <a:r>
              <a:rPr lang="zh-CN" altLang="en-US" sz="1800" dirty="0" smtClean="0">
                <a:solidFill>
                  <a:srgbClr val="FF0000"/>
                </a:solidFill>
                <a:latin typeface="微软雅黑" pitchFamily="34" charset="-122"/>
                <a:ea typeface="微软雅黑" pitchFamily="34" charset="-122"/>
              </a:rPr>
              <a:t>为源顶点的序号</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bool</a:t>
            </a:r>
            <a:r>
              <a:rPr lang="en-US" altLang="zh-CN" sz="1800" dirty="0">
                <a:latin typeface="微软雅黑" pitchFamily="34" charset="-122"/>
                <a:ea typeface="微软雅黑" pitchFamily="34" charset="-122"/>
              </a:rPr>
              <a:t> s[</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=1;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&lt;=n;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dist[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]=c[v][</a:t>
            </a:r>
            <a:r>
              <a:rPr lang="en-US" altLang="zh-CN" sz="1800" dirty="0" err="1">
                <a:latin typeface="微软雅黑" pitchFamily="34" charset="-122"/>
                <a:ea typeface="微软雅黑" pitchFamily="34" charset="-122"/>
              </a:rPr>
              <a:t>i</a:t>
            </a:r>
            <a:r>
              <a:rPr lang="en-US" altLang="zh-CN" sz="1800" dirty="0" smtClean="0">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//c[v][</a:t>
            </a:r>
            <a:r>
              <a:rPr lang="en-US" altLang="zh-CN" sz="1800" dirty="0" err="1" smtClean="0">
                <a:solidFill>
                  <a:srgbClr val="FF0000"/>
                </a:solidFill>
                <a:latin typeface="微软雅黑" pitchFamily="34" charset="-122"/>
                <a:ea typeface="微软雅黑" pitchFamily="34" charset="-122"/>
              </a:rPr>
              <a:t>i</a:t>
            </a:r>
            <a:r>
              <a:rPr lang="en-US" altLang="zh-CN" sz="1800" dirty="0" smtClean="0">
                <a:solidFill>
                  <a:srgbClr val="FF0000"/>
                </a:solidFill>
                <a:latin typeface="微软雅黑" pitchFamily="34" charset="-122"/>
                <a:ea typeface="微软雅黑" pitchFamily="34" charset="-122"/>
              </a:rPr>
              <a:t>]</a:t>
            </a:r>
            <a:r>
              <a:rPr lang="zh-CN" altLang="en-US" sz="1800" dirty="0" smtClean="0">
                <a:solidFill>
                  <a:srgbClr val="FF0000"/>
                </a:solidFill>
                <a:latin typeface="微软雅黑" pitchFamily="34" charset="-122"/>
                <a:ea typeface="微软雅黑" pitchFamily="34" charset="-122"/>
              </a:rPr>
              <a:t>是边</a:t>
            </a:r>
            <a:r>
              <a:rPr lang="en-US" altLang="zh-CN" sz="1800" dirty="0" smtClean="0">
                <a:solidFill>
                  <a:srgbClr val="FF0000"/>
                </a:solidFill>
                <a:latin typeface="微软雅黑" pitchFamily="34" charset="-122"/>
                <a:ea typeface="微软雅黑" pitchFamily="34" charset="-122"/>
              </a:rPr>
              <a:t>[</a:t>
            </a:r>
            <a:r>
              <a:rPr lang="en-US" altLang="zh-CN" sz="1800" dirty="0" err="1" smtClean="0">
                <a:solidFill>
                  <a:srgbClr val="FF0000"/>
                </a:solidFill>
                <a:latin typeface="微软雅黑" pitchFamily="34" charset="-122"/>
                <a:ea typeface="微软雅黑" pitchFamily="34" charset="-122"/>
              </a:rPr>
              <a:t>v,i</a:t>
            </a:r>
            <a:r>
              <a:rPr lang="en-US" altLang="zh-CN" sz="1800" dirty="0" smtClean="0">
                <a:solidFill>
                  <a:srgbClr val="FF0000"/>
                </a:solidFill>
                <a:latin typeface="微软雅黑" pitchFamily="34" charset="-122"/>
                <a:ea typeface="微软雅黑" pitchFamily="34" charset="-122"/>
              </a:rPr>
              <a:t>]</a:t>
            </a:r>
            <a:r>
              <a:rPr lang="zh-CN" altLang="en-US" sz="1800" dirty="0" smtClean="0">
                <a:solidFill>
                  <a:srgbClr val="FF0000"/>
                </a:solidFill>
                <a:latin typeface="微软雅黑" pitchFamily="34" charset="-122"/>
                <a:ea typeface="微软雅黑" pitchFamily="34" charset="-122"/>
              </a:rPr>
              <a:t>的权</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s[</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]=false;</a:t>
            </a:r>
          </a:p>
          <a:p>
            <a:r>
              <a:rPr lang="en-US" altLang="zh-CN" sz="1800" dirty="0">
                <a:latin typeface="微软雅黑" pitchFamily="34" charset="-122"/>
                <a:ea typeface="微软雅黑" pitchFamily="34" charset="-122"/>
              </a:rPr>
              <a:t>       if (dist[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]=0;  </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prev</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i</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记录从源</a:t>
            </a:r>
            <a:r>
              <a:rPr lang="zh-CN" altLang="en-US" sz="1800" dirty="0" smtClean="0">
                <a:solidFill>
                  <a:srgbClr val="FF0000"/>
                </a:solidFill>
                <a:latin typeface="微软雅黑" pitchFamily="34" charset="-122"/>
                <a:ea typeface="微软雅黑" pitchFamily="34" charset="-122"/>
              </a:rPr>
              <a:t>到顶点</a:t>
            </a:r>
            <a:r>
              <a:rPr lang="en-US" altLang="zh-CN" sz="1800" dirty="0" err="1">
                <a:solidFill>
                  <a:srgbClr val="FF0000"/>
                </a:solidFill>
                <a:latin typeface="微软雅黑" pitchFamily="34" charset="-122"/>
                <a:ea typeface="微软雅黑" pitchFamily="34" charset="-122"/>
              </a:rPr>
              <a:t>i</a:t>
            </a:r>
            <a:r>
              <a:rPr lang="zh-CN" altLang="en-US" sz="1800" dirty="0">
                <a:solidFill>
                  <a:srgbClr val="FF0000"/>
                </a:solidFill>
                <a:latin typeface="微软雅黑" pitchFamily="34" charset="-122"/>
                <a:ea typeface="微软雅黑" pitchFamily="34" charset="-122"/>
              </a:rPr>
              <a:t>的路径上</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else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]=v;</a:t>
            </a:r>
            <a:r>
              <a:rPr lang="en-US" altLang="zh-CN" sz="1800" dirty="0">
                <a:solidFill>
                  <a:srgbClr val="FF0000"/>
                </a:solidFill>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i</a:t>
            </a:r>
            <a:r>
              <a:rPr lang="zh-CN" altLang="en-US" sz="1800" dirty="0">
                <a:solidFill>
                  <a:srgbClr val="FF0000"/>
                </a:solidFill>
                <a:latin typeface="微软雅黑" pitchFamily="34" charset="-122"/>
                <a:ea typeface="微软雅黑" pitchFamily="34" charset="-122"/>
              </a:rPr>
              <a:t>的前一个顶点，初始为</a:t>
            </a:r>
            <a:r>
              <a:rPr lang="en-US" altLang="zh-CN" sz="1800" dirty="0">
                <a:solidFill>
                  <a:srgbClr val="FF0000"/>
                </a:solidFill>
                <a:latin typeface="微软雅黑" pitchFamily="34" charset="-122"/>
                <a:ea typeface="微软雅黑" pitchFamily="34" charset="-122"/>
              </a:rPr>
              <a:t>0</a:t>
            </a:r>
            <a:r>
              <a:rPr lang="zh-CN" altLang="en-US" sz="1800" dirty="0">
                <a:solidFill>
                  <a:srgbClr val="FF0000"/>
                </a:solidFill>
                <a:latin typeface="微软雅黑" pitchFamily="34" charset="-122"/>
                <a:ea typeface="微软雅黑" pitchFamily="34" charset="-122"/>
              </a:rPr>
              <a:t>或源</a:t>
            </a:r>
            <a:r>
              <a:rPr lang="en-US" altLang="zh-CN" sz="1800" dirty="0">
                <a:solidFill>
                  <a:srgbClr val="FF0000"/>
                </a:solidFill>
                <a:latin typeface="微软雅黑" pitchFamily="34" charset="-122"/>
                <a:ea typeface="微软雅黑" pitchFamily="34" charset="-122"/>
              </a:rPr>
              <a:t>v</a:t>
            </a: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dist[v]=0; s[v]=true;</a:t>
            </a:r>
          </a:p>
          <a:p>
            <a:r>
              <a:rPr lang="en-US" altLang="zh-CN" sz="1800" dirty="0">
                <a:latin typeface="微软雅黑" pitchFamily="34" charset="-122"/>
                <a:ea typeface="微软雅黑" pitchFamily="34" charset="-122"/>
              </a:rPr>
              <a:t>    for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=1;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&lt;n;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temp=</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u=v;</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j=1; j&lt;=n; j++)</a:t>
            </a:r>
            <a:r>
              <a:rPr lang="zh-CN" altLang="en-US" sz="1800" dirty="0">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//V-S</a:t>
            </a:r>
            <a:r>
              <a:rPr lang="zh-CN" altLang="en-US" sz="1800" dirty="0">
                <a:solidFill>
                  <a:srgbClr val="FF0000"/>
                </a:solidFill>
                <a:latin typeface="微软雅黑" pitchFamily="34" charset="-122"/>
                <a:ea typeface="微软雅黑" pitchFamily="34" charset="-122"/>
              </a:rPr>
              <a:t>中找最小的</a:t>
            </a:r>
            <a:r>
              <a:rPr lang="en-US" altLang="zh-CN" sz="1800" dirty="0">
                <a:solidFill>
                  <a:srgbClr val="FF0000"/>
                </a:solidFill>
                <a:latin typeface="微软雅黑" pitchFamily="34" charset="-122"/>
                <a:ea typeface="微软雅黑" pitchFamily="34" charset="-122"/>
              </a:rPr>
              <a:t>dist[j]</a:t>
            </a:r>
          </a:p>
          <a:p>
            <a:r>
              <a:rPr lang="en-US" altLang="zh-CN" sz="1800" dirty="0">
                <a:latin typeface="微软雅黑" pitchFamily="34" charset="-122"/>
                <a:ea typeface="微软雅黑" pitchFamily="34" charset="-122"/>
              </a:rPr>
              <a:t>          if(!s[j]) &amp;&amp; (dist[j]&lt;temp)) { u=j; temp=dist[j]; }</a:t>
            </a:r>
          </a:p>
          <a:p>
            <a:r>
              <a:rPr lang="en-US" altLang="zh-CN" sz="1800" dirty="0">
                <a:latin typeface="微软雅黑" pitchFamily="34" charset="-122"/>
                <a:ea typeface="微软雅黑" pitchFamily="34" charset="-122"/>
              </a:rPr>
              <a:t>       s[u]=true;</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j=1; j&lt;=n; j++)  </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修改</a:t>
            </a:r>
            <a:r>
              <a:rPr lang="en-US" altLang="zh-CN" sz="1800" dirty="0">
                <a:solidFill>
                  <a:srgbClr val="FF0000"/>
                </a:solidFill>
                <a:latin typeface="微软雅黑" pitchFamily="34" charset="-122"/>
                <a:ea typeface="微软雅黑" pitchFamily="34" charset="-122"/>
              </a:rPr>
              <a:t>V-S</a:t>
            </a:r>
            <a:r>
              <a:rPr lang="zh-CN" altLang="en-US" sz="1800" dirty="0">
                <a:solidFill>
                  <a:srgbClr val="FF0000"/>
                </a:solidFill>
                <a:latin typeface="微软雅黑" pitchFamily="34" charset="-122"/>
                <a:ea typeface="微软雅黑" pitchFamily="34" charset="-122"/>
              </a:rPr>
              <a:t>中的</a:t>
            </a:r>
            <a:r>
              <a:rPr lang="en-US" altLang="zh-CN" sz="1800" dirty="0">
                <a:solidFill>
                  <a:srgbClr val="FF0000"/>
                </a:solidFill>
                <a:latin typeface="微软雅黑" pitchFamily="34" charset="-122"/>
                <a:ea typeface="微软雅黑" pitchFamily="34" charset="-122"/>
              </a:rPr>
              <a:t>dist[j]</a:t>
            </a:r>
          </a:p>
          <a:p>
            <a:r>
              <a:rPr lang="en-US" altLang="zh-CN" sz="1800" dirty="0">
                <a:latin typeface="微软雅黑" pitchFamily="34" charset="-122"/>
                <a:ea typeface="微软雅黑" pitchFamily="34" charset="-122"/>
              </a:rPr>
              <a:t>          if((!s[j]) &amp;&amp; (c[u][j] &lt; </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Type </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=dist[u]+c[u][j];</a:t>
            </a:r>
          </a:p>
          <a:p>
            <a:r>
              <a:rPr lang="en-US" altLang="zh-CN" sz="1800" dirty="0">
                <a:latin typeface="微软雅黑" pitchFamily="34" charset="-122"/>
                <a:ea typeface="微软雅黑" pitchFamily="34" charset="-122"/>
              </a:rPr>
              <a:t>             if(</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 &lt; dist[j]) { dist[j]=</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[j]=u; }  </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有改善</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初始状态下，</a:t>
            </a:r>
            <a:r>
              <a:rPr lang="en-US" altLang="zh-CN" dirty="0" smtClean="0">
                <a:solidFill>
                  <a:srgbClr val="FF0066"/>
                </a:solidFill>
              </a:rPr>
              <a:t>S</a:t>
            </a:r>
            <a:r>
              <a:rPr lang="zh-CN" altLang="en-US" dirty="0" smtClean="0">
                <a:solidFill>
                  <a:srgbClr val="FF0066"/>
                </a:solidFill>
              </a:rPr>
              <a:t>中只有一个点（源点</a:t>
            </a:r>
            <a:r>
              <a:rPr lang="en-US" altLang="zh-CN" dirty="0" smtClean="0">
                <a:solidFill>
                  <a:srgbClr val="FF0066"/>
                </a:solidFill>
              </a:rPr>
              <a:t>v1</a:t>
            </a:r>
            <a:r>
              <a:rPr lang="zh-CN" altLang="en-US" dirty="0" smtClean="0">
                <a:solidFill>
                  <a:srgbClr val="FF0066"/>
                </a:solidFill>
              </a:rPr>
              <a:t>）。</a:t>
            </a:r>
          </a:p>
        </p:txBody>
      </p:sp>
      <p:pic>
        <p:nvPicPr>
          <p:cNvPr id="351235" name="Picture 3" descr="t44"/>
          <p:cNvPicPr>
            <a:picLocks noGrp="1" noChangeAspect="1" noChangeArrowheads="1"/>
          </p:cNvPicPr>
          <p:nvPr>
            <p:ph sz="quarter" idx="2"/>
          </p:nvPr>
        </p:nvPicPr>
        <p:blipFill>
          <a:blip r:embed="rId2" cstate="print"/>
          <a:srcRect/>
          <a:stretch>
            <a:fillRect/>
          </a:stretch>
        </p:blipFill>
        <p:spPr>
          <a:xfrm>
            <a:off x="5364163" y="765175"/>
            <a:ext cx="2619375" cy="2692400"/>
          </a:xfrm>
          <a:noFill/>
          <a:ln/>
        </p:spPr>
      </p:pic>
      <p:graphicFrame>
        <p:nvGraphicFramePr>
          <p:cNvPr id="351236" name="Group 4"/>
          <p:cNvGraphicFramePr>
            <a:graphicFrameLocks noGrp="1"/>
          </p:cNvGraphicFramePr>
          <p:nvPr>
            <p:ph sz="quarter" idx="3"/>
          </p:nvPr>
        </p:nvGraphicFramePr>
        <p:xfrm>
          <a:off x="2428875" y="5795963"/>
          <a:ext cx="4167188" cy="539750"/>
        </p:xfrm>
        <a:graphic>
          <a:graphicData uri="http://schemas.openxmlformats.org/drawingml/2006/table">
            <a:tbl>
              <a:tblPr/>
              <a:tblGrid>
                <a:gridCol w="80168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gridCol w="833437">
                  <a:extLst>
                    <a:ext uri="{9D8B030D-6E8A-4147-A177-3AD203B41FA5}">
                      <a16:colId xmlns:a16="http://schemas.microsoft.com/office/drawing/2014/main" val="20003"/>
                    </a:ext>
                  </a:extLst>
                </a:gridCol>
                <a:gridCol w="833438">
                  <a:extLst>
                    <a:ext uri="{9D8B030D-6E8A-4147-A177-3AD203B41FA5}">
                      <a16:colId xmlns:a16="http://schemas.microsoft.com/office/drawing/2014/main" val="20004"/>
                    </a:ext>
                  </a:extLst>
                </a:gridCol>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Arial" pitchFamily="34" charset="0"/>
                          <a:ea typeface="隶书" pitchFamily="49" charset="-122"/>
                        </a:rPr>
                        <a:t>-1</a:t>
                      </a:r>
                      <a:endParaRPr kumimoji="1" lang="en-US" altLang="zh-CN" sz="2800" b="0" i="0" u="none" strike="noStrike" cap="none" normalizeH="0" baseline="0" dirty="0" smtClean="0">
                        <a:ln>
                          <a:noFill/>
                        </a:ln>
                        <a:solidFill>
                          <a:schemeClr val="tx1"/>
                        </a:solidFill>
                        <a:effectLst/>
                        <a:latin typeface="Arial" pitchFamily="34" charset="0"/>
                        <a:ea typeface="隶书"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Arial" pitchFamily="34" charset="0"/>
                          <a:ea typeface="隶书" pitchFamily="49" charset="-122"/>
                        </a:rPr>
                        <a:t>-1</a:t>
                      </a:r>
                      <a:endParaRPr kumimoji="1" lang="en-US" altLang="zh-CN" sz="2800" b="0" i="0" u="none" strike="noStrike" cap="none" normalizeH="0" baseline="0" dirty="0" smtClean="0">
                        <a:ln>
                          <a:noFill/>
                        </a:ln>
                        <a:solidFill>
                          <a:schemeClr val="tx1"/>
                        </a:solidFill>
                        <a:effectLst/>
                        <a:latin typeface="Arial"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1250" name="Group 18"/>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1264" name="Group 32"/>
          <p:cNvGraphicFramePr>
            <a:graphicFrameLocks noGrp="1"/>
          </p:cNvGraphicFramePr>
          <p:nvPr/>
        </p:nvGraphicFramePr>
        <p:xfrm>
          <a:off x="2736850" y="3463925"/>
          <a:ext cx="3810000" cy="518160"/>
        </p:xfrm>
        <a:graphic>
          <a:graphicData uri="http://schemas.openxmlformats.org/drawingml/2006/table">
            <a:tbl>
              <a:tblPr/>
              <a:tblGrid>
                <a:gridCol w="73342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1278" name="Text Box 46"/>
          <p:cNvSpPr txBox="1">
            <a:spLocks noChangeArrowheads="1"/>
          </p:cNvSpPr>
          <p:nvPr/>
        </p:nvSpPr>
        <p:spPr bwMode="auto">
          <a:xfrm>
            <a:off x="900113"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1279" name="Text Box 47"/>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a:t>
            </a:r>
            <a:endParaRPr lang="en-US" altLang="zh-CN" sz="3200" dirty="0"/>
          </a:p>
        </p:txBody>
      </p:sp>
      <p:sp>
        <p:nvSpPr>
          <p:cNvPr id="351280" name="Text Box 48"/>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1281" name="Text Box 49"/>
          <p:cNvSpPr txBox="1">
            <a:spLocks noChangeArrowheads="1"/>
          </p:cNvSpPr>
          <p:nvPr/>
        </p:nvSpPr>
        <p:spPr bwMode="auto">
          <a:xfrm>
            <a:off x="6385495" y="622429"/>
            <a:ext cx="706785" cy="646331"/>
          </a:xfrm>
          <a:prstGeom prst="rect">
            <a:avLst/>
          </a:prstGeom>
          <a:solidFill>
            <a:schemeClr val="bg1"/>
          </a:solidFill>
          <a:ln w="9525">
            <a:noFill/>
            <a:miter lim="800000"/>
            <a:headEnd/>
            <a:tailEnd/>
          </a:ln>
          <a:effectLst/>
        </p:spPr>
        <p:txBody>
          <a:bodyPr wrap="square" anchor="b">
            <a:spAutoFit/>
          </a:bodyPr>
          <a:lstStyle/>
          <a:p>
            <a:pPr algn="ctr" eaLnBrk="1" hangingPunct="1">
              <a:spcBef>
                <a:spcPct val="50000"/>
              </a:spcBef>
            </a:pPr>
            <a:r>
              <a:rPr lang="en-US" altLang="zh-CN" sz="3600" b="1" dirty="0">
                <a:solidFill>
                  <a:srgbClr val="CC0000"/>
                </a:solidFill>
              </a:rPr>
              <a:t>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blinds(horizontal)">
                                      <p:cBhvr>
                                        <p:cTn id="7" dur="500"/>
                                        <p:tgtEl>
                                          <p:spTgt spid="351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1278"/>
                                        </p:tgtEl>
                                        <p:attrNameLst>
                                          <p:attrName>style.visibility</p:attrName>
                                        </p:attrNameLst>
                                      </p:cBhvr>
                                      <p:to>
                                        <p:strVal val="visible"/>
                                      </p:to>
                                    </p:set>
                                    <p:animEffect transition="in" filter="blinds(horizontal)">
                                      <p:cBhvr>
                                        <p:cTn id="12" dur="500"/>
                                        <p:tgtEl>
                                          <p:spTgt spid="3512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1264"/>
                                        </p:tgtEl>
                                        <p:attrNameLst>
                                          <p:attrName>style.visibility</p:attrName>
                                        </p:attrNameLst>
                                      </p:cBhvr>
                                      <p:to>
                                        <p:strVal val="visible"/>
                                      </p:to>
                                    </p:set>
                                    <p:animEffect transition="in" filter="box(in)">
                                      <p:cBhvr>
                                        <p:cTn id="17" dur="500"/>
                                        <p:tgtEl>
                                          <p:spTgt spid="3512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1279"/>
                                        </p:tgtEl>
                                        <p:attrNameLst>
                                          <p:attrName>style.visibility</p:attrName>
                                        </p:attrNameLst>
                                      </p:cBhvr>
                                      <p:to>
                                        <p:strVal val="visible"/>
                                      </p:to>
                                    </p:set>
                                    <p:animEffect transition="in" filter="blinds(horizontal)">
                                      <p:cBhvr>
                                        <p:cTn id="22" dur="500"/>
                                        <p:tgtEl>
                                          <p:spTgt spid="351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1250"/>
                                        </p:tgtEl>
                                        <p:attrNameLst>
                                          <p:attrName>style.visibility</p:attrName>
                                        </p:attrNameLst>
                                      </p:cBhvr>
                                      <p:to>
                                        <p:strVal val="visible"/>
                                      </p:to>
                                    </p:set>
                                    <p:animEffect transition="in" filter="blinds(horizontal)">
                                      <p:cBhvr>
                                        <p:cTn id="27" dur="500"/>
                                        <p:tgtEl>
                                          <p:spTgt spid="3512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1280"/>
                                        </p:tgtEl>
                                        <p:attrNameLst>
                                          <p:attrName>style.visibility</p:attrName>
                                        </p:attrNameLst>
                                      </p:cBhvr>
                                      <p:to>
                                        <p:strVal val="visible"/>
                                      </p:to>
                                    </p:set>
                                    <p:animEffect transition="in" filter="blinds(horizontal)">
                                      <p:cBhvr>
                                        <p:cTn id="32" dur="500"/>
                                        <p:tgtEl>
                                          <p:spTgt spid="3512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1236"/>
                                        </p:tgtEl>
                                        <p:attrNameLst>
                                          <p:attrName>style.visibility</p:attrName>
                                        </p:attrNameLst>
                                      </p:cBhvr>
                                      <p:to>
                                        <p:strVal val="visible"/>
                                      </p:to>
                                    </p:set>
                                    <p:animEffect transition="in" filter="blinds(horizontal)">
                                      <p:cBhvr>
                                        <p:cTn id="3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P spid="351278" grpId="0"/>
      <p:bldP spid="351279" grpId="0"/>
      <p:bldP spid="3512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a:t>
            </a:r>
            <a:r>
              <a:rPr lang="zh-CN" altLang="en-US" dirty="0" smtClean="0">
                <a:solidFill>
                  <a:schemeClr val="bg2">
                    <a:lumMod val="10000"/>
                  </a:schemeClr>
                </a:solidFill>
                <a:cs typeface="Courier New" pitchFamily="49" charset="0"/>
              </a:rPr>
              <a:t>的例子</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70000"/>
              </a:lnSpc>
              <a:spcBef>
                <a:spcPts val="0"/>
              </a:spcBef>
            </a:pPr>
            <a:r>
              <a:rPr lang="zh-CN" altLang="en-US" sz="2200" dirty="0" smtClean="0"/>
              <a:t>找零钱问题</a:t>
            </a:r>
            <a:endParaRPr lang="en-US" altLang="zh-CN" sz="2200" dirty="0" smtClean="0"/>
          </a:p>
          <a:p>
            <a:pPr marL="1008000" lvl="1" indent="-432000" eaLnBrk="1" hangingPunct="1">
              <a:lnSpc>
                <a:spcPct val="170000"/>
              </a:lnSpc>
              <a:spcBef>
                <a:spcPts val="0"/>
              </a:spcBef>
            </a:pPr>
            <a:r>
              <a:rPr lang="zh-CN" altLang="en-US" sz="2200" dirty="0"/>
              <a:t>在这个例子中，找硬币算法得到的结果是整体最优解</a:t>
            </a:r>
          </a:p>
          <a:p>
            <a:pPr marL="1008000" lvl="1" indent="-432000" eaLnBrk="1" hangingPunct="1">
              <a:lnSpc>
                <a:spcPct val="170000"/>
              </a:lnSpc>
              <a:spcBef>
                <a:spcPts val="0"/>
              </a:spcBef>
            </a:pPr>
            <a:r>
              <a:rPr lang="zh-CN" altLang="en-US" sz="2200" dirty="0" smtClean="0"/>
              <a:t>问</a:t>
            </a:r>
            <a:r>
              <a:rPr lang="zh-CN" altLang="en-US" sz="2200" dirty="0"/>
              <a:t>题本身具有最优子结构性质，可以用动态规划算法求解</a:t>
            </a:r>
          </a:p>
          <a:p>
            <a:pPr marL="1008000" lvl="1" indent="-432000" eaLnBrk="1" hangingPunct="1">
              <a:lnSpc>
                <a:spcPct val="170000"/>
              </a:lnSpc>
              <a:spcBef>
                <a:spcPts val="0"/>
              </a:spcBef>
            </a:pPr>
            <a:r>
              <a:rPr lang="zh-CN" altLang="en-US" sz="2200" dirty="0"/>
              <a:t>用贪心算法更简单、更直接、且解题效率更高分</a:t>
            </a:r>
            <a:endParaRPr lang="en-US" altLang="zh-CN" sz="2200" dirty="0" smtClean="0"/>
          </a:p>
          <a:p>
            <a:pPr marL="609600" indent="-609600" eaLnBrk="1" hangingPunct="1">
              <a:lnSpc>
                <a:spcPct val="170000"/>
              </a:lnSpc>
              <a:spcBef>
                <a:spcPts val="0"/>
              </a:spcBef>
            </a:pPr>
            <a:r>
              <a:rPr lang="zh-CN" altLang="en-US" sz="2200" dirty="0" smtClean="0"/>
              <a:t>贪心算法不能保证全局最优</a:t>
            </a:r>
            <a:endParaRPr lang="en-US" altLang="zh-CN" sz="2200" dirty="0" smtClean="0"/>
          </a:p>
          <a:p>
            <a:pPr marL="1008000" lvl="1" indent="-432000" eaLnBrk="1" hangingPunct="1">
              <a:lnSpc>
                <a:spcPct val="170000"/>
              </a:lnSpc>
              <a:spcBef>
                <a:spcPts val="0"/>
              </a:spcBef>
            </a:pPr>
            <a:r>
              <a:rPr lang="zh-CN" altLang="en-US" sz="2200" dirty="0"/>
              <a:t>找硬币问题和硬币面值的特殊性有</a:t>
            </a:r>
            <a:r>
              <a:rPr lang="zh-CN" altLang="en-US" sz="2200" dirty="0" smtClean="0"/>
              <a:t>关</a:t>
            </a:r>
            <a:endParaRPr lang="en-US" altLang="zh-CN" sz="2200" dirty="0" smtClean="0"/>
          </a:p>
          <a:p>
            <a:pPr marL="1008000" lvl="1" indent="-432000" eaLnBrk="1" hangingPunct="1">
              <a:lnSpc>
                <a:spcPct val="170000"/>
              </a:lnSpc>
              <a:spcBef>
                <a:spcPts val="0"/>
              </a:spcBef>
            </a:pPr>
            <a:r>
              <a:rPr lang="zh-CN" altLang="en-US" sz="2200" dirty="0"/>
              <a:t>如果</a:t>
            </a:r>
            <a:r>
              <a:rPr lang="zh-CN" altLang="en-US" sz="2200" dirty="0" smtClean="0"/>
              <a:t>将</a:t>
            </a:r>
            <a:r>
              <a:rPr lang="zh-CN" altLang="en-US" sz="2200" dirty="0"/>
              <a:t>硬币面值改</a:t>
            </a:r>
            <a:r>
              <a:rPr lang="zh-CN" altLang="en-US" sz="2200" dirty="0" smtClean="0"/>
              <a:t>为：一</a:t>
            </a:r>
            <a:r>
              <a:rPr lang="zh-CN" altLang="en-US" sz="2200" dirty="0"/>
              <a:t>分、五分和一角一分</a:t>
            </a:r>
            <a:r>
              <a:rPr lang="zh-CN" altLang="en-US" sz="2200" dirty="0" smtClean="0"/>
              <a:t>，</a:t>
            </a:r>
            <a:endParaRPr lang="en-US" altLang="zh-CN" sz="2200" dirty="0" smtClean="0"/>
          </a:p>
          <a:p>
            <a:pPr marL="1008000" lvl="1" indent="-432000" eaLnBrk="1" hangingPunct="1">
              <a:lnSpc>
                <a:spcPct val="170000"/>
              </a:lnSpc>
              <a:spcBef>
                <a:spcPts val="0"/>
              </a:spcBef>
            </a:pPr>
            <a:r>
              <a:rPr lang="zh-CN" altLang="en-US" sz="2200" dirty="0"/>
              <a:t>假设</a:t>
            </a:r>
            <a:r>
              <a:rPr lang="zh-CN" altLang="en-US" sz="2200" dirty="0" smtClean="0"/>
              <a:t>要</a:t>
            </a:r>
            <a:r>
              <a:rPr lang="zh-CN" altLang="en-US" sz="2200" dirty="0"/>
              <a:t>找给顾客的是一角五</a:t>
            </a:r>
            <a:r>
              <a:rPr lang="zh-CN" altLang="en-US" sz="2200" dirty="0" smtClean="0"/>
              <a:t>分</a:t>
            </a:r>
            <a:endParaRPr lang="en-US" altLang="zh-CN" sz="2200" dirty="0" smtClean="0"/>
          </a:p>
          <a:p>
            <a:pPr marL="1008000" lvl="1" indent="-432000" eaLnBrk="1" hangingPunct="1">
              <a:lnSpc>
                <a:spcPct val="170000"/>
              </a:lnSpc>
              <a:spcBef>
                <a:spcPts val="0"/>
              </a:spcBef>
            </a:pPr>
            <a:r>
              <a:rPr lang="zh-CN" altLang="en-US" sz="2200" dirty="0" smtClean="0"/>
              <a:t>利</a:t>
            </a:r>
            <a:r>
              <a:rPr lang="zh-CN" altLang="en-US" sz="2200" dirty="0"/>
              <a:t>用贪心算法，将找给顾客</a:t>
            </a:r>
            <a:r>
              <a:rPr lang="en-US" altLang="zh-CN" sz="2200" dirty="0"/>
              <a:t>1</a:t>
            </a:r>
            <a:r>
              <a:rPr lang="zh-CN" altLang="en-US" sz="2200" dirty="0"/>
              <a:t>个一角一分的硬币和</a:t>
            </a:r>
            <a:r>
              <a:rPr lang="en-US" altLang="zh-CN" sz="2200" dirty="0"/>
              <a:t>4</a:t>
            </a:r>
            <a:r>
              <a:rPr lang="zh-CN" altLang="en-US" sz="2200" dirty="0"/>
              <a:t>个一</a:t>
            </a:r>
            <a:r>
              <a:rPr lang="zh-CN" altLang="en-US" sz="2200" dirty="0" smtClean="0"/>
              <a:t>分硬币</a:t>
            </a:r>
            <a:endParaRPr lang="en-US" altLang="zh-CN" sz="2200" dirty="0" smtClean="0"/>
          </a:p>
          <a:p>
            <a:pPr marL="1008000" lvl="1" indent="-432000" eaLnBrk="1" hangingPunct="1">
              <a:lnSpc>
                <a:spcPct val="170000"/>
              </a:lnSpc>
              <a:spcBef>
                <a:spcPts val="0"/>
              </a:spcBef>
            </a:pPr>
            <a:r>
              <a:rPr lang="zh-CN" altLang="en-US" sz="2200" dirty="0"/>
              <a:t>显然</a:t>
            </a:r>
            <a:r>
              <a:rPr lang="zh-CN" altLang="en-US" sz="2200" dirty="0" smtClean="0"/>
              <a:t>，</a:t>
            </a:r>
            <a:r>
              <a:rPr lang="en-US" altLang="zh-CN" sz="2200" dirty="0"/>
              <a:t>3</a:t>
            </a:r>
            <a:r>
              <a:rPr lang="zh-CN" altLang="en-US" sz="2200" dirty="0"/>
              <a:t>个五分硬</a:t>
            </a:r>
            <a:r>
              <a:rPr lang="zh-CN" altLang="en-US" sz="2200" dirty="0" smtClean="0"/>
              <a:t>币是最优的解法</a:t>
            </a:r>
            <a:endParaRPr lang="en-US" altLang="zh-CN" sz="2200" dirty="0" smtClean="0"/>
          </a:p>
        </p:txBody>
      </p:sp>
    </p:spTree>
    <p:extLst>
      <p:ext uri="{BB962C8B-B14F-4D97-AF65-F5344CB8AC3E}">
        <p14:creationId xmlns:p14="http://schemas.microsoft.com/office/powerpoint/2010/main" val="3385499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sz="2800" b="1" dirty="0" smtClean="0">
                <a:solidFill>
                  <a:srgbClr val="FF0066"/>
                </a:solidFill>
              </a:rPr>
              <a:t>第二</a:t>
            </a:r>
            <a:r>
              <a:rPr lang="zh-CN" altLang="en-US" sz="2800" b="1" dirty="0">
                <a:solidFill>
                  <a:srgbClr val="FF0066"/>
                </a:solidFill>
              </a:rPr>
              <a:t>步，将</a:t>
            </a:r>
            <a:r>
              <a:rPr lang="en-US" altLang="zh-CN" sz="2800" b="1" dirty="0">
                <a:solidFill>
                  <a:srgbClr val="FF0066"/>
                </a:solidFill>
              </a:rPr>
              <a:t>S</a:t>
            </a:r>
            <a:r>
              <a:rPr lang="zh-CN" altLang="en-US" sz="2800" b="1" dirty="0">
                <a:solidFill>
                  <a:srgbClr val="FF0066"/>
                </a:solidFill>
              </a:rPr>
              <a:t>外距离</a:t>
            </a:r>
            <a:r>
              <a:rPr lang="en-US" altLang="zh-CN" sz="2800" b="1" dirty="0">
                <a:solidFill>
                  <a:srgbClr val="FF0066"/>
                </a:solidFill>
              </a:rPr>
              <a:t>S</a:t>
            </a:r>
            <a:r>
              <a:rPr lang="zh-CN" altLang="en-US" sz="2800" b="1" dirty="0">
                <a:solidFill>
                  <a:srgbClr val="FF0066"/>
                </a:solidFill>
              </a:rPr>
              <a:t>最近的点</a:t>
            </a:r>
            <a:r>
              <a:rPr lang="en-US" altLang="zh-CN" sz="2800" b="1" dirty="0">
                <a:solidFill>
                  <a:srgbClr val="FF0066"/>
                </a:solidFill>
              </a:rPr>
              <a:t>v2</a:t>
            </a:r>
            <a:r>
              <a:rPr lang="zh-CN" altLang="en-US" sz="2800" b="1" dirty="0">
                <a:solidFill>
                  <a:srgbClr val="FF0066"/>
                </a:solidFill>
              </a:rPr>
              <a:t>加入</a:t>
            </a:r>
            <a:r>
              <a:rPr lang="en-US" altLang="zh-CN" sz="2800" b="1" dirty="0">
                <a:solidFill>
                  <a:srgbClr val="FF0066"/>
                </a:solidFill>
              </a:rPr>
              <a:t>S</a:t>
            </a:r>
            <a:r>
              <a:rPr lang="zh-CN" altLang="en-US" sz="2800" b="1" dirty="0">
                <a:solidFill>
                  <a:srgbClr val="FF0066"/>
                </a:solidFill>
              </a:rPr>
              <a:t>。更新相应信息。</a:t>
            </a:r>
          </a:p>
        </p:txBody>
      </p:sp>
      <p:graphicFrame>
        <p:nvGraphicFramePr>
          <p:cNvPr id="352259"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gridCol w="833437">
                  <a:extLst>
                    <a:ext uri="{9D8B030D-6E8A-4147-A177-3AD203B41FA5}">
                      <a16:colId xmlns:a16="http://schemas.microsoft.com/office/drawing/2014/main" val="20003"/>
                    </a:ext>
                  </a:extLst>
                </a:gridCol>
                <a:gridCol w="833438">
                  <a:extLst>
                    <a:ext uri="{9D8B030D-6E8A-4147-A177-3AD203B41FA5}">
                      <a16:colId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2273"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2287" name="Group 31"/>
          <p:cNvGraphicFramePr>
            <a:graphicFrameLocks noGrp="1"/>
          </p:cNvGraphicFramePr>
          <p:nvPr>
            <p:extLst>
              <p:ext uri="{D42A27DB-BD31-4B8C-83A1-F6EECF244321}">
                <p14:modId xmlns:p14="http://schemas.microsoft.com/office/powerpoint/2010/main" val="1598114798"/>
              </p:ext>
            </p:extLst>
          </p:nvPr>
        </p:nvGraphicFramePr>
        <p:xfrm>
          <a:off x="2771775" y="3628702"/>
          <a:ext cx="3810000" cy="518160"/>
        </p:xfrm>
        <a:graphic>
          <a:graphicData uri="http://schemas.openxmlformats.org/drawingml/2006/table">
            <a:tbl>
              <a:tblPr/>
              <a:tblGrid>
                <a:gridCol w="73342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2301" name="Text Box 45"/>
          <p:cNvSpPr txBox="1">
            <a:spLocks noChangeArrowheads="1"/>
          </p:cNvSpPr>
          <p:nvPr/>
        </p:nvSpPr>
        <p:spPr bwMode="auto">
          <a:xfrm>
            <a:off x="755650"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2302"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2303"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2304" name="Text Box 48"/>
          <p:cNvSpPr txBox="1">
            <a:spLocks noChangeArrowheads="1"/>
          </p:cNvSpPr>
          <p:nvPr/>
        </p:nvSpPr>
        <p:spPr bwMode="auto">
          <a:xfrm>
            <a:off x="3563888" y="3627749"/>
            <a:ext cx="503237" cy="519113"/>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2306"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2307"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2308"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2309" name="Text Box 53"/>
          <p:cNvSpPr txBox="1">
            <a:spLocks noChangeArrowheads="1"/>
          </p:cNvSpPr>
          <p:nvPr/>
        </p:nvSpPr>
        <p:spPr bwMode="auto">
          <a:xfrm>
            <a:off x="4356100" y="4600575"/>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60</a:t>
            </a:r>
          </a:p>
        </p:txBody>
      </p:sp>
      <p:sp>
        <p:nvSpPr>
          <p:cNvPr id="352310" name="Text Box 54"/>
          <p:cNvSpPr txBox="1">
            <a:spLocks noChangeArrowheads="1"/>
          </p:cNvSpPr>
          <p:nvPr/>
        </p:nvSpPr>
        <p:spPr bwMode="auto">
          <a:xfrm>
            <a:off x="4224338" y="5890736"/>
            <a:ext cx="576262"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308"/>
                                        </p:tgtEl>
                                        <p:attrNameLst>
                                          <p:attrName>style.visibility</p:attrName>
                                        </p:attrNameLst>
                                      </p:cBhvr>
                                      <p:to>
                                        <p:strVal val="visible"/>
                                      </p:to>
                                    </p:set>
                                    <p:animEffect transition="in" filter="blinds(horizontal)">
                                      <p:cBhvr>
                                        <p:cTn id="7" dur="500"/>
                                        <p:tgtEl>
                                          <p:spTgt spid="352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2304"/>
                                        </p:tgtEl>
                                        <p:attrNameLst>
                                          <p:attrName>style.visibility</p:attrName>
                                        </p:attrNameLst>
                                      </p:cBhvr>
                                      <p:to>
                                        <p:strVal val="visible"/>
                                      </p:to>
                                    </p:set>
                                    <p:animEffect transition="in" filter="blinds(horizontal)">
                                      <p:cBhvr>
                                        <p:cTn id="12" dur="500"/>
                                        <p:tgtEl>
                                          <p:spTgt spid="3523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2309"/>
                                        </p:tgtEl>
                                        <p:attrNameLst>
                                          <p:attrName>style.visibility</p:attrName>
                                        </p:attrNameLst>
                                      </p:cBhvr>
                                      <p:to>
                                        <p:strVal val="visible"/>
                                      </p:to>
                                    </p:set>
                                    <p:animEffect transition="in" filter="blinds(horizontal)">
                                      <p:cBhvr>
                                        <p:cTn id="17" dur="500"/>
                                        <p:tgtEl>
                                          <p:spTgt spid="3523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2310"/>
                                        </p:tgtEl>
                                        <p:attrNameLst>
                                          <p:attrName>style.visibility</p:attrName>
                                        </p:attrNameLst>
                                      </p:cBhvr>
                                      <p:to>
                                        <p:strVal val="visible"/>
                                      </p:to>
                                    </p:set>
                                    <p:animEffect transition="in" filter="blinds(horizontal)">
                                      <p:cBhvr>
                                        <p:cTn id="22" dur="500"/>
                                        <p:tgtEl>
                                          <p:spTgt spid="35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04" grpId="0" animBg="1"/>
      <p:bldP spid="352308" grpId="0" animBg="1"/>
      <p:bldP spid="352309" grpId="0" animBg="1"/>
      <p:bldP spid="3523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en-US" altLang="zh-CN" dirty="0" smtClean="0">
                <a:solidFill>
                  <a:srgbClr val="FF0066"/>
                </a:solidFill>
              </a:rPr>
              <a:t>	</a:t>
            </a:r>
            <a:r>
              <a:rPr lang="zh-CN" altLang="en-US" dirty="0" smtClean="0">
                <a:solidFill>
                  <a:srgbClr val="FF0066"/>
                </a:solidFill>
              </a:rPr>
              <a:t>第三步，将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v4</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3283"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gridCol w="833437">
                  <a:extLst>
                    <a:ext uri="{9D8B030D-6E8A-4147-A177-3AD203B41FA5}">
                      <a16:colId xmlns:a16="http://schemas.microsoft.com/office/drawing/2014/main" val="20003"/>
                    </a:ext>
                  </a:extLst>
                </a:gridCol>
                <a:gridCol w="833438">
                  <a:extLst>
                    <a:ext uri="{9D8B030D-6E8A-4147-A177-3AD203B41FA5}">
                      <a16:colId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3297"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60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3311"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3325" name="Text Box 45"/>
          <p:cNvSpPr txBox="1">
            <a:spLocks noChangeArrowheads="1"/>
          </p:cNvSpPr>
          <p:nvPr/>
        </p:nvSpPr>
        <p:spPr bwMode="auto">
          <a:xfrm>
            <a:off x="684213"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3326"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3327"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3328" name="Text Box 48"/>
          <p:cNvSpPr txBox="1">
            <a:spLocks noChangeArrowheads="1"/>
          </p:cNvSpPr>
          <p:nvPr/>
        </p:nvSpPr>
        <p:spPr bwMode="auto">
          <a:xfrm>
            <a:off x="5148263" y="3573463"/>
            <a:ext cx="503237"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20072" y="44624"/>
            <a:ext cx="3259138" cy="3421062"/>
            <a:chOff x="3288" y="119"/>
            <a:chExt cx="2053" cy="2155"/>
          </a:xfrm>
        </p:grpSpPr>
        <p:pic>
          <p:nvPicPr>
            <p:cNvPr id="353330"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3331"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3332" name="Text Box 52"/>
          <p:cNvSpPr txBox="1">
            <a:spLocks noChangeArrowheads="1"/>
          </p:cNvSpPr>
          <p:nvPr/>
        </p:nvSpPr>
        <p:spPr bwMode="auto">
          <a:xfrm>
            <a:off x="5507036" y="1340768"/>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dirty="0">
                <a:solidFill>
                  <a:srgbClr val="CC0000"/>
                </a:solidFill>
              </a:rPr>
              <a:t>②</a:t>
            </a:r>
          </a:p>
        </p:txBody>
      </p:sp>
      <p:sp>
        <p:nvSpPr>
          <p:cNvPr id="353333" name="Text Box 53"/>
          <p:cNvSpPr txBox="1">
            <a:spLocks noChangeArrowheads="1"/>
          </p:cNvSpPr>
          <p:nvPr/>
        </p:nvSpPr>
        <p:spPr bwMode="auto">
          <a:xfrm>
            <a:off x="4284663" y="4581525"/>
            <a:ext cx="576262"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50</a:t>
            </a:r>
          </a:p>
        </p:txBody>
      </p:sp>
      <p:sp>
        <p:nvSpPr>
          <p:cNvPr id="353334" name="Text Box 54"/>
          <p:cNvSpPr txBox="1">
            <a:spLocks noChangeArrowheads="1"/>
          </p:cNvSpPr>
          <p:nvPr/>
        </p:nvSpPr>
        <p:spPr bwMode="auto">
          <a:xfrm>
            <a:off x="4133657" y="5920669"/>
            <a:ext cx="576262"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4</a:t>
            </a:r>
          </a:p>
        </p:txBody>
      </p:sp>
      <p:sp>
        <p:nvSpPr>
          <p:cNvPr id="353335" name="Text Box 55"/>
          <p:cNvSpPr txBox="1">
            <a:spLocks noChangeArrowheads="1"/>
          </p:cNvSpPr>
          <p:nvPr/>
        </p:nvSpPr>
        <p:spPr bwMode="auto">
          <a:xfrm>
            <a:off x="7668344" y="2650418"/>
            <a:ext cx="647700" cy="579438"/>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dirty="0">
                <a:solidFill>
                  <a:srgbClr val="CC0000"/>
                </a:solidFill>
              </a:rPr>
              <a:t>④</a:t>
            </a:r>
          </a:p>
        </p:txBody>
      </p:sp>
      <p:sp>
        <p:nvSpPr>
          <p:cNvPr id="353336" name="Text Box 56"/>
          <p:cNvSpPr txBox="1">
            <a:spLocks noChangeArrowheads="1"/>
          </p:cNvSpPr>
          <p:nvPr/>
        </p:nvSpPr>
        <p:spPr bwMode="auto">
          <a:xfrm>
            <a:off x="5867400" y="4581525"/>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90</a:t>
            </a:r>
          </a:p>
        </p:txBody>
      </p:sp>
      <p:sp>
        <p:nvSpPr>
          <p:cNvPr id="353337" name="Text Box 57"/>
          <p:cNvSpPr txBox="1">
            <a:spLocks noChangeArrowheads="1"/>
          </p:cNvSpPr>
          <p:nvPr/>
        </p:nvSpPr>
        <p:spPr bwMode="auto">
          <a:xfrm>
            <a:off x="5867399" y="5899786"/>
            <a:ext cx="576263"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335"/>
                                        </p:tgtEl>
                                        <p:attrNameLst>
                                          <p:attrName>style.visibility</p:attrName>
                                        </p:attrNameLst>
                                      </p:cBhvr>
                                      <p:to>
                                        <p:strVal val="visible"/>
                                      </p:to>
                                    </p:set>
                                    <p:animEffect transition="in" filter="blinds(horizontal)">
                                      <p:cBhvr>
                                        <p:cTn id="7" dur="500"/>
                                        <p:tgtEl>
                                          <p:spTgt spid="353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3328"/>
                                        </p:tgtEl>
                                        <p:attrNameLst>
                                          <p:attrName>style.visibility</p:attrName>
                                        </p:attrNameLst>
                                      </p:cBhvr>
                                      <p:to>
                                        <p:strVal val="visible"/>
                                      </p:to>
                                    </p:set>
                                    <p:animEffect transition="in" filter="blinds(horizontal)">
                                      <p:cBhvr>
                                        <p:cTn id="12" dur="500"/>
                                        <p:tgtEl>
                                          <p:spTgt spid="353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3333"/>
                                        </p:tgtEl>
                                        <p:attrNameLst>
                                          <p:attrName>style.visibility</p:attrName>
                                        </p:attrNameLst>
                                      </p:cBhvr>
                                      <p:to>
                                        <p:strVal val="visible"/>
                                      </p:to>
                                    </p:set>
                                    <p:animEffect transition="in" filter="blinds(horizontal)">
                                      <p:cBhvr>
                                        <p:cTn id="17" dur="500"/>
                                        <p:tgtEl>
                                          <p:spTgt spid="353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3334"/>
                                        </p:tgtEl>
                                        <p:attrNameLst>
                                          <p:attrName>style.visibility</p:attrName>
                                        </p:attrNameLst>
                                      </p:cBhvr>
                                      <p:to>
                                        <p:strVal val="visible"/>
                                      </p:to>
                                    </p:set>
                                    <p:animEffect transition="in" filter="blinds(horizontal)">
                                      <p:cBhvr>
                                        <p:cTn id="22" dur="500"/>
                                        <p:tgtEl>
                                          <p:spTgt spid="3533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3336"/>
                                        </p:tgtEl>
                                        <p:attrNameLst>
                                          <p:attrName>style.visibility</p:attrName>
                                        </p:attrNameLst>
                                      </p:cBhvr>
                                      <p:to>
                                        <p:strVal val="visible"/>
                                      </p:to>
                                    </p:set>
                                    <p:animEffect transition="in" filter="blinds(horizontal)">
                                      <p:cBhvr>
                                        <p:cTn id="27" dur="500"/>
                                        <p:tgtEl>
                                          <p:spTgt spid="3533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3337"/>
                                        </p:tgtEl>
                                        <p:attrNameLst>
                                          <p:attrName>style.visibility</p:attrName>
                                        </p:attrNameLst>
                                      </p:cBhvr>
                                      <p:to>
                                        <p:strVal val="visible"/>
                                      </p:to>
                                    </p:set>
                                    <p:animEffect transition="in" filter="blinds(horizontal)">
                                      <p:cBhvr>
                                        <p:cTn id="32" dur="500"/>
                                        <p:tgtEl>
                                          <p:spTgt spid="353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28" grpId="0" animBg="1"/>
      <p:bldP spid="353333" grpId="0" animBg="1"/>
      <p:bldP spid="353334" grpId="0" animBg="1"/>
      <p:bldP spid="353335" grpId="0" animBg="1"/>
      <p:bldP spid="353336" grpId="0" animBg="1"/>
      <p:bldP spid="3533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第四步，将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v3</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4307"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gridCol w="833437">
                  <a:extLst>
                    <a:ext uri="{9D8B030D-6E8A-4147-A177-3AD203B41FA5}">
                      <a16:colId xmlns:a16="http://schemas.microsoft.com/office/drawing/2014/main" val="20003"/>
                    </a:ext>
                  </a:extLst>
                </a:gridCol>
                <a:gridCol w="833438">
                  <a:extLst>
                    <a:ext uri="{9D8B030D-6E8A-4147-A177-3AD203B41FA5}">
                      <a16:colId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4321"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50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90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4335"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4349" name="Text Box 45"/>
          <p:cNvSpPr txBox="1">
            <a:spLocks noChangeArrowheads="1"/>
          </p:cNvSpPr>
          <p:nvPr/>
        </p:nvSpPr>
        <p:spPr bwMode="auto">
          <a:xfrm>
            <a:off x="755650" y="3500438"/>
            <a:ext cx="863600"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4350"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4351"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4352" name="Text Box 48"/>
          <p:cNvSpPr txBox="1">
            <a:spLocks noChangeArrowheads="1"/>
          </p:cNvSpPr>
          <p:nvPr/>
        </p:nvSpPr>
        <p:spPr bwMode="auto">
          <a:xfrm>
            <a:off x="4356100" y="3573463"/>
            <a:ext cx="503238"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4354"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4355"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4356"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4357" name="Text Box 53"/>
          <p:cNvSpPr txBox="1">
            <a:spLocks noChangeArrowheads="1"/>
          </p:cNvSpPr>
          <p:nvPr/>
        </p:nvSpPr>
        <p:spPr bwMode="auto">
          <a:xfrm>
            <a:off x="5867400" y="4508500"/>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60</a:t>
            </a:r>
          </a:p>
        </p:txBody>
      </p:sp>
      <p:sp>
        <p:nvSpPr>
          <p:cNvPr id="354358" name="Text Box 54"/>
          <p:cNvSpPr txBox="1">
            <a:spLocks noChangeArrowheads="1"/>
          </p:cNvSpPr>
          <p:nvPr/>
        </p:nvSpPr>
        <p:spPr bwMode="auto">
          <a:xfrm>
            <a:off x="5832475" y="5932448"/>
            <a:ext cx="504229" cy="430887"/>
          </a:xfrm>
          <a:prstGeom prst="rect">
            <a:avLst/>
          </a:prstGeom>
          <a:solidFill>
            <a:srgbClr val="D2BC98"/>
          </a:solidFill>
          <a:ln w="9525">
            <a:noFill/>
            <a:miter lim="800000"/>
            <a:headEnd/>
            <a:tailEnd/>
          </a:ln>
          <a:effectLst/>
        </p:spPr>
        <p:txBody>
          <a:bodyPr wrap="square" lIns="0" tIns="0" rIns="0" bIns="0" anchor="b">
            <a:spAutoFit/>
          </a:bodyPr>
          <a:lstStyle/>
          <a:p>
            <a:pPr algn="ctr" eaLnBrk="1" hangingPunct="1">
              <a:spcBef>
                <a:spcPct val="50000"/>
              </a:spcBef>
            </a:pPr>
            <a:r>
              <a:rPr lang="en-US" altLang="zh-CN" sz="2800" b="1" dirty="0">
                <a:solidFill>
                  <a:srgbClr val="FF0066"/>
                </a:solidFill>
              </a:rPr>
              <a:t>3</a:t>
            </a:r>
          </a:p>
        </p:txBody>
      </p:sp>
      <p:sp>
        <p:nvSpPr>
          <p:cNvPr id="354359" name="Text Box 55"/>
          <p:cNvSpPr txBox="1">
            <a:spLocks noChangeArrowheads="1"/>
          </p:cNvSpPr>
          <p:nvPr/>
        </p:nvSpPr>
        <p:spPr bwMode="auto">
          <a:xfrm>
            <a:off x="7740650" y="2781300"/>
            <a:ext cx="647700" cy="579438"/>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④</a:t>
            </a:r>
          </a:p>
        </p:txBody>
      </p:sp>
      <p:sp>
        <p:nvSpPr>
          <p:cNvPr id="354360" name="Text Box 56"/>
          <p:cNvSpPr txBox="1">
            <a:spLocks noChangeArrowheads="1"/>
          </p:cNvSpPr>
          <p:nvPr/>
        </p:nvSpPr>
        <p:spPr bwMode="auto">
          <a:xfrm>
            <a:off x="5508625" y="2852738"/>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60"/>
                                        </p:tgtEl>
                                        <p:attrNameLst>
                                          <p:attrName>style.visibility</p:attrName>
                                        </p:attrNameLst>
                                      </p:cBhvr>
                                      <p:to>
                                        <p:strVal val="visible"/>
                                      </p:to>
                                    </p:set>
                                    <p:animEffect transition="in" filter="blinds(horizontal)">
                                      <p:cBhvr>
                                        <p:cTn id="7" dur="500"/>
                                        <p:tgtEl>
                                          <p:spTgt spid="3543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4352"/>
                                        </p:tgtEl>
                                        <p:attrNameLst>
                                          <p:attrName>style.visibility</p:attrName>
                                        </p:attrNameLst>
                                      </p:cBhvr>
                                      <p:to>
                                        <p:strVal val="visible"/>
                                      </p:to>
                                    </p:set>
                                    <p:animEffect transition="in" filter="blinds(horizontal)">
                                      <p:cBhvr>
                                        <p:cTn id="12" dur="500"/>
                                        <p:tgtEl>
                                          <p:spTgt spid="3543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57"/>
                                        </p:tgtEl>
                                        <p:attrNameLst>
                                          <p:attrName>style.visibility</p:attrName>
                                        </p:attrNameLst>
                                      </p:cBhvr>
                                      <p:to>
                                        <p:strVal val="visible"/>
                                      </p:to>
                                    </p:set>
                                    <p:animEffect transition="in" filter="blinds(horizontal)">
                                      <p:cBhvr>
                                        <p:cTn id="17" dur="500"/>
                                        <p:tgtEl>
                                          <p:spTgt spid="3543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58"/>
                                        </p:tgtEl>
                                        <p:attrNameLst>
                                          <p:attrName>style.visibility</p:attrName>
                                        </p:attrNameLst>
                                      </p:cBhvr>
                                      <p:to>
                                        <p:strVal val="visible"/>
                                      </p:to>
                                    </p:set>
                                    <p:animEffect transition="in" filter="blinds(horizontal)">
                                      <p:cBhvr>
                                        <p:cTn id="22" dur="500"/>
                                        <p:tgtEl>
                                          <p:spTgt spid="35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52" grpId="0" animBg="1"/>
      <p:bldP spid="354357" grpId="0" animBg="1"/>
      <p:bldP spid="354358" grpId="0" animBg="1"/>
      <p:bldP spid="35436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第五步，将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v5</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5331"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gridCol w="833437">
                  <a:extLst>
                    <a:ext uri="{9D8B030D-6E8A-4147-A177-3AD203B41FA5}">
                      <a16:colId xmlns:a16="http://schemas.microsoft.com/office/drawing/2014/main" val="20003"/>
                    </a:ext>
                  </a:extLst>
                </a:gridCol>
                <a:gridCol w="833438">
                  <a:extLst>
                    <a:ext uri="{9D8B030D-6E8A-4147-A177-3AD203B41FA5}">
                      <a16:colId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5345"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50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5359"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5373" name="Text Box 45"/>
          <p:cNvSpPr txBox="1">
            <a:spLocks noChangeArrowheads="1"/>
          </p:cNvSpPr>
          <p:nvPr/>
        </p:nvSpPr>
        <p:spPr bwMode="auto">
          <a:xfrm>
            <a:off x="755650"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5374"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5375"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5376" name="Text Box 48"/>
          <p:cNvSpPr txBox="1">
            <a:spLocks noChangeArrowheads="1"/>
          </p:cNvSpPr>
          <p:nvPr/>
        </p:nvSpPr>
        <p:spPr bwMode="auto">
          <a:xfrm>
            <a:off x="5867400" y="3573463"/>
            <a:ext cx="503238"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20072" y="81757"/>
            <a:ext cx="3259138" cy="3421062"/>
            <a:chOff x="3288" y="119"/>
            <a:chExt cx="2053" cy="2155"/>
          </a:xfrm>
        </p:grpSpPr>
        <p:pic>
          <p:nvPicPr>
            <p:cNvPr id="355378"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5379"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5380" name="Text Box 52"/>
          <p:cNvSpPr txBox="1">
            <a:spLocks noChangeArrowheads="1"/>
          </p:cNvSpPr>
          <p:nvPr/>
        </p:nvSpPr>
        <p:spPr bwMode="auto">
          <a:xfrm>
            <a:off x="5580063" y="1373275"/>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dirty="0">
                <a:solidFill>
                  <a:srgbClr val="CC0000"/>
                </a:solidFill>
              </a:rPr>
              <a:t>②</a:t>
            </a:r>
          </a:p>
        </p:txBody>
      </p:sp>
      <p:sp>
        <p:nvSpPr>
          <p:cNvPr id="355381" name="Text Box 53"/>
          <p:cNvSpPr txBox="1">
            <a:spLocks noChangeArrowheads="1"/>
          </p:cNvSpPr>
          <p:nvPr/>
        </p:nvSpPr>
        <p:spPr bwMode="auto">
          <a:xfrm>
            <a:off x="7677096" y="2708920"/>
            <a:ext cx="593453" cy="584775"/>
          </a:xfrm>
          <a:prstGeom prst="rect">
            <a:avLst/>
          </a:prstGeom>
          <a:solidFill>
            <a:schemeClr val="bg1"/>
          </a:solidFill>
          <a:ln w="9525">
            <a:noFill/>
            <a:miter lim="800000"/>
            <a:headEnd/>
            <a:tailEnd/>
          </a:ln>
          <a:effectLst/>
        </p:spPr>
        <p:txBody>
          <a:bodyPr wrap="square" anchor="b">
            <a:spAutoFit/>
          </a:bodyPr>
          <a:lstStyle/>
          <a:p>
            <a:pPr algn="ctr" eaLnBrk="1" hangingPunct="1">
              <a:spcBef>
                <a:spcPct val="50000"/>
              </a:spcBef>
            </a:pPr>
            <a:r>
              <a:rPr lang="en-US" altLang="zh-CN" sz="3200" b="1" dirty="0">
                <a:solidFill>
                  <a:srgbClr val="CC0000"/>
                </a:solidFill>
              </a:rPr>
              <a:t>④</a:t>
            </a:r>
          </a:p>
        </p:txBody>
      </p:sp>
      <p:sp>
        <p:nvSpPr>
          <p:cNvPr id="355382" name="Text Box 54"/>
          <p:cNvSpPr txBox="1">
            <a:spLocks noChangeArrowheads="1"/>
          </p:cNvSpPr>
          <p:nvPr/>
        </p:nvSpPr>
        <p:spPr bwMode="auto">
          <a:xfrm>
            <a:off x="5598282" y="2665045"/>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③</a:t>
            </a:r>
          </a:p>
        </p:txBody>
      </p:sp>
      <p:sp>
        <p:nvSpPr>
          <p:cNvPr id="355383" name="Text Box 55"/>
          <p:cNvSpPr txBox="1">
            <a:spLocks noChangeArrowheads="1"/>
          </p:cNvSpPr>
          <p:nvPr/>
        </p:nvSpPr>
        <p:spPr bwMode="auto">
          <a:xfrm>
            <a:off x="7596336" y="1351231"/>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dirty="0">
                <a:solidFill>
                  <a:srgbClr val="CC0000"/>
                </a:solidFill>
              </a:rPr>
              <a:t>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83"/>
                                        </p:tgtEl>
                                        <p:attrNameLst>
                                          <p:attrName>style.visibility</p:attrName>
                                        </p:attrNameLst>
                                      </p:cBhvr>
                                      <p:to>
                                        <p:strVal val="visible"/>
                                      </p:to>
                                    </p:set>
                                    <p:animEffect transition="in" filter="blinds(horizontal)">
                                      <p:cBhvr>
                                        <p:cTn id="7" dur="500"/>
                                        <p:tgtEl>
                                          <p:spTgt spid="3553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5376"/>
                                        </p:tgtEl>
                                        <p:attrNameLst>
                                          <p:attrName>style.visibility</p:attrName>
                                        </p:attrNameLst>
                                      </p:cBhvr>
                                      <p:to>
                                        <p:strVal val="visible"/>
                                      </p:to>
                                    </p:set>
                                    <p:animEffect transition="in" filter="blinds(horizontal)">
                                      <p:cBhvr>
                                        <p:cTn id="12" dur="500"/>
                                        <p:tgtEl>
                                          <p:spTgt spid="35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76" grpId="0" animBg="1"/>
      <p:bldP spid="3553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单源最短路径</a:t>
            </a:r>
          </a:p>
        </p:txBody>
      </p:sp>
      <p:sp>
        <p:nvSpPr>
          <p:cNvPr id="2258947" name="Rectangle 3"/>
          <p:cNvSpPr>
            <a:spLocks noGrp="1" noChangeArrowheads="1"/>
          </p:cNvSpPr>
          <p:nvPr>
            <p:ph type="body" idx="4294967295"/>
          </p:nvPr>
        </p:nvSpPr>
        <p:spPr>
          <a:xfrm>
            <a:off x="216024" y="692696"/>
            <a:ext cx="8927976" cy="6165304"/>
          </a:xfrm>
          <a:prstGeom prst="rect">
            <a:avLst/>
          </a:prstGeom>
        </p:spPr>
        <p:txBody>
          <a:bodyPr/>
          <a:lstStyle/>
          <a:p>
            <a:pPr marL="609600" lvl="1" indent="-609600" eaLnBrk="1" hangingPunct="1">
              <a:lnSpc>
                <a:spcPct val="200000"/>
              </a:lnSpc>
              <a:spcBef>
                <a:spcPts val="400"/>
              </a:spcBef>
              <a:buFont typeface="Wingdings" pitchFamily="2" charset="2"/>
              <a:buChar char=""/>
            </a:pPr>
            <a:r>
              <a:rPr lang="zh-CN" altLang="en-US" sz="2400" b="1" dirty="0" smtClean="0">
                <a:latin typeface="+mn-lt"/>
                <a:cs typeface="+mn-cs"/>
              </a:rPr>
              <a:t>算法复</a:t>
            </a:r>
            <a:r>
              <a:rPr lang="zh-CN" altLang="en-US" sz="2400" b="1" dirty="0">
                <a:latin typeface="+mn-lt"/>
                <a:cs typeface="+mn-cs"/>
              </a:rPr>
              <a:t>杂性分析</a:t>
            </a:r>
            <a:endParaRPr lang="en-US" altLang="zh-CN" sz="2400" b="1" dirty="0">
              <a:latin typeface="+mn-lt"/>
              <a:cs typeface="+mn-cs"/>
            </a:endParaRPr>
          </a:p>
          <a:p>
            <a:pPr marL="1008000" lvl="1" indent="-432000" eaLnBrk="1" hangingPunct="1">
              <a:lnSpc>
                <a:spcPct val="200000"/>
              </a:lnSpc>
              <a:spcBef>
                <a:spcPts val="400"/>
              </a:spcBef>
            </a:pPr>
            <a:r>
              <a:rPr lang="zh-CN" altLang="en-US" sz="2400" b="1" dirty="0">
                <a:latin typeface="Verdana" panose="020B0604030504040204" pitchFamily="34" charset="0"/>
                <a:cs typeface="Verdana" panose="020B0604030504040204" pitchFamily="34" charset="0"/>
              </a:rPr>
              <a:t>对于具有</a:t>
            </a:r>
            <a:r>
              <a:rPr lang="en-US" altLang="zh-CN" sz="2400" b="1" dirty="0">
                <a:latin typeface="Verdana" panose="020B0604030504040204" pitchFamily="34" charset="0"/>
                <a:ea typeface="Verdana" panose="020B0604030504040204" pitchFamily="34" charset="0"/>
                <a:cs typeface="Verdana" panose="020B0604030504040204" pitchFamily="34" charset="0"/>
              </a:rPr>
              <a:t>n</a:t>
            </a:r>
            <a:r>
              <a:rPr lang="zh-CN" altLang="en-US" sz="2400" b="1" dirty="0">
                <a:latin typeface="Verdana" panose="020B0604030504040204" pitchFamily="34" charset="0"/>
                <a:cs typeface="Verdana" panose="020B0604030504040204" pitchFamily="34" charset="0"/>
              </a:rPr>
              <a:t>个顶点和</a:t>
            </a:r>
            <a:r>
              <a:rPr lang="en-US" altLang="zh-CN" sz="2400" b="1" dirty="0">
                <a:latin typeface="Verdana" panose="020B0604030504040204" pitchFamily="34" charset="0"/>
                <a:ea typeface="Verdana" panose="020B0604030504040204" pitchFamily="34" charset="0"/>
                <a:cs typeface="Verdana" panose="020B0604030504040204" pitchFamily="34" charset="0"/>
              </a:rPr>
              <a:t>e</a:t>
            </a:r>
            <a:r>
              <a:rPr lang="zh-CN" altLang="en-US" sz="2400" b="1" dirty="0">
                <a:latin typeface="Verdana" panose="020B0604030504040204" pitchFamily="34" charset="0"/>
                <a:cs typeface="Verdana" panose="020B0604030504040204" pitchFamily="34" charset="0"/>
              </a:rPr>
              <a:t>条边的带权有向</a:t>
            </a:r>
            <a:r>
              <a:rPr lang="zh-CN" altLang="en-US" sz="2400" b="1" dirty="0" smtClean="0">
                <a:latin typeface="Verdana" panose="020B0604030504040204" pitchFamily="34" charset="0"/>
                <a:cs typeface="Verdana" panose="020B0604030504040204" pitchFamily="34" charset="0"/>
              </a:rPr>
              <a:t>图</a:t>
            </a:r>
            <a:r>
              <a:rPr lang="en-US" altLang="zh-CN" sz="2400" b="1" dirty="0" smtClean="0">
                <a:latin typeface="Verdana" panose="020B0604030504040204" pitchFamily="34" charset="0"/>
                <a:cs typeface="Verdana" panose="020B0604030504040204" pitchFamily="34" charset="0"/>
              </a:rPr>
              <a:t>G</a:t>
            </a:r>
          </a:p>
          <a:p>
            <a:pPr marL="1440000" lvl="2" indent="-432000" eaLnBrk="1" hangingPunct="1">
              <a:lnSpc>
                <a:spcPct val="200000"/>
              </a:lnSpc>
              <a:spcBef>
                <a:spcPts val="400"/>
              </a:spcBef>
            </a:pPr>
            <a:r>
              <a:rPr lang="zh-CN" altLang="en-US" b="1" dirty="0">
                <a:latin typeface="+mn-lt"/>
                <a:cs typeface="Verdana" panose="020B0604030504040204" pitchFamily="34" charset="0"/>
              </a:rPr>
              <a:t>如果用带权邻接矩阵表示图</a:t>
            </a:r>
            <a:r>
              <a:rPr lang="en-US" altLang="zh-CN" b="1" dirty="0">
                <a:latin typeface="+mn-lt"/>
                <a:cs typeface="Verdana" panose="020B0604030504040204" pitchFamily="34" charset="0"/>
              </a:rPr>
              <a:t>G</a:t>
            </a:r>
          </a:p>
          <a:p>
            <a:pPr marL="1440000" lvl="2" indent="-432000" eaLnBrk="1" hangingPunct="1">
              <a:lnSpc>
                <a:spcPct val="200000"/>
              </a:lnSpc>
              <a:spcBef>
                <a:spcPts val="400"/>
              </a:spcBef>
            </a:pPr>
            <a:r>
              <a:rPr lang="zh-CN" altLang="en-US" b="1" dirty="0">
                <a:latin typeface="+mn-lt"/>
                <a:cs typeface="Verdana" panose="020B0604030504040204" pitchFamily="34" charset="0"/>
              </a:rPr>
              <a:t>则：</a:t>
            </a:r>
            <a:r>
              <a:rPr lang="en-US" altLang="zh-CN" b="1" dirty="0" err="1">
                <a:latin typeface="+mn-lt"/>
                <a:cs typeface="Verdana" panose="020B0604030504040204" pitchFamily="34" charset="0"/>
              </a:rPr>
              <a:t>Dijkstra</a:t>
            </a:r>
            <a:r>
              <a:rPr lang="zh-CN" altLang="en-US" b="1" dirty="0">
                <a:latin typeface="+mn-lt"/>
                <a:cs typeface="Verdana" panose="020B0604030504040204" pitchFamily="34" charset="0"/>
              </a:rPr>
              <a:t>算法的循环体需要</a:t>
            </a:r>
            <a:r>
              <a:rPr lang="en-US" altLang="zh-CN" b="1" dirty="0">
                <a:latin typeface="+mn-lt"/>
                <a:cs typeface="Verdana" panose="020B0604030504040204" pitchFamily="34" charset="0"/>
              </a:rPr>
              <a:t>O(n)</a:t>
            </a:r>
            <a:r>
              <a:rPr lang="zh-CN" altLang="en-US" b="1" dirty="0">
                <a:latin typeface="+mn-lt"/>
                <a:cs typeface="Verdana" panose="020B0604030504040204" pitchFamily="34" charset="0"/>
              </a:rPr>
              <a:t>时间</a:t>
            </a:r>
            <a:endParaRPr lang="en-US" altLang="zh-CN" b="1" dirty="0">
              <a:latin typeface="+mn-lt"/>
              <a:cs typeface="Verdana" panose="020B0604030504040204" pitchFamily="34" charset="0"/>
            </a:endParaRPr>
          </a:p>
          <a:p>
            <a:pPr marL="1440000" lvl="2" indent="-432000" eaLnBrk="1" hangingPunct="1">
              <a:lnSpc>
                <a:spcPct val="200000"/>
              </a:lnSpc>
              <a:spcBef>
                <a:spcPts val="400"/>
              </a:spcBef>
            </a:pPr>
            <a:r>
              <a:rPr lang="zh-CN" altLang="en-US" b="1" dirty="0">
                <a:latin typeface="+mn-lt"/>
                <a:cs typeface="Verdana" panose="020B0604030504040204" pitchFamily="34" charset="0"/>
              </a:rPr>
              <a:t>这个循环需要执行</a:t>
            </a:r>
            <a:r>
              <a:rPr lang="en-US" altLang="zh-CN" b="1" dirty="0">
                <a:latin typeface="+mn-lt"/>
                <a:cs typeface="Verdana" panose="020B0604030504040204" pitchFamily="34" charset="0"/>
              </a:rPr>
              <a:t>n-1</a:t>
            </a:r>
            <a:r>
              <a:rPr lang="zh-CN" altLang="en-US" b="1" dirty="0">
                <a:latin typeface="+mn-lt"/>
                <a:cs typeface="Verdana" panose="020B0604030504040204" pitchFamily="34" charset="0"/>
              </a:rPr>
              <a:t>次，所以完成循环需时</a:t>
            </a:r>
            <a:r>
              <a:rPr lang="en-US" altLang="zh-CN" b="1" dirty="0" smtClean="0">
                <a:latin typeface="+mn-lt"/>
                <a:cs typeface="Verdana" panose="020B0604030504040204" pitchFamily="34" charset="0"/>
              </a:rPr>
              <a:t>O(n</a:t>
            </a:r>
            <a:r>
              <a:rPr lang="en-US" altLang="zh-CN" b="1" baseline="30000" dirty="0" smtClean="0">
                <a:latin typeface="Verdana" panose="020B0604030504040204" pitchFamily="34" charset="0"/>
                <a:ea typeface="Verdana" panose="020B0604030504040204" pitchFamily="34" charset="0"/>
                <a:cs typeface="Verdana" panose="020B0604030504040204" pitchFamily="34" charset="0"/>
              </a:rPr>
              <a:t>2</a:t>
            </a:r>
            <a:r>
              <a:rPr lang="en-US" altLang="zh-CN" b="1" dirty="0" smtClean="0">
                <a:latin typeface="+mn-lt"/>
                <a:cs typeface="Verdana" panose="020B0604030504040204" pitchFamily="34" charset="0"/>
              </a:rPr>
              <a:t>)</a:t>
            </a:r>
            <a:endParaRPr lang="en-US" altLang="zh-CN" b="1" dirty="0">
              <a:latin typeface="+mn-lt"/>
              <a:cs typeface="Verdana" panose="020B0604030504040204" pitchFamily="34" charset="0"/>
            </a:endParaRPr>
          </a:p>
          <a:p>
            <a:pPr marL="1008000" lvl="1" indent="-432000" eaLnBrk="1" hangingPunct="1">
              <a:lnSpc>
                <a:spcPct val="200000"/>
              </a:lnSpc>
              <a:spcBef>
                <a:spcPts val="400"/>
              </a:spcBef>
            </a:pPr>
            <a:r>
              <a:rPr lang="zh-CN" altLang="en-US" sz="2400" b="1" dirty="0" smtClean="0">
                <a:latin typeface="Verdana" panose="020B0604030504040204" pitchFamily="34" charset="0"/>
                <a:cs typeface="Verdana" panose="020B0604030504040204" pitchFamily="34" charset="0"/>
              </a:rPr>
              <a:t>算</a:t>
            </a:r>
            <a:r>
              <a:rPr lang="zh-CN" altLang="en-US" sz="2400" b="1" dirty="0">
                <a:latin typeface="Verdana" panose="020B0604030504040204" pitchFamily="34" charset="0"/>
                <a:cs typeface="Verdana" panose="020B0604030504040204" pitchFamily="34" charset="0"/>
              </a:rPr>
              <a:t>法的其余部分需要时间不超过</a:t>
            </a:r>
            <a:r>
              <a:rPr lang="en-US" altLang="zh-CN" sz="2400" b="1" dirty="0">
                <a:latin typeface="Verdana" panose="020B0604030504040204" pitchFamily="34" charset="0"/>
                <a:ea typeface="Verdana" panose="020B0604030504040204" pitchFamily="34" charset="0"/>
                <a:cs typeface="Verdana" panose="020B0604030504040204" pitchFamily="34" charset="0"/>
              </a:rPr>
              <a:t>O(n</a:t>
            </a:r>
            <a:r>
              <a:rPr lang="en-US" altLang="zh-CN" sz="2400" b="1" baseline="30000" dirty="0">
                <a:latin typeface="Verdana" panose="020B0604030504040204" pitchFamily="34" charset="0"/>
                <a:ea typeface="Verdana" panose="020B0604030504040204" pitchFamily="34" charset="0"/>
                <a:cs typeface="Verdana" panose="020B0604030504040204" pitchFamily="34" charset="0"/>
              </a:rPr>
              <a:t>2</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endParaRPr lang="zh-CN" altLang="en-US" sz="2400" b="1" dirty="0" smtClean="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04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348880"/>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4.5  </a:t>
            </a:r>
            <a:r>
              <a:rPr lang="zh-CN" altLang="en-US" sz="4000" kern="0" dirty="0" smtClean="0">
                <a:solidFill>
                  <a:schemeClr val="bg2">
                    <a:lumMod val="10000"/>
                  </a:schemeClr>
                </a:solidFill>
                <a:latin typeface="+mn-lt"/>
              </a:rPr>
              <a:t>多</a:t>
            </a:r>
            <a:r>
              <a:rPr lang="zh-CN" altLang="en-US" sz="4000" kern="0" dirty="0">
                <a:solidFill>
                  <a:schemeClr val="bg2">
                    <a:lumMod val="10000"/>
                  </a:schemeClr>
                </a:solidFill>
                <a:latin typeface="+mn-lt"/>
              </a:rPr>
              <a:t>机调度问</a:t>
            </a:r>
            <a:r>
              <a:rPr lang="zh-CN" altLang="en-US" sz="4000" kern="0" dirty="0" smtClean="0">
                <a:solidFill>
                  <a:schemeClr val="bg2">
                    <a:lumMod val="10000"/>
                  </a:schemeClr>
                </a:solidFill>
                <a:latin typeface="+mn-lt"/>
              </a:rPr>
              <a:t>题</a:t>
            </a:r>
            <a:endParaRPr lang="en-US" altLang="zh-CN" sz="4000" kern="0" dirty="0" smtClean="0">
              <a:solidFill>
                <a:schemeClr val="bg2">
                  <a:lumMod val="10000"/>
                </a:schemeClr>
              </a:solidFill>
              <a:latin typeface="+mn-lt"/>
            </a:endParaRPr>
          </a:p>
          <a:p>
            <a:pPr eaLnBrk="1" hangingPunct="1">
              <a:lnSpc>
                <a:spcPct val="150000"/>
              </a:lnSpc>
            </a:pPr>
            <a:r>
              <a:rPr lang="zh-CN" altLang="en-US" sz="4000" kern="0" dirty="0" smtClean="0">
                <a:solidFill>
                  <a:schemeClr val="bg2">
                    <a:lumMod val="10000"/>
                  </a:schemeClr>
                </a:solidFill>
                <a:latin typeface="+mn-lt"/>
              </a:rPr>
              <a:t>（</a:t>
            </a:r>
            <a:r>
              <a:rPr lang="en-US" altLang="zh-CN" sz="4000" kern="0" dirty="0">
                <a:solidFill>
                  <a:schemeClr val="bg2">
                    <a:lumMod val="10000"/>
                  </a:schemeClr>
                </a:solidFill>
                <a:latin typeface="+mn-lt"/>
              </a:rPr>
              <a:t> </a:t>
            </a:r>
            <a:r>
              <a:rPr lang="en-US" altLang="zh-CN" sz="4000" kern="0" dirty="0" err="1" smtClean="0">
                <a:solidFill>
                  <a:schemeClr val="bg2">
                    <a:lumMod val="10000"/>
                  </a:schemeClr>
                </a:solidFill>
                <a:latin typeface="+mn-lt"/>
              </a:rPr>
              <a:t>MultiProcessor</a:t>
            </a:r>
            <a:r>
              <a:rPr lang="en-US" altLang="zh-CN" sz="4000" kern="0" dirty="0" smtClean="0">
                <a:solidFill>
                  <a:schemeClr val="bg2">
                    <a:lumMod val="10000"/>
                  </a:schemeClr>
                </a:solidFill>
                <a:latin typeface="+mn-lt"/>
              </a:rPr>
              <a:t> Scheduling</a:t>
            </a:r>
            <a:r>
              <a:rPr lang="zh-CN" altLang="en-US" sz="4000" kern="0" dirty="0" smtClean="0">
                <a:solidFill>
                  <a:schemeClr val="bg2">
                    <a:lumMod val="10000"/>
                  </a:schemeClr>
                </a:solidFill>
                <a:latin typeface="+mn-lt"/>
              </a:rPr>
              <a:t>）</a:t>
            </a:r>
            <a:endParaRPr lang="zh-CN" altLang="en-US" sz="4000" kern="0" dirty="0">
              <a:solidFill>
                <a:schemeClr val="bg2">
                  <a:lumMod val="10000"/>
                </a:schemeClr>
              </a:solidFill>
              <a:latin typeface="+mn-lt"/>
            </a:endParaRPr>
          </a:p>
        </p:txBody>
      </p:sp>
    </p:spTree>
    <p:extLst>
      <p:ext uri="{BB962C8B-B14F-4D97-AF65-F5344CB8AC3E}">
        <p14:creationId xmlns:p14="http://schemas.microsoft.com/office/powerpoint/2010/main" val="18844354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smtClean="0">
                <a:latin typeface="+mn-lt"/>
              </a:rPr>
              <a:t>问题定义</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设</a:t>
            </a:r>
            <a:r>
              <a:rPr lang="zh-CN" altLang="en-US" sz="2200" dirty="0">
                <a:latin typeface="+mn-lt"/>
              </a:rPr>
              <a:t>：</a:t>
            </a:r>
            <a:r>
              <a:rPr lang="zh-CN" altLang="en-US" sz="2200" dirty="0" smtClean="0">
                <a:latin typeface="+mn-lt"/>
              </a:rPr>
              <a:t>有</a:t>
            </a:r>
            <a:r>
              <a:rPr lang="en-US" altLang="zh-CN" sz="2200" dirty="0">
                <a:latin typeface="+mn-lt"/>
              </a:rPr>
              <a:t>n</a:t>
            </a:r>
            <a:r>
              <a:rPr lang="zh-CN" altLang="en-US" sz="2200" dirty="0">
                <a:latin typeface="+mn-lt"/>
              </a:rPr>
              <a:t>个独立的作业</a:t>
            </a:r>
            <a:r>
              <a:rPr lang="en-US" altLang="zh-CN" sz="2200" b="1" dirty="0">
                <a:latin typeface="+mn-lt"/>
              </a:rPr>
              <a:t>{1,2…n</a:t>
            </a:r>
            <a:r>
              <a:rPr lang="en-US" altLang="zh-CN" sz="2200" b="1" dirty="0" smtClean="0">
                <a:latin typeface="+mn-lt"/>
              </a:rPr>
              <a:t>}</a:t>
            </a:r>
          </a:p>
          <a:p>
            <a:pPr marL="1008000" lvl="1" indent="-432000" eaLnBrk="1" hangingPunct="1">
              <a:lnSpc>
                <a:spcPct val="150000"/>
              </a:lnSpc>
              <a:spcBef>
                <a:spcPts val="400"/>
              </a:spcBef>
            </a:pPr>
            <a:r>
              <a:rPr lang="zh-CN" altLang="en-US" sz="2200" dirty="0" smtClean="0">
                <a:latin typeface="+mn-lt"/>
              </a:rPr>
              <a:t>设：这</a:t>
            </a:r>
            <a:r>
              <a:rPr lang="en-US" altLang="zh-CN" sz="2200" dirty="0" smtClean="0">
                <a:latin typeface="+mn-lt"/>
              </a:rPr>
              <a:t>n</a:t>
            </a:r>
            <a:r>
              <a:rPr lang="zh-CN" altLang="en-US" sz="2200" dirty="0" smtClean="0">
                <a:latin typeface="+mn-lt"/>
              </a:rPr>
              <a:t>个作业由</a:t>
            </a:r>
            <a:r>
              <a:rPr lang="en-US" altLang="zh-CN" sz="2200" dirty="0">
                <a:latin typeface="+mn-lt"/>
              </a:rPr>
              <a:t>m</a:t>
            </a:r>
            <a:r>
              <a:rPr lang="zh-CN" altLang="en-US" sz="2200" dirty="0">
                <a:latin typeface="+mn-lt"/>
              </a:rPr>
              <a:t>台相同的机器进行加工处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作</a:t>
            </a:r>
            <a:r>
              <a:rPr lang="zh-CN" altLang="en-US" sz="2200" dirty="0" smtClean="0">
                <a:latin typeface="+mn-lt"/>
              </a:rPr>
              <a:t>业</a:t>
            </a:r>
            <a:r>
              <a:rPr lang="zh-CN" altLang="en-US" sz="2200" b="1" dirty="0" smtClean="0">
                <a:latin typeface="+mn-lt"/>
              </a:rPr>
              <a:t> </a:t>
            </a:r>
            <a:r>
              <a:rPr lang="en-US" altLang="zh-CN" sz="2200" b="1" dirty="0" err="1" smtClean="0">
                <a:latin typeface="+mn-lt"/>
              </a:rPr>
              <a:t>i</a:t>
            </a:r>
            <a:r>
              <a:rPr lang="en-US" altLang="zh-CN" sz="2200" b="1" dirty="0" smtClean="0">
                <a:latin typeface="+mn-lt"/>
              </a:rPr>
              <a:t> </a:t>
            </a:r>
            <a:r>
              <a:rPr lang="zh-CN" altLang="en-US" sz="2200" dirty="0" smtClean="0">
                <a:latin typeface="+mn-lt"/>
              </a:rPr>
              <a:t>所</a:t>
            </a:r>
            <a:r>
              <a:rPr lang="zh-CN" altLang="en-US" sz="2200" dirty="0">
                <a:latin typeface="+mn-lt"/>
              </a:rPr>
              <a:t>需要</a:t>
            </a:r>
            <a:r>
              <a:rPr lang="zh-CN" altLang="en-US" sz="2200" dirty="0" smtClean="0">
                <a:latin typeface="+mn-lt"/>
              </a:rPr>
              <a:t>的执行时</a:t>
            </a:r>
            <a:r>
              <a:rPr lang="zh-CN" altLang="en-US" sz="2200" dirty="0">
                <a:latin typeface="+mn-lt"/>
              </a:rPr>
              <a:t>间</a:t>
            </a:r>
            <a:r>
              <a:rPr lang="zh-CN" altLang="en-US" sz="2200" dirty="0" smtClean="0">
                <a:latin typeface="+mn-lt"/>
              </a:rPr>
              <a:t>为：</a:t>
            </a:r>
            <a:r>
              <a:rPr lang="en-US" altLang="zh-CN" sz="2200" b="1" dirty="0" err="1" smtClean="0">
                <a:latin typeface="+mn-lt"/>
              </a:rPr>
              <a:t>t</a:t>
            </a:r>
            <a:r>
              <a:rPr lang="en-US" altLang="zh-CN" sz="2200" b="1" baseline="-25000" dirty="0" err="1" smtClean="0">
                <a:latin typeface="+mn-lt"/>
              </a:rPr>
              <a:t>i</a:t>
            </a:r>
            <a:endParaRPr lang="en-US" altLang="zh-CN" sz="2200" b="1" baseline="-25000" dirty="0">
              <a:latin typeface="+mn-lt"/>
            </a:endParaRPr>
          </a:p>
          <a:p>
            <a:pPr marL="1008000" lvl="1" indent="-432000" eaLnBrk="1" hangingPunct="1">
              <a:lnSpc>
                <a:spcPct val="150000"/>
              </a:lnSpc>
              <a:spcBef>
                <a:spcPts val="400"/>
              </a:spcBef>
            </a:pPr>
            <a:r>
              <a:rPr lang="zh-CN" altLang="en-US" sz="2200" dirty="0" smtClean="0">
                <a:latin typeface="+mn-lt"/>
              </a:rPr>
              <a:t>约</a:t>
            </a:r>
            <a:r>
              <a:rPr lang="zh-CN" altLang="en-US" sz="2200" dirty="0">
                <a:latin typeface="+mn-lt"/>
              </a:rPr>
              <a:t>定</a:t>
            </a:r>
            <a:r>
              <a:rPr lang="zh-CN" altLang="en-US" sz="2200" dirty="0" smtClean="0">
                <a:latin typeface="+mn-lt"/>
              </a:rPr>
              <a:t>：</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每个作业均可以在任何一个机器加工处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但</a:t>
            </a:r>
            <a:r>
              <a:rPr lang="zh-CN" altLang="en-US" sz="2200" dirty="0"/>
              <a:t>作业</a:t>
            </a:r>
            <a:r>
              <a:rPr lang="zh-CN" altLang="en-US" sz="2200" dirty="0" smtClean="0">
                <a:latin typeface="+mn-lt"/>
              </a:rPr>
              <a:t>未</a:t>
            </a:r>
            <a:r>
              <a:rPr lang="zh-CN" altLang="en-US" sz="2200" dirty="0">
                <a:latin typeface="+mn-lt"/>
              </a:rPr>
              <a:t>完成之前不容许中断处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作</a:t>
            </a:r>
            <a:r>
              <a:rPr lang="zh-CN" altLang="en-US" sz="2200" dirty="0">
                <a:latin typeface="+mn-lt"/>
              </a:rPr>
              <a:t>业也不能拆分为更小的子作</a:t>
            </a:r>
            <a:r>
              <a:rPr lang="zh-CN" altLang="en-US" sz="2200" dirty="0" smtClean="0">
                <a:latin typeface="+mn-lt"/>
              </a:rPr>
              <a:t>业</a:t>
            </a:r>
            <a:endParaRPr lang="en-US" altLang="zh-CN" sz="2200" dirty="0" smtClean="0">
              <a:latin typeface="+mn-lt"/>
            </a:endParaRPr>
          </a:p>
          <a:p>
            <a:pPr marL="1008000" lvl="1" indent="-432000" eaLnBrk="1" hangingPunct="1">
              <a:lnSpc>
                <a:spcPct val="150000"/>
              </a:lnSpc>
              <a:spcBef>
                <a:spcPts val="400"/>
              </a:spcBef>
            </a:pPr>
            <a:r>
              <a:rPr lang="zh-CN" altLang="en-US" sz="2200" dirty="0">
                <a:latin typeface="+mn-lt"/>
              </a:rPr>
              <a:t>多机调度问题要</a:t>
            </a:r>
            <a:r>
              <a:rPr lang="zh-CN" altLang="en-US" sz="2200" dirty="0" smtClean="0">
                <a:latin typeface="+mn-lt"/>
              </a:rPr>
              <a:t>求：给</a:t>
            </a:r>
            <a:r>
              <a:rPr lang="zh-CN" altLang="en-US" sz="2200" dirty="0">
                <a:latin typeface="+mn-lt"/>
              </a:rPr>
              <a:t>出一种作业调度方案，使所给的</a:t>
            </a:r>
            <a:r>
              <a:rPr lang="en-US" altLang="zh-CN" sz="2200" dirty="0">
                <a:latin typeface="+mn-lt"/>
              </a:rPr>
              <a:t>n</a:t>
            </a:r>
            <a:r>
              <a:rPr lang="zh-CN" altLang="en-US" sz="2200" dirty="0">
                <a:latin typeface="+mn-lt"/>
              </a:rPr>
              <a:t>个作业在</a:t>
            </a:r>
            <a:r>
              <a:rPr lang="zh-CN" altLang="en-US" sz="2200" b="1" dirty="0">
                <a:solidFill>
                  <a:srgbClr val="FF0000"/>
                </a:solidFill>
                <a:latin typeface="+mn-lt"/>
              </a:rPr>
              <a:t>尽可能短的时间内</a:t>
            </a:r>
            <a:r>
              <a:rPr lang="zh-CN" altLang="en-US" sz="2200" dirty="0">
                <a:latin typeface="+mn-lt"/>
              </a:rPr>
              <a:t>由</a:t>
            </a:r>
            <a:r>
              <a:rPr lang="en-US" altLang="zh-CN" sz="2200" dirty="0">
                <a:latin typeface="+mn-lt"/>
              </a:rPr>
              <a:t>m</a:t>
            </a:r>
            <a:r>
              <a:rPr lang="zh-CN" altLang="en-US" sz="2200" dirty="0">
                <a:latin typeface="+mn-lt"/>
              </a:rPr>
              <a:t>台机器加工处理完</a:t>
            </a:r>
            <a:r>
              <a:rPr lang="zh-CN" altLang="en-US" sz="2200" dirty="0" smtClean="0">
                <a:latin typeface="+mn-lt"/>
              </a:rPr>
              <a:t>成</a:t>
            </a:r>
            <a:endParaRPr lang="en-US" altLang="zh-CN" sz="2200" dirty="0" smtClean="0">
              <a:latin typeface="+mn-lt"/>
            </a:endParaRPr>
          </a:p>
        </p:txBody>
      </p:sp>
    </p:spTree>
    <p:extLst>
      <p:ext uri="{BB962C8B-B14F-4D97-AF65-F5344CB8AC3E}">
        <p14:creationId xmlns:p14="http://schemas.microsoft.com/office/powerpoint/2010/main" val="2495618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5976664"/>
          </a:xfrm>
          <a:prstGeom prst="rect">
            <a:avLst/>
          </a:prstGeom>
        </p:spPr>
        <p:txBody>
          <a:bodyPr/>
          <a:lstStyle/>
          <a:p>
            <a:pPr marL="609600" indent="-609600" eaLnBrk="1" hangingPunct="1">
              <a:lnSpc>
                <a:spcPct val="200000"/>
              </a:lnSpc>
              <a:spcBef>
                <a:spcPts val="400"/>
              </a:spcBef>
            </a:pPr>
            <a:r>
              <a:rPr lang="zh-CN" altLang="en-US" sz="2200" dirty="0" smtClean="0">
                <a:latin typeface="+mn-lt"/>
              </a:rPr>
              <a:t>问</a:t>
            </a:r>
            <a:r>
              <a:rPr lang="zh-CN" altLang="en-US" sz="2200" dirty="0">
                <a:latin typeface="+mn-lt"/>
              </a:rPr>
              <a:t>题分</a:t>
            </a:r>
            <a:r>
              <a:rPr lang="zh-CN" altLang="en-US" sz="2200" dirty="0" smtClean="0">
                <a:latin typeface="+mn-lt"/>
              </a:rPr>
              <a:t>析</a:t>
            </a:r>
            <a:endParaRPr lang="en-US" altLang="zh-CN" sz="2200" dirty="0" smtClean="0">
              <a:latin typeface="+mn-lt"/>
            </a:endParaRPr>
          </a:p>
          <a:p>
            <a:pPr marL="1008000" lvl="1" indent="-432000" eaLnBrk="1" hangingPunct="1">
              <a:lnSpc>
                <a:spcPct val="200000"/>
              </a:lnSpc>
              <a:spcBef>
                <a:spcPts val="400"/>
              </a:spcBef>
            </a:pPr>
            <a:r>
              <a:rPr lang="zh-CN" altLang="en-US" sz="2200" b="1" dirty="0">
                <a:latin typeface="+mn-lt"/>
              </a:rPr>
              <a:t>这个问题是</a:t>
            </a:r>
            <a:r>
              <a:rPr lang="en-US" altLang="zh-CN" sz="2200" b="1" dirty="0">
                <a:latin typeface="+mn-lt"/>
              </a:rPr>
              <a:t>NP</a:t>
            </a:r>
            <a:r>
              <a:rPr lang="zh-CN" altLang="en-US" sz="2200" b="1" dirty="0">
                <a:latin typeface="+mn-lt"/>
              </a:rPr>
              <a:t>完全问题，到目前为止还没有十分有效的解</a:t>
            </a:r>
            <a:r>
              <a:rPr lang="zh-CN" altLang="en-US" sz="2200" b="1" dirty="0" smtClean="0">
                <a:latin typeface="+mn-lt"/>
              </a:rPr>
              <a:t>法</a:t>
            </a:r>
            <a:endParaRPr lang="en-US" altLang="zh-CN" sz="2200" b="1" dirty="0" smtClean="0">
              <a:latin typeface="+mn-lt"/>
            </a:endParaRPr>
          </a:p>
          <a:p>
            <a:pPr marL="1008000" lvl="1" indent="-432000" eaLnBrk="1" hangingPunct="1">
              <a:lnSpc>
                <a:spcPct val="200000"/>
              </a:lnSpc>
              <a:spcBef>
                <a:spcPts val="400"/>
              </a:spcBef>
            </a:pPr>
            <a:r>
              <a:rPr lang="zh-CN" altLang="en-US" sz="2200" b="1" dirty="0">
                <a:latin typeface="+mn-lt"/>
              </a:rPr>
              <a:t>对于这一类问</a:t>
            </a:r>
            <a:r>
              <a:rPr lang="zh-CN" altLang="en-US" sz="2200" b="1" dirty="0" smtClean="0">
                <a:latin typeface="+mn-lt"/>
              </a:rPr>
              <a:t>题（</a:t>
            </a:r>
            <a:r>
              <a:rPr lang="en-GB" altLang="zh-CN" sz="2200" b="1" dirty="0">
                <a:latin typeface="+mn-lt"/>
              </a:rPr>
              <a:t>NP</a:t>
            </a:r>
            <a:r>
              <a:rPr lang="zh-CN" altLang="en-US" sz="2200" b="1" dirty="0">
                <a:latin typeface="+mn-lt"/>
              </a:rPr>
              <a:t>完全问题）</a:t>
            </a:r>
            <a:endParaRPr lang="en-US" altLang="zh-CN" sz="2200" b="1" dirty="0" smtClean="0">
              <a:latin typeface="+mn-lt"/>
            </a:endParaRPr>
          </a:p>
          <a:p>
            <a:pPr marL="1440000" lvl="2" indent="-432000" eaLnBrk="1" hangingPunct="1">
              <a:lnSpc>
                <a:spcPct val="200000"/>
              </a:lnSpc>
              <a:spcBef>
                <a:spcPts val="400"/>
              </a:spcBef>
            </a:pPr>
            <a:r>
              <a:rPr lang="zh-CN" altLang="en-US" sz="2200" b="1" dirty="0">
                <a:latin typeface="+mn-lt"/>
              </a:rPr>
              <a:t>用贪心选择策略有时可以设计出较好的近似算法</a:t>
            </a:r>
            <a:endParaRPr lang="en-US" altLang="zh-CN" sz="2200" b="1" dirty="0">
              <a:latin typeface="+mn-lt"/>
            </a:endParaRPr>
          </a:p>
          <a:p>
            <a:pPr marL="1008000" lvl="1" indent="-432000" eaLnBrk="1" hangingPunct="1">
              <a:lnSpc>
                <a:spcPct val="200000"/>
              </a:lnSpc>
              <a:spcBef>
                <a:spcPts val="400"/>
              </a:spcBef>
            </a:pPr>
            <a:r>
              <a:rPr lang="zh-CN" altLang="en-US" sz="2200" b="1" dirty="0" smtClean="0">
                <a:latin typeface="+mn-lt"/>
              </a:rPr>
              <a:t>具体说来：采</a:t>
            </a:r>
            <a:r>
              <a:rPr lang="zh-CN" altLang="en-US" sz="2200" b="1" dirty="0">
                <a:latin typeface="+mn-lt"/>
              </a:rPr>
              <a:t>用</a:t>
            </a:r>
            <a:r>
              <a:rPr lang="zh-CN" altLang="en-US" sz="2200" b="1" dirty="0">
                <a:solidFill>
                  <a:srgbClr val="FF0000"/>
                </a:solidFill>
                <a:latin typeface="+mn-lt"/>
              </a:rPr>
              <a:t>最长处理时间作业优先</a:t>
            </a:r>
            <a:r>
              <a:rPr lang="zh-CN" altLang="en-US" sz="2200" b="1" dirty="0">
                <a:latin typeface="+mn-lt"/>
              </a:rPr>
              <a:t>的贪心选择策略可以设计出解多机调度问题的较好的近似算</a:t>
            </a:r>
            <a:r>
              <a:rPr lang="zh-CN" altLang="en-US" sz="2200" b="1" dirty="0" smtClean="0">
                <a:latin typeface="+mn-lt"/>
              </a:rPr>
              <a:t>法</a:t>
            </a:r>
            <a:endParaRPr lang="en-US" altLang="zh-CN" sz="2200" b="1" dirty="0" smtClean="0">
              <a:latin typeface="+mn-lt"/>
            </a:endParaRPr>
          </a:p>
        </p:txBody>
      </p:sp>
    </p:spTree>
    <p:extLst>
      <p:ext uri="{BB962C8B-B14F-4D97-AF65-F5344CB8AC3E}">
        <p14:creationId xmlns:p14="http://schemas.microsoft.com/office/powerpoint/2010/main" val="2346562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a:latin typeface="+mn-lt"/>
              </a:rPr>
              <a:t>贪心算法求解多机调度问</a:t>
            </a:r>
            <a:r>
              <a:rPr lang="zh-CN" altLang="en-US" sz="2200" dirty="0" smtClean="0">
                <a:latin typeface="+mn-lt"/>
              </a:rPr>
              <a:t>题</a:t>
            </a:r>
            <a:endParaRPr lang="en-US" altLang="zh-CN" sz="2200" dirty="0" smtClean="0">
              <a:latin typeface="+mn-lt"/>
            </a:endParaRPr>
          </a:p>
          <a:p>
            <a:pPr marL="1008000" lvl="1" indent="-432000" eaLnBrk="1" hangingPunct="1">
              <a:lnSpc>
                <a:spcPct val="150000"/>
              </a:lnSpc>
              <a:spcBef>
                <a:spcPts val="400"/>
              </a:spcBef>
            </a:pPr>
            <a:r>
              <a:rPr lang="zh-CN" altLang="en-US" sz="2200" dirty="0">
                <a:latin typeface="+mn-lt"/>
              </a:rPr>
              <a:t>贪心选择策</a:t>
            </a:r>
            <a:r>
              <a:rPr lang="zh-CN" altLang="en-US" sz="2200" dirty="0" smtClean="0">
                <a:latin typeface="+mn-lt"/>
              </a:rPr>
              <a:t>略：</a:t>
            </a:r>
            <a:r>
              <a:rPr lang="zh-CN" altLang="en-US" sz="2200" b="1" dirty="0">
                <a:solidFill>
                  <a:srgbClr val="FF0000"/>
                </a:solidFill>
                <a:latin typeface="+mn-lt"/>
              </a:rPr>
              <a:t>最长处理时间作业优先</a:t>
            </a:r>
            <a:endParaRPr lang="en-US" altLang="zh-CN" sz="2200" b="1" dirty="0" smtClean="0">
              <a:latin typeface="+mn-lt"/>
            </a:endParaRPr>
          </a:p>
          <a:p>
            <a:pPr marL="1008000" lvl="1" indent="-432000" eaLnBrk="1" hangingPunct="1">
              <a:lnSpc>
                <a:spcPct val="150000"/>
              </a:lnSpc>
              <a:spcBef>
                <a:spcPts val="400"/>
              </a:spcBef>
            </a:pPr>
            <a:r>
              <a:rPr lang="zh-CN" altLang="en-US" sz="2200" dirty="0" smtClean="0">
                <a:latin typeface="+mn-lt"/>
              </a:rPr>
              <a:t>当</a:t>
            </a:r>
            <a:r>
              <a:rPr lang="zh-CN" altLang="en-US" sz="2200" b="1" dirty="0" smtClean="0">
                <a:latin typeface="+mn-lt"/>
              </a:rPr>
              <a:t> </a:t>
            </a:r>
            <a:r>
              <a:rPr lang="en-GB" altLang="zh-CN" sz="2200" b="1" dirty="0" err="1" smtClean="0">
                <a:latin typeface="+mn-lt"/>
              </a:rPr>
              <a:t>n</a:t>
            </a:r>
            <a:r>
              <a:rPr lang="en-GB" altLang="zh-CN" sz="2200" b="1" dirty="0" err="1">
                <a:latin typeface="+mn-lt"/>
              </a:rPr>
              <a:t>≤</a:t>
            </a:r>
            <a:r>
              <a:rPr lang="en-GB" altLang="zh-CN" sz="2200" b="1" dirty="0" err="1" smtClean="0">
                <a:latin typeface="+mn-lt"/>
              </a:rPr>
              <a:t>m</a:t>
            </a:r>
            <a:r>
              <a:rPr lang="en-GB" altLang="zh-CN" sz="2200" b="1" dirty="0" smtClean="0">
                <a:latin typeface="+mn-lt"/>
              </a:rPr>
              <a:t> </a:t>
            </a:r>
            <a:r>
              <a:rPr lang="zh-CN" altLang="en-US" sz="2200" dirty="0" smtClean="0">
                <a:latin typeface="+mn-lt"/>
              </a:rPr>
              <a:t>时</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只要将机器</a:t>
            </a:r>
            <a:r>
              <a:rPr lang="zh-CN" altLang="en-US" sz="2200" b="1" dirty="0">
                <a:latin typeface="+mn-lt"/>
              </a:rPr>
              <a:t> </a:t>
            </a:r>
            <a:r>
              <a:rPr lang="en-US" altLang="zh-CN" sz="2200" b="1" dirty="0" err="1">
                <a:latin typeface="+mn-lt"/>
              </a:rPr>
              <a:t>i</a:t>
            </a:r>
            <a:r>
              <a:rPr lang="en-US" altLang="zh-CN" sz="2200" b="1" dirty="0">
                <a:latin typeface="+mn-lt"/>
              </a:rPr>
              <a:t> </a:t>
            </a:r>
            <a:r>
              <a:rPr lang="zh-CN" altLang="en-US" sz="2200" dirty="0">
                <a:latin typeface="+mn-lt"/>
              </a:rPr>
              <a:t>的</a:t>
            </a:r>
            <a:r>
              <a:rPr lang="en-US" altLang="zh-CN" sz="2200" b="1" dirty="0">
                <a:latin typeface="+mn-lt"/>
              </a:rPr>
              <a:t>[0, </a:t>
            </a:r>
            <a:r>
              <a:rPr lang="en-US" altLang="zh-CN" sz="2200" b="1" dirty="0" err="1">
                <a:latin typeface="+mn-lt"/>
              </a:rPr>
              <a:t>t</a:t>
            </a:r>
            <a:r>
              <a:rPr lang="en-US" altLang="zh-CN" sz="2200" b="1" baseline="-25000" dirty="0" err="1">
                <a:latin typeface="+mn-lt"/>
              </a:rPr>
              <a:t>i</a:t>
            </a:r>
            <a:r>
              <a:rPr lang="en-US" altLang="zh-CN" sz="2200" b="1" dirty="0">
                <a:latin typeface="+mn-lt"/>
              </a:rPr>
              <a:t>]</a:t>
            </a:r>
            <a:r>
              <a:rPr lang="zh-CN" altLang="en-US" sz="2200" dirty="0">
                <a:latin typeface="+mn-lt"/>
              </a:rPr>
              <a:t>时间区间分配给作业 </a:t>
            </a:r>
            <a:r>
              <a:rPr lang="en-US" altLang="zh-CN" sz="2200" dirty="0" err="1">
                <a:latin typeface="+mn-lt"/>
              </a:rPr>
              <a:t>i</a:t>
            </a:r>
            <a:r>
              <a:rPr lang="en-US" altLang="zh-CN" sz="2200" dirty="0">
                <a:latin typeface="+mn-lt"/>
              </a:rPr>
              <a:t> </a:t>
            </a:r>
            <a:r>
              <a:rPr lang="zh-CN" altLang="en-US" sz="2200" dirty="0">
                <a:latin typeface="+mn-lt"/>
              </a:rPr>
              <a:t>即</a:t>
            </a:r>
            <a:r>
              <a:rPr lang="zh-CN" altLang="en-US" sz="2200" dirty="0" smtClean="0">
                <a:latin typeface="+mn-lt"/>
              </a:rPr>
              <a:t>可</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算法只需要</a:t>
            </a:r>
            <a:r>
              <a:rPr lang="en-US" altLang="zh-CN" sz="2200" b="1" dirty="0">
                <a:latin typeface="+mn-lt"/>
              </a:rPr>
              <a:t>O(1)</a:t>
            </a:r>
            <a:r>
              <a:rPr lang="zh-CN" altLang="en-US" sz="2200" dirty="0">
                <a:latin typeface="+mn-lt"/>
              </a:rPr>
              <a:t>时</a:t>
            </a:r>
            <a:r>
              <a:rPr lang="zh-CN" altLang="en-US" sz="2200" dirty="0" smtClean="0">
                <a:latin typeface="+mn-lt"/>
              </a:rPr>
              <a:t>间</a:t>
            </a:r>
            <a:endParaRPr lang="en-US" altLang="zh-CN" sz="2200" dirty="0">
              <a:latin typeface="+mn-lt"/>
            </a:endParaRPr>
          </a:p>
          <a:p>
            <a:pPr marL="1008000" lvl="1" indent="-432000" eaLnBrk="1" hangingPunct="1">
              <a:lnSpc>
                <a:spcPct val="150000"/>
              </a:lnSpc>
              <a:spcBef>
                <a:spcPts val="400"/>
              </a:spcBef>
            </a:pPr>
            <a:r>
              <a:rPr lang="zh-CN" altLang="en-US" sz="2200" dirty="0" smtClean="0">
                <a:latin typeface="+mn-lt"/>
              </a:rPr>
              <a:t>当</a:t>
            </a:r>
            <a:r>
              <a:rPr lang="zh-CN" altLang="en-US" sz="2200" b="1" dirty="0" smtClean="0">
                <a:latin typeface="+mn-lt"/>
              </a:rPr>
              <a:t> </a:t>
            </a:r>
            <a:r>
              <a:rPr lang="en-US" altLang="zh-CN" sz="2200" b="1" dirty="0" smtClean="0">
                <a:latin typeface="+mn-lt"/>
              </a:rPr>
              <a:t>n&gt;m </a:t>
            </a:r>
            <a:r>
              <a:rPr lang="zh-CN" altLang="en-US" sz="2200" dirty="0" smtClean="0">
                <a:latin typeface="+mn-lt"/>
              </a:rPr>
              <a:t>时</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首</a:t>
            </a:r>
            <a:r>
              <a:rPr lang="zh-CN" altLang="en-US" sz="2200" dirty="0">
                <a:latin typeface="+mn-lt"/>
              </a:rPr>
              <a:t>先将</a:t>
            </a:r>
            <a:r>
              <a:rPr lang="en-US" altLang="zh-CN" sz="2200" dirty="0">
                <a:latin typeface="+mn-lt"/>
              </a:rPr>
              <a:t>n</a:t>
            </a:r>
            <a:r>
              <a:rPr lang="zh-CN" altLang="en-US" sz="2200" dirty="0">
                <a:latin typeface="+mn-lt"/>
              </a:rPr>
              <a:t>个作业依其所需的处理时间从大到小排</a:t>
            </a:r>
            <a:r>
              <a:rPr lang="zh-CN" altLang="en-US" sz="2200" dirty="0" smtClean="0">
                <a:latin typeface="+mn-lt"/>
              </a:rPr>
              <a:t>序</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然</a:t>
            </a:r>
            <a:r>
              <a:rPr lang="zh-CN" altLang="en-US" sz="2200" dirty="0">
                <a:latin typeface="+mn-lt"/>
              </a:rPr>
              <a:t>后依次顺序将作业分配给空闲的处理</a:t>
            </a:r>
            <a:r>
              <a:rPr lang="zh-CN" altLang="en-US" sz="2200" dirty="0" smtClean="0">
                <a:latin typeface="+mn-lt"/>
              </a:rPr>
              <a:t>机</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算</a:t>
            </a:r>
            <a:r>
              <a:rPr lang="zh-CN" altLang="en-US" sz="2200" dirty="0">
                <a:latin typeface="+mn-lt"/>
              </a:rPr>
              <a:t>法所需的计算时间为</a:t>
            </a:r>
            <a:r>
              <a:rPr lang="en-US" altLang="zh-CN" sz="2200" b="1" dirty="0">
                <a:latin typeface="+mn-lt"/>
              </a:rPr>
              <a:t>O(</a:t>
            </a:r>
            <a:r>
              <a:rPr lang="en-US" altLang="zh-CN" sz="2200" b="1" dirty="0" err="1">
                <a:latin typeface="+mn-lt"/>
              </a:rPr>
              <a:t>nlogn</a:t>
            </a:r>
            <a:r>
              <a:rPr lang="en-US" altLang="zh-CN" sz="2200" b="1" dirty="0">
                <a:latin typeface="+mn-lt"/>
              </a:rPr>
              <a:t>)</a:t>
            </a:r>
          </a:p>
        </p:txBody>
      </p:sp>
    </p:spTree>
    <p:extLst>
      <p:ext uri="{BB962C8B-B14F-4D97-AF65-F5344CB8AC3E}">
        <p14:creationId xmlns:p14="http://schemas.microsoft.com/office/powerpoint/2010/main" val="46313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Rectangle 6" descr="blue055"/>
          <p:cNvSpPr>
            <a:spLocks noGrp="1" noChangeArrowheads="1"/>
          </p:cNvSpPr>
          <p:nvPr>
            <p:ph type="title"/>
          </p:nvPr>
        </p:nvSpPr>
        <p:spPr/>
        <p:txBody>
          <a:bodyPr/>
          <a:lstStyle/>
          <a:p>
            <a:r>
              <a:rPr lang="zh-CN" altLang="en-US" dirty="0" smtClean="0"/>
              <a:t>多</a:t>
            </a:r>
            <a:r>
              <a:rPr lang="zh-CN" altLang="en-US" dirty="0"/>
              <a:t>机调度问题</a:t>
            </a:r>
          </a:p>
        </p:txBody>
      </p:sp>
      <p:sp>
        <p:nvSpPr>
          <p:cNvPr id="359431" name="Rectangle 7"/>
          <p:cNvSpPr>
            <a:spLocks noGrp="1" noChangeArrowheads="1"/>
          </p:cNvSpPr>
          <p:nvPr>
            <p:ph type="body" idx="1"/>
          </p:nvPr>
        </p:nvSpPr>
        <p:spPr>
          <a:xfrm>
            <a:off x="467544" y="980728"/>
            <a:ext cx="8496944" cy="4525963"/>
          </a:xfrm>
          <a:noFill/>
        </p:spPr>
        <p:txBody>
          <a:bodyPr/>
          <a:lstStyle/>
          <a:p>
            <a:r>
              <a:rPr lang="zh-CN" altLang="en-US" dirty="0"/>
              <a:t>例如：</a:t>
            </a:r>
          </a:p>
          <a:p>
            <a:pPr lvl="1"/>
            <a:r>
              <a:rPr lang="zh-CN" altLang="en-US" dirty="0"/>
              <a:t>设</a:t>
            </a:r>
            <a:r>
              <a:rPr lang="en-US" altLang="zh-CN" i="1" dirty="0">
                <a:latin typeface="Arial Narrow" pitchFamily="34" charset="0"/>
              </a:rPr>
              <a:t>7</a:t>
            </a:r>
            <a:r>
              <a:rPr lang="zh-CN" altLang="en-US" dirty="0"/>
              <a:t>个独立作业</a:t>
            </a:r>
            <a:r>
              <a:rPr lang="en-US" altLang="zh-CN" dirty="0"/>
              <a:t>{</a:t>
            </a:r>
            <a:r>
              <a:rPr lang="en-US" altLang="zh-CN" i="1" dirty="0">
                <a:latin typeface="Arial Narrow" pitchFamily="34" charset="0"/>
              </a:rPr>
              <a:t>1,2,3,4,5,6,7</a:t>
            </a:r>
            <a:r>
              <a:rPr lang="en-US" altLang="zh-CN" dirty="0"/>
              <a:t>}</a:t>
            </a:r>
            <a:r>
              <a:rPr lang="zh-CN" altLang="en-US" dirty="0"/>
              <a:t>，所需的处理时间分别为</a:t>
            </a:r>
            <a:r>
              <a:rPr lang="en-US" altLang="zh-CN" dirty="0"/>
              <a:t>{</a:t>
            </a:r>
            <a:r>
              <a:rPr lang="en-US" altLang="zh-CN" i="1" dirty="0">
                <a:latin typeface="Arial Narrow" pitchFamily="34" charset="0"/>
              </a:rPr>
              <a:t>2,14,4,16,6,5,3</a:t>
            </a:r>
            <a:r>
              <a:rPr lang="en-US" altLang="zh-CN" dirty="0"/>
              <a:t>}</a:t>
            </a:r>
            <a:r>
              <a:rPr lang="zh-CN" altLang="en-US" dirty="0"/>
              <a:t>，由</a:t>
            </a:r>
            <a:r>
              <a:rPr lang="en-US" altLang="zh-CN" i="1" dirty="0">
                <a:latin typeface="Arial Narrow" pitchFamily="34" charset="0"/>
              </a:rPr>
              <a:t>3</a:t>
            </a:r>
            <a:r>
              <a:rPr lang="zh-CN" altLang="en-US" dirty="0"/>
              <a:t>台机器</a:t>
            </a:r>
            <a:r>
              <a:rPr lang="en-US" altLang="zh-CN" i="1" dirty="0"/>
              <a:t>M</a:t>
            </a:r>
            <a:r>
              <a:rPr lang="en-US" altLang="zh-CN" i="1" baseline="-25000" dirty="0"/>
              <a:t>1</a:t>
            </a:r>
            <a:r>
              <a:rPr lang="zh-CN" altLang="en-US" i="1" dirty="0"/>
              <a:t>～</a:t>
            </a:r>
            <a:r>
              <a:rPr lang="en-US" altLang="zh-CN" i="1" dirty="0"/>
              <a:t>M</a:t>
            </a:r>
            <a:r>
              <a:rPr lang="en-US" altLang="zh-CN" i="1" baseline="-25000" dirty="0"/>
              <a:t>3</a:t>
            </a:r>
            <a:r>
              <a:rPr lang="zh-CN" altLang="en-US" dirty="0"/>
              <a:t>加工处理</a:t>
            </a:r>
            <a:r>
              <a:rPr lang="zh-CN" altLang="en-US" dirty="0" smtClean="0"/>
              <a:t>。</a:t>
            </a:r>
            <a:endParaRPr lang="en-US" altLang="zh-CN" dirty="0" smtClean="0"/>
          </a:p>
          <a:p>
            <a:pPr lvl="1"/>
            <a:r>
              <a:rPr lang="zh-CN" altLang="en-US" dirty="0" smtClean="0"/>
              <a:t>排序：</a:t>
            </a:r>
            <a:r>
              <a:rPr lang="en-US" altLang="zh-CN" dirty="0" smtClean="0"/>
              <a:t>J</a:t>
            </a:r>
            <a:r>
              <a:rPr lang="en-US" altLang="zh-CN" baseline="-25000" dirty="0" smtClean="0"/>
              <a:t>4</a:t>
            </a:r>
            <a:r>
              <a:rPr lang="en-US" altLang="zh-CN" dirty="0" smtClean="0"/>
              <a:t>, J</a:t>
            </a:r>
            <a:r>
              <a:rPr lang="en-US" altLang="zh-CN" baseline="-25000" dirty="0" smtClean="0"/>
              <a:t>2</a:t>
            </a:r>
            <a:r>
              <a:rPr lang="en-US" altLang="zh-CN" dirty="0" smtClean="0"/>
              <a:t>, J</a:t>
            </a:r>
            <a:r>
              <a:rPr lang="en-US" altLang="zh-CN" baseline="-25000" dirty="0" smtClean="0"/>
              <a:t>5</a:t>
            </a:r>
            <a:r>
              <a:rPr lang="en-US" altLang="zh-CN" dirty="0" smtClean="0"/>
              <a:t>, J</a:t>
            </a:r>
            <a:r>
              <a:rPr lang="en-US" altLang="zh-CN" baseline="-25000" dirty="0" smtClean="0"/>
              <a:t>6</a:t>
            </a:r>
            <a:r>
              <a:rPr lang="en-US" altLang="zh-CN" dirty="0" smtClean="0"/>
              <a:t>, J</a:t>
            </a:r>
            <a:r>
              <a:rPr lang="en-US" altLang="zh-CN" baseline="-25000" dirty="0" smtClean="0"/>
              <a:t>3</a:t>
            </a:r>
            <a:r>
              <a:rPr lang="en-US" altLang="zh-CN" dirty="0" smtClean="0"/>
              <a:t>, J</a:t>
            </a:r>
            <a:r>
              <a:rPr lang="en-US" altLang="zh-CN" baseline="-25000" dirty="0" smtClean="0"/>
              <a:t>7</a:t>
            </a:r>
            <a:r>
              <a:rPr lang="en-US" altLang="zh-CN" dirty="0" smtClean="0"/>
              <a:t>, J</a:t>
            </a:r>
            <a:r>
              <a:rPr lang="en-US" altLang="zh-CN" baseline="-25000" dirty="0" smtClean="0"/>
              <a:t>1</a:t>
            </a:r>
          </a:p>
          <a:p>
            <a:pPr lvl="1"/>
            <a:endParaRPr lang="zh-CN" altLang="en-US" dirty="0"/>
          </a:p>
        </p:txBody>
      </p:sp>
      <p:graphicFrame>
        <p:nvGraphicFramePr>
          <p:cNvPr id="359506" name="Group 82"/>
          <p:cNvGraphicFramePr>
            <a:graphicFrameLocks noGrp="1"/>
          </p:cNvGraphicFramePr>
          <p:nvPr/>
        </p:nvGraphicFramePr>
        <p:xfrm>
          <a:off x="1187450" y="3500438"/>
          <a:ext cx="4572000" cy="2431225"/>
        </p:xfrm>
        <a:graphic>
          <a:graphicData uri="http://schemas.openxmlformats.org/drawingml/2006/table">
            <a:tbl>
              <a:tblPr/>
              <a:tblGrid>
                <a:gridCol w="1285875">
                  <a:extLst>
                    <a:ext uri="{9D8B030D-6E8A-4147-A177-3AD203B41FA5}">
                      <a16:colId xmlns:a16="http://schemas.microsoft.com/office/drawing/2014/main" val="20000"/>
                    </a:ext>
                  </a:extLst>
                </a:gridCol>
                <a:gridCol w="3286125">
                  <a:extLst>
                    <a:ext uri="{9D8B030D-6E8A-4147-A177-3AD203B41FA5}">
                      <a16:colId xmlns:a16="http://schemas.microsoft.com/office/drawing/2014/main" val="20001"/>
                    </a:ext>
                  </a:extLst>
                </a:gridCol>
              </a:tblGrid>
              <a:tr h="620713">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rPr>
                        <a:t>机器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rPr>
                        <a:t>调度方案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59435" name="Rectangle 11"/>
          <p:cNvSpPr>
            <a:spLocks noChangeArrowheads="1"/>
          </p:cNvSpPr>
          <p:nvPr/>
        </p:nvSpPr>
        <p:spPr bwMode="auto">
          <a:xfrm>
            <a:off x="2482850" y="4195763"/>
            <a:ext cx="2105025" cy="457200"/>
          </a:xfrm>
          <a:prstGeom prst="rect">
            <a:avLst/>
          </a:prstGeom>
          <a:solidFill>
            <a:srgbClr val="FF0000"/>
          </a:solidFill>
          <a:ln w="9525">
            <a:solidFill>
              <a:srgbClr val="000000"/>
            </a:solidFill>
            <a:miter lim="800000"/>
            <a:headEnd/>
            <a:tailEnd/>
          </a:ln>
        </p:spPr>
        <p:txBody>
          <a:bodyPr/>
          <a:lstStyle/>
          <a:p>
            <a:pPr eaLnBrk="0" hangingPunct="0"/>
            <a:r>
              <a:rPr kumimoji="0" lang="en-US" altLang="zh-CN" b="1" i="1">
                <a:solidFill>
                  <a:schemeClr val="bg1"/>
                </a:solidFill>
              </a:rPr>
              <a:t>J</a:t>
            </a:r>
            <a:r>
              <a:rPr kumimoji="0" lang="en-US" altLang="zh-CN" b="1" i="1" baseline="-25000">
                <a:solidFill>
                  <a:schemeClr val="bg1"/>
                </a:solidFill>
              </a:rPr>
              <a:t>4</a:t>
            </a:r>
          </a:p>
        </p:txBody>
      </p:sp>
      <p:sp>
        <p:nvSpPr>
          <p:cNvPr id="359433" name="Rectangle 9"/>
          <p:cNvSpPr>
            <a:spLocks noChangeArrowheads="1"/>
          </p:cNvSpPr>
          <p:nvPr/>
        </p:nvSpPr>
        <p:spPr bwMode="auto">
          <a:xfrm>
            <a:off x="2482850" y="4797425"/>
            <a:ext cx="1876425" cy="457200"/>
          </a:xfrm>
          <a:prstGeom prst="rect">
            <a:avLst/>
          </a:prstGeom>
          <a:solidFill>
            <a:srgbClr val="FFCC00"/>
          </a:solidFill>
          <a:ln w="9525">
            <a:solidFill>
              <a:srgbClr val="000000"/>
            </a:solidFill>
            <a:miter lim="800000"/>
            <a:headEnd/>
            <a:tailEnd/>
          </a:ln>
        </p:spPr>
        <p:txBody>
          <a:bodyPr/>
          <a:lstStyle/>
          <a:p>
            <a:pPr eaLnBrk="0" hangingPunct="0"/>
            <a:r>
              <a:rPr kumimoji="0" lang="en-US" altLang="zh-CN" b="1" i="1"/>
              <a:t>J</a:t>
            </a:r>
            <a:r>
              <a:rPr kumimoji="0" lang="en-US" altLang="zh-CN" b="1" i="1" baseline="-25000"/>
              <a:t>2</a:t>
            </a:r>
            <a:endParaRPr kumimoji="0" lang="zh-CN" altLang="en-US" b="1" i="1" baseline="-25000"/>
          </a:p>
        </p:txBody>
      </p:sp>
      <p:sp>
        <p:nvSpPr>
          <p:cNvPr id="359434" name="Rectangle 10"/>
          <p:cNvSpPr>
            <a:spLocks noChangeArrowheads="1"/>
          </p:cNvSpPr>
          <p:nvPr/>
        </p:nvSpPr>
        <p:spPr bwMode="auto">
          <a:xfrm>
            <a:off x="4375150" y="4794250"/>
            <a:ext cx="546100" cy="457200"/>
          </a:xfrm>
          <a:prstGeom prst="rect">
            <a:avLst/>
          </a:prstGeom>
          <a:solidFill>
            <a:srgbClr val="00FF00"/>
          </a:solidFill>
          <a:ln w="9525">
            <a:solidFill>
              <a:srgbClr val="000000"/>
            </a:solidFill>
            <a:miter lim="800000"/>
            <a:headEnd/>
            <a:tailEnd/>
          </a:ln>
        </p:spPr>
        <p:txBody>
          <a:bodyPr/>
          <a:lstStyle/>
          <a:p>
            <a:pPr eaLnBrk="0" hangingPunct="0"/>
            <a:r>
              <a:rPr kumimoji="0" lang="en-US" altLang="zh-CN" sz="2000" b="1" i="1"/>
              <a:t>J</a:t>
            </a:r>
            <a:r>
              <a:rPr kumimoji="0" lang="en-US" altLang="zh-CN" sz="2000" b="1" i="1" baseline="-25000"/>
              <a:t>7</a:t>
            </a:r>
            <a:endParaRPr kumimoji="0" lang="zh-CN" altLang="en-US" sz="2000" b="1" i="1" baseline="-25000"/>
          </a:p>
        </p:txBody>
      </p:sp>
      <p:sp>
        <p:nvSpPr>
          <p:cNvPr id="359436" name="Rectangle 12"/>
          <p:cNvSpPr>
            <a:spLocks noChangeArrowheads="1"/>
          </p:cNvSpPr>
          <p:nvPr/>
        </p:nvSpPr>
        <p:spPr bwMode="auto">
          <a:xfrm>
            <a:off x="2482850" y="5416550"/>
            <a:ext cx="847725" cy="457200"/>
          </a:xfrm>
          <a:prstGeom prst="rect">
            <a:avLst/>
          </a:prstGeom>
          <a:solidFill>
            <a:srgbClr val="FF00FF"/>
          </a:solidFill>
          <a:ln w="9525">
            <a:solidFill>
              <a:srgbClr val="000000"/>
            </a:solidFill>
            <a:miter lim="800000"/>
            <a:headEnd/>
            <a:tailEnd/>
          </a:ln>
        </p:spPr>
        <p:txBody>
          <a:bodyPr/>
          <a:lstStyle/>
          <a:p>
            <a:pPr algn="just" eaLnBrk="0" hangingPunct="0"/>
            <a:r>
              <a:rPr kumimoji="0" lang="en-US" altLang="zh-CN" b="1" i="1">
                <a:solidFill>
                  <a:schemeClr val="bg1"/>
                </a:solidFill>
              </a:rPr>
              <a:t>J</a:t>
            </a:r>
            <a:r>
              <a:rPr kumimoji="0" lang="en-US" altLang="zh-CN" b="1" i="1" baseline="-25000">
                <a:solidFill>
                  <a:schemeClr val="bg1"/>
                </a:solidFill>
              </a:rPr>
              <a:t>5</a:t>
            </a:r>
            <a:endParaRPr kumimoji="0" lang="zh-CN" altLang="en-US" b="1" i="1" baseline="-25000">
              <a:solidFill>
                <a:schemeClr val="bg1"/>
              </a:solidFill>
            </a:endParaRPr>
          </a:p>
        </p:txBody>
      </p:sp>
      <p:sp>
        <p:nvSpPr>
          <p:cNvPr id="359437" name="Rectangle 13"/>
          <p:cNvSpPr>
            <a:spLocks noChangeArrowheads="1"/>
          </p:cNvSpPr>
          <p:nvPr/>
        </p:nvSpPr>
        <p:spPr bwMode="auto">
          <a:xfrm>
            <a:off x="3346450" y="5416550"/>
            <a:ext cx="685800" cy="457200"/>
          </a:xfrm>
          <a:prstGeom prst="rect">
            <a:avLst/>
          </a:prstGeom>
          <a:solidFill>
            <a:srgbClr val="00FFFF"/>
          </a:solidFill>
          <a:ln w="9525">
            <a:solidFill>
              <a:srgbClr val="000000"/>
            </a:solidFill>
            <a:miter lim="800000"/>
            <a:headEnd/>
            <a:tailEnd/>
          </a:ln>
        </p:spPr>
        <p:txBody>
          <a:bodyPr/>
          <a:lstStyle/>
          <a:p>
            <a:pPr algn="just" eaLnBrk="0" hangingPunct="0"/>
            <a:r>
              <a:rPr kumimoji="0" lang="en-US" altLang="zh-CN" b="1" i="1"/>
              <a:t>J</a:t>
            </a:r>
            <a:r>
              <a:rPr kumimoji="0" lang="en-US" altLang="zh-CN" b="1" i="1" baseline="-25000"/>
              <a:t>6</a:t>
            </a:r>
            <a:endParaRPr kumimoji="0" lang="zh-CN" altLang="en-US" b="1" i="1" baseline="-25000"/>
          </a:p>
        </p:txBody>
      </p:sp>
      <p:sp>
        <p:nvSpPr>
          <p:cNvPr id="359438" name="Rectangle 14"/>
          <p:cNvSpPr>
            <a:spLocks noChangeArrowheads="1"/>
          </p:cNvSpPr>
          <p:nvPr/>
        </p:nvSpPr>
        <p:spPr bwMode="auto">
          <a:xfrm>
            <a:off x="4044950" y="5416550"/>
            <a:ext cx="457200" cy="457200"/>
          </a:xfrm>
          <a:prstGeom prst="rect">
            <a:avLst/>
          </a:prstGeom>
          <a:solidFill>
            <a:srgbClr val="FFCC99"/>
          </a:solidFill>
          <a:ln w="9525">
            <a:solidFill>
              <a:srgbClr val="000000"/>
            </a:solidFill>
            <a:miter lim="800000"/>
            <a:headEnd/>
            <a:tailEnd/>
          </a:ln>
        </p:spPr>
        <p:txBody>
          <a:bodyPr/>
          <a:lstStyle/>
          <a:p>
            <a:pPr algn="just" eaLnBrk="0" hangingPunct="0"/>
            <a:r>
              <a:rPr kumimoji="0" lang="en-US" altLang="zh-CN" b="1" i="1"/>
              <a:t>J</a:t>
            </a:r>
            <a:r>
              <a:rPr kumimoji="0" lang="en-US" altLang="zh-CN" b="1" i="1" baseline="-25000"/>
              <a:t>3</a:t>
            </a:r>
            <a:endParaRPr kumimoji="0" lang="zh-CN" altLang="en-US" b="1" i="1" baseline="-25000"/>
          </a:p>
        </p:txBody>
      </p:sp>
      <p:sp>
        <p:nvSpPr>
          <p:cNvPr id="359439" name="Rectangle 15"/>
          <p:cNvSpPr>
            <a:spLocks noChangeArrowheads="1"/>
          </p:cNvSpPr>
          <p:nvPr/>
        </p:nvSpPr>
        <p:spPr bwMode="auto">
          <a:xfrm>
            <a:off x="4502150" y="5419725"/>
            <a:ext cx="419100" cy="457200"/>
          </a:xfrm>
          <a:prstGeom prst="rect">
            <a:avLst/>
          </a:prstGeom>
          <a:solidFill>
            <a:srgbClr val="99CCFF"/>
          </a:solidFill>
          <a:ln w="9525">
            <a:solidFill>
              <a:srgbClr val="000000"/>
            </a:solidFill>
            <a:miter lim="800000"/>
            <a:headEnd/>
            <a:tailEnd/>
          </a:ln>
        </p:spPr>
        <p:txBody>
          <a:bodyPr/>
          <a:lstStyle/>
          <a:p>
            <a:pPr algn="just" eaLnBrk="0" hangingPunct="0"/>
            <a:r>
              <a:rPr kumimoji="0" lang="en-US" altLang="zh-CN" sz="1800" b="1" i="1"/>
              <a:t>J</a:t>
            </a:r>
            <a:r>
              <a:rPr kumimoji="0" lang="en-US" altLang="zh-CN" sz="1800" b="1" i="1" baseline="-25000"/>
              <a:t>1</a:t>
            </a:r>
            <a:endParaRPr kumimoji="0" lang="zh-CN" altLang="en-US" sz="1800" b="1" i="1" baseline="-25000"/>
          </a:p>
        </p:txBody>
      </p:sp>
      <p:graphicFrame>
        <p:nvGraphicFramePr>
          <p:cNvPr id="359507" name="Group 83"/>
          <p:cNvGraphicFramePr>
            <a:graphicFrameLocks noGrp="1"/>
          </p:cNvGraphicFramePr>
          <p:nvPr/>
        </p:nvGraphicFramePr>
        <p:xfrm>
          <a:off x="5724525" y="3500438"/>
          <a:ext cx="2320925" cy="2414016"/>
        </p:xfrm>
        <a:graphic>
          <a:graphicData uri="http://schemas.openxmlformats.org/drawingml/2006/table">
            <a:tbl>
              <a:tblPr/>
              <a:tblGrid>
                <a:gridCol w="2320925">
                  <a:extLst>
                    <a:ext uri="{9D8B030D-6E8A-4147-A177-3AD203B41FA5}">
                      <a16:colId xmlns:a16="http://schemas.microsoft.com/office/drawing/2014/main" val="20000"/>
                    </a:ext>
                  </a:extLst>
                </a:gridCol>
              </a:tblGrid>
              <a:tr h="5857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rPr>
                        <a:t>所用时间</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smtClean="0">
                          <a:ln>
                            <a:noFill/>
                          </a:ln>
                          <a:solidFill>
                            <a:srgbClr val="0000CC"/>
                          </a:solidFill>
                          <a:effectLst/>
                          <a:latin typeface="Times New Roman" pitchFamily="18"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smtClean="0">
                          <a:ln>
                            <a:noFill/>
                          </a:ln>
                          <a:solidFill>
                            <a:srgbClr val="0000CC"/>
                          </a:solidFill>
                          <a:effectLst/>
                          <a:latin typeface="Times New Roman" pitchFamily="18" charset="0"/>
                          <a:ea typeface="楷体_GB2312" pitchFamily="49" charset="-122"/>
                        </a:rPr>
                        <a:t>14+3=17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dirty="0" smtClean="0">
                          <a:ln>
                            <a:noFill/>
                          </a:ln>
                          <a:solidFill>
                            <a:srgbClr val="0000CC"/>
                          </a:solidFill>
                          <a:effectLst/>
                          <a:latin typeface="Times New Roman" pitchFamily="18" charset="0"/>
                          <a:ea typeface="楷体_GB2312" pitchFamily="49" charset="-122"/>
                        </a:rPr>
                        <a:t>6+5+4+2=17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9506"/>
                                        </p:tgtEl>
                                        <p:attrNameLst>
                                          <p:attrName>style.visibility</p:attrName>
                                        </p:attrNameLst>
                                      </p:cBhvr>
                                      <p:to>
                                        <p:strVal val="visible"/>
                                      </p:to>
                                    </p:set>
                                    <p:animEffect transition="in" filter="dissolve">
                                      <p:cBhvr>
                                        <p:cTn id="7" dur="500"/>
                                        <p:tgtEl>
                                          <p:spTgt spid="359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59435"/>
                                        </p:tgtEl>
                                        <p:attrNameLst>
                                          <p:attrName>style.visibility</p:attrName>
                                        </p:attrNameLst>
                                      </p:cBhvr>
                                      <p:to>
                                        <p:strVal val="visible"/>
                                      </p:to>
                                    </p:set>
                                    <p:anim calcmode="lin" valueType="num">
                                      <p:cBhvr additive="base">
                                        <p:cTn id="12" dur="500" fill="hold"/>
                                        <p:tgtEl>
                                          <p:spTgt spid="359435"/>
                                        </p:tgtEl>
                                        <p:attrNameLst>
                                          <p:attrName>ppt_x</p:attrName>
                                        </p:attrNameLst>
                                      </p:cBhvr>
                                      <p:tavLst>
                                        <p:tav tm="0">
                                          <p:val>
                                            <p:strVal val="1+#ppt_w/2"/>
                                          </p:val>
                                        </p:tav>
                                        <p:tav tm="100000">
                                          <p:val>
                                            <p:strVal val="#ppt_x"/>
                                          </p:val>
                                        </p:tav>
                                      </p:tavLst>
                                    </p:anim>
                                    <p:anim calcmode="lin" valueType="num">
                                      <p:cBhvr additive="base">
                                        <p:cTn id="13" dur="500" fill="hold"/>
                                        <p:tgtEl>
                                          <p:spTgt spid="3594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59433"/>
                                        </p:tgtEl>
                                        <p:attrNameLst>
                                          <p:attrName>style.visibility</p:attrName>
                                        </p:attrNameLst>
                                      </p:cBhvr>
                                      <p:to>
                                        <p:strVal val="visible"/>
                                      </p:to>
                                    </p:set>
                                    <p:anim calcmode="lin" valueType="num">
                                      <p:cBhvr additive="base">
                                        <p:cTn id="18" dur="500" fill="hold"/>
                                        <p:tgtEl>
                                          <p:spTgt spid="359433"/>
                                        </p:tgtEl>
                                        <p:attrNameLst>
                                          <p:attrName>ppt_x</p:attrName>
                                        </p:attrNameLst>
                                      </p:cBhvr>
                                      <p:tavLst>
                                        <p:tav tm="0">
                                          <p:val>
                                            <p:strVal val="1+#ppt_w/2"/>
                                          </p:val>
                                        </p:tav>
                                        <p:tav tm="100000">
                                          <p:val>
                                            <p:strVal val="#ppt_x"/>
                                          </p:val>
                                        </p:tav>
                                      </p:tavLst>
                                    </p:anim>
                                    <p:anim calcmode="lin" valueType="num">
                                      <p:cBhvr additive="base">
                                        <p:cTn id="19" dur="500" fill="hold"/>
                                        <p:tgtEl>
                                          <p:spTgt spid="3594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59436"/>
                                        </p:tgtEl>
                                        <p:attrNameLst>
                                          <p:attrName>style.visibility</p:attrName>
                                        </p:attrNameLst>
                                      </p:cBhvr>
                                      <p:to>
                                        <p:strVal val="visible"/>
                                      </p:to>
                                    </p:set>
                                    <p:anim calcmode="lin" valueType="num">
                                      <p:cBhvr additive="base">
                                        <p:cTn id="24" dur="500" fill="hold"/>
                                        <p:tgtEl>
                                          <p:spTgt spid="359436"/>
                                        </p:tgtEl>
                                        <p:attrNameLst>
                                          <p:attrName>ppt_x</p:attrName>
                                        </p:attrNameLst>
                                      </p:cBhvr>
                                      <p:tavLst>
                                        <p:tav tm="0">
                                          <p:val>
                                            <p:strVal val="1+#ppt_w/2"/>
                                          </p:val>
                                        </p:tav>
                                        <p:tav tm="100000">
                                          <p:val>
                                            <p:strVal val="#ppt_x"/>
                                          </p:val>
                                        </p:tav>
                                      </p:tavLst>
                                    </p:anim>
                                    <p:anim calcmode="lin" valueType="num">
                                      <p:cBhvr additive="base">
                                        <p:cTn id="25" dur="500" fill="hold"/>
                                        <p:tgtEl>
                                          <p:spTgt spid="35943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59437"/>
                                        </p:tgtEl>
                                        <p:attrNameLst>
                                          <p:attrName>style.visibility</p:attrName>
                                        </p:attrNameLst>
                                      </p:cBhvr>
                                      <p:to>
                                        <p:strVal val="visible"/>
                                      </p:to>
                                    </p:set>
                                    <p:anim calcmode="lin" valueType="num">
                                      <p:cBhvr additive="base">
                                        <p:cTn id="30" dur="500" fill="hold"/>
                                        <p:tgtEl>
                                          <p:spTgt spid="359437"/>
                                        </p:tgtEl>
                                        <p:attrNameLst>
                                          <p:attrName>ppt_x</p:attrName>
                                        </p:attrNameLst>
                                      </p:cBhvr>
                                      <p:tavLst>
                                        <p:tav tm="0">
                                          <p:val>
                                            <p:strVal val="1+#ppt_w/2"/>
                                          </p:val>
                                        </p:tav>
                                        <p:tav tm="100000">
                                          <p:val>
                                            <p:strVal val="#ppt_x"/>
                                          </p:val>
                                        </p:tav>
                                      </p:tavLst>
                                    </p:anim>
                                    <p:anim calcmode="lin" valueType="num">
                                      <p:cBhvr additive="base">
                                        <p:cTn id="31" dur="500" fill="hold"/>
                                        <p:tgtEl>
                                          <p:spTgt spid="35943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59438"/>
                                        </p:tgtEl>
                                        <p:attrNameLst>
                                          <p:attrName>style.visibility</p:attrName>
                                        </p:attrNameLst>
                                      </p:cBhvr>
                                      <p:to>
                                        <p:strVal val="visible"/>
                                      </p:to>
                                    </p:set>
                                    <p:anim calcmode="lin" valueType="num">
                                      <p:cBhvr additive="base">
                                        <p:cTn id="36" dur="500" fill="hold"/>
                                        <p:tgtEl>
                                          <p:spTgt spid="359438"/>
                                        </p:tgtEl>
                                        <p:attrNameLst>
                                          <p:attrName>ppt_x</p:attrName>
                                        </p:attrNameLst>
                                      </p:cBhvr>
                                      <p:tavLst>
                                        <p:tav tm="0">
                                          <p:val>
                                            <p:strVal val="1+#ppt_w/2"/>
                                          </p:val>
                                        </p:tav>
                                        <p:tav tm="100000">
                                          <p:val>
                                            <p:strVal val="#ppt_x"/>
                                          </p:val>
                                        </p:tav>
                                      </p:tavLst>
                                    </p:anim>
                                    <p:anim calcmode="lin" valueType="num">
                                      <p:cBhvr additive="base">
                                        <p:cTn id="37" dur="500" fill="hold"/>
                                        <p:tgtEl>
                                          <p:spTgt spid="35943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59434"/>
                                        </p:tgtEl>
                                        <p:attrNameLst>
                                          <p:attrName>style.visibility</p:attrName>
                                        </p:attrNameLst>
                                      </p:cBhvr>
                                      <p:to>
                                        <p:strVal val="visible"/>
                                      </p:to>
                                    </p:set>
                                    <p:anim calcmode="lin" valueType="num">
                                      <p:cBhvr additive="base">
                                        <p:cTn id="42" dur="500" fill="hold"/>
                                        <p:tgtEl>
                                          <p:spTgt spid="359434"/>
                                        </p:tgtEl>
                                        <p:attrNameLst>
                                          <p:attrName>ppt_x</p:attrName>
                                        </p:attrNameLst>
                                      </p:cBhvr>
                                      <p:tavLst>
                                        <p:tav tm="0">
                                          <p:val>
                                            <p:strVal val="1+#ppt_w/2"/>
                                          </p:val>
                                        </p:tav>
                                        <p:tav tm="100000">
                                          <p:val>
                                            <p:strVal val="#ppt_x"/>
                                          </p:val>
                                        </p:tav>
                                      </p:tavLst>
                                    </p:anim>
                                    <p:anim calcmode="lin" valueType="num">
                                      <p:cBhvr additive="base">
                                        <p:cTn id="43" dur="500" fill="hold"/>
                                        <p:tgtEl>
                                          <p:spTgt spid="35943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59439"/>
                                        </p:tgtEl>
                                        <p:attrNameLst>
                                          <p:attrName>style.visibility</p:attrName>
                                        </p:attrNameLst>
                                      </p:cBhvr>
                                      <p:to>
                                        <p:strVal val="visible"/>
                                      </p:to>
                                    </p:set>
                                    <p:anim calcmode="lin" valueType="num">
                                      <p:cBhvr additive="base">
                                        <p:cTn id="48" dur="500" fill="hold"/>
                                        <p:tgtEl>
                                          <p:spTgt spid="359439"/>
                                        </p:tgtEl>
                                        <p:attrNameLst>
                                          <p:attrName>ppt_x</p:attrName>
                                        </p:attrNameLst>
                                      </p:cBhvr>
                                      <p:tavLst>
                                        <p:tav tm="0">
                                          <p:val>
                                            <p:strVal val="1+#ppt_w/2"/>
                                          </p:val>
                                        </p:tav>
                                        <p:tav tm="100000">
                                          <p:val>
                                            <p:strVal val="#ppt_x"/>
                                          </p:val>
                                        </p:tav>
                                      </p:tavLst>
                                    </p:anim>
                                    <p:anim calcmode="lin" valueType="num">
                                      <p:cBhvr additive="base">
                                        <p:cTn id="49" dur="500" fill="hold"/>
                                        <p:tgtEl>
                                          <p:spTgt spid="35943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59507"/>
                                        </p:tgtEl>
                                        <p:attrNameLst>
                                          <p:attrName>style.visibility</p:attrName>
                                        </p:attrNameLst>
                                      </p:cBhvr>
                                      <p:to>
                                        <p:strVal val="visible"/>
                                      </p:to>
                                    </p:set>
                                    <p:animEffect transition="in" filter="randombar(horizontal)">
                                      <p:cBhvr>
                                        <p:cTn id="54" dur="500"/>
                                        <p:tgtEl>
                                          <p:spTgt spid="35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5" grpId="0" animBg="1" autoUpdateAnimBg="0"/>
      <p:bldP spid="359433" grpId="0" animBg="1" autoUpdateAnimBg="0"/>
      <p:bldP spid="359434" grpId="0" animBg="1" autoUpdateAnimBg="0"/>
      <p:bldP spid="359436" grpId="0" animBg="1" autoUpdateAnimBg="0"/>
      <p:bldP spid="359437" grpId="0" animBg="1" autoUpdateAnimBg="0"/>
      <p:bldP spid="359438" grpId="0" animBg="1" autoUpdateAnimBg="0"/>
      <p:bldP spid="35943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贪心算法的基本思想</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1520" y="764704"/>
            <a:ext cx="8856984" cy="5976664"/>
          </a:xfrm>
          <a:prstGeom prst="rect">
            <a:avLst/>
          </a:prstGeom>
        </p:spPr>
        <p:txBody>
          <a:bodyPr/>
          <a:lstStyle/>
          <a:p>
            <a:pPr marL="609600" indent="-609600" eaLnBrk="1" hangingPunct="1">
              <a:lnSpc>
                <a:spcPct val="150000"/>
              </a:lnSpc>
              <a:spcBef>
                <a:spcPts val="0"/>
              </a:spcBef>
            </a:pPr>
            <a:r>
              <a:rPr lang="zh-CN" altLang="en-US" sz="2200" dirty="0" smtClean="0"/>
              <a:t>贪心算法的基本思想</a:t>
            </a:r>
            <a:endParaRPr lang="en-US" altLang="zh-CN" sz="2200" dirty="0" smtClean="0"/>
          </a:p>
          <a:p>
            <a:pPr marL="1008000" lvl="1" indent="-432000" eaLnBrk="1" hangingPunct="1">
              <a:lnSpc>
                <a:spcPct val="150000"/>
              </a:lnSpc>
              <a:spcBef>
                <a:spcPts val="0"/>
              </a:spcBef>
            </a:pPr>
            <a:r>
              <a:rPr lang="zh-CN" altLang="en-US" sz="2200" dirty="0"/>
              <a:t>优化问题的算法往往包含一系列步骤，每一步都有一组选择</a:t>
            </a:r>
            <a:endParaRPr lang="en-US" altLang="zh-CN" sz="2200" dirty="0"/>
          </a:p>
          <a:p>
            <a:pPr marL="1008000" lvl="1" indent="-432000" eaLnBrk="1" hangingPunct="1">
              <a:lnSpc>
                <a:spcPct val="150000"/>
              </a:lnSpc>
              <a:spcBef>
                <a:spcPts val="0"/>
              </a:spcBef>
            </a:pPr>
            <a:r>
              <a:rPr lang="zh-CN" altLang="en-US" sz="2200" dirty="0" smtClean="0"/>
              <a:t>贪心算法在</a:t>
            </a:r>
            <a:r>
              <a:rPr lang="zh-CN" altLang="en-US" sz="2200" dirty="0"/>
              <a:t>每一步选择中都采取在</a:t>
            </a:r>
            <a:r>
              <a:rPr lang="zh-CN" altLang="en-US" sz="2200" b="1" dirty="0">
                <a:solidFill>
                  <a:srgbClr val="C00000"/>
                </a:solidFill>
              </a:rPr>
              <a:t>当前状态下最</a:t>
            </a:r>
            <a:r>
              <a:rPr lang="zh-CN" altLang="en-US" sz="2200" b="1" dirty="0" smtClean="0">
                <a:solidFill>
                  <a:srgbClr val="C00000"/>
                </a:solidFill>
              </a:rPr>
              <a:t>优</a:t>
            </a:r>
            <a:r>
              <a:rPr lang="zh-CN" altLang="en-US" sz="2200" dirty="0" smtClean="0"/>
              <a:t>的</a:t>
            </a:r>
            <a:r>
              <a:rPr lang="zh-CN" altLang="en-US" sz="2200" dirty="0"/>
              <a:t>选</a:t>
            </a:r>
            <a:r>
              <a:rPr lang="zh-CN" altLang="en-US" sz="2200" dirty="0" smtClean="0"/>
              <a:t>择</a:t>
            </a:r>
            <a:endParaRPr lang="en-US" altLang="zh-CN" sz="2200" dirty="0" smtClean="0"/>
          </a:p>
          <a:p>
            <a:pPr marL="1440000" lvl="2" indent="-432000" eaLnBrk="1" hangingPunct="1">
              <a:lnSpc>
                <a:spcPct val="150000"/>
              </a:lnSpc>
              <a:spcBef>
                <a:spcPts val="0"/>
              </a:spcBef>
            </a:pPr>
            <a:r>
              <a:rPr lang="zh-CN" altLang="en-US" sz="2200" dirty="0"/>
              <a:t>目的是希望由此导出的果是最优的</a:t>
            </a:r>
            <a:endParaRPr lang="en-US" altLang="zh-CN" sz="2200" dirty="0"/>
          </a:p>
          <a:p>
            <a:pPr marL="1008000" lvl="1" indent="-432000" eaLnBrk="1" hangingPunct="1">
              <a:lnSpc>
                <a:spcPct val="150000"/>
              </a:lnSpc>
              <a:spcBef>
                <a:spcPts val="0"/>
              </a:spcBef>
            </a:pPr>
            <a:r>
              <a:rPr lang="zh-CN" altLang="en-US" sz="2200" dirty="0"/>
              <a:t>简言之：贪心算</a:t>
            </a:r>
            <a:r>
              <a:rPr lang="zh-CN" altLang="en-US" sz="2200" dirty="0" smtClean="0"/>
              <a:t>法在求解问题时并不着眼于整</a:t>
            </a:r>
            <a:r>
              <a:rPr lang="zh-CN" altLang="en-US" sz="2200" dirty="0"/>
              <a:t>体最</a:t>
            </a:r>
            <a:r>
              <a:rPr lang="zh-CN" altLang="en-US" sz="2200" dirty="0" smtClean="0"/>
              <a:t>优</a:t>
            </a:r>
            <a:endParaRPr lang="en-US" altLang="zh-CN" sz="2200" dirty="0" smtClean="0"/>
          </a:p>
          <a:p>
            <a:pPr marL="1440000" lvl="2" indent="-432000" eaLnBrk="1" hangingPunct="1">
              <a:lnSpc>
                <a:spcPct val="150000"/>
              </a:lnSpc>
              <a:spcBef>
                <a:spcPts val="0"/>
              </a:spcBef>
            </a:pPr>
            <a:r>
              <a:rPr lang="zh-CN" altLang="en-US" sz="2200" dirty="0"/>
              <a:t>它所作出的选择仅仅是当前看来是最优的</a:t>
            </a:r>
            <a:endParaRPr lang="en-US" altLang="zh-CN" sz="2200" dirty="0"/>
          </a:p>
          <a:p>
            <a:pPr marL="1008000" lvl="1" indent="-432000" eaLnBrk="1" hangingPunct="1">
              <a:lnSpc>
                <a:spcPct val="150000"/>
              </a:lnSpc>
              <a:spcBef>
                <a:spcPts val="0"/>
              </a:spcBef>
            </a:pPr>
            <a:r>
              <a:rPr lang="zh-CN" altLang="en-US" sz="2200" dirty="0" smtClean="0"/>
              <a:t>贪</a:t>
            </a:r>
            <a:r>
              <a:rPr lang="zh-CN" altLang="en-US" sz="2200" dirty="0"/>
              <a:t>心算</a:t>
            </a:r>
            <a:r>
              <a:rPr lang="zh-CN" altLang="en-US" sz="2200" dirty="0" smtClean="0"/>
              <a:t>法能否得到整</a:t>
            </a:r>
            <a:r>
              <a:rPr lang="zh-CN" altLang="en-US" sz="2200" dirty="0"/>
              <a:t>体最</a:t>
            </a:r>
            <a:r>
              <a:rPr lang="zh-CN" altLang="en-US" sz="2200" dirty="0" smtClean="0"/>
              <a:t>优解？</a:t>
            </a:r>
            <a:r>
              <a:rPr lang="en-US" altLang="zh-CN" sz="2200" dirty="0" smtClean="0"/>
              <a:t>……</a:t>
            </a:r>
            <a:r>
              <a:rPr lang="zh-CN" altLang="en-US" sz="2200" dirty="0" smtClean="0"/>
              <a:t>具体问题，具体分析</a:t>
            </a:r>
            <a:endParaRPr lang="en-US" altLang="zh-CN" sz="2200" dirty="0"/>
          </a:p>
          <a:p>
            <a:pPr marL="609600" indent="-609600" eaLnBrk="1" hangingPunct="1">
              <a:lnSpc>
                <a:spcPct val="150000"/>
              </a:lnSpc>
              <a:spcBef>
                <a:spcPts val="0"/>
              </a:spcBef>
            </a:pPr>
            <a:r>
              <a:rPr lang="zh-CN" altLang="en-US" sz="2200" dirty="0"/>
              <a:t>贪心算法在有最优子结构的问题中尤为有</a:t>
            </a:r>
            <a:r>
              <a:rPr lang="zh-CN" altLang="en-US" sz="2200" dirty="0" smtClean="0"/>
              <a:t>效</a:t>
            </a:r>
            <a:endParaRPr lang="en-US" altLang="zh-CN" sz="2200" dirty="0" smtClean="0"/>
          </a:p>
          <a:p>
            <a:pPr marL="1008000" lvl="1" indent="-432000" eaLnBrk="1" hangingPunct="1">
              <a:lnSpc>
                <a:spcPct val="150000"/>
              </a:lnSpc>
              <a:spcBef>
                <a:spcPts val="0"/>
              </a:spcBef>
            </a:pPr>
            <a:r>
              <a:rPr lang="zh-CN" altLang="en-US" sz="2200" dirty="0"/>
              <a:t>最优子结构的意思是：局部最优解能决定全局最优解</a:t>
            </a:r>
            <a:endParaRPr lang="en-US" altLang="zh-CN" sz="2200" dirty="0"/>
          </a:p>
          <a:p>
            <a:pPr marL="1440000" lvl="2" indent="-432000" eaLnBrk="1" hangingPunct="1">
              <a:lnSpc>
                <a:spcPct val="150000"/>
              </a:lnSpc>
              <a:spcBef>
                <a:spcPts val="0"/>
              </a:spcBef>
            </a:pPr>
            <a:r>
              <a:rPr lang="zh-CN" altLang="en-US" sz="2200" dirty="0" smtClean="0"/>
              <a:t>问</a:t>
            </a:r>
            <a:r>
              <a:rPr lang="zh-CN" altLang="en-US" sz="2200" dirty="0"/>
              <a:t>题能够分解成子问题来解</a:t>
            </a:r>
            <a:r>
              <a:rPr lang="zh-CN" altLang="en-US" sz="2200" dirty="0" smtClean="0"/>
              <a:t>决</a:t>
            </a:r>
            <a:endParaRPr lang="en-US" altLang="zh-CN" sz="2200" dirty="0" smtClean="0"/>
          </a:p>
          <a:p>
            <a:pPr marL="1440000" lvl="2" indent="-432000" eaLnBrk="1" hangingPunct="1">
              <a:lnSpc>
                <a:spcPct val="150000"/>
              </a:lnSpc>
              <a:spcBef>
                <a:spcPts val="0"/>
              </a:spcBef>
            </a:pPr>
            <a:r>
              <a:rPr lang="zh-CN" altLang="en-US" sz="2200" dirty="0" smtClean="0"/>
              <a:t>子</a:t>
            </a:r>
            <a:r>
              <a:rPr lang="zh-CN" altLang="en-US" sz="2200" dirty="0"/>
              <a:t>问题的最优解能递推到最终问题的最优</a:t>
            </a:r>
            <a:r>
              <a:rPr lang="zh-CN" altLang="en-US" sz="2200" dirty="0" smtClean="0"/>
              <a:t>解</a:t>
            </a:r>
            <a:endParaRPr lang="zh-CN" altLang="en-US" sz="2200" dirty="0"/>
          </a:p>
        </p:txBody>
      </p:sp>
    </p:spTree>
    <p:extLst>
      <p:ext uri="{BB962C8B-B14F-4D97-AF65-F5344CB8AC3E}">
        <p14:creationId xmlns:p14="http://schemas.microsoft.com/office/powerpoint/2010/main" val="73005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1"/>
          <p:cNvSpPr txBox="1">
            <a:spLocks noChangeArrowheads="1"/>
          </p:cNvSpPr>
          <p:nvPr/>
        </p:nvSpPr>
        <p:spPr bwMode="auto">
          <a:xfrm>
            <a:off x="395536" y="27105"/>
            <a:ext cx="8366393" cy="6863417"/>
          </a:xfrm>
          <a:prstGeom prst="rect">
            <a:avLst/>
          </a:prstGeom>
          <a:noFill/>
          <a:ln w="9525">
            <a:noFill/>
            <a:miter lim="800000"/>
            <a:headEnd/>
            <a:tailEnd/>
          </a:ln>
        </p:spPr>
        <p:txBody>
          <a:bodyPr wrap="none">
            <a:spAutoFit/>
          </a:bodyPr>
          <a:lstStyle/>
          <a:p>
            <a:r>
              <a:rPr lang="en-US" altLang="zh-CN" dirty="0" err="1"/>
              <a:t>tempplate</a:t>
            </a:r>
            <a:r>
              <a:rPr lang="en-US" altLang="zh-CN" dirty="0"/>
              <a:t>&lt;class Type&gt;</a:t>
            </a:r>
          </a:p>
          <a:p>
            <a:r>
              <a:rPr lang="en-US" altLang="zh-CN" dirty="0"/>
              <a:t>void Greedy(Type a[], </a:t>
            </a:r>
            <a:r>
              <a:rPr lang="en-US" altLang="zh-CN" dirty="0" err="1"/>
              <a:t>int</a:t>
            </a:r>
            <a:r>
              <a:rPr lang="en-US" altLang="zh-CN" dirty="0"/>
              <a:t> n, </a:t>
            </a:r>
            <a:r>
              <a:rPr lang="en-US" altLang="zh-CN" dirty="0" err="1"/>
              <a:t>int</a:t>
            </a:r>
            <a:r>
              <a:rPr lang="en-US" altLang="zh-CN" dirty="0"/>
              <a:t> m)</a:t>
            </a:r>
          </a:p>
          <a:p>
            <a:r>
              <a:rPr lang="en-US" altLang="zh-CN" dirty="0"/>
              <a:t>{   if(n&lt;=m) {</a:t>
            </a:r>
          </a:p>
          <a:p>
            <a:r>
              <a:rPr lang="en-US" altLang="zh-CN" dirty="0"/>
              <a:t>      </a:t>
            </a:r>
            <a:r>
              <a:rPr lang="en-US" altLang="zh-CN" dirty="0" err="1"/>
              <a:t>cout</a:t>
            </a:r>
            <a:r>
              <a:rPr lang="en-US" altLang="zh-CN" dirty="0"/>
              <a:t>&lt;&lt;“</a:t>
            </a:r>
            <a:r>
              <a:rPr lang="zh-CN" altLang="en-US" dirty="0"/>
              <a:t>为每个作业分配一台机器</a:t>
            </a:r>
            <a:r>
              <a:rPr lang="en-US" altLang="zh-CN" dirty="0"/>
              <a:t>”&lt;&lt;</a:t>
            </a:r>
            <a:r>
              <a:rPr lang="en-US" altLang="zh-CN" dirty="0" err="1"/>
              <a:t>endl</a:t>
            </a:r>
            <a:r>
              <a:rPr lang="en-US" altLang="zh-CN" dirty="0"/>
              <a:t>;</a:t>
            </a:r>
          </a:p>
          <a:p>
            <a:r>
              <a:rPr lang="en-US" altLang="zh-CN" dirty="0"/>
              <a:t>      return;</a:t>
            </a:r>
          </a:p>
          <a:p>
            <a:r>
              <a:rPr lang="en-US" altLang="zh-CN" dirty="0"/>
              <a:t>    }</a:t>
            </a:r>
          </a:p>
          <a:p>
            <a:r>
              <a:rPr lang="en-US" altLang="zh-CN" dirty="0"/>
              <a:t>    Sort(</a:t>
            </a:r>
            <a:r>
              <a:rPr lang="en-US" altLang="zh-CN" dirty="0" err="1"/>
              <a:t>a,n</a:t>
            </a:r>
            <a:r>
              <a:rPr lang="en-US" altLang="zh-CN" dirty="0"/>
              <a:t>); </a:t>
            </a:r>
            <a:r>
              <a:rPr lang="en-US" altLang="zh-CN" dirty="0">
                <a:solidFill>
                  <a:srgbClr val="FF0000"/>
                </a:solidFill>
              </a:rPr>
              <a:t>//</a:t>
            </a:r>
            <a:r>
              <a:rPr lang="zh-CN" altLang="en-US" dirty="0">
                <a:solidFill>
                  <a:srgbClr val="FF0000"/>
                </a:solidFill>
              </a:rPr>
              <a:t>将</a:t>
            </a:r>
            <a:r>
              <a:rPr lang="en-US" altLang="zh-CN" dirty="0">
                <a:solidFill>
                  <a:srgbClr val="FF0000"/>
                </a:solidFill>
              </a:rPr>
              <a:t>n</a:t>
            </a:r>
            <a:r>
              <a:rPr lang="zh-CN" altLang="en-US" dirty="0">
                <a:solidFill>
                  <a:srgbClr val="FF0000"/>
                </a:solidFill>
              </a:rPr>
              <a:t>个作业依其所需的处理时间</a:t>
            </a:r>
            <a:r>
              <a:rPr lang="zh-CN" altLang="en-US" dirty="0" smtClean="0">
                <a:solidFill>
                  <a:srgbClr val="FF0000"/>
                </a:solidFill>
              </a:rPr>
              <a:t>从大到小排序</a:t>
            </a:r>
            <a:endParaRPr lang="en-US" altLang="zh-CN" dirty="0">
              <a:solidFill>
                <a:srgbClr val="FF0000"/>
              </a:solidFill>
            </a:endParaRPr>
          </a:p>
          <a:p>
            <a:r>
              <a:rPr lang="en-US" altLang="zh-CN" dirty="0"/>
              <a:t>    </a:t>
            </a:r>
            <a:r>
              <a:rPr lang="en-US" altLang="zh-CN" dirty="0" err="1"/>
              <a:t>MinHeap</a:t>
            </a:r>
            <a:r>
              <a:rPr lang="en-US" altLang="zh-CN" dirty="0"/>
              <a:t>&lt;</a:t>
            </a:r>
            <a:r>
              <a:rPr lang="en-US" altLang="zh-CN" dirty="0" err="1"/>
              <a:t>MachineNode</a:t>
            </a:r>
            <a:r>
              <a:rPr lang="en-US" altLang="zh-CN" dirty="0"/>
              <a:t>&gt;H(m);</a:t>
            </a:r>
          </a:p>
          <a:p>
            <a:r>
              <a:rPr lang="en-US" altLang="zh-CN" dirty="0"/>
              <a:t>    </a:t>
            </a:r>
            <a:r>
              <a:rPr lang="en-US" altLang="zh-CN" dirty="0" err="1"/>
              <a:t>MachineNode</a:t>
            </a:r>
            <a:r>
              <a:rPr lang="en-US" altLang="zh-CN" dirty="0"/>
              <a:t> x;</a:t>
            </a:r>
          </a:p>
          <a:p>
            <a:r>
              <a:rPr lang="en-US" altLang="zh-CN" dirty="0"/>
              <a:t>    for(</a:t>
            </a:r>
            <a:r>
              <a:rPr lang="en-US" altLang="zh-CN" dirty="0" err="1"/>
              <a:t>int</a:t>
            </a:r>
            <a:r>
              <a:rPr lang="en-US" altLang="zh-CN" dirty="0"/>
              <a:t> </a:t>
            </a:r>
            <a:r>
              <a:rPr lang="en-US" altLang="zh-CN" dirty="0" err="1"/>
              <a:t>i</a:t>
            </a:r>
            <a:r>
              <a:rPr lang="en-US" altLang="zh-CN" dirty="0"/>
              <a:t>=1; </a:t>
            </a:r>
            <a:r>
              <a:rPr lang="en-US" altLang="zh-CN" dirty="0" err="1"/>
              <a:t>i</a:t>
            </a:r>
            <a:r>
              <a:rPr lang="en-US" altLang="zh-CN" dirty="0"/>
              <a:t>&lt;=m; </a:t>
            </a:r>
            <a:r>
              <a:rPr lang="en-US" altLang="zh-CN" dirty="0" err="1"/>
              <a:t>i</a:t>
            </a:r>
            <a:r>
              <a:rPr lang="en-US" altLang="zh-CN" dirty="0"/>
              <a:t>++) { </a:t>
            </a:r>
            <a:r>
              <a:rPr lang="en-US" altLang="zh-CN" dirty="0">
                <a:solidFill>
                  <a:srgbClr val="FF0000"/>
                </a:solidFill>
              </a:rPr>
              <a:t>//</a:t>
            </a:r>
            <a:r>
              <a:rPr lang="zh-CN" altLang="en-US" dirty="0">
                <a:solidFill>
                  <a:srgbClr val="FF0000"/>
                </a:solidFill>
              </a:rPr>
              <a:t>为机器建初始堆，堆顶为</a:t>
            </a:r>
            <a:r>
              <a:rPr lang="en-US" altLang="zh-CN" dirty="0">
                <a:solidFill>
                  <a:srgbClr val="FF0000"/>
                </a:solidFill>
              </a:rPr>
              <a:t>M1</a:t>
            </a:r>
          </a:p>
          <a:p>
            <a:r>
              <a:rPr lang="en-US" altLang="zh-CN" dirty="0"/>
              <a:t>        </a:t>
            </a:r>
            <a:r>
              <a:rPr lang="en-US" altLang="zh-CN" dirty="0" err="1"/>
              <a:t>x.avail</a:t>
            </a:r>
            <a:r>
              <a:rPr lang="en-US" altLang="zh-CN" dirty="0"/>
              <a:t>=0;  </a:t>
            </a:r>
            <a:r>
              <a:rPr lang="en-US" altLang="zh-CN" dirty="0">
                <a:solidFill>
                  <a:srgbClr val="FF0000"/>
                </a:solidFill>
              </a:rPr>
              <a:t>//</a:t>
            </a:r>
            <a:r>
              <a:rPr lang="zh-CN" altLang="en-US" dirty="0">
                <a:solidFill>
                  <a:srgbClr val="FF0000"/>
                </a:solidFill>
              </a:rPr>
              <a:t>初始化：每个机器均没作业，其处理作业结束时间均为</a:t>
            </a:r>
            <a:r>
              <a:rPr lang="en-US" altLang="zh-CN" dirty="0">
                <a:solidFill>
                  <a:srgbClr val="FF0000"/>
                </a:solidFill>
              </a:rPr>
              <a:t>0</a:t>
            </a:r>
          </a:p>
          <a:p>
            <a:r>
              <a:rPr lang="en-US" altLang="zh-CN" dirty="0"/>
              <a:t>        x.ID=</a:t>
            </a:r>
            <a:r>
              <a:rPr lang="en-US" altLang="zh-CN" dirty="0" err="1"/>
              <a:t>i</a:t>
            </a:r>
            <a:r>
              <a:rPr lang="en-US" altLang="zh-CN" dirty="0"/>
              <a:t>;</a:t>
            </a:r>
          </a:p>
          <a:p>
            <a:r>
              <a:rPr lang="en-US" altLang="zh-CN" dirty="0"/>
              <a:t>        </a:t>
            </a:r>
            <a:r>
              <a:rPr lang="en-US" altLang="zh-CN" dirty="0" err="1"/>
              <a:t>H.Insert</a:t>
            </a:r>
            <a:r>
              <a:rPr lang="en-US" altLang="zh-CN" dirty="0"/>
              <a:t>(x</a:t>
            </a:r>
            <a:r>
              <a:rPr lang="en-US" altLang="zh-CN" dirty="0" smtClean="0"/>
              <a:t>); </a:t>
            </a:r>
            <a:r>
              <a:rPr lang="en-US" altLang="zh-CN" dirty="0" smtClean="0">
                <a:solidFill>
                  <a:srgbClr val="FF0000"/>
                </a:solidFill>
              </a:rPr>
              <a:t>//</a:t>
            </a:r>
            <a:r>
              <a:rPr lang="zh-CN" altLang="en-US" dirty="0" smtClean="0">
                <a:solidFill>
                  <a:srgbClr val="FF0000"/>
                </a:solidFill>
              </a:rPr>
              <a:t>向堆</a:t>
            </a:r>
            <a:r>
              <a:rPr lang="en-US" altLang="zh-CN" dirty="0" smtClean="0">
                <a:solidFill>
                  <a:srgbClr val="FF0000"/>
                </a:solidFill>
              </a:rPr>
              <a:t>H</a:t>
            </a:r>
            <a:r>
              <a:rPr lang="zh-CN" altLang="en-US" dirty="0" smtClean="0">
                <a:solidFill>
                  <a:srgbClr val="FF0000"/>
                </a:solidFill>
              </a:rPr>
              <a:t>中插入一个机器节点</a:t>
            </a:r>
            <a:r>
              <a:rPr lang="en-US" altLang="zh-CN" dirty="0" smtClean="0">
                <a:solidFill>
                  <a:srgbClr val="FF0000"/>
                </a:solidFill>
              </a:rPr>
              <a:t>x</a:t>
            </a:r>
            <a:endParaRPr lang="en-US" altLang="zh-CN" dirty="0">
              <a:solidFill>
                <a:srgbClr val="FF0000"/>
              </a:solidFill>
            </a:endParaRPr>
          </a:p>
          <a:p>
            <a:r>
              <a:rPr lang="en-US" altLang="zh-CN" dirty="0"/>
              <a:t>    }</a:t>
            </a:r>
          </a:p>
          <a:p>
            <a:r>
              <a:rPr lang="en-US" altLang="zh-CN" dirty="0"/>
              <a:t>    for(</a:t>
            </a:r>
            <a:r>
              <a:rPr lang="en-US" altLang="zh-CN" dirty="0" err="1"/>
              <a:t>int</a:t>
            </a:r>
            <a:r>
              <a:rPr lang="en-US" altLang="zh-CN" dirty="0"/>
              <a:t> </a:t>
            </a:r>
            <a:r>
              <a:rPr lang="en-US" altLang="zh-CN" dirty="0" err="1" smtClean="0">
                <a:solidFill>
                  <a:srgbClr val="FF0000"/>
                </a:solidFill>
              </a:rPr>
              <a:t>i</a:t>
            </a:r>
            <a:r>
              <a:rPr lang="en-US" altLang="zh-CN" dirty="0" smtClean="0">
                <a:solidFill>
                  <a:srgbClr val="FF0000"/>
                </a:solidFill>
              </a:rPr>
              <a:t>=1; </a:t>
            </a:r>
            <a:r>
              <a:rPr lang="en-US" altLang="zh-CN" dirty="0" err="1" smtClean="0">
                <a:solidFill>
                  <a:srgbClr val="FF0000"/>
                </a:solidFill>
              </a:rPr>
              <a:t>i</a:t>
            </a:r>
            <a:r>
              <a:rPr lang="en-US" altLang="zh-CN" dirty="0" smtClean="0">
                <a:solidFill>
                  <a:srgbClr val="FF0000"/>
                </a:solidFill>
              </a:rPr>
              <a:t>&lt;=n; </a:t>
            </a:r>
            <a:r>
              <a:rPr lang="en-US" altLang="zh-CN" dirty="0" err="1" smtClean="0">
                <a:solidFill>
                  <a:srgbClr val="FF0000"/>
                </a:solidFill>
              </a:rPr>
              <a:t>i</a:t>
            </a:r>
            <a:r>
              <a:rPr lang="en-US" altLang="zh-CN" dirty="0" smtClean="0">
                <a:solidFill>
                  <a:srgbClr val="FF0000"/>
                </a:solidFill>
              </a:rPr>
              <a:t>++) </a:t>
            </a:r>
            <a:r>
              <a:rPr lang="en-US" altLang="zh-CN" dirty="0"/>
              <a:t>{ </a:t>
            </a:r>
            <a:endParaRPr lang="en-US" altLang="zh-CN" dirty="0">
              <a:solidFill>
                <a:srgbClr val="FF0000"/>
              </a:solidFill>
            </a:endParaRPr>
          </a:p>
          <a:p>
            <a:r>
              <a:rPr lang="en-US" altLang="zh-CN" dirty="0"/>
              <a:t>        </a:t>
            </a:r>
            <a:r>
              <a:rPr lang="en-US" altLang="zh-CN" dirty="0" err="1"/>
              <a:t>H.DeleteMin</a:t>
            </a:r>
            <a:r>
              <a:rPr lang="en-US" altLang="zh-CN" dirty="0"/>
              <a:t>(x);</a:t>
            </a:r>
          </a:p>
          <a:p>
            <a:r>
              <a:rPr lang="en-US" altLang="zh-CN" dirty="0"/>
              <a:t>        </a:t>
            </a:r>
            <a:r>
              <a:rPr lang="en-US" altLang="zh-CN" dirty="0" err="1"/>
              <a:t>cout</a:t>
            </a:r>
            <a:r>
              <a:rPr lang="en-US" altLang="zh-CN" dirty="0"/>
              <a:t>&lt;&lt;“</a:t>
            </a:r>
            <a:r>
              <a:rPr lang="zh-CN" altLang="en-US" dirty="0"/>
              <a:t>将机器</a:t>
            </a:r>
            <a:r>
              <a:rPr lang="en-US" altLang="zh-CN" dirty="0"/>
              <a:t>”&lt;&lt;x.ID&lt;&lt;“</a:t>
            </a:r>
            <a:r>
              <a:rPr lang="zh-CN" altLang="en-US" dirty="0"/>
              <a:t>从</a:t>
            </a:r>
            <a:r>
              <a:rPr lang="en-US" altLang="zh-CN" dirty="0"/>
              <a:t>”&lt;&lt;</a:t>
            </a:r>
            <a:r>
              <a:rPr lang="en-US" altLang="zh-CN" dirty="0" err="1"/>
              <a:t>x.avail</a:t>
            </a:r>
            <a:r>
              <a:rPr lang="en-US" altLang="zh-CN" dirty="0"/>
              <a:t>&lt;&lt;“</a:t>
            </a:r>
            <a:r>
              <a:rPr lang="zh-CN" altLang="en-US" dirty="0"/>
              <a:t>到</a:t>
            </a:r>
            <a:r>
              <a:rPr lang="en-US" altLang="zh-CN" dirty="0"/>
              <a:t>”</a:t>
            </a:r>
          </a:p>
          <a:p>
            <a:r>
              <a:rPr lang="en-US" altLang="zh-CN" dirty="0"/>
              <a:t>               &lt;&lt;(</a:t>
            </a:r>
            <a:r>
              <a:rPr lang="en-US" altLang="zh-CN" dirty="0" err="1"/>
              <a:t>x.avail+a</a:t>
            </a:r>
            <a:r>
              <a:rPr lang="en-US" altLang="zh-CN" dirty="0"/>
              <a:t>[</a:t>
            </a:r>
            <a:r>
              <a:rPr lang="en-US" altLang="zh-CN" dirty="0" err="1"/>
              <a:t>i</a:t>
            </a:r>
            <a:r>
              <a:rPr lang="en-US" altLang="zh-CN" dirty="0"/>
              <a:t>].</a:t>
            </a:r>
            <a:r>
              <a:rPr lang="en-US" altLang="zh-CN" dirty="0" smtClean="0"/>
              <a:t>time)&lt;&lt;“</a:t>
            </a:r>
            <a:r>
              <a:rPr lang="zh-CN" altLang="en-US" dirty="0"/>
              <a:t>的时间段分配给作业</a:t>
            </a:r>
            <a:r>
              <a:rPr lang="en-US" altLang="zh-CN" dirty="0"/>
              <a:t>”&lt;&lt;a[</a:t>
            </a:r>
            <a:r>
              <a:rPr lang="en-US" altLang="zh-CN" dirty="0" err="1"/>
              <a:t>i</a:t>
            </a:r>
            <a:r>
              <a:rPr lang="en-US" altLang="zh-CN" dirty="0"/>
              <a:t>].ID&lt;&lt;</a:t>
            </a:r>
            <a:r>
              <a:rPr lang="en-US" altLang="zh-CN" dirty="0" err="1"/>
              <a:t>endl</a:t>
            </a:r>
            <a:r>
              <a:rPr lang="en-US" altLang="zh-CN" dirty="0"/>
              <a:t>;</a:t>
            </a:r>
          </a:p>
          <a:p>
            <a:r>
              <a:rPr lang="en-US" altLang="zh-CN" dirty="0"/>
              <a:t>        </a:t>
            </a:r>
            <a:r>
              <a:rPr lang="en-US" altLang="zh-CN" dirty="0" err="1"/>
              <a:t>x.avail</a:t>
            </a:r>
            <a:r>
              <a:rPr lang="en-US" altLang="zh-CN" dirty="0"/>
              <a:t> += a[</a:t>
            </a:r>
            <a:r>
              <a:rPr lang="en-US" altLang="zh-CN" dirty="0" err="1"/>
              <a:t>i</a:t>
            </a:r>
            <a:r>
              <a:rPr lang="en-US" altLang="zh-CN" dirty="0"/>
              <a:t>].time;</a:t>
            </a:r>
          </a:p>
          <a:p>
            <a:r>
              <a:rPr lang="en-US" altLang="zh-CN" dirty="0"/>
              <a:t>        </a:t>
            </a:r>
            <a:r>
              <a:rPr lang="en-US" altLang="zh-CN" dirty="0" err="1"/>
              <a:t>H.Insert</a:t>
            </a:r>
            <a:r>
              <a:rPr lang="en-US" altLang="zh-CN" dirty="0"/>
              <a:t>(x);</a:t>
            </a:r>
          </a:p>
          <a:p>
            <a:r>
              <a:rPr lang="en-US" altLang="zh-CN" dirty="0"/>
              <a:t>    }</a:t>
            </a:r>
          </a:p>
          <a:p>
            <a:r>
              <a:rPr lang="en-US" altLang="zh-CN" dirty="0"/>
              <a:t>}</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76367"/>
            <a:ext cx="9144000" cy="5628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三类常用算法小结</a:t>
            </a: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en-GB" altLang="zh-CN" sz="2200" dirty="0" smtClean="0"/>
              <a:t>Divide-and-conquer</a:t>
            </a:r>
            <a:endParaRPr lang="en-US" altLang="zh-CN" sz="2200" dirty="0"/>
          </a:p>
          <a:p>
            <a:pPr marL="1008000" lvl="1" indent="-432000" eaLnBrk="1" hangingPunct="1">
              <a:lnSpc>
                <a:spcPct val="150000"/>
              </a:lnSpc>
              <a:spcBef>
                <a:spcPts val="400"/>
              </a:spcBef>
            </a:pPr>
            <a:r>
              <a:rPr lang="en-US" altLang="zh-CN" sz="2200" dirty="0"/>
              <a:t>Break up a problem into some sub-problems, solve each sub-problem independently, and combine solution to sub-problems to form solution to original problem</a:t>
            </a:r>
            <a:r>
              <a:rPr lang="en-US" altLang="zh-CN" sz="2200" dirty="0" smtClean="0"/>
              <a:t>.</a:t>
            </a:r>
          </a:p>
          <a:p>
            <a:pPr marL="609600" indent="-609600" eaLnBrk="1" hangingPunct="1">
              <a:lnSpc>
                <a:spcPct val="150000"/>
              </a:lnSpc>
              <a:spcBef>
                <a:spcPts val="400"/>
              </a:spcBef>
            </a:pPr>
            <a:r>
              <a:rPr lang="en-GB" altLang="zh-CN" sz="2200" dirty="0"/>
              <a:t>Dynamic programming</a:t>
            </a:r>
            <a:endParaRPr lang="en-US" altLang="zh-CN" sz="2200" dirty="0"/>
          </a:p>
          <a:p>
            <a:pPr marL="1008000" lvl="1" indent="-432000" eaLnBrk="1" hangingPunct="1">
              <a:lnSpc>
                <a:spcPct val="150000"/>
              </a:lnSpc>
              <a:spcBef>
                <a:spcPts val="400"/>
              </a:spcBef>
            </a:pPr>
            <a:r>
              <a:rPr lang="en-US" altLang="zh-CN" sz="2200" dirty="0"/>
              <a:t>Break up a problem into a series of overlapping sub-problems, and build up solutions to larger and larger sub-problems.</a:t>
            </a:r>
          </a:p>
          <a:p>
            <a:pPr marL="609600" indent="-609600" eaLnBrk="1" hangingPunct="1">
              <a:lnSpc>
                <a:spcPct val="150000"/>
              </a:lnSpc>
              <a:spcBef>
                <a:spcPts val="400"/>
              </a:spcBef>
            </a:pPr>
            <a:r>
              <a:rPr lang="en-GB" altLang="zh-CN" sz="2200" dirty="0" smtClean="0">
                <a:latin typeface="+mn-lt"/>
              </a:rPr>
              <a:t>Greedy</a:t>
            </a:r>
            <a:endParaRPr lang="en-US" altLang="zh-CN" sz="2200" dirty="0" smtClean="0">
              <a:latin typeface="+mn-lt"/>
            </a:endParaRPr>
          </a:p>
          <a:p>
            <a:pPr marL="1008000" lvl="1" indent="-432000" eaLnBrk="1" hangingPunct="1">
              <a:lnSpc>
                <a:spcPct val="150000"/>
              </a:lnSpc>
              <a:spcBef>
                <a:spcPts val="400"/>
              </a:spcBef>
            </a:pPr>
            <a:r>
              <a:rPr lang="en-US" altLang="zh-CN" sz="2200" dirty="0" smtClean="0">
                <a:latin typeface="+mn-lt"/>
              </a:rPr>
              <a:t>Build up a solution incrementally, myopically optimizing some local criterion.</a:t>
            </a:r>
          </a:p>
        </p:txBody>
      </p:sp>
    </p:spTree>
    <p:extLst>
      <p:ext uri="{BB962C8B-B14F-4D97-AF65-F5344CB8AC3E}">
        <p14:creationId xmlns:p14="http://schemas.microsoft.com/office/powerpoint/2010/main" val="7284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作业三</a:t>
            </a:r>
            <a:r>
              <a:rPr lang="zh-CN" altLang="en-US" dirty="0" smtClean="0">
                <a:solidFill>
                  <a:schemeClr val="bg2">
                    <a:lumMod val="10000"/>
                  </a:schemeClr>
                </a:solidFill>
                <a:cs typeface="Courier New" pitchFamily="49" charset="0"/>
              </a:rPr>
              <a:t>：动态规划</a:t>
            </a:r>
            <a:r>
              <a:rPr lang="zh-CN" altLang="en-US" smtClean="0">
                <a:solidFill>
                  <a:schemeClr val="bg2">
                    <a:lumMod val="10000"/>
                  </a:schemeClr>
                </a:solidFill>
                <a:cs typeface="Courier New" pitchFamily="49" charset="0"/>
              </a:rPr>
              <a:t>算</a:t>
            </a:r>
            <a:r>
              <a:rPr lang="zh-CN" altLang="en-US" smtClean="0">
                <a:solidFill>
                  <a:schemeClr val="bg2">
                    <a:lumMod val="10000"/>
                  </a:schemeClr>
                </a:solidFill>
                <a:cs typeface="Courier New" pitchFamily="49" charset="0"/>
              </a:rPr>
              <a:t>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600"/>
              </a:spcBef>
            </a:pPr>
            <a:r>
              <a:rPr lang="zh-CN" altLang="en-US" sz="2200" dirty="0" smtClean="0">
                <a:latin typeface="Times New Roman" pitchFamily="18" charset="0"/>
                <a:cs typeface="Times New Roman" pitchFamily="18" charset="0"/>
              </a:rPr>
              <a:t>给定如</a:t>
            </a:r>
            <a:r>
              <a:rPr lang="zh-CN" altLang="en-US" sz="2200" dirty="0">
                <a:latin typeface="Times New Roman" pitchFamily="18" charset="0"/>
                <a:cs typeface="Times New Roman" pitchFamily="18" charset="0"/>
              </a:rPr>
              <a:t>下矩阵</a:t>
            </a:r>
            <a:r>
              <a:rPr lang="zh-CN" altLang="en-US" sz="2200" dirty="0" smtClean="0">
                <a:latin typeface="Times New Roman" pitchFamily="18" charset="0"/>
                <a:cs typeface="Times New Roman" pitchFamily="18" charset="0"/>
              </a:rPr>
              <a:t>链：</a:t>
            </a:r>
            <a:r>
              <a:rPr lang="en-US" altLang="zh-CN" sz="2200" dirty="0" smtClean="0">
                <a:latin typeface="+mn-lt"/>
                <a:cs typeface="Times New Roman" pitchFamily="18" charset="0"/>
              </a:rPr>
              <a:t>p =</a:t>
            </a:r>
            <a:r>
              <a:rPr lang="zh-CN" altLang="en-US" sz="2200" dirty="0" smtClean="0">
                <a:latin typeface="+mn-lt"/>
                <a:cs typeface="Times New Roman" pitchFamily="18" charset="0"/>
              </a:rPr>
              <a:t>（</a:t>
            </a:r>
            <a:r>
              <a:rPr lang="en-US" altLang="zh-CN" sz="2200" dirty="0" smtClean="0">
                <a:latin typeface="+mn-lt"/>
                <a:cs typeface="Times New Roman" pitchFamily="18" charset="0"/>
              </a:rPr>
              <a:t>10,100,5,50,30,20,60,45,50</a:t>
            </a:r>
            <a:r>
              <a:rPr lang="zh-CN" altLang="en-US" sz="2200" dirty="0" smtClean="0">
                <a:latin typeface="+mn-lt"/>
                <a:cs typeface="Times New Roman" pitchFamily="18" charset="0"/>
              </a:rPr>
              <a:t>）</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问题（</a:t>
            </a:r>
            <a:r>
              <a:rPr lang="en-US" altLang="zh-CN" sz="2200" dirty="0" smtClean="0">
                <a:latin typeface="+mn-lt"/>
                <a:cs typeface="Arial" pitchFamily="34" charset="0"/>
              </a:rPr>
              <a:t>1</a:t>
            </a:r>
            <a:r>
              <a:rPr lang="zh-CN" altLang="en-US" sz="2200" dirty="0" smtClean="0">
                <a:latin typeface="+mn-lt"/>
                <a:cs typeface="Arial" pitchFamily="34" charset="0"/>
              </a:rPr>
              <a:t>）：请写出其</a:t>
            </a:r>
            <a:r>
              <a:rPr lang="zh-CN" altLang="en-US" sz="2200" dirty="0">
                <a:latin typeface="+mn-lt"/>
                <a:cs typeface="Arial" pitchFamily="34" charset="0"/>
              </a:rPr>
              <a:t>最优完全加括号方</a:t>
            </a:r>
            <a:r>
              <a:rPr lang="zh-CN" altLang="en-US" sz="2200" dirty="0" smtClean="0">
                <a:latin typeface="+mn-lt"/>
                <a:cs typeface="Arial" pitchFamily="34" charset="0"/>
              </a:rPr>
              <a:t>式</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问题（</a:t>
            </a:r>
            <a:r>
              <a:rPr lang="en-US" altLang="zh-CN" sz="2200" dirty="0" smtClean="0">
                <a:latin typeface="+mn-lt"/>
                <a:cs typeface="Arial" pitchFamily="34" charset="0"/>
              </a:rPr>
              <a:t>2</a:t>
            </a:r>
            <a:r>
              <a:rPr lang="zh-CN" altLang="en-US" sz="2200" dirty="0" smtClean="0">
                <a:latin typeface="+mn-lt"/>
                <a:cs typeface="Arial" pitchFamily="34" charset="0"/>
              </a:rPr>
              <a:t>）：请画出该问题的语</a:t>
            </a:r>
            <a:r>
              <a:rPr lang="zh-CN" altLang="en-US" sz="2200" dirty="0">
                <a:latin typeface="+mn-lt"/>
                <a:cs typeface="Arial" pitchFamily="34" charset="0"/>
              </a:rPr>
              <a:t>法树</a:t>
            </a:r>
            <a:r>
              <a:rPr lang="zh-CN" altLang="en-US" sz="2200" dirty="0" smtClean="0">
                <a:latin typeface="+mn-lt"/>
                <a:cs typeface="Arial" pitchFamily="34" charset="0"/>
              </a:rPr>
              <a:t>和相应的最</a:t>
            </a:r>
            <a:r>
              <a:rPr lang="zh-CN" altLang="en-US" sz="2200" dirty="0">
                <a:latin typeface="+mn-lt"/>
                <a:cs typeface="Arial" pitchFamily="34" charset="0"/>
              </a:rPr>
              <a:t>优三角剖分</a:t>
            </a:r>
            <a:r>
              <a:rPr lang="zh-CN" altLang="en-US" sz="2200" dirty="0" smtClean="0">
                <a:latin typeface="+mn-lt"/>
                <a:cs typeface="Arial" pitchFamily="34" charset="0"/>
              </a:rPr>
              <a:t>图</a:t>
            </a:r>
            <a:endParaRPr lang="zh-CN" altLang="en-US" sz="2200" dirty="0">
              <a:latin typeface="+mn-lt"/>
              <a:cs typeface="Arial" pitchFamily="34" charset="0"/>
            </a:endParaRPr>
          </a:p>
          <a:p>
            <a:pPr marL="504000" indent="-504000" eaLnBrk="1" hangingPunct="1">
              <a:lnSpc>
                <a:spcPct val="150000"/>
              </a:lnSpc>
              <a:spcBef>
                <a:spcPts val="600"/>
              </a:spcBef>
              <a:buClr>
                <a:srgbClr val="000000"/>
              </a:buClr>
              <a:buSzPct val="100000"/>
            </a:pPr>
            <a:r>
              <a:rPr lang="zh-CN" altLang="en-US" sz="2200" dirty="0" smtClean="0">
                <a:latin typeface="Times New Roman" pitchFamily="18" charset="0"/>
                <a:cs typeface="Times New Roman" pitchFamily="18" charset="0"/>
              </a:rPr>
              <a:t>给定如下有</a:t>
            </a:r>
            <a:r>
              <a:rPr lang="zh-CN" altLang="en-US" sz="2200" dirty="0">
                <a:latin typeface="Times New Roman" pitchFamily="18" charset="0"/>
                <a:cs typeface="Times New Roman" pitchFamily="18" charset="0"/>
              </a:rPr>
              <a:t>序</a:t>
            </a:r>
            <a:r>
              <a:rPr lang="zh-CN" altLang="en-US" sz="2200" dirty="0" smtClean="0">
                <a:latin typeface="Times New Roman" pitchFamily="18" charset="0"/>
                <a:cs typeface="Times New Roman" pitchFamily="18" charset="0"/>
              </a:rPr>
              <a:t>集：</a:t>
            </a:r>
            <a:r>
              <a:rPr lang="en-US" altLang="zh-CN" sz="2200" dirty="0" smtClean="0">
                <a:latin typeface="+mn-lt"/>
                <a:cs typeface="Times New Roman" pitchFamily="18" charset="0"/>
              </a:rPr>
              <a:t>s</a:t>
            </a:r>
            <a:r>
              <a:rPr lang="en-US" altLang="zh-CN" sz="2200" dirty="0">
                <a:latin typeface="+mn-lt"/>
                <a:cs typeface="Times New Roman" pitchFamily="18" charset="0"/>
              </a:rPr>
              <a:t>= {</a:t>
            </a:r>
            <a:r>
              <a:rPr lang="en-US" altLang="zh-CN" sz="2200" dirty="0" smtClean="0">
                <a:latin typeface="+mn-lt"/>
                <a:cs typeface="Times New Roman" pitchFamily="18" charset="0"/>
              </a:rPr>
              <a:t>k1, k2,…, k5}   (</a:t>
            </a:r>
            <a:r>
              <a:rPr lang="en-US" altLang="zh-CN" sz="2200" dirty="0">
                <a:latin typeface="+mn-lt"/>
                <a:cs typeface="Times New Roman" pitchFamily="18" charset="0"/>
              </a:rPr>
              <a:t>k1&lt;k2&lt;…&lt;k5) </a:t>
            </a: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其对应元素的查找概</a:t>
            </a:r>
            <a:r>
              <a:rPr lang="zh-CN" altLang="en-US" sz="2200" dirty="0">
                <a:latin typeface="+mn-lt"/>
                <a:cs typeface="Times New Roman" pitchFamily="18" charset="0"/>
              </a:rPr>
              <a:t>率分</a:t>
            </a:r>
            <a:r>
              <a:rPr lang="zh-CN" altLang="en-US" sz="2200" dirty="0" smtClean="0">
                <a:latin typeface="+mn-lt"/>
                <a:cs typeface="Times New Roman" pitchFamily="18" charset="0"/>
              </a:rPr>
              <a:t>布如下：</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endParaRPr lang="en-US" altLang="zh-CN" sz="2200" dirty="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a:latin typeface="+mn-lt"/>
                <a:cs typeface="Times New Roman" pitchFamily="18" charset="0"/>
              </a:rPr>
              <a:t>问</a:t>
            </a:r>
            <a:r>
              <a:rPr lang="zh-CN" altLang="en-US" sz="2200" dirty="0" smtClean="0">
                <a:latin typeface="+mn-lt"/>
                <a:cs typeface="Times New Roman" pitchFamily="18" charset="0"/>
              </a:rPr>
              <a:t>题（</a:t>
            </a:r>
            <a:r>
              <a:rPr lang="en-US" altLang="zh-CN" sz="2200" dirty="0" smtClean="0">
                <a:latin typeface="+mn-lt"/>
                <a:cs typeface="Times New Roman" pitchFamily="18" charset="0"/>
              </a:rPr>
              <a:t>1</a:t>
            </a:r>
            <a:r>
              <a:rPr lang="zh-CN" altLang="en-US" sz="2200" dirty="0" smtClean="0">
                <a:latin typeface="+mn-lt"/>
                <a:cs typeface="Times New Roman" pitchFamily="18" charset="0"/>
              </a:rPr>
              <a:t>）：请</a:t>
            </a:r>
            <a:r>
              <a:rPr lang="zh-CN" altLang="en-US" sz="2200" dirty="0">
                <a:latin typeface="+mn-lt"/>
                <a:cs typeface="Times New Roman" pitchFamily="18" charset="0"/>
              </a:rPr>
              <a:t>描</a:t>
            </a:r>
            <a:r>
              <a:rPr lang="zh-CN" altLang="en-US" sz="2200" dirty="0" smtClean="0">
                <a:latin typeface="+mn-lt"/>
                <a:cs typeface="Times New Roman" pitchFamily="18" charset="0"/>
              </a:rPr>
              <a:t>述求解最优二叉搜索树的动</a:t>
            </a:r>
            <a:r>
              <a:rPr lang="zh-CN" altLang="en-US" sz="2200" dirty="0">
                <a:latin typeface="+mn-lt"/>
                <a:cs typeface="Times New Roman" pitchFamily="18" charset="0"/>
              </a:rPr>
              <a:t>态规划算</a:t>
            </a:r>
            <a:r>
              <a:rPr lang="zh-CN" altLang="en-US" sz="2200" dirty="0" smtClean="0">
                <a:latin typeface="+mn-lt"/>
                <a:cs typeface="Times New Roman" pitchFamily="18" charset="0"/>
              </a:rPr>
              <a:t>法</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问题（</a:t>
            </a:r>
            <a:r>
              <a:rPr lang="en-US" altLang="zh-CN" sz="2200" dirty="0" smtClean="0">
                <a:latin typeface="+mn-lt"/>
                <a:cs typeface="Times New Roman" pitchFamily="18" charset="0"/>
              </a:rPr>
              <a:t>2</a:t>
            </a:r>
            <a:r>
              <a:rPr lang="zh-CN" altLang="en-US" sz="2200" dirty="0" smtClean="0">
                <a:latin typeface="+mn-lt"/>
                <a:cs typeface="Times New Roman" pitchFamily="18" charset="0"/>
              </a:rPr>
              <a:t>）：计</a:t>
            </a:r>
            <a:r>
              <a:rPr lang="zh-CN" altLang="en-US" sz="2200" dirty="0">
                <a:latin typeface="+mn-lt"/>
                <a:cs typeface="Times New Roman" pitchFamily="18" charset="0"/>
              </a:rPr>
              <a:t>算并填出最优值</a:t>
            </a:r>
            <a:r>
              <a:rPr lang="en-GB" altLang="zh-CN" sz="2200" dirty="0">
                <a:latin typeface="+mn-lt"/>
                <a:cs typeface="Times New Roman" pitchFamily="18" charset="0"/>
              </a:rPr>
              <a:t>m(</a:t>
            </a:r>
            <a:r>
              <a:rPr lang="en-GB" altLang="zh-CN" sz="2200" dirty="0" err="1">
                <a:latin typeface="+mn-lt"/>
                <a:cs typeface="Times New Roman" pitchFamily="18" charset="0"/>
              </a:rPr>
              <a:t>i,j</a:t>
            </a:r>
            <a:r>
              <a:rPr lang="en-GB" altLang="zh-CN" sz="2200" dirty="0">
                <a:latin typeface="+mn-lt"/>
                <a:cs typeface="Times New Roman" pitchFamily="18" charset="0"/>
              </a:rPr>
              <a:t>)</a:t>
            </a:r>
            <a:r>
              <a:rPr lang="zh-CN" altLang="en-GB" sz="2200" dirty="0">
                <a:latin typeface="+mn-lt"/>
                <a:cs typeface="Times New Roman" pitchFamily="18" charset="0"/>
              </a:rPr>
              <a:t>、</a:t>
            </a:r>
            <a:r>
              <a:rPr lang="zh-CN" altLang="en-US" sz="2200" dirty="0">
                <a:latin typeface="+mn-lt"/>
                <a:cs typeface="Times New Roman" pitchFamily="18" charset="0"/>
              </a:rPr>
              <a:t>子树概率</a:t>
            </a:r>
            <a:r>
              <a:rPr lang="en-GB" altLang="zh-CN" sz="2200" dirty="0" err="1" smtClean="0">
                <a:latin typeface="+mn-lt"/>
                <a:cs typeface="Times New Roman" pitchFamily="18" charset="0"/>
              </a:rPr>
              <a:t>wi,j</a:t>
            </a:r>
            <a:r>
              <a:rPr lang="zh-CN" altLang="en-US" sz="2200" dirty="0">
                <a:latin typeface="+mn-lt"/>
                <a:cs typeface="Times New Roman" pitchFamily="18" charset="0"/>
              </a:rPr>
              <a:t>和根节点标</a:t>
            </a:r>
            <a:r>
              <a:rPr lang="zh-CN" altLang="en-US" sz="2200" dirty="0" smtClean="0">
                <a:latin typeface="+mn-lt"/>
                <a:cs typeface="Times New Roman" pitchFamily="18" charset="0"/>
              </a:rPr>
              <a:t>识</a:t>
            </a:r>
            <a:r>
              <a:rPr lang="en-US" altLang="zh-CN" sz="2200" dirty="0" smtClean="0">
                <a:latin typeface="+mn-lt"/>
                <a:cs typeface="Times New Roman" pitchFamily="18" charset="0"/>
              </a:rPr>
              <a:t>x</a:t>
            </a:r>
            <a:r>
              <a:rPr lang="en-GB" altLang="zh-CN" sz="2200" dirty="0" smtClean="0">
                <a:latin typeface="+mn-lt"/>
                <a:cs typeface="Times New Roman" pitchFamily="18" charset="0"/>
              </a:rPr>
              <a:t>r(s[</a:t>
            </a:r>
            <a:r>
              <a:rPr lang="en-GB" altLang="zh-CN" sz="2200" dirty="0" err="1" smtClean="0">
                <a:latin typeface="+mn-lt"/>
                <a:cs typeface="Times New Roman" pitchFamily="18" charset="0"/>
              </a:rPr>
              <a:t>i</a:t>
            </a:r>
            <a:r>
              <a:rPr lang="en-GB" altLang="zh-CN" sz="2200" dirty="0">
                <a:latin typeface="+mn-lt"/>
                <a:cs typeface="Times New Roman" pitchFamily="18" charset="0"/>
              </a:rPr>
              <a:t>][j]=r)</a:t>
            </a:r>
            <a:r>
              <a:rPr lang="zh-CN" altLang="en-US" sz="2200" dirty="0">
                <a:latin typeface="+mn-lt"/>
                <a:cs typeface="Times New Roman" pitchFamily="18" charset="0"/>
              </a:rPr>
              <a:t>的表格</a:t>
            </a:r>
            <a:endParaRPr lang="en-US" altLang="zh-CN" sz="2200" dirty="0" smtClean="0">
              <a:latin typeface="+mn-lt"/>
              <a:cs typeface="Times New Roman" pitchFamily="18" charset="0"/>
            </a:endParaRPr>
          </a:p>
        </p:txBody>
      </p:sp>
      <p:pic>
        <p:nvPicPr>
          <p:cNvPr id="7" name="Picture 5" descr="2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98" y="3744070"/>
            <a:ext cx="8773020" cy="98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5286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作业三</a:t>
            </a:r>
            <a:r>
              <a:rPr lang="zh-CN" altLang="en-US" dirty="0" smtClean="0">
                <a:solidFill>
                  <a:schemeClr val="bg2">
                    <a:lumMod val="10000"/>
                  </a:schemeClr>
                </a:solidFill>
                <a:cs typeface="Courier New" pitchFamily="49" charset="0"/>
              </a:rPr>
              <a:t>：贪心算法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lvl="1" indent="-504000" eaLnBrk="1" hangingPunct="1">
              <a:lnSpc>
                <a:spcPct val="150000"/>
              </a:lnSpc>
              <a:buClr>
                <a:srgbClr val="000000"/>
              </a:buClr>
              <a:buSzPct val="100000"/>
              <a:buFont typeface="Wingdings" pitchFamily="2" charset="2"/>
              <a:buChar char=""/>
            </a:pPr>
            <a:r>
              <a:rPr lang="zh-CN" altLang="en-US" sz="2200" b="1" dirty="0" smtClean="0">
                <a:latin typeface="+mn-lt"/>
                <a:cs typeface="Times New Roman" pitchFamily="18" charset="0"/>
              </a:rPr>
              <a:t>已知有若干活动的起止时间如下表所示</a:t>
            </a:r>
            <a:endParaRPr lang="en-US" altLang="zh-CN" sz="2200" b="1" dirty="0" smtClean="0">
              <a:latin typeface="+mn-lt"/>
              <a:cs typeface="Times New Roman" pitchFamily="18"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200" dirty="0" smtClean="0">
                <a:latin typeface="+mn-lt"/>
                <a:cs typeface="Arial" pitchFamily="34" charset="0"/>
              </a:rPr>
              <a:t>问题：最多可以安排多少活动？为哪些？请编程实现输出</a:t>
            </a:r>
            <a:endParaRPr lang="zh-CN" altLang="en-US" sz="2200" dirty="0">
              <a:latin typeface="+mn-lt"/>
              <a:cs typeface="Arial" pitchFamily="34" charset="0"/>
            </a:endParaRPr>
          </a:p>
          <a:p>
            <a:pPr marL="504000" indent="-504000" eaLnBrk="1" hangingPunct="1">
              <a:lnSpc>
                <a:spcPct val="150000"/>
              </a:lnSpc>
            </a:pPr>
            <a:r>
              <a:rPr lang="zh-CN" altLang="en-US" sz="2200" dirty="0" smtClean="0">
                <a:latin typeface="+mn-lt"/>
                <a:cs typeface="Times New Roman" pitchFamily="18" charset="0"/>
              </a:rPr>
              <a:t>设字符</a:t>
            </a:r>
            <a:r>
              <a:rPr lang="en-GB" altLang="zh-CN" sz="2200" dirty="0">
                <a:latin typeface="+mn-lt"/>
                <a:cs typeface="Times New Roman" pitchFamily="18" charset="0"/>
              </a:rPr>
              <a:t>a, b, c, d, e, f, g</a:t>
            </a:r>
            <a:r>
              <a:rPr lang="zh-CN" altLang="en-US" sz="2200" dirty="0" smtClean="0">
                <a:latin typeface="+mn-lt"/>
                <a:cs typeface="Times New Roman" pitchFamily="18" charset="0"/>
              </a:rPr>
              <a:t>在某文件中出现的频</a:t>
            </a:r>
            <a:r>
              <a:rPr lang="zh-CN" altLang="en-US" sz="2200" dirty="0">
                <a:latin typeface="+mn-lt"/>
                <a:cs typeface="Times New Roman" pitchFamily="18" charset="0"/>
              </a:rPr>
              <a:t>率依次</a:t>
            </a:r>
            <a:r>
              <a:rPr lang="zh-CN" altLang="en-US" sz="2200" dirty="0" smtClean="0">
                <a:latin typeface="+mn-lt"/>
                <a:cs typeface="Times New Roman" pitchFamily="18" charset="0"/>
              </a:rPr>
              <a:t>是：（选做）</a:t>
            </a:r>
            <a:endParaRPr lang="en-US" altLang="zh-CN" sz="2200" dirty="0" smtClean="0">
              <a:latin typeface="+mn-lt"/>
              <a:cs typeface="Times New Roman" pitchFamily="18" charset="0"/>
            </a:endParaRPr>
          </a:p>
          <a:p>
            <a:pPr marL="1008000" lvl="1" indent="-432000" eaLnBrk="1" hangingPunct="1">
              <a:lnSpc>
                <a:spcPct val="150000"/>
              </a:lnSpc>
              <a:buClr>
                <a:srgbClr val="000000"/>
              </a:buClr>
              <a:buSzPct val="70000"/>
              <a:buFont typeface="Wingdings" pitchFamily="2" charset="2"/>
              <a:buChar char="l"/>
            </a:pPr>
            <a:r>
              <a:rPr lang="en-GB" altLang="zh-CN" sz="2200" dirty="0">
                <a:latin typeface="+mn-lt"/>
                <a:cs typeface="Arial" pitchFamily="34" charset="0"/>
              </a:rPr>
              <a:t>31%</a:t>
            </a:r>
            <a:r>
              <a:rPr lang="zh-CN" altLang="en-GB" sz="2200" dirty="0">
                <a:latin typeface="+mn-lt"/>
                <a:cs typeface="Arial" pitchFamily="34" charset="0"/>
              </a:rPr>
              <a:t>，</a:t>
            </a:r>
            <a:r>
              <a:rPr lang="en-GB" altLang="zh-CN" sz="2200" dirty="0">
                <a:latin typeface="+mn-lt"/>
                <a:cs typeface="Arial" pitchFamily="34" charset="0"/>
              </a:rPr>
              <a:t>12%</a:t>
            </a:r>
            <a:r>
              <a:rPr lang="zh-CN" altLang="en-GB" sz="2200" dirty="0">
                <a:latin typeface="+mn-lt"/>
                <a:cs typeface="Arial" pitchFamily="34" charset="0"/>
              </a:rPr>
              <a:t>，</a:t>
            </a:r>
            <a:r>
              <a:rPr lang="en-GB" altLang="zh-CN" sz="2200" dirty="0">
                <a:latin typeface="+mn-lt"/>
                <a:cs typeface="Arial" pitchFamily="34" charset="0"/>
              </a:rPr>
              <a:t>5%</a:t>
            </a:r>
            <a:r>
              <a:rPr lang="zh-CN" altLang="en-GB" sz="2200" dirty="0">
                <a:latin typeface="+mn-lt"/>
                <a:cs typeface="Arial" pitchFamily="34" charset="0"/>
              </a:rPr>
              <a:t>，</a:t>
            </a:r>
            <a:r>
              <a:rPr lang="en-GB" altLang="zh-CN" sz="2200" dirty="0">
                <a:latin typeface="+mn-lt"/>
                <a:cs typeface="Arial" pitchFamily="34" charset="0"/>
              </a:rPr>
              <a:t>2%</a:t>
            </a:r>
            <a:r>
              <a:rPr lang="zh-CN" altLang="en-GB" sz="2200" dirty="0">
                <a:latin typeface="+mn-lt"/>
                <a:cs typeface="Arial" pitchFamily="34" charset="0"/>
              </a:rPr>
              <a:t>，</a:t>
            </a:r>
            <a:r>
              <a:rPr lang="en-GB" altLang="zh-CN" sz="2200" dirty="0">
                <a:latin typeface="+mn-lt"/>
                <a:cs typeface="Arial" pitchFamily="34" charset="0"/>
              </a:rPr>
              <a:t>10%</a:t>
            </a:r>
            <a:r>
              <a:rPr lang="zh-CN" altLang="en-GB" sz="2200" dirty="0">
                <a:latin typeface="+mn-lt"/>
                <a:cs typeface="Arial" pitchFamily="34" charset="0"/>
              </a:rPr>
              <a:t>，</a:t>
            </a:r>
            <a:r>
              <a:rPr lang="en-GB" altLang="zh-CN" sz="2200" dirty="0">
                <a:latin typeface="+mn-lt"/>
                <a:cs typeface="Arial" pitchFamily="34" charset="0"/>
              </a:rPr>
              <a:t>18%</a:t>
            </a:r>
            <a:r>
              <a:rPr lang="zh-CN" altLang="en-GB" sz="2200" dirty="0">
                <a:latin typeface="+mn-lt"/>
                <a:cs typeface="Arial" pitchFamily="34" charset="0"/>
              </a:rPr>
              <a:t>，</a:t>
            </a:r>
            <a:r>
              <a:rPr lang="en-GB" altLang="zh-CN" sz="2200" dirty="0">
                <a:latin typeface="+mn-lt"/>
                <a:cs typeface="Arial" pitchFamily="34" charset="0"/>
              </a:rPr>
              <a:t>22%</a:t>
            </a:r>
            <a:endParaRPr lang="en-US" altLang="zh-CN" sz="2200" dirty="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200" dirty="0">
                <a:latin typeface="+mn-lt"/>
                <a:cs typeface="Arial" pitchFamily="34" charset="0"/>
              </a:rPr>
              <a:t>请画出哈夫曼树，给出各字符编码，并计算平均码</a:t>
            </a:r>
            <a:r>
              <a:rPr lang="zh-CN" altLang="en-US" sz="2200" dirty="0" smtClean="0">
                <a:latin typeface="+mn-lt"/>
                <a:cs typeface="Arial" pitchFamily="34" charset="0"/>
              </a:rPr>
              <a:t>长</a:t>
            </a:r>
            <a:endParaRPr lang="en-US" altLang="zh-CN" sz="2200" dirty="0" smtClean="0">
              <a:latin typeface="+mn-lt"/>
              <a:cs typeface="Arial" pitchFamily="34" charset="0"/>
            </a:endParaRPr>
          </a:p>
        </p:txBody>
      </p:sp>
      <p:graphicFrame>
        <p:nvGraphicFramePr>
          <p:cNvPr id="28" name="Group 50"/>
          <p:cNvGraphicFramePr>
            <a:graphicFrameLocks noGrp="1"/>
          </p:cNvGraphicFramePr>
          <p:nvPr>
            <p:extLst>
              <p:ext uri="{D42A27DB-BD31-4B8C-83A1-F6EECF244321}">
                <p14:modId xmlns:p14="http://schemas.microsoft.com/office/powerpoint/2010/main" val="263473917"/>
              </p:ext>
            </p:extLst>
          </p:nvPr>
        </p:nvGraphicFramePr>
        <p:xfrm>
          <a:off x="858648" y="1628800"/>
          <a:ext cx="7920884" cy="1512168"/>
        </p:xfrm>
        <a:graphic>
          <a:graphicData uri="http://schemas.openxmlformats.org/drawingml/2006/table">
            <a:tbl>
              <a:tblPr/>
              <a:tblGrid>
                <a:gridCol w="1152128">
                  <a:extLst>
                    <a:ext uri="{9D8B030D-6E8A-4147-A177-3AD203B41FA5}">
                      <a16:colId xmlns:a16="http://schemas.microsoft.com/office/drawing/2014/main" val="20000"/>
                    </a:ext>
                  </a:extLst>
                </a:gridCol>
                <a:gridCol w="752084">
                  <a:extLst>
                    <a:ext uri="{9D8B030D-6E8A-4147-A177-3AD203B41FA5}">
                      <a16:colId xmlns:a16="http://schemas.microsoft.com/office/drawing/2014/main" val="20001"/>
                    </a:ext>
                  </a:extLst>
                </a:gridCol>
                <a:gridCol w="752084">
                  <a:extLst>
                    <a:ext uri="{9D8B030D-6E8A-4147-A177-3AD203B41FA5}">
                      <a16:colId xmlns:a16="http://schemas.microsoft.com/office/drawing/2014/main" val="20002"/>
                    </a:ext>
                  </a:extLst>
                </a:gridCol>
                <a:gridCol w="752084">
                  <a:extLst>
                    <a:ext uri="{9D8B030D-6E8A-4147-A177-3AD203B41FA5}">
                      <a16:colId xmlns:a16="http://schemas.microsoft.com/office/drawing/2014/main" val="20003"/>
                    </a:ext>
                  </a:extLst>
                </a:gridCol>
                <a:gridCol w="752084">
                  <a:extLst>
                    <a:ext uri="{9D8B030D-6E8A-4147-A177-3AD203B41FA5}">
                      <a16:colId xmlns:a16="http://schemas.microsoft.com/office/drawing/2014/main" val="20004"/>
                    </a:ext>
                  </a:extLst>
                </a:gridCol>
                <a:gridCol w="752084">
                  <a:extLst>
                    <a:ext uri="{9D8B030D-6E8A-4147-A177-3AD203B41FA5}">
                      <a16:colId xmlns:a16="http://schemas.microsoft.com/office/drawing/2014/main" val="20005"/>
                    </a:ext>
                  </a:extLst>
                </a:gridCol>
                <a:gridCol w="752084">
                  <a:extLst>
                    <a:ext uri="{9D8B030D-6E8A-4147-A177-3AD203B41FA5}">
                      <a16:colId xmlns:a16="http://schemas.microsoft.com/office/drawing/2014/main" val="20006"/>
                    </a:ext>
                  </a:extLst>
                </a:gridCol>
                <a:gridCol w="752084">
                  <a:extLst>
                    <a:ext uri="{9D8B030D-6E8A-4147-A177-3AD203B41FA5}">
                      <a16:colId xmlns:a16="http://schemas.microsoft.com/office/drawing/2014/main" val="20007"/>
                    </a:ext>
                  </a:extLst>
                </a:gridCol>
                <a:gridCol w="752084">
                  <a:extLst>
                    <a:ext uri="{9D8B030D-6E8A-4147-A177-3AD203B41FA5}">
                      <a16:colId xmlns:a16="http://schemas.microsoft.com/office/drawing/2014/main" val="20008"/>
                    </a:ext>
                  </a:extLst>
                </a:gridCol>
                <a:gridCol w="752084">
                  <a:extLst>
                    <a:ext uri="{9D8B030D-6E8A-4147-A177-3AD203B41FA5}">
                      <a16:colId xmlns:a16="http://schemas.microsoft.com/office/drawing/2014/main" val="20009"/>
                    </a:ext>
                  </a:extLst>
                </a:gridCol>
              </a:tblGrid>
              <a:tr h="506479">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rgbClr val="000000"/>
                          </a:solidFill>
                          <a:effectLst/>
                          <a:latin typeface="+mn-lt"/>
                          <a:ea typeface="宋体" pitchFamily="2" charset="-122"/>
                        </a:rPr>
                        <a:t>i</a:t>
                      </a:r>
                      <a:endParaRPr kumimoji="0" lang="en-US" altLang="zh-CN" sz="2400" b="1" i="0" u="none" strike="noStrike" cap="none" normalizeH="0" baseline="0" dirty="0" smtClean="0">
                        <a:ln>
                          <a:noFill/>
                        </a:ln>
                        <a:solidFill>
                          <a:srgbClr val="000000"/>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7691">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s[i]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998">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f[i]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72589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a:t>
            </a:r>
            <a:r>
              <a:rPr lang="zh-CN" altLang="en-US" dirty="0" smtClean="0">
                <a:solidFill>
                  <a:schemeClr val="bg2">
                    <a:lumMod val="10000"/>
                  </a:schemeClr>
                </a:solidFill>
                <a:cs typeface="Courier New" pitchFamily="49" charset="0"/>
              </a:rPr>
              <a:t>法</a:t>
            </a:r>
            <a:r>
              <a:rPr lang="zh-CN" altLang="en-US" dirty="0">
                <a:solidFill>
                  <a:schemeClr val="bg2">
                    <a:lumMod val="10000"/>
                  </a:schemeClr>
                </a:solidFill>
                <a:cs typeface="Courier New" pitchFamily="49" charset="0"/>
              </a:rPr>
              <a:t>与动态规划的区别</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30000"/>
              </a:lnSpc>
              <a:spcBef>
                <a:spcPts val="0"/>
              </a:spcBef>
            </a:pPr>
            <a:r>
              <a:rPr lang="zh-CN" altLang="en-US" sz="2200" dirty="0" smtClean="0"/>
              <a:t>动态规划算法</a:t>
            </a:r>
            <a:endParaRPr lang="en-US" altLang="zh-CN" sz="2200" dirty="0" smtClean="0"/>
          </a:p>
          <a:p>
            <a:pPr marL="1008000" lvl="1" indent="-432000" eaLnBrk="1" hangingPunct="1">
              <a:lnSpc>
                <a:spcPct val="140000"/>
              </a:lnSpc>
              <a:spcBef>
                <a:spcPts val="0"/>
              </a:spcBef>
            </a:pPr>
            <a:r>
              <a:rPr lang="zh-CN" altLang="en-US" sz="2200" dirty="0" smtClean="0"/>
              <a:t>每一步的最优解是由上一步的局部最优解进行选择得到的</a:t>
            </a:r>
            <a:endParaRPr lang="en-US" altLang="zh-CN" sz="2200" dirty="0" smtClean="0"/>
          </a:p>
          <a:p>
            <a:pPr marL="1008000" lvl="1" indent="-432000" eaLnBrk="1" hangingPunct="1">
              <a:lnSpc>
                <a:spcPct val="140000"/>
              </a:lnSpc>
              <a:spcBef>
                <a:spcPts val="0"/>
              </a:spcBef>
            </a:pPr>
            <a:r>
              <a:rPr lang="zh-CN" altLang="en-US" sz="2200" dirty="0" smtClean="0"/>
              <a:t>因此需要保存（之前求解的）所有子问题的最优解备查</a:t>
            </a:r>
          </a:p>
          <a:p>
            <a:pPr marL="609600" indent="-609600" eaLnBrk="1" hangingPunct="1">
              <a:lnSpc>
                <a:spcPct val="130000"/>
              </a:lnSpc>
              <a:spcBef>
                <a:spcPts val="0"/>
              </a:spcBef>
            </a:pPr>
            <a:r>
              <a:rPr lang="zh-CN" altLang="en-US" sz="2200" dirty="0" smtClean="0"/>
              <a:t>贪</a:t>
            </a:r>
            <a:r>
              <a:rPr lang="zh-CN" altLang="en-US" sz="2200" dirty="0"/>
              <a:t>心算</a:t>
            </a:r>
            <a:r>
              <a:rPr lang="zh-CN" altLang="en-US" sz="2200" dirty="0" smtClean="0"/>
              <a:t>法</a:t>
            </a:r>
            <a:endParaRPr lang="en-US" altLang="zh-CN" sz="2200" dirty="0" smtClean="0"/>
          </a:p>
          <a:p>
            <a:pPr marL="1008000" lvl="1" indent="-432000" eaLnBrk="1" hangingPunct="1">
              <a:lnSpc>
                <a:spcPct val="140000"/>
              </a:lnSpc>
              <a:spcBef>
                <a:spcPts val="0"/>
              </a:spcBef>
            </a:pPr>
            <a:r>
              <a:rPr lang="zh-CN" altLang="en-US" sz="2200" dirty="0"/>
              <a:t>贪心策略：下一步的最优解是由上一步的最优解推导得到的</a:t>
            </a:r>
          </a:p>
          <a:p>
            <a:pPr marL="1008000" lvl="1" indent="-432000" eaLnBrk="1" hangingPunct="1">
              <a:lnSpc>
                <a:spcPct val="140000"/>
              </a:lnSpc>
              <a:spcBef>
                <a:spcPts val="0"/>
              </a:spcBef>
            </a:pPr>
            <a:r>
              <a:rPr lang="zh-CN" altLang="en-US" sz="2200" dirty="0" smtClean="0"/>
              <a:t>当</a:t>
            </a:r>
            <a:r>
              <a:rPr lang="zh-CN" altLang="en-US" sz="2200" dirty="0"/>
              <a:t>前最优解包</a:t>
            </a:r>
            <a:r>
              <a:rPr lang="zh-CN" altLang="en-US" sz="2200" dirty="0" smtClean="0"/>
              <a:t>含上</a:t>
            </a:r>
            <a:r>
              <a:rPr lang="zh-CN" altLang="en-US" sz="2200" dirty="0"/>
              <a:t>一步的最优解，之前的最优解则不作保留</a:t>
            </a:r>
            <a:endParaRPr lang="en-US" altLang="zh-CN" sz="2200" dirty="0" smtClean="0"/>
          </a:p>
          <a:p>
            <a:pPr marL="1008000" lvl="1" indent="-432000" eaLnBrk="1" hangingPunct="1">
              <a:lnSpc>
                <a:spcPct val="140000"/>
              </a:lnSpc>
              <a:spcBef>
                <a:spcPts val="0"/>
              </a:spcBef>
            </a:pPr>
            <a:r>
              <a:rPr lang="zh-CN" altLang="en-US" sz="2200" dirty="0"/>
              <a:t>因此</a:t>
            </a:r>
            <a:r>
              <a:rPr lang="zh-CN" altLang="en-US" sz="2200" dirty="0" smtClean="0"/>
              <a:t>在贪心算法中作</a:t>
            </a:r>
            <a:r>
              <a:rPr lang="zh-CN" altLang="en-US" sz="2200" dirty="0"/>
              <a:t>出的每</a:t>
            </a:r>
            <a:r>
              <a:rPr lang="zh-CN" altLang="en-US" sz="2200" dirty="0" smtClean="0"/>
              <a:t>步决</a:t>
            </a:r>
            <a:r>
              <a:rPr lang="zh-CN" altLang="en-US" sz="2200" dirty="0"/>
              <a:t>策都无法改</a:t>
            </a:r>
            <a:r>
              <a:rPr lang="zh-CN" altLang="en-US" sz="2200" dirty="0" smtClean="0"/>
              <a:t>变（</a:t>
            </a:r>
            <a:r>
              <a:rPr lang="zh-CN" altLang="en-US" sz="2200" dirty="0"/>
              <a:t>不能回退</a:t>
            </a:r>
            <a:r>
              <a:rPr lang="zh-CN" altLang="en-US" sz="2200" dirty="0" smtClean="0"/>
              <a:t>）</a:t>
            </a:r>
            <a:endParaRPr lang="en-US" altLang="zh-CN" sz="2200" dirty="0" smtClean="0"/>
          </a:p>
          <a:p>
            <a:pPr marL="609600" indent="-609600" eaLnBrk="1" hangingPunct="1">
              <a:lnSpc>
                <a:spcPct val="130000"/>
              </a:lnSpc>
              <a:spcBef>
                <a:spcPts val="0"/>
              </a:spcBef>
            </a:pPr>
            <a:r>
              <a:rPr lang="zh-CN" altLang="en-US" sz="2200" dirty="0" smtClean="0"/>
              <a:t>二者关系</a:t>
            </a:r>
            <a:endParaRPr lang="en-US" altLang="zh-CN" sz="2200" dirty="0"/>
          </a:p>
          <a:p>
            <a:pPr marL="1008000" lvl="1" indent="-432000" eaLnBrk="1" hangingPunct="1">
              <a:lnSpc>
                <a:spcPct val="140000"/>
              </a:lnSpc>
              <a:spcBef>
                <a:spcPts val="0"/>
              </a:spcBef>
            </a:pPr>
            <a:r>
              <a:rPr lang="zh-CN" altLang="en-US" sz="2200" dirty="0"/>
              <a:t>贪心算法本质</a:t>
            </a:r>
            <a:r>
              <a:rPr lang="zh-CN" altLang="en-US" sz="2200" dirty="0" smtClean="0"/>
              <a:t>上是</a:t>
            </a:r>
            <a:r>
              <a:rPr lang="zh-CN" altLang="en-US" sz="2200" dirty="0"/>
              <a:t>一</a:t>
            </a:r>
            <a:r>
              <a:rPr lang="zh-CN" altLang="en-US" sz="2200" dirty="0" smtClean="0"/>
              <a:t>种（更快的）动</a:t>
            </a:r>
            <a:r>
              <a:rPr lang="zh-CN" altLang="en-US" sz="2200" dirty="0"/>
              <a:t>态规</a:t>
            </a:r>
            <a:r>
              <a:rPr lang="zh-CN" altLang="en-US" sz="2200" dirty="0" smtClean="0"/>
              <a:t>划算法</a:t>
            </a:r>
            <a:endParaRPr lang="en-US" altLang="zh-CN" sz="2200" dirty="0"/>
          </a:p>
          <a:p>
            <a:pPr marL="1008000" lvl="1" indent="-432000" eaLnBrk="1" hangingPunct="1">
              <a:lnSpc>
                <a:spcPct val="140000"/>
              </a:lnSpc>
              <a:spcBef>
                <a:spcPts val="0"/>
              </a:spcBef>
            </a:pPr>
            <a:r>
              <a:rPr lang="zh-CN" altLang="en-US" sz="2200" dirty="0" smtClean="0"/>
              <a:t>贪</a:t>
            </a:r>
            <a:r>
              <a:rPr lang="zh-CN" altLang="en-US" sz="2200" dirty="0"/>
              <a:t>心法正确的条</a:t>
            </a:r>
            <a:r>
              <a:rPr lang="zh-CN" altLang="en-US" sz="2200" dirty="0" smtClean="0"/>
              <a:t>件</a:t>
            </a:r>
            <a:r>
              <a:rPr lang="zh-CN" altLang="en-US" sz="2200" dirty="0"/>
              <a:t>：每一步的最优解一定包含上一步的最优解</a:t>
            </a:r>
            <a:endParaRPr lang="en-US" altLang="zh-CN" sz="2200" dirty="0" smtClean="0"/>
          </a:p>
          <a:p>
            <a:pPr marL="1008000" lvl="1" indent="-432000" eaLnBrk="1" hangingPunct="1">
              <a:lnSpc>
                <a:spcPct val="140000"/>
              </a:lnSpc>
              <a:spcBef>
                <a:spcPts val="0"/>
              </a:spcBef>
            </a:pPr>
            <a:r>
              <a:rPr lang="zh-CN" altLang="en-US" sz="2200" dirty="0" smtClean="0"/>
              <a:t>如果可</a:t>
            </a:r>
            <a:r>
              <a:rPr lang="zh-CN" altLang="en-US" sz="2200" dirty="0"/>
              <a:t>以证</a:t>
            </a:r>
            <a:r>
              <a:rPr lang="zh-CN" altLang="en-US" sz="2200" dirty="0" smtClean="0"/>
              <a:t>明：在</a:t>
            </a:r>
            <a:r>
              <a:rPr lang="zh-CN" altLang="en-US" sz="2200" dirty="0"/>
              <a:t>递</a:t>
            </a:r>
            <a:r>
              <a:rPr lang="zh-CN" altLang="en-US" sz="2200" dirty="0" smtClean="0"/>
              <a:t>归求解的</a:t>
            </a:r>
            <a:r>
              <a:rPr lang="zh-CN" altLang="en-US" sz="2200" dirty="0"/>
              <a:t>每一步，按贪心选择策</a:t>
            </a:r>
            <a:r>
              <a:rPr lang="zh-CN" altLang="en-US" sz="2200" dirty="0" smtClean="0"/>
              <a:t>略</a:t>
            </a:r>
            <a:r>
              <a:rPr lang="zh-CN" altLang="en-US" sz="2200" dirty="0"/>
              <a:t>选</a:t>
            </a:r>
            <a:r>
              <a:rPr lang="zh-CN" altLang="en-US" sz="2200" dirty="0" smtClean="0"/>
              <a:t>出的局部最</a:t>
            </a:r>
            <a:r>
              <a:rPr lang="zh-CN" altLang="en-US" sz="2200" dirty="0"/>
              <a:t>优</a:t>
            </a:r>
            <a:r>
              <a:rPr lang="zh-CN" altLang="en-US" sz="2200" dirty="0" smtClean="0"/>
              <a:t>解，最终可导致全局最优解，则二者是等价的</a:t>
            </a:r>
            <a:endParaRPr lang="en-US" altLang="zh-CN" sz="2200" dirty="0"/>
          </a:p>
        </p:txBody>
      </p:sp>
    </p:spTree>
    <p:extLst>
      <p:ext uri="{BB962C8B-B14F-4D97-AF65-F5344CB8AC3E}">
        <p14:creationId xmlns:p14="http://schemas.microsoft.com/office/powerpoint/2010/main" val="138087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fade">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贪心算法的基本思想</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51056"/>
            <a:ext cx="8892480" cy="5976664"/>
          </a:xfrm>
          <a:prstGeom prst="rect">
            <a:avLst/>
          </a:prstGeom>
        </p:spPr>
        <p:txBody>
          <a:bodyPr/>
          <a:lstStyle/>
          <a:p>
            <a:pPr marL="609600" indent="-609600" eaLnBrk="1" hangingPunct="1">
              <a:lnSpc>
                <a:spcPct val="160000"/>
              </a:lnSpc>
              <a:spcBef>
                <a:spcPts val="0"/>
              </a:spcBef>
            </a:pPr>
            <a:r>
              <a:rPr lang="zh-CN" altLang="en-US" sz="2200" dirty="0" smtClean="0"/>
              <a:t>需要再次强调的是：贪</a:t>
            </a:r>
            <a:r>
              <a:rPr lang="zh-CN" altLang="en-US" sz="2200" dirty="0"/>
              <a:t>心算</a:t>
            </a:r>
            <a:r>
              <a:rPr lang="zh-CN" altLang="en-US" sz="2200" dirty="0" smtClean="0"/>
              <a:t>法得到的结果不</a:t>
            </a:r>
            <a:r>
              <a:rPr lang="zh-CN" altLang="en-US" sz="2200" dirty="0"/>
              <a:t>能保证全局最</a:t>
            </a:r>
            <a:r>
              <a:rPr lang="zh-CN" altLang="en-US" sz="2200" dirty="0" smtClean="0"/>
              <a:t>优</a:t>
            </a:r>
            <a:endParaRPr lang="en-US" altLang="zh-CN" sz="2200" dirty="0" smtClean="0"/>
          </a:p>
          <a:p>
            <a:pPr marL="1008000" lvl="1" indent="-432000" eaLnBrk="1" hangingPunct="1">
              <a:lnSpc>
                <a:spcPct val="160000"/>
              </a:lnSpc>
              <a:spcBef>
                <a:spcPts val="0"/>
              </a:spcBef>
            </a:pPr>
            <a:r>
              <a:rPr lang="zh-CN" altLang="en-US" sz="2200" dirty="0" smtClean="0"/>
              <a:t>虽</a:t>
            </a:r>
            <a:r>
              <a:rPr lang="zh-CN" altLang="en-US" sz="2200" dirty="0"/>
              <a:t>然贪心算法不能对所有问题都得</a:t>
            </a:r>
            <a:r>
              <a:rPr lang="zh-CN" altLang="en-US" sz="2200" dirty="0" smtClean="0"/>
              <a:t>到全局最</a:t>
            </a:r>
            <a:r>
              <a:rPr lang="zh-CN" altLang="en-US" sz="2200" dirty="0"/>
              <a:t>优</a:t>
            </a:r>
            <a:r>
              <a:rPr lang="zh-CN" altLang="en-US" sz="2200" dirty="0" smtClean="0"/>
              <a:t>解</a:t>
            </a:r>
            <a:endParaRPr lang="en-US" altLang="zh-CN" sz="2200" dirty="0" smtClean="0"/>
          </a:p>
          <a:p>
            <a:pPr marL="1440000" lvl="2" indent="-432000" eaLnBrk="1" hangingPunct="1">
              <a:lnSpc>
                <a:spcPct val="150000"/>
              </a:lnSpc>
              <a:spcBef>
                <a:spcPts val="0"/>
              </a:spcBef>
            </a:pPr>
            <a:r>
              <a:rPr lang="zh-CN" altLang="en-US" sz="2200" dirty="0"/>
              <a:t>但对许多问题它能产生整体最优</a:t>
            </a:r>
            <a:r>
              <a:rPr lang="zh-CN" altLang="en-US" sz="2200" dirty="0" smtClean="0"/>
              <a:t>解</a:t>
            </a:r>
            <a:endParaRPr lang="en-US" altLang="zh-CN" sz="2200" dirty="0"/>
          </a:p>
          <a:p>
            <a:pPr marL="1440000" lvl="2" indent="-432000" eaLnBrk="1" hangingPunct="1">
              <a:lnSpc>
                <a:spcPct val="150000"/>
              </a:lnSpc>
              <a:spcBef>
                <a:spcPts val="0"/>
              </a:spcBef>
            </a:pPr>
            <a:r>
              <a:rPr lang="zh-CN" altLang="en-US" sz="2200" dirty="0"/>
              <a:t>如单源最短路径和最小生成树问题等</a:t>
            </a:r>
          </a:p>
          <a:p>
            <a:pPr marL="1008000" lvl="1" indent="-432000" eaLnBrk="1" hangingPunct="1">
              <a:lnSpc>
                <a:spcPct val="160000"/>
              </a:lnSpc>
              <a:spcBef>
                <a:spcPts val="0"/>
              </a:spcBef>
            </a:pPr>
            <a:r>
              <a:rPr lang="zh-CN" altLang="en-US" sz="2200" dirty="0" smtClean="0"/>
              <a:t>在另一</a:t>
            </a:r>
            <a:r>
              <a:rPr lang="zh-CN" altLang="en-US" sz="2200" dirty="0"/>
              <a:t>些情况下</a:t>
            </a:r>
            <a:r>
              <a:rPr lang="zh-CN" altLang="en-US" sz="2200" dirty="0" smtClean="0"/>
              <a:t>，贪</a:t>
            </a:r>
            <a:r>
              <a:rPr lang="zh-CN" altLang="en-US" sz="2200" dirty="0"/>
              <a:t>心算</a:t>
            </a:r>
            <a:r>
              <a:rPr lang="zh-CN" altLang="en-US" sz="2200" dirty="0" smtClean="0"/>
              <a:t>法的结果是</a:t>
            </a:r>
            <a:r>
              <a:rPr lang="zh-CN" altLang="en-US" sz="2200" dirty="0"/>
              <a:t>最优解</a:t>
            </a:r>
            <a:r>
              <a:rPr lang="zh-CN" altLang="en-US" sz="2200" dirty="0" smtClean="0"/>
              <a:t>的良好近似</a:t>
            </a:r>
            <a:endParaRPr lang="en-US" altLang="zh-CN" sz="2200" dirty="0" smtClean="0"/>
          </a:p>
          <a:p>
            <a:pPr marL="1008000" lvl="1" indent="-432000" eaLnBrk="1" hangingPunct="1">
              <a:lnSpc>
                <a:spcPct val="160000"/>
              </a:lnSpc>
              <a:spcBef>
                <a:spcPts val="0"/>
              </a:spcBef>
            </a:pPr>
            <a:r>
              <a:rPr lang="zh-CN" altLang="en-US" sz="2200" dirty="0" smtClean="0"/>
              <a:t>在科研和工程实践中被广泛应用（在学习和实践中总</a:t>
            </a:r>
            <a:r>
              <a:rPr lang="zh-CN" altLang="en-US" sz="2200" dirty="0"/>
              <a:t>结规律</a:t>
            </a:r>
            <a:r>
              <a:rPr lang="zh-CN" altLang="en-US" sz="2200" dirty="0" smtClean="0"/>
              <a:t>）</a:t>
            </a:r>
          </a:p>
        </p:txBody>
      </p:sp>
      <p:graphicFrame>
        <p:nvGraphicFramePr>
          <p:cNvPr id="4" name="图表 3"/>
          <p:cNvGraphicFramePr>
            <a:graphicFrameLocks/>
          </p:cNvGraphicFramePr>
          <p:nvPr>
            <p:extLst>
              <p:ext uri="{D42A27DB-BD31-4B8C-83A1-F6EECF244321}">
                <p14:modId xmlns:p14="http://schemas.microsoft.com/office/powerpoint/2010/main" val="3514409088"/>
              </p:ext>
            </p:extLst>
          </p:nvPr>
        </p:nvGraphicFramePr>
        <p:xfrm>
          <a:off x="611560" y="4077072"/>
          <a:ext cx="8208912" cy="36038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3529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1" end="1"/>
                                            </p:txEl>
                                          </p:spTgt>
                                        </p:tgtEl>
                                        <p:attrNameLst>
                                          <p:attrName>style.visibility</p:attrName>
                                        </p:attrNameLst>
                                      </p:cBhvr>
                                      <p:to>
                                        <p:strVal val="visible"/>
                                      </p:to>
                                    </p:set>
                                    <p:animEffect transition="in" filter="wipe(left)">
                                      <p:cBhvr>
                                        <p:cTn id="16" dur="500"/>
                                        <p:tgtEl>
                                          <p:spTgt spid="22589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chemeClr val="bg2">
                    <a:lumMod val="10000"/>
                  </a:schemeClr>
                </a:solidFill>
              </a:rPr>
              <a:t>4.1  </a:t>
            </a:r>
            <a:r>
              <a:rPr lang="zh-CN" altLang="en-US" sz="4000" kern="0" dirty="0" smtClean="0">
                <a:solidFill>
                  <a:schemeClr val="bg2">
                    <a:lumMod val="10000"/>
                  </a:schemeClr>
                </a:solidFill>
              </a:rPr>
              <a:t>活</a:t>
            </a:r>
            <a:r>
              <a:rPr lang="zh-CN" altLang="en-US" sz="4000" kern="0" dirty="0">
                <a:solidFill>
                  <a:schemeClr val="bg2">
                    <a:lumMod val="10000"/>
                  </a:schemeClr>
                </a:solidFill>
              </a:rPr>
              <a:t>动安排问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200000"/>
              </a:lnSpc>
            </a:pP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r>
              <a:rPr lang="en-GB" altLang="zh-CN"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Activity-Selection </a:t>
            </a:r>
            <a:r>
              <a:rPr lang="en-GB"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Problem</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68023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42b592bd46624e2a1b99438c6e024674786209b"/>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33764</TotalTime>
  <Words>9986</Words>
  <Application>Microsoft Office PowerPoint</Application>
  <PresentationFormat>全屏显示(4:3)</PresentationFormat>
  <Paragraphs>1041</Paragraphs>
  <Slides>63</Slides>
  <Notes>52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1" baseType="lpstr">
      <vt:lpstr>ËÎÌå</vt:lpstr>
      <vt:lpstr>黑体</vt:lpstr>
      <vt:lpstr>华文琥珀</vt:lpstr>
      <vt:lpstr>华文楷体</vt:lpstr>
      <vt:lpstr>楷体_GB2312</vt:lpstr>
      <vt:lpstr>隶书</vt:lpstr>
      <vt:lpstr>宋体</vt:lpstr>
      <vt:lpstr>微软雅黑</vt:lpstr>
      <vt:lpstr>Arial</vt:lpstr>
      <vt:lpstr>Arial Narrow</vt:lpstr>
      <vt:lpstr>Courier New</vt:lpstr>
      <vt:lpstr>Tahoma</vt:lpstr>
      <vt:lpstr>Times New Roman</vt:lpstr>
      <vt:lpstr>Verdana</vt:lpstr>
      <vt:lpstr>Wingdings</vt:lpstr>
      <vt:lpstr>Wingdings 2</vt:lpstr>
      <vt:lpstr>40_1231308129</vt:lpstr>
      <vt:lpstr>Equation</vt:lpstr>
      <vt:lpstr>PowerPoint 演示文稿</vt:lpstr>
      <vt:lpstr>PowerPoint 演示文稿</vt:lpstr>
      <vt:lpstr>知识要点</vt:lpstr>
      <vt:lpstr>贪心算法的例子</vt:lpstr>
      <vt:lpstr>贪心算法的例子</vt:lpstr>
      <vt:lpstr>贪心算法的基本思想</vt:lpstr>
      <vt:lpstr>贪心算法与动态规划的区别</vt:lpstr>
      <vt:lpstr>贪心算法的基本思想</vt:lpstr>
      <vt:lpstr>PowerPoint 演示文稿</vt:lpstr>
      <vt:lpstr>活动安排问题</vt:lpstr>
      <vt:lpstr>PowerPoint 演示文稿</vt:lpstr>
      <vt:lpstr>PowerPoint 演示文稿</vt:lpstr>
      <vt:lpstr>证明：按F[1:n]递增顺序进行贪心选择可得全局最优解</vt:lpstr>
      <vt:lpstr>PowerPoint 演示文稿</vt:lpstr>
      <vt:lpstr>活动安排问题</vt:lpstr>
      <vt:lpstr>活动安排问题</vt:lpstr>
      <vt:lpstr>贪心算法求解活动安排问题</vt:lpstr>
      <vt:lpstr>活动安排问题</vt:lpstr>
      <vt:lpstr>活动安排问题实例</vt:lpstr>
      <vt:lpstr>活动安排问题实例 </vt:lpstr>
      <vt:lpstr>PowerPoint 演示文稿</vt:lpstr>
      <vt:lpstr>贪心算法的基本要素</vt:lpstr>
      <vt:lpstr>贪心算法的基本要素</vt:lpstr>
      <vt:lpstr>贪心算法的基本要素</vt:lpstr>
      <vt:lpstr>贪心算法与动态规划算法</vt:lpstr>
      <vt:lpstr>组合优化问题1：背包问题</vt:lpstr>
      <vt:lpstr>两种背包问题的形式化表达</vt:lpstr>
      <vt:lpstr>两种背包问题都具备最优子结构性质</vt:lpstr>
      <vt:lpstr>采用贪心算法求解背包问题</vt:lpstr>
      <vt:lpstr>PowerPoint 演示文稿</vt:lpstr>
      <vt:lpstr>PowerPoint 演示文稿</vt:lpstr>
      <vt:lpstr>分析：贪心算法与动态规划算法的差异</vt:lpstr>
      <vt:lpstr>组合优化问题2：最优装载问题</vt:lpstr>
      <vt:lpstr>证明：最优装载问题满足贪心选择性质</vt:lpstr>
      <vt:lpstr>组合优化问题2：最优装载问题</vt:lpstr>
      <vt:lpstr>PowerPoint 演示文稿</vt:lpstr>
      <vt:lpstr>PowerPoint 演示文稿</vt:lpstr>
      <vt:lpstr>最短路径问题</vt:lpstr>
      <vt:lpstr>最短路径问题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单源最短路径</vt:lpstr>
      <vt:lpstr>PowerPoint 演示文稿</vt:lpstr>
      <vt:lpstr>多机调度问题</vt:lpstr>
      <vt:lpstr>多机调度问题</vt:lpstr>
      <vt:lpstr>多机调度问题</vt:lpstr>
      <vt:lpstr>多机调度问题</vt:lpstr>
      <vt:lpstr>PowerPoint 演示文稿</vt:lpstr>
      <vt:lpstr>三类常用算法小结</vt:lpstr>
      <vt:lpstr>作业三：动态规划算法</vt:lpstr>
      <vt:lpstr>作业三：贪心算法</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CH04</dc:title>
  <dc:creator>LR</dc:creator>
  <cp:lastModifiedBy>ly@uestc.edu.cn</cp:lastModifiedBy>
  <cp:revision>2328</cp:revision>
  <dcterms:created xsi:type="dcterms:W3CDTF">2011-07-01T08:48:09Z</dcterms:created>
  <dcterms:modified xsi:type="dcterms:W3CDTF">2019-10-20T18:09:02Z</dcterms:modified>
</cp:coreProperties>
</file>