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3" r:id="rId4"/>
    <p:sldId id="261" r:id="rId5"/>
    <p:sldId id="262" r:id="rId6"/>
    <p:sldId id="257"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5" name="Footer Placeholder 4"/>
          <p:cNvSpPr>
            <a:spLocks noGrp="1"/>
          </p:cNvSpPr>
          <p:nvPr>
            <p:ph type="ftr" sz="quarter" idx="11"/>
          </p:nvPr>
        </p:nvSpPr>
        <p:spPr>
          <a:xfrm>
            <a:off x="2416500" y="329307"/>
            <a:ext cx="4973915" cy="309201"/>
          </a:xfrm>
        </p:spPr>
        <p:txBody>
          <a:bodyPr/>
          <a:lstStyle/>
          <a:p>
            <a:endParaRPr lang="sr-Latn-RS"/>
          </a:p>
        </p:txBody>
      </p:sp>
      <p:sp>
        <p:nvSpPr>
          <p:cNvPr id="6" name="Slide Number Placeholder 5"/>
          <p:cNvSpPr>
            <a:spLocks noGrp="1"/>
          </p:cNvSpPr>
          <p:nvPr>
            <p:ph type="sldNum" sz="quarter" idx="12"/>
          </p:nvPr>
        </p:nvSpPr>
        <p:spPr>
          <a:xfrm>
            <a:off x="1437664" y="798973"/>
            <a:ext cx="811019" cy="503578"/>
          </a:xfrm>
        </p:spPr>
        <p:txBody>
          <a:bodyPr/>
          <a:lstStyle/>
          <a:p>
            <a:fld id="{77352AB6-8B5D-4E2F-8874-98870C5A09A9}" type="slidenum">
              <a:rPr lang="sr-Latn-RS" smtClean="0"/>
              <a:t>‹#›</a:t>
            </a:fld>
            <a:endParaRPr lang="sr-Latn-R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19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77352AB6-8B5D-4E2F-8874-98870C5A09A9}" type="slidenum">
              <a:rPr lang="sr-Latn-RS" smtClean="0"/>
              <a:t>‹#›</a:t>
            </a:fld>
            <a:endParaRPr lang="sr-Latn-R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435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77352AB6-8B5D-4E2F-8874-98870C5A09A9}" type="slidenum">
              <a:rPr lang="sr-Latn-RS" smtClean="0"/>
              <a:t>‹#›</a:t>
            </a:fld>
            <a:endParaRPr lang="sr-Latn-R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59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77352AB6-8B5D-4E2F-8874-98870C5A09A9}" type="slidenum">
              <a:rPr lang="sr-Latn-RS" smtClean="0"/>
              <a:t>‹#›</a:t>
            </a:fld>
            <a:endParaRPr lang="sr-Latn-R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786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77352AB6-8B5D-4E2F-8874-98870C5A09A9}" type="slidenum">
              <a:rPr lang="sr-Latn-RS" smtClean="0"/>
              <a:t>‹#›</a:t>
            </a:fld>
            <a:endParaRPr lang="sr-Latn-R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39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77352AB6-8B5D-4E2F-8874-98870C5A09A9}" type="slidenum">
              <a:rPr lang="sr-Latn-RS" smtClean="0"/>
              <a:t>‹#›</a:t>
            </a:fld>
            <a:endParaRPr lang="sr-Latn-R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11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77352AB6-8B5D-4E2F-8874-98870C5A09A9}" type="slidenum">
              <a:rPr lang="sr-Latn-RS" smtClean="0"/>
              <a:t>‹#›</a:t>
            </a:fld>
            <a:endParaRPr lang="sr-Latn-R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34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77352AB6-8B5D-4E2F-8874-98870C5A09A9}" type="slidenum">
              <a:rPr lang="sr-Latn-RS" smtClean="0"/>
              <a:t>‹#›</a:t>
            </a:fld>
            <a:endParaRPr lang="sr-Latn-R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512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77352AB6-8B5D-4E2F-8874-98870C5A09A9}" type="slidenum">
              <a:rPr lang="sr-Latn-RS" smtClean="0"/>
              <a:t>‹#›</a:t>
            </a:fld>
            <a:endParaRPr lang="sr-Latn-RS"/>
          </a:p>
        </p:txBody>
      </p:sp>
    </p:spTree>
    <p:extLst>
      <p:ext uri="{BB962C8B-B14F-4D97-AF65-F5344CB8AC3E}">
        <p14:creationId xmlns:p14="http://schemas.microsoft.com/office/powerpoint/2010/main" val="126234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925F16-D150-40D3-B333-8A6398EDF1A3}" type="datetimeFigureOut">
              <a:rPr lang="sr-Latn-RS" smtClean="0"/>
              <a:t>28.2.2020.</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77352AB6-8B5D-4E2F-8874-98870C5A09A9}" type="slidenum">
              <a:rPr lang="sr-Latn-RS" smtClean="0"/>
              <a:t>‹#›</a:t>
            </a:fld>
            <a:endParaRPr lang="sr-Latn-R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33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925F16-D150-40D3-B333-8A6398EDF1A3}" type="datetimeFigureOut">
              <a:rPr lang="sr-Latn-RS" smtClean="0"/>
              <a:t>28.2.2020.</a:t>
            </a:fld>
            <a:endParaRPr lang="sr-Latn-RS"/>
          </a:p>
        </p:txBody>
      </p:sp>
      <p:sp>
        <p:nvSpPr>
          <p:cNvPr id="6" name="Footer Placeholder 5"/>
          <p:cNvSpPr>
            <a:spLocks noGrp="1"/>
          </p:cNvSpPr>
          <p:nvPr>
            <p:ph type="ftr" sz="quarter" idx="11"/>
          </p:nvPr>
        </p:nvSpPr>
        <p:spPr>
          <a:xfrm>
            <a:off x="1447382" y="318640"/>
            <a:ext cx="5541004" cy="320931"/>
          </a:xfrm>
        </p:spPr>
        <p:txBody>
          <a:bodyPr/>
          <a:lstStyle/>
          <a:p>
            <a:endParaRPr lang="sr-Latn-RS"/>
          </a:p>
        </p:txBody>
      </p:sp>
      <p:sp>
        <p:nvSpPr>
          <p:cNvPr id="7" name="Slide Number Placeholder 6"/>
          <p:cNvSpPr>
            <a:spLocks noGrp="1"/>
          </p:cNvSpPr>
          <p:nvPr>
            <p:ph type="sldNum" sz="quarter" idx="12"/>
          </p:nvPr>
        </p:nvSpPr>
        <p:spPr/>
        <p:txBody>
          <a:bodyPr/>
          <a:lstStyle/>
          <a:p>
            <a:fld id="{77352AB6-8B5D-4E2F-8874-98870C5A09A9}" type="slidenum">
              <a:rPr lang="sr-Latn-RS" smtClean="0"/>
              <a:t>‹#›</a:t>
            </a:fld>
            <a:endParaRPr lang="sr-Latn-R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73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925F16-D150-40D3-B333-8A6398EDF1A3}" type="datetimeFigureOut">
              <a:rPr lang="sr-Latn-RS" smtClean="0"/>
              <a:t>28.2.2020.</a:t>
            </a:fld>
            <a:endParaRPr lang="sr-Latn-R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352AB6-8B5D-4E2F-8874-98870C5A09A9}" type="slidenum">
              <a:rPr lang="sr-Latn-RS" smtClean="0"/>
              <a:t>‹#›</a:t>
            </a:fld>
            <a:endParaRPr lang="sr-Latn-R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308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150C-F886-4264-8AEC-0DA8F49F952C}"/>
              </a:ext>
            </a:extLst>
          </p:cNvPr>
          <p:cNvSpPr>
            <a:spLocks noGrp="1"/>
          </p:cNvSpPr>
          <p:nvPr>
            <p:ph type="ctrTitle"/>
          </p:nvPr>
        </p:nvSpPr>
        <p:spPr>
          <a:xfrm>
            <a:off x="2320031" y="1692105"/>
            <a:ext cx="9144000" cy="2302846"/>
          </a:xfrm>
        </p:spPr>
        <p:txBody>
          <a:bodyPr>
            <a:normAutofit/>
          </a:bodyPr>
          <a:lstStyle/>
          <a:p>
            <a:r>
              <a:rPr lang="en-US" sz="3600" dirty="0">
                <a:latin typeface="Bahnschrift SemiLight" panose="020B0502040204020203" pitchFamily="34" charset="0"/>
              </a:rPr>
              <a:t>Ma</a:t>
            </a:r>
            <a:r>
              <a:rPr lang="sr-Latn-RS" sz="3600" dirty="0">
                <a:latin typeface="Bahnschrift SemiLight" panose="020B0502040204020203" pitchFamily="34" charset="0"/>
              </a:rPr>
              <a:t>šina za </a:t>
            </a:r>
            <a:r>
              <a:rPr lang="sr-Latn-RS" sz="4000" dirty="0">
                <a:latin typeface="Bahnschrift SemiLight" panose="020B0502040204020203" pitchFamily="34" charset="0"/>
              </a:rPr>
              <a:t>pretraživanje</a:t>
            </a:r>
            <a:r>
              <a:rPr lang="sr-Latn-RS" sz="3600" dirty="0">
                <a:latin typeface="Bahnschrift SemiLight" panose="020B0502040204020203" pitchFamily="34" charset="0"/>
              </a:rPr>
              <a:t> tekstualnih dokumenata</a:t>
            </a:r>
            <a:br>
              <a:rPr lang="sr-Latn-RS" sz="3600" dirty="0">
                <a:latin typeface="Bahnschrift SemiLight" panose="020B0502040204020203" pitchFamily="34" charset="0"/>
              </a:rPr>
            </a:br>
            <a:r>
              <a:rPr lang="en-US" sz="3600" b="1" dirty="0">
                <a:latin typeface="Bahnschrift SemiLight" panose="020B0502040204020203" pitchFamily="34" charset="0"/>
              </a:rPr>
              <a:t>-</a:t>
            </a:r>
            <a:r>
              <a:rPr lang="en-US" sz="3600" b="1" dirty="0" err="1">
                <a:latin typeface="Bahnschrift SemiLight" panose="020B0502040204020203" pitchFamily="34" charset="0"/>
              </a:rPr>
              <a:t>obja</a:t>
            </a:r>
            <a:r>
              <a:rPr lang="sr-Latn-RS" sz="3600" b="1" dirty="0">
                <a:latin typeface="Bahnschrift SemiLight" panose="020B0502040204020203" pitchFamily="34" charset="0"/>
              </a:rPr>
              <a:t>šnjenje korišćenih algoritama</a:t>
            </a:r>
          </a:p>
        </p:txBody>
      </p:sp>
    </p:spTree>
    <p:extLst>
      <p:ext uri="{BB962C8B-B14F-4D97-AF65-F5344CB8AC3E}">
        <p14:creationId xmlns:p14="http://schemas.microsoft.com/office/powerpoint/2010/main" val="110245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C42F-CA6C-4173-B219-5A586CC707FE}"/>
              </a:ext>
            </a:extLst>
          </p:cNvPr>
          <p:cNvSpPr>
            <a:spLocks noGrp="1"/>
          </p:cNvSpPr>
          <p:nvPr>
            <p:ph type="title"/>
          </p:nvPr>
        </p:nvSpPr>
        <p:spPr>
          <a:xfrm>
            <a:off x="1451579" y="1391655"/>
            <a:ext cx="9603275" cy="462099"/>
          </a:xfrm>
        </p:spPr>
        <p:txBody>
          <a:bodyPr>
            <a:normAutofit fontScale="90000"/>
          </a:bodyPr>
          <a:lstStyle/>
          <a:p>
            <a:r>
              <a:rPr lang="sr-Latn-RS" b="1" u="sng" dirty="0"/>
              <a:t>#Parsiranje skupa html dokumenata </a:t>
            </a:r>
            <a:endParaRPr lang="en-US" b="1" u="sng" dirty="0"/>
          </a:p>
        </p:txBody>
      </p:sp>
      <p:sp>
        <p:nvSpPr>
          <p:cNvPr id="3" name="Content Placeholder 2">
            <a:extLst>
              <a:ext uri="{FF2B5EF4-FFF2-40B4-BE49-F238E27FC236}">
                <a16:creationId xmlns:a16="http://schemas.microsoft.com/office/drawing/2014/main" id="{04254F2A-35E6-49B0-808A-D9FA500EB974}"/>
              </a:ext>
            </a:extLst>
          </p:cNvPr>
          <p:cNvSpPr>
            <a:spLocks noGrp="1"/>
          </p:cNvSpPr>
          <p:nvPr>
            <p:ph idx="1"/>
          </p:nvPr>
        </p:nvSpPr>
        <p:spPr/>
        <p:txBody>
          <a:bodyPr/>
          <a:lstStyle/>
          <a:p>
            <a:r>
              <a:rPr lang="sr-Latn-RS" dirty="0"/>
              <a:t>Parsiranje skupa html dokumenata – nakon unesenog direkorijuma od strane korisnika prolazi se kroz sve poddirektorijuma tog direktorijuma i kroz sve html stranice.</a:t>
            </a:r>
          </a:p>
          <a:p>
            <a:r>
              <a:rPr lang="sr-Latn-RS" dirty="0"/>
              <a:t>Parser parsira stranice i vraća reči i linkove. Trie se popunjava sa rečima.</a:t>
            </a:r>
            <a:endParaRPr lang="en-US" dirty="0"/>
          </a:p>
        </p:txBody>
      </p:sp>
    </p:spTree>
    <p:extLst>
      <p:ext uri="{BB962C8B-B14F-4D97-AF65-F5344CB8AC3E}">
        <p14:creationId xmlns:p14="http://schemas.microsoft.com/office/powerpoint/2010/main" val="356922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FD2A-6CB6-4708-B35D-0A593A3D03D7}"/>
              </a:ext>
            </a:extLst>
          </p:cNvPr>
          <p:cNvSpPr>
            <a:spLocks noGrp="1"/>
          </p:cNvSpPr>
          <p:nvPr>
            <p:ph type="title"/>
          </p:nvPr>
        </p:nvSpPr>
        <p:spPr>
          <a:xfrm>
            <a:off x="1451579" y="1296955"/>
            <a:ext cx="9603275" cy="556799"/>
          </a:xfrm>
        </p:spPr>
        <p:txBody>
          <a:bodyPr/>
          <a:lstStyle/>
          <a:p>
            <a:r>
              <a:rPr lang="en-US" b="1" u="sng" dirty="0"/>
              <a:t>#TRIE</a:t>
            </a:r>
          </a:p>
        </p:txBody>
      </p:sp>
      <p:sp>
        <p:nvSpPr>
          <p:cNvPr id="3" name="Content Placeholder 2">
            <a:extLst>
              <a:ext uri="{FF2B5EF4-FFF2-40B4-BE49-F238E27FC236}">
                <a16:creationId xmlns:a16="http://schemas.microsoft.com/office/drawing/2014/main" id="{3582D346-2758-4169-B99C-42919F950CE4}"/>
              </a:ext>
            </a:extLst>
          </p:cNvPr>
          <p:cNvSpPr>
            <a:spLocks noGrp="1"/>
          </p:cNvSpPr>
          <p:nvPr>
            <p:ph idx="1"/>
          </p:nvPr>
        </p:nvSpPr>
        <p:spPr/>
        <p:txBody>
          <a:bodyPr>
            <a:normAutofit fontScale="92500" lnSpcReduction="20000"/>
          </a:bodyPr>
          <a:lstStyle/>
          <a:p>
            <a:r>
              <a:rPr lang="en-US" dirty="0" err="1"/>
              <a:t>Trie</a:t>
            </a:r>
            <a:r>
              <a:rPr lang="en-US" dirty="0"/>
              <a:t> </a:t>
            </a:r>
            <a:r>
              <a:rPr lang="en-US" dirty="0" err="1"/>
              <a:t>struktura</a:t>
            </a:r>
            <a:r>
              <a:rPr lang="en-US" dirty="0"/>
              <a:t> je </a:t>
            </a:r>
            <a:r>
              <a:rPr lang="en-US" dirty="0" err="1"/>
              <a:t>stablo</a:t>
            </a:r>
            <a:r>
              <a:rPr lang="en-US" dirty="0"/>
              <a:t> </a:t>
            </a:r>
            <a:r>
              <a:rPr lang="sr-Latn-RS" dirty="0"/>
              <a:t>čiji su čvorovi slova. Svaki čvor (element) ima slovo, decu, roditelja i oznaku kraja reči.</a:t>
            </a:r>
          </a:p>
          <a:p>
            <a:r>
              <a:rPr lang="sr-Latn-RS" dirty="0"/>
              <a:t>Klasa Trie ima funkcije dodavanje reči, rasporedjivanje slova i pretragu reči.</a:t>
            </a:r>
          </a:p>
          <a:p>
            <a:r>
              <a:rPr lang="sr-Latn-RS" dirty="0"/>
              <a:t>Dodavanje reči – od svakog slova reči pravi jedan element, a funkcija rasporedjivanje slova – stavlja svaki element u stablo.</a:t>
            </a:r>
          </a:p>
          <a:p>
            <a:r>
              <a:rPr lang="en-US" dirty="0" err="1"/>
              <a:t>Rasporedjivanje</a:t>
            </a:r>
            <a:r>
              <a:rPr lang="en-US" dirty="0"/>
              <a:t> </a:t>
            </a:r>
            <a:r>
              <a:rPr lang="sr-Latn-RS" dirty="0"/>
              <a:t>slova</a:t>
            </a:r>
            <a:r>
              <a:rPr lang="en-US" dirty="0"/>
              <a:t> u </a:t>
            </a:r>
            <a:r>
              <a:rPr lang="en-US" dirty="0" err="1"/>
              <a:t>stablo</a:t>
            </a:r>
            <a:r>
              <a:rPr lang="en-US" dirty="0"/>
              <a:t> – </a:t>
            </a:r>
            <a:r>
              <a:rPr lang="en-US" dirty="0" err="1"/>
              <a:t>prolazi</a:t>
            </a:r>
            <a:r>
              <a:rPr lang="en-US" dirty="0"/>
              <a:t> </a:t>
            </a:r>
            <a:r>
              <a:rPr lang="en-US" dirty="0" err="1"/>
              <a:t>kroz</a:t>
            </a:r>
            <a:r>
              <a:rPr lang="en-US" dirty="0"/>
              <a:t> </a:t>
            </a:r>
            <a:r>
              <a:rPr lang="en-US" dirty="0" err="1"/>
              <a:t>svu</a:t>
            </a:r>
            <a:r>
              <a:rPr lang="en-US" dirty="0"/>
              <a:t> </a:t>
            </a:r>
            <a:r>
              <a:rPr lang="en-US" dirty="0" err="1"/>
              <a:t>decu</a:t>
            </a:r>
            <a:r>
              <a:rPr lang="en-US" dirty="0"/>
              <a:t> </a:t>
            </a:r>
            <a:r>
              <a:rPr lang="en-US" dirty="0" err="1"/>
              <a:t>korena</a:t>
            </a:r>
            <a:r>
              <a:rPr lang="en-US" dirty="0"/>
              <a:t> </a:t>
            </a:r>
            <a:r>
              <a:rPr lang="en-US" dirty="0" err="1"/>
              <a:t>i</a:t>
            </a:r>
            <a:r>
              <a:rPr lang="en-US" dirty="0"/>
              <a:t> </a:t>
            </a:r>
            <a:r>
              <a:rPr lang="en-US" dirty="0" err="1"/>
              <a:t>traži</a:t>
            </a:r>
            <a:r>
              <a:rPr lang="en-US" dirty="0"/>
              <a:t> </a:t>
            </a:r>
            <a:r>
              <a:rPr lang="en-US" dirty="0" err="1"/>
              <a:t>odredjeni</a:t>
            </a:r>
            <a:r>
              <a:rPr lang="en-US" dirty="0"/>
              <a:t> element, </a:t>
            </a:r>
            <a:r>
              <a:rPr lang="en-US" dirty="0" err="1"/>
              <a:t>ukoliko</a:t>
            </a:r>
            <a:r>
              <a:rPr lang="en-US" dirty="0"/>
              <a:t> se on ne </a:t>
            </a:r>
            <a:r>
              <a:rPr lang="en-US" dirty="0" err="1"/>
              <a:t>nalazi</a:t>
            </a:r>
            <a:r>
              <a:rPr lang="en-US" dirty="0"/>
              <a:t> u </a:t>
            </a:r>
            <a:r>
              <a:rPr lang="en-US" dirty="0" err="1"/>
              <a:t>listi</a:t>
            </a:r>
            <a:r>
              <a:rPr lang="en-US" dirty="0"/>
              <a:t> </a:t>
            </a:r>
            <a:r>
              <a:rPr lang="en-US" dirty="0" err="1"/>
              <a:t>dece</a:t>
            </a:r>
            <a:r>
              <a:rPr lang="en-US" dirty="0"/>
              <a:t> </a:t>
            </a:r>
            <a:r>
              <a:rPr lang="en-US" dirty="0" err="1"/>
              <a:t>znači</a:t>
            </a:r>
            <a:r>
              <a:rPr lang="en-US" dirty="0"/>
              <a:t> da se u </a:t>
            </a:r>
            <a:r>
              <a:rPr lang="en-US" dirty="0" err="1"/>
              <a:t>stablo</a:t>
            </a:r>
            <a:r>
              <a:rPr lang="en-US" dirty="0"/>
              <a:t> do </a:t>
            </a:r>
            <a:r>
              <a:rPr lang="en-US" dirty="0" err="1"/>
              <a:t>tada</a:t>
            </a:r>
            <a:r>
              <a:rPr lang="en-US" dirty="0"/>
              <a:t> </a:t>
            </a:r>
            <a:r>
              <a:rPr lang="en-US" dirty="0" err="1"/>
              <a:t>nije</a:t>
            </a:r>
            <a:r>
              <a:rPr lang="en-US" dirty="0"/>
              <a:t> </a:t>
            </a:r>
            <a:r>
              <a:rPr lang="en-US" dirty="0" err="1"/>
              <a:t>pojavila</a:t>
            </a:r>
            <a:r>
              <a:rPr lang="en-US" dirty="0"/>
              <a:t> </a:t>
            </a:r>
            <a:r>
              <a:rPr lang="en-US" dirty="0" err="1"/>
              <a:t>ni</a:t>
            </a:r>
            <a:r>
              <a:rPr lang="en-US" dirty="0"/>
              <a:t> </a:t>
            </a:r>
            <a:r>
              <a:rPr lang="en-US" dirty="0" err="1"/>
              <a:t>jedna</a:t>
            </a:r>
            <a:r>
              <a:rPr lang="en-US" dirty="0"/>
              <a:t> </a:t>
            </a:r>
            <a:r>
              <a:rPr lang="en-US" dirty="0" err="1"/>
              <a:t>reč</a:t>
            </a:r>
            <a:r>
              <a:rPr lang="en-US" dirty="0"/>
              <a:t> </a:t>
            </a:r>
            <a:r>
              <a:rPr lang="en-US" dirty="0" err="1"/>
              <a:t>koja</a:t>
            </a:r>
            <a:r>
              <a:rPr lang="en-US" dirty="0"/>
              <a:t> </a:t>
            </a:r>
            <a:r>
              <a:rPr lang="en-US" dirty="0" err="1"/>
              <a:t>počinje</a:t>
            </a:r>
            <a:r>
              <a:rPr lang="en-US" dirty="0"/>
              <a:t> </a:t>
            </a:r>
            <a:r>
              <a:rPr lang="en-US" dirty="0" err="1"/>
              <a:t>sa</a:t>
            </a:r>
            <a:r>
              <a:rPr lang="en-US" dirty="0"/>
              <a:t> </a:t>
            </a:r>
            <a:r>
              <a:rPr lang="en-US" dirty="0" err="1"/>
              <a:t>tim</a:t>
            </a:r>
            <a:r>
              <a:rPr lang="en-US" dirty="0"/>
              <a:t> </a:t>
            </a:r>
            <a:r>
              <a:rPr lang="en-US" dirty="0" err="1"/>
              <a:t>slovom</a:t>
            </a:r>
            <a:r>
              <a:rPr lang="en-US" dirty="0"/>
              <a:t> </a:t>
            </a:r>
            <a:r>
              <a:rPr lang="en-US" dirty="0" err="1"/>
              <a:t>te</a:t>
            </a:r>
            <a:r>
              <a:rPr lang="en-US" dirty="0"/>
              <a:t> </a:t>
            </a:r>
            <a:r>
              <a:rPr lang="en-US" dirty="0" err="1"/>
              <a:t>tada</a:t>
            </a:r>
            <a:r>
              <a:rPr lang="en-US" dirty="0"/>
              <a:t> </a:t>
            </a:r>
            <a:r>
              <a:rPr lang="en-US" dirty="0" err="1"/>
              <a:t>dodajem</a:t>
            </a:r>
            <a:r>
              <a:rPr lang="en-US" dirty="0"/>
              <a:t> </a:t>
            </a:r>
            <a:r>
              <a:rPr lang="en-US" dirty="0" err="1"/>
              <a:t>celu</a:t>
            </a:r>
            <a:r>
              <a:rPr lang="en-US" dirty="0"/>
              <a:t> </a:t>
            </a:r>
            <a:r>
              <a:rPr lang="en-US" dirty="0" err="1"/>
              <a:t>reč</a:t>
            </a:r>
            <a:r>
              <a:rPr lang="en-US" dirty="0"/>
              <a:t> u </a:t>
            </a:r>
            <a:r>
              <a:rPr lang="en-US" dirty="0" err="1"/>
              <a:t>stablo</a:t>
            </a:r>
            <a:r>
              <a:rPr lang="en-US" dirty="0"/>
              <a:t>. </a:t>
            </a:r>
            <a:r>
              <a:rPr lang="en-US" dirty="0" err="1"/>
              <a:t>Ukoliko</a:t>
            </a:r>
            <a:r>
              <a:rPr lang="en-US" dirty="0"/>
              <a:t> </a:t>
            </a:r>
            <a:r>
              <a:rPr lang="en-US" dirty="0" err="1"/>
              <a:t>postoji</a:t>
            </a:r>
            <a:r>
              <a:rPr lang="en-US" dirty="0"/>
              <a:t> </a:t>
            </a:r>
            <a:r>
              <a:rPr lang="en-US" dirty="0" err="1"/>
              <a:t>slovo</a:t>
            </a:r>
            <a:r>
              <a:rPr lang="en-US" dirty="0"/>
              <a:t> u </a:t>
            </a:r>
            <a:r>
              <a:rPr lang="en-US" dirty="0" err="1"/>
              <a:t>listi</a:t>
            </a:r>
            <a:r>
              <a:rPr lang="en-US" dirty="0"/>
              <a:t> </a:t>
            </a:r>
            <a:r>
              <a:rPr lang="en-US" dirty="0" err="1"/>
              <a:t>dece</a:t>
            </a:r>
            <a:r>
              <a:rPr lang="en-US" dirty="0"/>
              <a:t> </a:t>
            </a:r>
            <a:r>
              <a:rPr lang="en-US" dirty="0" err="1"/>
              <a:t>tada</a:t>
            </a:r>
            <a:r>
              <a:rPr lang="sr-Latn-RS" dirty="0"/>
              <a:t> se mora</a:t>
            </a:r>
            <a:r>
              <a:rPr lang="en-US" dirty="0"/>
              <a:t> </a:t>
            </a:r>
            <a:r>
              <a:rPr lang="en-US" dirty="0" err="1"/>
              <a:t>proći</a:t>
            </a:r>
            <a:r>
              <a:rPr lang="en-US" dirty="0"/>
              <a:t> </a:t>
            </a:r>
            <a:r>
              <a:rPr lang="en-US" dirty="0" err="1"/>
              <a:t>kroz</a:t>
            </a:r>
            <a:r>
              <a:rPr lang="en-US" dirty="0"/>
              <a:t> </a:t>
            </a:r>
            <a:r>
              <a:rPr lang="en-US" dirty="0" err="1"/>
              <a:t>decu</a:t>
            </a:r>
            <a:r>
              <a:rPr lang="en-US" dirty="0"/>
              <a:t> tog </a:t>
            </a:r>
            <a:r>
              <a:rPr lang="en-US" dirty="0" err="1"/>
              <a:t>elementa</a:t>
            </a:r>
            <a:r>
              <a:rPr lang="sr-Latn-RS" dirty="0"/>
              <a:t>. O</a:t>
            </a:r>
            <a:r>
              <a:rPr lang="en-US" dirty="0" err="1"/>
              <a:t>vaj</a:t>
            </a:r>
            <a:r>
              <a:rPr lang="en-US" dirty="0"/>
              <a:t> </a:t>
            </a:r>
            <a:r>
              <a:rPr lang="en-US" dirty="0" err="1"/>
              <a:t>postupak</a:t>
            </a:r>
            <a:r>
              <a:rPr lang="en-US" dirty="0"/>
              <a:t> </a:t>
            </a:r>
            <a:r>
              <a:rPr lang="sr-Latn-RS" dirty="0"/>
              <a:t>se </a:t>
            </a:r>
            <a:r>
              <a:rPr lang="en-US" dirty="0" err="1"/>
              <a:t>ponavlja</a:t>
            </a:r>
            <a:r>
              <a:rPr lang="en-US" dirty="0"/>
              <a:t> </a:t>
            </a:r>
            <a:r>
              <a:rPr lang="en-US" dirty="0" err="1"/>
              <a:t>sve</a:t>
            </a:r>
            <a:r>
              <a:rPr lang="en-US" dirty="0"/>
              <a:t> </a:t>
            </a:r>
            <a:r>
              <a:rPr lang="en-US" dirty="0" err="1"/>
              <a:t>dok</a:t>
            </a:r>
            <a:r>
              <a:rPr lang="sr-Latn-RS" dirty="0"/>
              <a:t> se</a:t>
            </a:r>
            <a:r>
              <a:rPr lang="en-US" dirty="0"/>
              <a:t> u </a:t>
            </a:r>
            <a:r>
              <a:rPr lang="en-US" dirty="0" err="1"/>
              <a:t>listi</a:t>
            </a:r>
            <a:r>
              <a:rPr lang="en-US" dirty="0"/>
              <a:t> </a:t>
            </a:r>
            <a:r>
              <a:rPr lang="en-US" dirty="0" err="1"/>
              <a:t>dece</a:t>
            </a:r>
            <a:r>
              <a:rPr lang="en-US" dirty="0"/>
              <a:t> </a:t>
            </a:r>
            <a:r>
              <a:rPr lang="sr-Latn-RS" dirty="0"/>
              <a:t>nalazi</a:t>
            </a:r>
            <a:r>
              <a:rPr lang="en-US" dirty="0"/>
              <a:t> element </a:t>
            </a:r>
            <a:r>
              <a:rPr lang="en-US" dirty="0" err="1"/>
              <a:t>koji</a:t>
            </a:r>
            <a:r>
              <a:rPr lang="sr-Latn-RS" dirty="0"/>
              <a:t> se dodaje</a:t>
            </a:r>
            <a:r>
              <a:rPr lang="en-US" dirty="0"/>
              <a:t>.</a:t>
            </a:r>
          </a:p>
          <a:p>
            <a:endParaRPr lang="en-US" dirty="0"/>
          </a:p>
        </p:txBody>
      </p:sp>
    </p:spTree>
    <p:extLst>
      <p:ext uri="{BB962C8B-B14F-4D97-AF65-F5344CB8AC3E}">
        <p14:creationId xmlns:p14="http://schemas.microsoft.com/office/powerpoint/2010/main" val="283908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3943-ED8B-452C-8F03-DF394117105C}"/>
              </a:ext>
            </a:extLst>
          </p:cNvPr>
          <p:cNvSpPr>
            <a:spLocks noGrp="1"/>
          </p:cNvSpPr>
          <p:nvPr>
            <p:ph type="title"/>
          </p:nvPr>
        </p:nvSpPr>
        <p:spPr>
          <a:xfrm>
            <a:off x="1451579" y="1283913"/>
            <a:ext cx="9603275" cy="1049235"/>
          </a:xfrm>
        </p:spPr>
        <p:txBody>
          <a:bodyPr/>
          <a:lstStyle/>
          <a:p>
            <a:r>
              <a:rPr lang="sr-Latn-RS" dirty="0"/>
              <a:t>#</a:t>
            </a:r>
            <a:r>
              <a:rPr lang="sr-Latn-RS" b="1" u="sng" dirty="0"/>
              <a:t>graph</a:t>
            </a:r>
          </a:p>
        </p:txBody>
      </p:sp>
      <p:sp>
        <p:nvSpPr>
          <p:cNvPr id="3" name="Content Placeholder 2">
            <a:extLst>
              <a:ext uri="{FF2B5EF4-FFF2-40B4-BE49-F238E27FC236}">
                <a16:creationId xmlns:a16="http://schemas.microsoft.com/office/drawing/2014/main" id="{470B3DCC-B19F-44BE-9D79-92AAF08FD87E}"/>
              </a:ext>
            </a:extLst>
          </p:cNvPr>
          <p:cNvSpPr>
            <a:spLocks noGrp="1"/>
          </p:cNvSpPr>
          <p:nvPr>
            <p:ph idx="1"/>
          </p:nvPr>
        </p:nvSpPr>
        <p:spPr/>
        <p:txBody>
          <a:bodyPr>
            <a:normAutofit/>
          </a:bodyPr>
          <a:lstStyle/>
          <a:p>
            <a:r>
              <a:rPr lang="en-US" sz="1600" dirty="0"/>
              <a:t>Graph </a:t>
            </a:r>
            <a:r>
              <a:rPr lang="en-US" sz="1600" dirty="0" err="1"/>
              <a:t>struktura</a:t>
            </a:r>
            <a:r>
              <a:rPr lang="en-US" sz="1600" dirty="0"/>
              <a:t> je </a:t>
            </a:r>
            <a:r>
              <a:rPr lang="en-US" sz="1600" dirty="0" err="1"/>
              <a:t>napravljena</a:t>
            </a:r>
            <a:r>
              <a:rPr lang="en-US" sz="1600" dirty="0"/>
              <a:t> </a:t>
            </a:r>
            <a:r>
              <a:rPr lang="en-US" sz="1600" dirty="0" err="1"/>
              <a:t>tako</a:t>
            </a:r>
            <a:r>
              <a:rPr lang="en-US" sz="1600" dirty="0"/>
              <a:t> da </a:t>
            </a:r>
            <a:r>
              <a:rPr lang="sr-Latn-RS" sz="1600" dirty="0"/>
              <a:t>čvorovi pretstavljaju HTML stranice, a grane veze između tih stranica. Graph kao povratnu vrednost ima mapu, gde ključ predstavlja HTML stranicu, a vrednost je lista sa stranicama koje vode ka ključu.</a:t>
            </a:r>
          </a:p>
        </p:txBody>
      </p:sp>
    </p:spTree>
    <p:extLst>
      <p:ext uri="{BB962C8B-B14F-4D97-AF65-F5344CB8AC3E}">
        <p14:creationId xmlns:p14="http://schemas.microsoft.com/office/powerpoint/2010/main" val="92203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C6E0-37A7-41D6-A606-389834A1022C}"/>
              </a:ext>
            </a:extLst>
          </p:cNvPr>
          <p:cNvSpPr>
            <a:spLocks noGrp="1"/>
          </p:cNvSpPr>
          <p:nvPr>
            <p:ph type="title"/>
          </p:nvPr>
        </p:nvSpPr>
        <p:spPr>
          <a:xfrm>
            <a:off x="1451578" y="1248402"/>
            <a:ext cx="9603275" cy="1049235"/>
          </a:xfrm>
        </p:spPr>
        <p:txBody>
          <a:bodyPr/>
          <a:lstStyle/>
          <a:p>
            <a:r>
              <a:rPr lang="sr-Latn-RS" dirty="0"/>
              <a:t>#</a:t>
            </a:r>
            <a:r>
              <a:rPr lang="sr-Latn-RS" b="1" u="sng" dirty="0"/>
              <a:t>set</a:t>
            </a:r>
          </a:p>
        </p:txBody>
      </p:sp>
      <p:sp>
        <p:nvSpPr>
          <p:cNvPr id="3" name="Content Placeholder 2">
            <a:extLst>
              <a:ext uri="{FF2B5EF4-FFF2-40B4-BE49-F238E27FC236}">
                <a16:creationId xmlns:a16="http://schemas.microsoft.com/office/drawing/2014/main" id="{FB9B40B5-FEF2-4EC7-B83E-0C5CA69201B7}"/>
              </a:ext>
            </a:extLst>
          </p:cNvPr>
          <p:cNvSpPr>
            <a:spLocks noGrp="1"/>
          </p:cNvSpPr>
          <p:nvPr>
            <p:ph idx="1"/>
          </p:nvPr>
        </p:nvSpPr>
        <p:spPr/>
        <p:txBody>
          <a:bodyPr>
            <a:noAutofit/>
          </a:bodyPr>
          <a:lstStyle/>
          <a:p>
            <a:r>
              <a:rPr lang="sr-Latn-RS" sz="1600" dirty="0"/>
              <a:t>Struktura set implementira tražene tri funkcije, za uniju presek i komplement.</a:t>
            </a:r>
          </a:p>
          <a:p>
            <a:r>
              <a:rPr lang="sr-Latn-RS" sz="1600" dirty="0"/>
              <a:t>U strukturi set radimo sa rečnikom koji kao ključ uzima putanju HTML stranice, a vrednost je broj pojavljivanja određenih reči iz upita.</a:t>
            </a:r>
          </a:p>
          <a:p>
            <a:r>
              <a:rPr lang="sr-Latn-RS" sz="1600" dirty="0"/>
              <a:t>Operacija AND- prima dva rečnika, a povratna vrednost joj je takođe rečnik, sa ključem koji predstavlja HTML stranicu u kojoj su pronađene obe reči upita, a vrednost je zbir pojavljivanja svake pojedinačne reči, ovim se omogućava prednost u rangiranju stranicama koje sadrže obe reči upita.</a:t>
            </a:r>
          </a:p>
          <a:p>
            <a:r>
              <a:rPr lang="sr-Latn-RS" sz="1600" dirty="0"/>
              <a:t>Operacija OR-  prima dva rečnika</a:t>
            </a:r>
            <a:r>
              <a:rPr lang="en-US" sz="1600" dirty="0"/>
              <a:t>,</a:t>
            </a:r>
            <a:r>
              <a:rPr lang="sr-Latn-RS" sz="1600" dirty="0"/>
              <a:t> njena povratna vrednost je rečnik sa ključevima u vidu stranica koje sadrže bar jednu reč iz upita, a vrednost je broj pojavljivanja tražene reči u datoj HTML stranici</a:t>
            </a:r>
          </a:p>
          <a:p>
            <a:r>
              <a:rPr lang="sr-Latn-RS" sz="1600" dirty="0"/>
              <a:t>Operacija NOT- prima dva rečnika, a njena povratna vrednost je rečnik koji sadrži one HTML stranice koje sadrže isključivo prvu reč upita, a ne sadrže drugu. Kao vrednost ovog rečnika uzima se broj pojavljivanja prve reči u datim stranicama</a:t>
            </a:r>
          </a:p>
        </p:txBody>
      </p:sp>
    </p:spTree>
    <p:extLst>
      <p:ext uri="{BB962C8B-B14F-4D97-AF65-F5344CB8AC3E}">
        <p14:creationId xmlns:p14="http://schemas.microsoft.com/office/powerpoint/2010/main" val="409970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DB2E-5EF7-41AD-B781-A388C3F02EB7}"/>
              </a:ext>
            </a:extLst>
          </p:cNvPr>
          <p:cNvSpPr>
            <a:spLocks noGrp="1"/>
          </p:cNvSpPr>
          <p:nvPr>
            <p:ph type="title"/>
          </p:nvPr>
        </p:nvSpPr>
        <p:spPr>
          <a:xfrm>
            <a:off x="1451577" y="1329136"/>
            <a:ext cx="9603275" cy="1049235"/>
          </a:xfrm>
        </p:spPr>
        <p:txBody>
          <a:bodyPr/>
          <a:lstStyle/>
          <a:p>
            <a:r>
              <a:rPr lang="sr-Latn-RS" dirty="0"/>
              <a:t>#</a:t>
            </a:r>
            <a:r>
              <a:rPr lang="sr-Latn-RS" b="1" u="sng" dirty="0"/>
              <a:t>rangirana pretraga</a:t>
            </a:r>
          </a:p>
        </p:txBody>
      </p:sp>
      <p:sp>
        <p:nvSpPr>
          <p:cNvPr id="3" name="Content Placeholder 2">
            <a:extLst>
              <a:ext uri="{FF2B5EF4-FFF2-40B4-BE49-F238E27FC236}">
                <a16:creationId xmlns:a16="http://schemas.microsoft.com/office/drawing/2014/main" id="{13FEB1B3-4126-49B7-A6CB-7EC9E32336D5}"/>
              </a:ext>
            </a:extLst>
          </p:cNvPr>
          <p:cNvSpPr>
            <a:spLocks noGrp="1"/>
          </p:cNvSpPr>
          <p:nvPr>
            <p:ph idx="1"/>
          </p:nvPr>
        </p:nvSpPr>
        <p:spPr>
          <a:xfrm>
            <a:off x="1451578" y="1853754"/>
            <a:ext cx="9603275" cy="3450613"/>
          </a:xfrm>
        </p:spPr>
        <p:txBody>
          <a:bodyPr>
            <a:noAutofit/>
          </a:bodyPr>
          <a:lstStyle/>
          <a:p>
            <a:r>
              <a:rPr lang="sr-Latn-RS" sz="1600" dirty="0"/>
              <a:t>Za određivanje ranga određene stranice korišćena su tri parametra</a:t>
            </a:r>
            <a:r>
              <a:rPr lang="en-US" sz="1600" dirty="0"/>
              <a:t>:</a:t>
            </a:r>
            <a:r>
              <a:rPr lang="sr-Latn-RS" sz="1600" dirty="0"/>
              <a:t> </a:t>
            </a:r>
          </a:p>
          <a:p>
            <a:pPr marL="0" indent="0">
              <a:buNone/>
            </a:pPr>
            <a:r>
              <a:rPr lang="en-US" sz="1600" dirty="0"/>
              <a:t>1.</a:t>
            </a:r>
            <a:r>
              <a:rPr lang="pl-PL" sz="1600" dirty="0"/>
              <a:t> broj linkova iz drugih stranica na pronađenu stranicu</a:t>
            </a:r>
          </a:p>
          <a:p>
            <a:pPr marL="0" indent="0">
              <a:buNone/>
            </a:pPr>
            <a:r>
              <a:rPr lang="en-US" sz="1600" dirty="0"/>
              <a:t>2.</a:t>
            </a:r>
            <a:r>
              <a:rPr lang="sr-Latn-RS" sz="1600" dirty="0"/>
              <a:t> broj pojavljivanja traženih reči na njoj</a:t>
            </a:r>
            <a:endParaRPr lang="en-US" sz="1600" dirty="0"/>
          </a:p>
          <a:p>
            <a:pPr marL="0" indent="0">
              <a:buNone/>
            </a:pPr>
            <a:r>
              <a:rPr lang="en-US" sz="1600" dirty="0"/>
              <a:t>3.</a:t>
            </a:r>
            <a:r>
              <a:rPr lang="sr-Latn-RS" sz="1600" dirty="0"/>
              <a:t> broj traženih reči u stranicama koje sadrže link na traženu stranicu</a:t>
            </a:r>
            <a:endParaRPr lang="en-US" sz="1600" dirty="0"/>
          </a:p>
          <a:p>
            <a:pPr marL="0" indent="0">
              <a:buNone/>
            </a:pPr>
            <a:r>
              <a:rPr lang="en-US" sz="1600" dirty="0" err="1"/>
              <a:t>Pri</a:t>
            </a:r>
            <a:r>
              <a:rPr lang="en-US" sz="1600" dirty="0"/>
              <a:t> </a:t>
            </a:r>
            <a:r>
              <a:rPr lang="sr-Latn-RS" sz="1600" dirty="0"/>
              <a:t>čemu su sabirane vrednosti sva tri parametra, gde je data prednost broju stranica koje imaju link na pronađenu stranicu. Takođe veći uticaj na rang imaju stranice koje se nalaze u tekućem direktorijumu. Broj pojavljivanja reči odgovarajućeg upita igra veliku ulogu, pri čemu je data vrednost množena sa 0.8. Ukoliko se u određenom direktorijumu pojavljuju obe tražene reči, sabiran je broj pojavljivanja pojedinačnih reči pri čemu je data prednost takvim stranicama. Broj traženih reči u stranicama koje linkuju pronađenu igra veliku</a:t>
            </a:r>
            <a:r>
              <a:rPr lang="en-US" sz="1600" dirty="0"/>
              <a:t>,</a:t>
            </a:r>
            <a:r>
              <a:rPr lang="sr-Latn-RS" sz="1600" dirty="0"/>
              <a:t> ali ne i presudnu</a:t>
            </a:r>
            <a:r>
              <a:rPr lang="en-US" sz="1600" dirty="0"/>
              <a:t> </a:t>
            </a:r>
            <a:r>
              <a:rPr lang="sr-Latn-RS" sz="1600" dirty="0"/>
              <a:t>ulogu stoga je ovaj broj množen sa 0,6</a:t>
            </a:r>
          </a:p>
        </p:txBody>
      </p:sp>
    </p:spTree>
    <p:extLst>
      <p:ext uri="{BB962C8B-B14F-4D97-AF65-F5344CB8AC3E}">
        <p14:creationId xmlns:p14="http://schemas.microsoft.com/office/powerpoint/2010/main" val="77345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DD9D-994A-4D69-A72E-8452824D23C4}"/>
              </a:ext>
            </a:extLst>
          </p:cNvPr>
          <p:cNvSpPr>
            <a:spLocks noGrp="1"/>
          </p:cNvSpPr>
          <p:nvPr>
            <p:ph type="title"/>
          </p:nvPr>
        </p:nvSpPr>
        <p:spPr>
          <a:xfrm>
            <a:off x="1451579" y="1337179"/>
            <a:ext cx="9603275" cy="1049235"/>
          </a:xfrm>
        </p:spPr>
        <p:txBody>
          <a:bodyPr/>
          <a:lstStyle/>
          <a:p>
            <a:r>
              <a:rPr lang="sr-Latn-RS" dirty="0"/>
              <a:t>#</a:t>
            </a:r>
            <a:r>
              <a:rPr lang="sr-Latn-RS" b="1" u="sng" dirty="0"/>
              <a:t>prikaz I PAGINACIJA rezultata</a:t>
            </a:r>
          </a:p>
        </p:txBody>
      </p:sp>
      <p:sp>
        <p:nvSpPr>
          <p:cNvPr id="3" name="Content Placeholder 2">
            <a:extLst>
              <a:ext uri="{FF2B5EF4-FFF2-40B4-BE49-F238E27FC236}">
                <a16:creationId xmlns:a16="http://schemas.microsoft.com/office/drawing/2014/main" id="{B62E21D3-2F66-4E42-BB47-959D053598C4}"/>
              </a:ext>
            </a:extLst>
          </p:cNvPr>
          <p:cNvSpPr>
            <a:spLocks noGrp="1"/>
          </p:cNvSpPr>
          <p:nvPr>
            <p:ph idx="1"/>
          </p:nvPr>
        </p:nvSpPr>
        <p:spPr>
          <a:xfrm>
            <a:off x="1294362" y="2060122"/>
            <a:ext cx="10077933" cy="2944126"/>
          </a:xfrm>
        </p:spPr>
        <p:txBody>
          <a:bodyPr>
            <a:normAutofit/>
          </a:bodyPr>
          <a:lstStyle/>
          <a:p>
            <a:r>
              <a:rPr lang="sr-Latn-RS" sz="1600" dirty="0"/>
              <a:t>Prilikom obrade traženog upita korisniku se prikazuju putanja do određene HTML stranica i izračunati rang iste.</a:t>
            </a:r>
          </a:p>
          <a:p>
            <a:r>
              <a:rPr lang="sr-Latn-RS" sz="1600" dirty="0"/>
              <a:t>Podaci se prikazuju na osnovu opadajuće vrednosti ranga, za šta je korišćen HEAP SORT, kao jedan od najbržih algoritama za sortiranje. Složenost algoritma je O(n logn) pri čemu se heap kreira sa složenošću O(n), a svako uklanjanje ima složenost proporcionalnu visini heap-a tj O(logn)</a:t>
            </a:r>
          </a:p>
          <a:p>
            <a:r>
              <a:rPr lang="sr-Latn-RS" sz="1600" dirty="0"/>
              <a:t>Korisniku je data mogućnost da sam izabere broj trenutno prikazanih stranica, i da željeni broj menja u toku izvršavanja programa. Pri čemu će se program izvršiti ukoliko je moguć prikaz isključivo željenog broja stranica,.  </a:t>
            </a:r>
          </a:p>
        </p:txBody>
      </p:sp>
    </p:spTree>
    <p:extLst>
      <p:ext uri="{BB962C8B-B14F-4D97-AF65-F5344CB8AC3E}">
        <p14:creationId xmlns:p14="http://schemas.microsoft.com/office/powerpoint/2010/main" val="75005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2079-96E7-42A9-AC29-F750E26116A2}"/>
              </a:ext>
            </a:extLst>
          </p:cNvPr>
          <p:cNvSpPr>
            <a:spLocks noGrp="1"/>
          </p:cNvSpPr>
          <p:nvPr>
            <p:ph type="title"/>
          </p:nvPr>
        </p:nvSpPr>
        <p:spPr>
          <a:xfrm>
            <a:off x="1362802" y="1329136"/>
            <a:ext cx="9603275" cy="1049235"/>
          </a:xfrm>
        </p:spPr>
        <p:txBody>
          <a:bodyPr/>
          <a:lstStyle/>
          <a:p>
            <a:r>
              <a:rPr lang="sr-Latn-RS" b="1" u="sng" dirty="0"/>
              <a:t>HEAP SORT</a:t>
            </a:r>
          </a:p>
        </p:txBody>
      </p:sp>
      <p:pic>
        <p:nvPicPr>
          <p:cNvPr id="5" name="Content Placeholder 4">
            <a:extLst>
              <a:ext uri="{FF2B5EF4-FFF2-40B4-BE49-F238E27FC236}">
                <a16:creationId xmlns:a16="http://schemas.microsoft.com/office/drawing/2014/main" id="{2CAEA435-9B4F-4DC6-A53A-C12D9AEA6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40" y="1927642"/>
            <a:ext cx="4687602" cy="3487738"/>
          </a:xfrm>
        </p:spPr>
      </p:pic>
      <p:sp>
        <p:nvSpPr>
          <p:cNvPr id="6" name="TextBox 5">
            <a:extLst>
              <a:ext uri="{FF2B5EF4-FFF2-40B4-BE49-F238E27FC236}">
                <a16:creationId xmlns:a16="http://schemas.microsoft.com/office/drawing/2014/main" id="{093E8854-1636-4EDB-AE63-1FBBDC61ECB1}"/>
              </a:ext>
            </a:extLst>
          </p:cNvPr>
          <p:cNvSpPr txBox="1"/>
          <p:nvPr/>
        </p:nvSpPr>
        <p:spPr>
          <a:xfrm>
            <a:off x="4811842" y="1853754"/>
            <a:ext cx="7045377" cy="3293209"/>
          </a:xfrm>
          <a:prstGeom prst="rect">
            <a:avLst/>
          </a:prstGeom>
          <a:noFill/>
        </p:spPr>
        <p:txBody>
          <a:bodyPr wrap="square" rtlCol="0">
            <a:spAutoFit/>
          </a:bodyPr>
          <a:lstStyle/>
          <a:p>
            <a:r>
              <a:rPr lang="sr-Latn-RS" sz="1600" dirty="0"/>
              <a:t>Heap sort radi na principu korišćenja binarnog stabla za koje važi da je vrednost u svakom čvoru veća ili jednaka vrednosti njegovih sledbenika. Listu pretvaramo u heap pri čemu je korenski čvor zasigurno najveći element liste. Levo </a:t>
            </a:r>
            <a:r>
              <a:rPr lang="en-US" sz="1600" dirty="0"/>
              <a:t>“</a:t>
            </a:r>
            <a:r>
              <a:rPr lang="en-US" sz="1600" dirty="0" err="1"/>
              <a:t>dete</a:t>
            </a:r>
            <a:r>
              <a:rPr lang="en-US" sz="1600" dirty="0"/>
              <a:t>” </a:t>
            </a:r>
            <a:r>
              <a:rPr lang="en-US" sz="1600" dirty="0" err="1"/>
              <a:t>svakog</a:t>
            </a:r>
            <a:r>
              <a:rPr lang="en-US" sz="1600" dirty="0"/>
              <a:t> </a:t>
            </a:r>
            <a:r>
              <a:rPr lang="sr-Latn-RS" sz="1600" dirty="0"/>
              <a:t>čvora (i) ima indeks 2*i, a desno 2*i+1, ako u</a:t>
            </a:r>
            <a:r>
              <a:rPr lang="en-US" sz="1600" dirty="0" err="1"/>
              <a:t>zmemo</a:t>
            </a:r>
            <a:r>
              <a:rPr lang="en-US" sz="1600" dirty="0"/>
              <a:t> u </a:t>
            </a:r>
            <a:r>
              <a:rPr lang="en-US" sz="1600" dirty="0" err="1"/>
              <a:t>obzir</a:t>
            </a:r>
            <a:r>
              <a:rPr lang="en-US" sz="1600" dirty="0"/>
              <a:t> da </a:t>
            </a:r>
            <a:r>
              <a:rPr lang="en-US" sz="1600" dirty="0" err="1"/>
              <a:t>indeksiranje</a:t>
            </a:r>
            <a:r>
              <a:rPr lang="en-US" sz="1600" dirty="0"/>
              <a:t> </a:t>
            </a:r>
            <a:r>
              <a:rPr lang="en-US" sz="1600" dirty="0" err="1"/>
              <a:t>liste</a:t>
            </a:r>
            <a:r>
              <a:rPr lang="en-US" sz="1600" dirty="0"/>
              <a:t> </a:t>
            </a:r>
            <a:r>
              <a:rPr lang="en-US" sz="1600" dirty="0" err="1"/>
              <a:t>kr</a:t>
            </a:r>
            <a:r>
              <a:rPr lang="sr-Latn-RS" sz="1600" dirty="0"/>
              <a:t>eće od 0, ovi indeksi postaju 2*i+1 odnosno 2*i+2.</a:t>
            </a:r>
          </a:p>
          <a:p>
            <a:r>
              <a:rPr lang="sr-Latn-RS" sz="1600" dirty="0"/>
              <a:t>Heap sort algoritam ima nekoliko koraka</a:t>
            </a:r>
            <a:r>
              <a:rPr lang="en-US" sz="1600" dirty="0"/>
              <a:t>:</a:t>
            </a:r>
          </a:p>
          <a:p>
            <a:pPr marL="342900" indent="-342900">
              <a:buAutoNum type="arabicPeriod"/>
            </a:pPr>
            <a:r>
              <a:rPr lang="en-US" sz="1600" dirty="0"/>
              <a:t>Od </a:t>
            </a:r>
            <a:r>
              <a:rPr lang="en-US" sz="1600" dirty="0" err="1"/>
              <a:t>ulaznih</a:t>
            </a:r>
            <a:r>
              <a:rPr lang="en-US" sz="1600" dirty="0"/>
              <a:t> </a:t>
            </a:r>
            <a:r>
              <a:rPr lang="en-US" sz="1600" dirty="0" err="1"/>
              <a:t>podataka</a:t>
            </a:r>
            <a:r>
              <a:rPr lang="en-US" sz="1600" dirty="0"/>
              <a:t> </a:t>
            </a:r>
            <a:r>
              <a:rPr lang="en-US" sz="1600" dirty="0" err="1"/>
              <a:t>kreiramo</a:t>
            </a:r>
            <a:r>
              <a:rPr lang="en-US" sz="1600" dirty="0"/>
              <a:t> heap</a:t>
            </a:r>
            <a:endParaRPr lang="sr-Latn-RS" sz="1600" dirty="0"/>
          </a:p>
          <a:p>
            <a:pPr marL="342900" indent="-342900">
              <a:buAutoNum type="arabicPeriod"/>
            </a:pPr>
            <a:r>
              <a:rPr lang="sr-Latn-RS" sz="1600" dirty="0"/>
              <a:t>Obezbedimo max-heap, tj najveću vrednost u korenskom čvoru, i uslov da je vrednost svakog čvora veća ili jednaka vrednosti njegovih sledbenika</a:t>
            </a:r>
          </a:p>
          <a:p>
            <a:pPr marL="342900" indent="-342900">
              <a:buAutoNum type="arabicPeriod"/>
            </a:pPr>
            <a:r>
              <a:rPr lang="sr-Latn-RS" sz="1600" dirty="0"/>
              <a:t>Korenski čvor menjamo sa poslednjom vrednošću na heap-u, pri čemu korenski čvor čuvamo u određenoj listi, čime obezbeđujemo opadajuće sortiranje elemenata heap-a tj ulaznijh podataka</a:t>
            </a:r>
          </a:p>
          <a:p>
            <a:pPr marL="342900" indent="-342900">
              <a:buAutoNum type="arabicPeriod"/>
            </a:pPr>
            <a:r>
              <a:rPr lang="sr-Latn-RS" sz="1600" dirty="0"/>
              <a:t>Korak tri primenjujemo sve dok je veličina heap-a veća od 1</a:t>
            </a:r>
          </a:p>
        </p:txBody>
      </p:sp>
    </p:spTree>
    <p:extLst>
      <p:ext uri="{BB962C8B-B14F-4D97-AF65-F5344CB8AC3E}">
        <p14:creationId xmlns:p14="http://schemas.microsoft.com/office/powerpoint/2010/main" val="114775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FC2E-EA1C-45DB-8EDE-8905CCCA02AD}"/>
              </a:ext>
            </a:extLst>
          </p:cNvPr>
          <p:cNvSpPr>
            <a:spLocks noGrp="1"/>
          </p:cNvSpPr>
          <p:nvPr>
            <p:ph type="title"/>
          </p:nvPr>
        </p:nvSpPr>
        <p:spPr/>
        <p:txBody>
          <a:bodyPr/>
          <a:lstStyle/>
          <a:p>
            <a:r>
              <a:rPr lang="sr-Latn-RS" dirty="0"/>
              <a:t>Napredna upotreba logičkih operatora</a:t>
            </a:r>
            <a:br>
              <a:rPr lang="sr-Latn-RS" dirty="0"/>
            </a:br>
            <a:r>
              <a:rPr lang="sr-Latn-RS" b="1" u="sng" dirty="0"/>
              <a:t>#parser</a:t>
            </a:r>
          </a:p>
        </p:txBody>
      </p:sp>
      <p:sp>
        <p:nvSpPr>
          <p:cNvPr id="3" name="Content Placeholder 2">
            <a:extLst>
              <a:ext uri="{FF2B5EF4-FFF2-40B4-BE49-F238E27FC236}">
                <a16:creationId xmlns:a16="http://schemas.microsoft.com/office/drawing/2014/main" id="{8BA80034-4A1E-437C-A909-CF7A7BC76D28}"/>
              </a:ext>
            </a:extLst>
          </p:cNvPr>
          <p:cNvSpPr>
            <a:spLocks noGrp="1"/>
          </p:cNvSpPr>
          <p:nvPr>
            <p:ph idx="1"/>
          </p:nvPr>
        </p:nvSpPr>
        <p:spPr/>
        <p:txBody>
          <a:bodyPr>
            <a:normAutofit/>
          </a:bodyPr>
          <a:lstStyle/>
          <a:p>
            <a:r>
              <a:rPr lang="sr-Latn-RS" sz="1600" dirty="0"/>
              <a:t>Za omogućavanje napredne pretrage implementiran je poseban parser koji uzima u obzir sve uslove napredne pretrage. Rezultat parsiranja upita se iz infiksnog pretvar</a:t>
            </a:r>
            <a:r>
              <a:rPr lang="en-US" sz="1600" dirty="0"/>
              <a:t>a</a:t>
            </a:r>
            <a:r>
              <a:rPr lang="sr-Latn-RS" sz="1600" dirty="0"/>
              <a:t> u postfiksni oblik</a:t>
            </a:r>
            <a:r>
              <a:rPr lang="en-US" sz="1600" dirty="0"/>
              <a:t> </a:t>
            </a:r>
            <a:r>
              <a:rPr lang="en-US" sz="1600" dirty="0" err="1"/>
              <a:t>uz</a:t>
            </a:r>
            <a:r>
              <a:rPr lang="en-US" sz="1600" dirty="0"/>
              <a:t> </a:t>
            </a:r>
            <a:r>
              <a:rPr lang="en-US" sz="1600" dirty="0" err="1"/>
              <a:t>pomo</a:t>
            </a:r>
            <a:r>
              <a:rPr lang="sr-Latn-RS" sz="1600" dirty="0"/>
              <a:t>ć Shunting Yard Algorithm-a koji radi na sledećem principu</a:t>
            </a:r>
            <a:r>
              <a:rPr lang="en-US" sz="1600" dirty="0"/>
              <a:t>:</a:t>
            </a:r>
          </a:p>
          <a:p>
            <a:pPr marL="0" indent="0">
              <a:buNone/>
            </a:pPr>
            <a:r>
              <a:rPr lang="en-US" sz="1600" dirty="0"/>
              <a:t>      </a:t>
            </a:r>
            <a:r>
              <a:rPr lang="sr-Latn-RS" sz="1600" dirty="0"/>
              <a:t> 	</a:t>
            </a:r>
            <a:r>
              <a:rPr lang="en-US" sz="1600" dirty="0" err="1"/>
              <a:t>Svaki</a:t>
            </a:r>
            <a:r>
              <a:rPr lang="en-US" sz="1600" dirty="0"/>
              <a:t> put </a:t>
            </a:r>
            <a:r>
              <a:rPr lang="en-US" sz="1600" dirty="0" err="1"/>
              <a:t>kada</a:t>
            </a:r>
            <a:r>
              <a:rPr lang="en-US" sz="1600" dirty="0"/>
              <a:t> se </a:t>
            </a:r>
            <a:r>
              <a:rPr lang="en-US" sz="1600" dirty="0" err="1"/>
              <a:t>nai</a:t>
            </a:r>
            <a:r>
              <a:rPr lang="sr-Latn-RS" sz="1600" dirty="0"/>
              <a:t>đe na operand saljemo ga na stek, takođe i operatore  šaljemo na odgovarajući </a:t>
            </a:r>
            <a:r>
              <a:rPr lang="en-US" sz="1600" dirty="0"/>
              <a:t>	</a:t>
            </a:r>
            <a:r>
              <a:rPr lang="sr-Latn-RS" sz="1600" dirty="0"/>
              <a:t>stek. Kada dođemo do zatvorene zagrade,  do prioritetnijeg operanda ili u slučaju kada smo sve </a:t>
            </a:r>
            <a:r>
              <a:rPr lang="en-US" sz="1600" dirty="0"/>
              <a:t>	</a:t>
            </a:r>
            <a:r>
              <a:rPr lang="sr-Latn-RS" sz="1600" dirty="0"/>
              <a:t>isparsirane članove premestili u odgovarajući stek operatore prebacujemo na stek operanada pri čemu važi da operator ima uticaj na prethodna dva operanda na steku.</a:t>
            </a:r>
          </a:p>
          <a:p>
            <a:pPr marL="0" indent="0">
              <a:buNone/>
            </a:pPr>
            <a:r>
              <a:rPr lang="sr-Latn-RS" sz="1600" dirty="0"/>
              <a:t>Na osnovu date postfiksne notacije pravi se stablo parsiranja</a:t>
            </a:r>
            <a:br>
              <a:rPr lang="sr-Latn-RS" dirty="0"/>
            </a:br>
            <a:endParaRPr lang="sr-Latn-RS" dirty="0"/>
          </a:p>
        </p:txBody>
      </p:sp>
    </p:spTree>
    <p:extLst>
      <p:ext uri="{BB962C8B-B14F-4D97-AF65-F5344CB8AC3E}">
        <p14:creationId xmlns:p14="http://schemas.microsoft.com/office/powerpoint/2010/main" val="1205223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322</TotalTime>
  <Words>954</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Bahnschrift SemiLight</vt:lpstr>
      <vt:lpstr>Gill Sans MT</vt:lpstr>
      <vt:lpstr>Gallery</vt:lpstr>
      <vt:lpstr>Mašina za pretraživanje tekstualnih dokumenata -objašnjenje korišćenih algoritama</vt:lpstr>
      <vt:lpstr>#Parsiranje skupa html dokumenata </vt:lpstr>
      <vt:lpstr>#TRIE</vt:lpstr>
      <vt:lpstr>#graph</vt:lpstr>
      <vt:lpstr>#set</vt:lpstr>
      <vt:lpstr>#rangirana pretraga</vt:lpstr>
      <vt:lpstr>#prikaz I PAGINACIJA rezultata</vt:lpstr>
      <vt:lpstr>HEAP SORT</vt:lpstr>
      <vt:lpstr>Napredna upotreba logičkih operatora #parser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Mašina za pretraživanje tekstualnih dokumenata -objašnjenje korišćenih algoritama</dc:title>
  <dc:creator>Tamara Kovacevic</dc:creator>
  <cp:lastModifiedBy>Anja</cp:lastModifiedBy>
  <cp:revision>12</cp:revision>
  <dcterms:created xsi:type="dcterms:W3CDTF">2020-02-27T22:29:13Z</dcterms:created>
  <dcterms:modified xsi:type="dcterms:W3CDTF">2020-02-28T22:25:04Z</dcterms:modified>
</cp:coreProperties>
</file>