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8" r:id="rId9"/>
    <p:sldId id="267" r:id="rId10"/>
    <p:sldId id="261" r:id="rId11"/>
    <p:sldId id="271" r:id="rId12"/>
    <p:sldId id="262" r:id="rId13"/>
    <p:sldId id="270" r:id="rId14"/>
    <p:sldId id="263" r:id="rId1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19.1.2020.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19.1.2020.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19.1.2020.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19.1.2020.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19.1.2020.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19.1.2020.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19.1.2020.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19.1.2020.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19.1.2020.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19.1.2020.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19.1.2020.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19.1.2020.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19.1.2020.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19.1.2020.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19.1.2020.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/>
              <a:t>Upravljanje kućnim </a:t>
            </a:r>
            <a:r>
              <a:rPr lang="hr-HR" dirty="0" err="1"/>
              <a:t>otpdom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/>
              <a:t>Kolege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A185C60A-494F-4DB1-91F2-D0D6E19B6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47" y="1624649"/>
            <a:ext cx="6014505" cy="36087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8" name="Slika 7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8ED7B180-0328-4453-9479-A542F7A0DE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828"/>
            <a:ext cx="4483348" cy="2758343"/>
          </a:xfrm>
          <a:prstGeom prst="rect">
            <a:avLst/>
          </a:prstGeom>
        </p:spPr>
      </p:pic>
      <p:pic>
        <p:nvPicPr>
          <p:cNvPr id="9" name="Slika 8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87DFB474-A0AC-41D9-8D10-B8879C4F1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47036"/>
            <a:ext cx="4448701" cy="35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4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pic>
        <p:nvPicPr>
          <p:cNvPr id="8" name="Rezervirano mjesto sadržaja 7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BE07D3E8-18C8-4E0B-ADB2-B0972A507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382"/>
            <a:ext cx="9144000" cy="51434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3 </a:t>
            </a:r>
            <a:r>
              <a:rPr lang="hr-HR" dirty="0" err="1"/>
              <a:t>backend</a:t>
            </a:r>
            <a:r>
              <a:rPr lang="hr-HR" dirty="0"/>
              <a:t> developera, od toga jedan i tester</a:t>
            </a:r>
          </a:p>
          <a:p>
            <a:r>
              <a:rPr lang="hr-HR" dirty="0"/>
              <a:t>4 </a:t>
            </a:r>
            <a:r>
              <a:rPr lang="hr-HR" dirty="0" err="1"/>
              <a:t>frontend</a:t>
            </a:r>
            <a:r>
              <a:rPr lang="hr-HR" dirty="0"/>
              <a:t> developera, od toga jedan i tester</a:t>
            </a:r>
          </a:p>
          <a:p>
            <a:r>
              <a:rPr lang="hr-HR" dirty="0"/>
              <a:t>Dokumentacija - svi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463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dirty="0"/>
              <a:t>Svi članovi tima su zadovoljni projektom i konačnim proizvodom</a:t>
            </a:r>
          </a:p>
          <a:p>
            <a:pPr lvl="1"/>
            <a:r>
              <a:rPr lang="hr-HR" dirty="0"/>
              <a:t>Radom na projektu naučili smo kako je raditi u timu na zajedničkom projektu, a većinu vremena komunicirati preko platformi kao što je </a:t>
            </a:r>
            <a:r>
              <a:rPr lang="hr-HR" dirty="0" err="1"/>
              <a:t>Slack</a:t>
            </a:r>
            <a:r>
              <a:rPr lang="hr-HR" dirty="0"/>
              <a:t>. </a:t>
            </a:r>
          </a:p>
          <a:p>
            <a:pPr lvl="1"/>
            <a:r>
              <a:rPr lang="hr-HR" dirty="0"/>
              <a:t>Tijekom procesa razvoja, kako bi se ispoštovali krajnji rokovi i zahtjevi, bilo je potrebno redovito pratiti napredak </a:t>
            </a:r>
            <a:r>
              <a:rPr lang="hr-HR" dirty="0" err="1"/>
              <a:t>podtimova</a:t>
            </a:r>
            <a:r>
              <a:rPr lang="hr-HR" dirty="0"/>
              <a:t> i pojedinaca u razvojnom timu, te organizirano dijeliti posao po određenim tjednima. Stizanjem takvih rokova, naučili smo koliko je bitna dobra  organizacija, i kako uspjeti napraviti dobru organizaciju</a:t>
            </a:r>
          </a:p>
          <a:p>
            <a:pPr lvl="1"/>
            <a:r>
              <a:rPr lang="hr-HR" dirty="0"/>
              <a:t>Naravno nije uvijek bilo sve sjajno tijekom projekta, i putem smo se sreli s mnogo problema, ali smo isto tako onda zajedno sudjelovali u traženju rješenja za svaki od tih problema </a:t>
            </a:r>
            <a:br>
              <a:rPr lang="hr-HR" dirty="0"/>
            </a:br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Upravljanje kućnim otpadom postalo je zahtjevno, s obzirom da ono uključuje razvrstavanje i</a:t>
            </a:r>
            <a:br>
              <a:rPr lang="hr-HR" dirty="0"/>
            </a:br>
            <a:r>
              <a:rPr lang="hr-HR" dirty="0"/>
              <a:t>odlaganje različitih vrsta otpada. </a:t>
            </a:r>
            <a:r>
              <a:rPr lang="hr-HR" i="1" dirty="0"/>
              <a:t>Online </a:t>
            </a:r>
            <a:r>
              <a:rPr lang="hr-HR" dirty="0"/>
              <a:t>aplikacija za pomoć pri upravljanju kućnim otpadom</a:t>
            </a:r>
            <a:br>
              <a:rPr lang="hr-HR" dirty="0"/>
            </a:br>
            <a:r>
              <a:rPr lang="hr-HR" dirty="0"/>
              <a:t>time se nameće kao korisno i </a:t>
            </a:r>
            <a:r>
              <a:rPr lang="hr-HR" dirty="0" err="1"/>
              <a:t>širokodostupno</a:t>
            </a:r>
            <a:r>
              <a:rPr lang="hr-HR" dirty="0"/>
              <a:t> rješenje .</a:t>
            </a:r>
          </a:p>
          <a:p>
            <a:r>
              <a:rPr lang="hr-HR" dirty="0"/>
              <a:t>Trenutačno postoji web aplikacija Čistoće (https://www.cistoca.hr/) koja informira</a:t>
            </a:r>
            <a:br>
              <a:rPr lang="hr-HR" dirty="0"/>
            </a:br>
            <a:r>
              <a:rPr lang="hr-HR" dirty="0"/>
              <a:t>građane gdje bi mogli odložiti otpad i u kojim terminima te se na tu adresu mogu slati zahtjevi za odvoz glomaznog otpada. </a:t>
            </a:r>
          </a:p>
          <a:p>
            <a:r>
              <a:rPr lang="hr-HR" dirty="0"/>
              <a:t>Ipak, postoji potreba za novom aplikacijom jer trenutačna nedovoljno informira o razvrstavanju otpada te se ne može izravno poslati pritužba Čistoći. Prednosti nove aplikacije su i</a:t>
            </a:r>
            <a:br>
              <a:rPr lang="hr-HR" dirty="0"/>
            </a:br>
            <a:r>
              <a:rPr lang="hr-HR" dirty="0"/>
              <a:t>dobra preglednost te jednostavnost njezina korištenja. </a:t>
            </a:r>
            <a:br>
              <a:rPr lang="hr-HR" dirty="0"/>
            </a:b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Građani mogu:</a:t>
            </a:r>
          </a:p>
          <a:p>
            <a:pPr lvl="1"/>
            <a:r>
              <a:rPr lang="hr-HR" dirty="0"/>
              <a:t>Pretraživati naziv/kategoriju proizvoda </a:t>
            </a:r>
          </a:p>
          <a:p>
            <a:pPr lvl="1"/>
            <a:r>
              <a:rPr lang="hr-HR" dirty="0"/>
              <a:t>Vidjeti popis dostupnih odlagališta u blizini mjesta stanovanja s informacijama o odlagalištu (vrsta otpada, radno vrijeme) </a:t>
            </a:r>
          </a:p>
          <a:p>
            <a:pPr lvl="1"/>
            <a:r>
              <a:rPr lang="hr-HR" dirty="0"/>
              <a:t>Vidjeti </a:t>
            </a:r>
            <a:r>
              <a:rPr lang="pl-PL" dirty="0"/>
              <a:t>termine odvoza otpada za odredenu lokaciju</a:t>
            </a:r>
          </a:p>
          <a:p>
            <a:pPr lvl="1"/>
            <a:r>
              <a:rPr lang="hr-HR" dirty="0"/>
              <a:t>Vidjeti informacije o poduzeću koje zbrinjava otpad kao i njegove kontakt podatke </a:t>
            </a:r>
          </a:p>
          <a:p>
            <a:pPr lvl="1"/>
            <a:r>
              <a:rPr lang="hr-HR" dirty="0"/>
              <a:t>Napraviti zahtjeve i pritužbe prema poduzeću</a:t>
            </a:r>
          </a:p>
          <a:p>
            <a:r>
              <a:rPr lang="hr-HR" dirty="0"/>
              <a:t>Zaposlenici mogu:</a:t>
            </a:r>
          </a:p>
          <a:p>
            <a:pPr lvl="1"/>
            <a:r>
              <a:rPr lang="hr-HR" dirty="0"/>
              <a:t>odgovarati na pritužbe i zahtjeve građanina </a:t>
            </a:r>
          </a:p>
          <a:p>
            <a:pPr lvl="1"/>
            <a:r>
              <a:rPr lang="hr-HR" dirty="0"/>
              <a:t>brisati pritužbe i zahtjeve u suprotnosti s pravilima korištenja aplikacije</a:t>
            </a:r>
          </a:p>
          <a:p>
            <a:pPr lvl="1"/>
            <a:r>
              <a:rPr lang="hr-HR" dirty="0"/>
              <a:t>izmijeniti informacije o odlagalištima, prikladnim resursima i terminima odvoza</a:t>
            </a:r>
          </a:p>
          <a:p>
            <a:r>
              <a:rPr lang="hr-HR" dirty="0"/>
              <a:t>Administratori mogu:</a:t>
            </a:r>
          </a:p>
          <a:p>
            <a:pPr lvl="1"/>
            <a:r>
              <a:rPr lang="hr-HR" dirty="0"/>
              <a:t>Vidjeti popis korisnika i brisati korisnike</a:t>
            </a:r>
          </a:p>
          <a:p>
            <a:pPr lvl="1"/>
            <a:r>
              <a:rPr lang="hr-HR" dirty="0"/>
              <a:t>Mijenjati informacije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7F8BF9-39B0-4777-A9D4-9FEB119E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Ostali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C1121E0-10B2-4BE1-957D-A32A83BF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Informacije o uslugama tvrtke bit će ažurirane </a:t>
            </a:r>
            <a:br>
              <a:rPr lang="hr-HR" dirty="0"/>
            </a:br>
            <a:r>
              <a:rPr lang="hr-HR" dirty="0"/>
              <a:t>• Sigurnost rada u sustavu osigurat će se unosom korisničkog imena i lozinke </a:t>
            </a:r>
            <a:br>
              <a:rPr lang="hr-HR" dirty="0"/>
            </a:br>
            <a:r>
              <a:rPr lang="hr-HR" dirty="0"/>
              <a:t>• Ako dođe do pogreške na web stranici na to treba upozoriti korisnika porukom </a:t>
            </a:r>
            <a:br>
              <a:rPr lang="hr-HR" dirty="0"/>
            </a:br>
            <a:r>
              <a:rPr lang="hr-HR" dirty="0"/>
              <a:t>• Svaki događaj u sustavu , čak i ako je neuspješan, treba korisniku dati povratnu poruku. </a:t>
            </a:r>
            <a:br>
              <a:rPr lang="hr-HR" dirty="0"/>
            </a:br>
            <a:r>
              <a:rPr lang="hr-HR" dirty="0"/>
              <a:t>• Sustav treba omogućiti rad više korisnika u stvarnom vremenu </a:t>
            </a:r>
            <a:br>
              <a:rPr lang="hr-HR" dirty="0"/>
            </a:br>
            <a:r>
              <a:rPr lang="hr-HR" dirty="0"/>
              <a:t>• Korisničko sučelje i sustav moraju podržavati hrvatsku abecedu(dijakritičke znakove) </a:t>
            </a:r>
            <a:br>
              <a:rPr lang="hr-HR" dirty="0"/>
            </a:br>
            <a:r>
              <a:rPr lang="hr-HR" dirty="0"/>
              <a:t>pri unosu i prikazu tekstualnoga sadržaja</a:t>
            </a:r>
            <a:br>
              <a:rPr lang="hr-HR" dirty="0"/>
            </a:br>
            <a:r>
              <a:rPr lang="hr-HR" dirty="0"/>
              <a:t>• Izvršavanje dijela programa u kojem se pristupa bazi podataka ne smije trajati duže</a:t>
            </a:r>
            <a:br>
              <a:rPr lang="hr-HR" dirty="0"/>
            </a:br>
            <a:r>
              <a:rPr lang="hr-HR" dirty="0"/>
              <a:t>od nekoliko sekundi</a:t>
            </a:r>
            <a:br>
              <a:rPr lang="hr-HR" dirty="0"/>
            </a:br>
            <a:r>
              <a:rPr lang="hr-HR" dirty="0"/>
              <a:t>• Sustav mora raditi na operativnom sustavu Windows 10</a:t>
            </a:r>
            <a:br>
              <a:rPr lang="hr-HR" dirty="0"/>
            </a:br>
            <a:r>
              <a:rPr lang="hr-HR" dirty="0"/>
              <a:t>• zastoji u radu sustava ne smiju prijeći 5 sekundi dnevno </a:t>
            </a:r>
            <a:br>
              <a:rPr lang="hr-HR" dirty="0"/>
            </a:br>
            <a:r>
              <a:rPr lang="hr-HR" dirty="0"/>
              <a:t>• Sustav treba biti implementiran kao web aplikacija koristeći objektno-orijentirane jezike</a:t>
            </a:r>
            <a:br>
              <a:rPr lang="hr-HR" dirty="0"/>
            </a:br>
            <a:r>
              <a:rPr lang="hr-HR" dirty="0"/>
              <a:t>• Neispravno korištenje korisničkim sučeljem ne smije narušiti funkcionalnost i rad sustava</a:t>
            </a:r>
            <a:br>
              <a:rPr lang="hr-HR" dirty="0"/>
            </a:br>
            <a:r>
              <a:rPr lang="hr-HR" dirty="0"/>
              <a:t>• Sustav treba biti jednostavan za korištenje, korisnici se moraju znati koristiti sučelje</a:t>
            </a:r>
            <a:br>
              <a:rPr lang="hr-HR" dirty="0"/>
            </a:br>
            <a:r>
              <a:rPr lang="hr-HR" dirty="0"/>
              <a:t>bez opširnih uputa</a:t>
            </a:r>
            <a:br>
              <a:rPr lang="hr-HR" dirty="0"/>
            </a:br>
            <a:r>
              <a:rPr lang="hr-HR" dirty="0"/>
              <a:t>• Nadogradnja sustava ne smije narušavati postojeće funkcionalnosti sustava</a:t>
            </a:r>
            <a:br>
              <a:rPr lang="hr-HR" dirty="0"/>
            </a:br>
            <a:r>
              <a:rPr lang="hr-HR" dirty="0"/>
              <a:t>• Veza s bazom podataka mora biti kvalitetno zaštićena, brza i otporna na vanjske </a:t>
            </a:r>
            <a:br>
              <a:rPr lang="hr-HR" dirty="0"/>
            </a:br>
            <a:r>
              <a:rPr lang="hr-HR" dirty="0"/>
              <a:t>greške</a:t>
            </a:r>
            <a:br>
              <a:rPr lang="hr-HR" dirty="0"/>
            </a:br>
            <a:r>
              <a:rPr lang="hr-HR" dirty="0"/>
              <a:t>• Pristup sustavu mora biti omogućen iz javne mreže pomoću HTTP. </a:t>
            </a:r>
            <a:br>
              <a:rPr lang="hr-HR" dirty="0"/>
            </a:b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3C889F4-D2A4-49E3-99E8-D437B271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86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r-HR" dirty="0"/>
              <a:t>1. </a:t>
            </a:r>
            <a:r>
              <a:rPr lang="hr-HR" b="1" dirty="0" err="1"/>
              <a:t>Spring</a:t>
            </a:r>
            <a:r>
              <a:rPr lang="hr-HR" b="1" dirty="0"/>
              <a:t> </a:t>
            </a:r>
            <a:r>
              <a:rPr lang="hr-HR" b="1" dirty="0" err="1"/>
              <a:t>Boot</a:t>
            </a:r>
            <a:endParaRPr lang="hr-HR" b="1" dirty="0"/>
          </a:p>
          <a:p>
            <a:r>
              <a:rPr lang="hr-HR" dirty="0"/>
              <a:t>	-Radni okvir koji smo koristili za efikasniju izradu </a:t>
            </a:r>
            <a:r>
              <a:rPr lang="hr-HR" dirty="0" err="1"/>
              <a:t>backend</a:t>
            </a:r>
            <a:r>
              <a:rPr lang="hr-HR" dirty="0"/>
              <a:t> aplikacije koju smo pisali u programskom jeziku Java.</a:t>
            </a:r>
          </a:p>
          <a:p>
            <a:r>
              <a:rPr lang="hr-HR" dirty="0"/>
              <a:t>	https://spring.io/projects/spring-boot</a:t>
            </a:r>
          </a:p>
          <a:p>
            <a:endParaRPr lang="hr-HR" dirty="0"/>
          </a:p>
          <a:p>
            <a:r>
              <a:rPr lang="hr-HR" dirty="0"/>
              <a:t>2</a:t>
            </a:r>
            <a:r>
              <a:rPr lang="hr-HR" b="1" dirty="0"/>
              <a:t>. Java</a:t>
            </a:r>
          </a:p>
          <a:p>
            <a:r>
              <a:rPr lang="hr-HR" dirty="0"/>
              <a:t>	-Objektno orijentirani programski jezik koji smo koristili za izradu naše </a:t>
            </a:r>
            <a:r>
              <a:rPr lang="hr-HR" dirty="0" err="1"/>
              <a:t>backend</a:t>
            </a:r>
            <a:r>
              <a:rPr lang="hr-HR" dirty="0"/>
              <a:t> aplikacije.</a:t>
            </a:r>
          </a:p>
          <a:p>
            <a:r>
              <a:rPr lang="hr-HR" dirty="0"/>
              <a:t>	https://docs.oracle.com/en/java/</a:t>
            </a:r>
          </a:p>
          <a:p>
            <a:endParaRPr lang="hr-HR" dirty="0"/>
          </a:p>
          <a:p>
            <a:r>
              <a:rPr lang="hr-HR" dirty="0"/>
              <a:t>3. </a:t>
            </a:r>
            <a:r>
              <a:rPr lang="hr-HR" b="1" dirty="0" err="1"/>
              <a:t>React</a:t>
            </a:r>
            <a:endParaRPr lang="hr-HR" b="1" dirty="0"/>
          </a:p>
          <a:p>
            <a:r>
              <a:rPr lang="hr-HR" dirty="0"/>
              <a:t>	-Knjižnica(engl. </a:t>
            </a:r>
            <a:r>
              <a:rPr lang="hr-HR" dirty="0" err="1"/>
              <a:t>framework</a:t>
            </a:r>
            <a:r>
              <a:rPr lang="hr-HR" dirty="0"/>
              <a:t>) koju smo koristili za efikasniju izradu </a:t>
            </a:r>
            <a:r>
              <a:rPr lang="hr-HR" dirty="0" err="1"/>
              <a:t>frontend</a:t>
            </a:r>
            <a:r>
              <a:rPr lang="hr-HR" dirty="0"/>
              <a:t> aplikacije tj. korisničkog sučelja za čiju </a:t>
            </a:r>
          </a:p>
          <a:p>
            <a:r>
              <a:rPr lang="hr-HR" dirty="0"/>
              <a:t>	 izradu su se koristile tri glavne tehnologije (HTML, CSS, </a:t>
            </a:r>
            <a:r>
              <a:rPr lang="hr-HR" dirty="0" err="1"/>
              <a:t>Javascript</a:t>
            </a:r>
            <a:r>
              <a:rPr lang="hr-HR" dirty="0"/>
              <a:t>)</a:t>
            </a:r>
          </a:p>
          <a:p>
            <a:r>
              <a:rPr lang="hr-HR" dirty="0"/>
              <a:t>	 https://reactjs.org/</a:t>
            </a:r>
          </a:p>
          <a:p>
            <a:endParaRPr lang="hr-HR" dirty="0"/>
          </a:p>
          <a:p>
            <a:r>
              <a:rPr lang="hr-HR" dirty="0"/>
              <a:t>4. </a:t>
            </a:r>
            <a:r>
              <a:rPr lang="hr-HR" b="1" dirty="0" err="1"/>
              <a:t>Javascript</a:t>
            </a:r>
            <a:r>
              <a:rPr lang="hr-HR" dirty="0"/>
              <a:t> </a:t>
            </a:r>
          </a:p>
          <a:p>
            <a:r>
              <a:rPr lang="hr-HR" dirty="0"/>
              <a:t>	-Programski jezik koji smo koristili za implementaciju funkcionalnosti na </a:t>
            </a:r>
            <a:r>
              <a:rPr lang="hr-HR" dirty="0" err="1"/>
              <a:t>frontend</a:t>
            </a:r>
            <a:r>
              <a:rPr lang="hr-HR" dirty="0"/>
              <a:t> aplikaciji.</a:t>
            </a:r>
          </a:p>
          <a:p>
            <a:r>
              <a:rPr lang="hr-HR" dirty="0"/>
              <a:t>	https://developer.mozilla.org/en-US/docs/Web/JavaScript</a:t>
            </a:r>
          </a:p>
          <a:p>
            <a:endParaRPr lang="hr-HR" dirty="0"/>
          </a:p>
          <a:p>
            <a:r>
              <a:rPr lang="hr-HR" dirty="0"/>
              <a:t>   </a:t>
            </a:r>
            <a:r>
              <a:rPr lang="hr-HR" b="1" dirty="0"/>
              <a:t>HTML</a:t>
            </a:r>
          </a:p>
          <a:p>
            <a:r>
              <a:rPr lang="hr-HR" dirty="0"/>
              <a:t>    - Osnovni jezik za izradu web aplikacija. Stvara html elemente, ali ne podržava veću stilizaciju tih elemenata.</a:t>
            </a:r>
          </a:p>
          <a:p>
            <a:r>
              <a:rPr lang="hr-HR" dirty="0"/>
              <a:t>    https://developer.mozilla.org/en-US/docs/Web/HTML</a:t>
            </a:r>
          </a:p>
          <a:p>
            <a:endParaRPr lang="hr-HR" dirty="0"/>
          </a:p>
          <a:p>
            <a:r>
              <a:rPr lang="hr-HR" dirty="0"/>
              <a:t>   </a:t>
            </a:r>
            <a:r>
              <a:rPr lang="hr-HR" b="1" dirty="0"/>
              <a:t>CSS</a:t>
            </a:r>
            <a:r>
              <a:rPr lang="hr-HR" dirty="0"/>
              <a:t> </a:t>
            </a:r>
          </a:p>
          <a:p>
            <a:r>
              <a:rPr lang="hr-HR" dirty="0"/>
              <a:t>    - Jezik za uređivanje html elemenata. </a:t>
            </a:r>
          </a:p>
          <a:p>
            <a:r>
              <a:rPr lang="hr-HR" dirty="0"/>
              <a:t>    https://developer.mozilla.org/en-US/docs/Web/CSS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r-HR" dirty="0"/>
              <a:t>5. </a:t>
            </a:r>
            <a:r>
              <a:rPr lang="hr-HR" b="1" dirty="0" err="1"/>
              <a:t>Hibernate</a:t>
            </a:r>
            <a:r>
              <a:rPr lang="hr-HR" b="1" dirty="0"/>
              <a:t> ORM</a:t>
            </a:r>
          </a:p>
          <a:p>
            <a:r>
              <a:rPr lang="hr-HR" dirty="0"/>
              <a:t>	- alat koji omogućava pretvorbu tj. mapiranje redova iz tablice baze podataka u objekte Java aplikacije.</a:t>
            </a:r>
          </a:p>
          <a:p>
            <a:r>
              <a:rPr lang="hr-HR" dirty="0"/>
              <a:t>	https://hibernate.org/orm/</a:t>
            </a:r>
          </a:p>
          <a:p>
            <a:endParaRPr lang="hr-HR" dirty="0"/>
          </a:p>
          <a:p>
            <a:r>
              <a:rPr lang="hr-HR" dirty="0"/>
              <a:t>6. </a:t>
            </a:r>
            <a:r>
              <a:rPr lang="hr-HR" b="1" dirty="0"/>
              <a:t>Jackson</a:t>
            </a:r>
          </a:p>
          <a:p>
            <a:r>
              <a:rPr lang="hr-HR" dirty="0"/>
              <a:t>	-knjižnica koja omogućava pretvorbe između objekata u Java aplikaciji i </a:t>
            </a:r>
            <a:r>
              <a:rPr lang="hr-HR" dirty="0" err="1"/>
              <a:t>Stringova</a:t>
            </a:r>
            <a:r>
              <a:rPr lang="hr-HR" dirty="0"/>
              <a:t> u JSON formatu.</a:t>
            </a:r>
          </a:p>
          <a:p>
            <a:r>
              <a:rPr lang="hr-HR" dirty="0"/>
              <a:t>	https://github.com/FasterXML/jackson-docs</a:t>
            </a:r>
          </a:p>
          <a:p>
            <a:r>
              <a:rPr lang="hr-HR" dirty="0"/>
              <a:t>7. </a:t>
            </a:r>
            <a:r>
              <a:rPr lang="hr-HR" b="1" dirty="0" err="1"/>
              <a:t>Git</a:t>
            </a:r>
            <a:endParaRPr lang="hr-HR" b="1" dirty="0"/>
          </a:p>
          <a:p>
            <a:r>
              <a:rPr lang="hr-HR" dirty="0"/>
              <a:t>	-distribuirani sustav za upravljanje različitim verzijama podataka (npr. programskog koda ili teksta)</a:t>
            </a:r>
          </a:p>
          <a:p>
            <a:r>
              <a:rPr lang="hr-HR" dirty="0"/>
              <a:t>	https://git-scm.com/</a:t>
            </a:r>
          </a:p>
          <a:p>
            <a:endParaRPr lang="hr-HR" dirty="0"/>
          </a:p>
          <a:p>
            <a:r>
              <a:rPr lang="hr-HR" dirty="0"/>
              <a:t>8. </a:t>
            </a:r>
            <a:r>
              <a:rPr lang="hr-HR" b="1" dirty="0" err="1"/>
              <a:t>Gitlab</a:t>
            </a:r>
            <a:endParaRPr lang="hr-HR" b="1" dirty="0"/>
          </a:p>
          <a:p>
            <a:r>
              <a:rPr lang="hr-HR" dirty="0"/>
              <a:t>	-web platforma na kojoj se nalazio naš udaljeni </a:t>
            </a:r>
            <a:r>
              <a:rPr lang="hr-HR" dirty="0" err="1"/>
              <a:t>git</a:t>
            </a:r>
            <a:r>
              <a:rPr lang="hr-HR" dirty="0"/>
              <a:t> repozitorij</a:t>
            </a:r>
          </a:p>
          <a:p>
            <a:r>
              <a:rPr lang="hr-HR" dirty="0"/>
              <a:t>	https://about.gitlab.com/</a:t>
            </a:r>
          </a:p>
          <a:p>
            <a:endParaRPr lang="hr-HR" dirty="0"/>
          </a:p>
          <a:p>
            <a:r>
              <a:rPr lang="hr-HR" dirty="0"/>
              <a:t>9. </a:t>
            </a:r>
            <a:r>
              <a:rPr lang="hr-HR" b="1" dirty="0" err="1"/>
              <a:t>Slack</a:t>
            </a:r>
            <a:endParaRPr lang="hr-HR" b="1" dirty="0"/>
          </a:p>
          <a:p>
            <a:r>
              <a:rPr lang="hr-HR" dirty="0"/>
              <a:t>	-Platforma koju smo koristili za komunikaciju unutar tima.</a:t>
            </a:r>
          </a:p>
          <a:p>
            <a:r>
              <a:rPr lang="hr-HR" dirty="0"/>
              <a:t>	https://slack.com/intl/en-hr/</a:t>
            </a:r>
          </a:p>
          <a:p>
            <a:endParaRPr lang="hr-HR" dirty="0"/>
          </a:p>
          <a:p>
            <a:r>
              <a:rPr lang="hr-HR" dirty="0"/>
              <a:t>10. </a:t>
            </a:r>
            <a:r>
              <a:rPr lang="hr-HR" b="1" dirty="0" err="1"/>
              <a:t>Heroku</a:t>
            </a:r>
            <a:endParaRPr lang="hr-HR" b="1" dirty="0"/>
          </a:p>
          <a:p>
            <a:r>
              <a:rPr lang="hr-HR" dirty="0"/>
              <a:t>	-Platforma na kojoj se poslužuje naša web aplikacija (</a:t>
            </a:r>
            <a:r>
              <a:rPr lang="hr-HR" dirty="0" err="1"/>
              <a:t>frontend</a:t>
            </a:r>
            <a:r>
              <a:rPr lang="hr-HR" dirty="0"/>
              <a:t>, </a:t>
            </a:r>
            <a:r>
              <a:rPr lang="hr-HR" dirty="0" err="1"/>
              <a:t>backend</a:t>
            </a:r>
            <a:r>
              <a:rPr lang="hr-HR" dirty="0"/>
              <a:t> i baza podataka)</a:t>
            </a:r>
          </a:p>
          <a:p>
            <a:r>
              <a:rPr lang="hr-HR" dirty="0"/>
              <a:t>	https://www.heroku.com/home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977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r-HR" dirty="0"/>
              <a:t>11. </a:t>
            </a:r>
            <a:r>
              <a:rPr lang="hr-HR" b="1" dirty="0" err="1"/>
              <a:t>PostgreSQL</a:t>
            </a:r>
            <a:endParaRPr lang="hr-HR" b="1" dirty="0"/>
          </a:p>
          <a:p>
            <a:r>
              <a:rPr lang="hr-HR" dirty="0"/>
              <a:t>	-Sustav za upravljanje bazom podataka koji smo koristili za relacijsku bazu podataka za našu aplikaciju.</a:t>
            </a:r>
          </a:p>
          <a:p>
            <a:r>
              <a:rPr lang="hr-HR" dirty="0"/>
              <a:t>	https://www.postgresql.org/</a:t>
            </a:r>
          </a:p>
          <a:p>
            <a:endParaRPr lang="hr-HR" dirty="0"/>
          </a:p>
          <a:p>
            <a:r>
              <a:rPr lang="hr-HR" dirty="0"/>
              <a:t>12. </a:t>
            </a:r>
            <a:r>
              <a:rPr lang="hr-HR" b="1" dirty="0" err="1"/>
              <a:t>Intellij</a:t>
            </a:r>
            <a:r>
              <a:rPr lang="hr-HR" b="1" dirty="0"/>
              <a:t> IDEA</a:t>
            </a:r>
          </a:p>
          <a:p>
            <a:r>
              <a:rPr lang="hr-HR" dirty="0"/>
              <a:t>	-Integrirana razvojna okolina za pisanje Java aplikacija koju je koristio dio </a:t>
            </a:r>
            <a:r>
              <a:rPr lang="hr-HR" dirty="0" err="1"/>
              <a:t>backend</a:t>
            </a:r>
            <a:r>
              <a:rPr lang="hr-HR" dirty="0"/>
              <a:t> tima.</a:t>
            </a:r>
          </a:p>
          <a:p>
            <a:r>
              <a:rPr lang="hr-HR" dirty="0"/>
              <a:t>	https://www.jetbrains.com/idea/</a:t>
            </a:r>
          </a:p>
          <a:p>
            <a:endParaRPr lang="hr-HR" dirty="0"/>
          </a:p>
          <a:p>
            <a:r>
              <a:rPr lang="hr-HR" dirty="0"/>
              <a:t>13. </a:t>
            </a:r>
            <a:r>
              <a:rPr lang="hr-HR" b="1" dirty="0" err="1"/>
              <a:t>Eclipse</a:t>
            </a:r>
            <a:r>
              <a:rPr lang="hr-HR" dirty="0"/>
              <a:t> </a:t>
            </a:r>
          </a:p>
          <a:p>
            <a:r>
              <a:rPr lang="hr-HR" dirty="0"/>
              <a:t>	-Integrirana razvojna okolina za pisanje Java aplikacija koju je koristio dio </a:t>
            </a:r>
            <a:r>
              <a:rPr lang="hr-HR" dirty="0" err="1"/>
              <a:t>backend</a:t>
            </a:r>
            <a:r>
              <a:rPr lang="hr-HR" dirty="0"/>
              <a:t> tima.</a:t>
            </a:r>
          </a:p>
          <a:p>
            <a:r>
              <a:rPr lang="hr-HR" dirty="0"/>
              <a:t>	https://www.eclipse.org/</a:t>
            </a:r>
          </a:p>
          <a:p>
            <a:endParaRPr lang="hr-HR" dirty="0"/>
          </a:p>
          <a:p>
            <a:r>
              <a:rPr lang="hr-HR" dirty="0"/>
              <a:t>14. </a:t>
            </a:r>
            <a:r>
              <a:rPr lang="hr-HR" b="1" dirty="0" err="1"/>
              <a:t>Visual</a:t>
            </a:r>
            <a:r>
              <a:rPr lang="hr-HR" b="1" dirty="0"/>
              <a:t> Studio </a:t>
            </a:r>
            <a:r>
              <a:rPr lang="hr-HR" b="1" dirty="0" err="1"/>
              <a:t>Code</a:t>
            </a:r>
            <a:endParaRPr lang="hr-HR" b="1" dirty="0"/>
          </a:p>
          <a:p>
            <a:r>
              <a:rPr lang="hr-HR" dirty="0"/>
              <a:t>	-Razvojna okolina koja podržava mnoge tehnologije, a u našem timu ju je koristio </a:t>
            </a:r>
            <a:r>
              <a:rPr lang="hr-HR" dirty="0" err="1"/>
              <a:t>frontend</a:t>
            </a:r>
            <a:r>
              <a:rPr lang="hr-HR" dirty="0"/>
              <a:t> tim.</a:t>
            </a:r>
          </a:p>
          <a:p>
            <a:r>
              <a:rPr lang="hr-HR" dirty="0"/>
              <a:t>	https://code.visualstudio.com/</a:t>
            </a:r>
          </a:p>
          <a:p>
            <a:endParaRPr lang="hr-HR" dirty="0"/>
          </a:p>
          <a:p>
            <a:r>
              <a:rPr lang="hr-HR" dirty="0"/>
              <a:t>15. </a:t>
            </a:r>
            <a:r>
              <a:rPr lang="hr-HR" b="1" dirty="0"/>
              <a:t>PgAdmin4</a:t>
            </a:r>
          </a:p>
          <a:p>
            <a:r>
              <a:rPr lang="hr-HR" dirty="0"/>
              <a:t>	-Alat za upravljanje </a:t>
            </a:r>
            <a:r>
              <a:rPr lang="hr-HR" dirty="0" err="1"/>
              <a:t>PostgreSQL</a:t>
            </a:r>
            <a:r>
              <a:rPr lang="hr-HR" dirty="0"/>
              <a:t> bazom podataka.</a:t>
            </a:r>
          </a:p>
          <a:p>
            <a:r>
              <a:rPr lang="hr-HR" dirty="0"/>
              <a:t>	https://www.pgadmin.org/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355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1600" dirty="0"/>
              <a:t>16</a:t>
            </a:r>
            <a:r>
              <a:rPr lang="hr-HR" sz="1600" b="1" dirty="0"/>
              <a:t>. Swagger2</a:t>
            </a:r>
          </a:p>
          <a:p>
            <a:r>
              <a:rPr lang="hr-HR" sz="1600" dirty="0"/>
              <a:t>	-Alat koji smo koristili za lakšu komunikaciju </a:t>
            </a:r>
            <a:r>
              <a:rPr lang="hr-HR" sz="1600" dirty="0" err="1"/>
              <a:t>backenda</a:t>
            </a:r>
            <a:r>
              <a:rPr lang="hr-HR" sz="1600" dirty="0"/>
              <a:t> i </a:t>
            </a:r>
            <a:r>
              <a:rPr lang="hr-HR" sz="1600" dirty="0" err="1"/>
              <a:t>frontenda</a:t>
            </a:r>
            <a:r>
              <a:rPr lang="hr-HR" sz="1600" dirty="0"/>
              <a:t>. Alat iz programskog koda dokumentira cijeli API, te podržava grafičko sučelje koje je </a:t>
            </a:r>
            <a:r>
              <a:rPr lang="hr-HR" sz="1600" dirty="0" err="1"/>
              <a:t>frontend</a:t>
            </a:r>
            <a:r>
              <a:rPr lang="hr-HR" sz="1600" dirty="0"/>
              <a:t> tim koristio kako bi se informirao o API-ju kojeg treba koristiti.</a:t>
            </a:r>
          </a:p>
          <a:p>
            <a:r>
              <a:rPr lang="hr-HR" sz="1600" dirty="0"/>
              <a:t>	https://swagger.io/</a:t>
            </a:r>
          </a:p>
          <a:p>
            <a:endParaRPr lang="hr-HR" sz="1600" dirty="0"/>
          </a:p>
          <a:p>
            <a:r>
              <a:rPr lang="hr-HR" sz="1600" dirty="0"/>
              <a:t>17. </a:t>
            </a:r>
            <a:r>
              <a:rPr lang="hr-HR" sz="1600" b="1" dirty="0" err="1"/>
              <a:t>React</a:t>
            </a:r>
            <a:r>
              <a:rPr lang="hr-HR" sz="1600" b="1" dirty="0"/>
              <a:t> </a:t>
            </a:r>
            <a:r>
              <a:rPr lang="hr-HR" sz="1600" b="1" dirty="0" err="1"/>
              <a:t>Bootstrap</a:t>
            </a:r>
            <a:endParaRPr lang="hr-HR" sz="1600" b="1" dirty="0"/>
          </a:p>
          <a:p>
            <a:r>
              <a:rPr lang="hr-HR" sz="1600" dirty="0"/>
              <a:t>	-Radni okvir koji sadrži veliku količinu već uređenih </a:t>
            </a:r>
            <a:r>
              <a:rPr lang="hr-HR" sz="1600" dirty="0" err="1"/>
              <a:t>React</a:t>
            </a:r>
            <a:r>
              <a:rPr lang="hr-HR" sz="1600" dirty="0"/>
              <a:t> komponenti</a:t>
            </a:r>
          </a:p>
          <a:p>
            <a:r>
              <a:rPr lang="hr-HR" sz="1600" dirty="0"/>
              <a:t>	https://react-bootstrap.github.io/</a:t>
            </a:r>
          </a:p>
          <a:p>
            <a:endParaRPr lang="hr-HR" sz="1600" dirty="0"/>
          </a:p>
          <a:p>
            <a:r>
              <a:rPr lang="hr-HR" sz="1600" dirty="0"/>
              <a:t>18. </a:t>
            </a:r>
            <a:r>
              <a:rPr lang="hr-HR" sz="1600" b="1" dirty="0"/>
              <a:t>HERE REST </a:t>
            </a:r>
            <a:r>
              <a:rPr lang="hr-HR" sz="1600" b="1" dirty="0" err="1"/>
              <a:t>APIs</a:t>
            </a:r>
            <a:endParaRPr lang="hr-HR" sz="1600" b="1" dirty="0"/>
          </a:p>
          <a:p>
            <a:r>
              <a:rPr lang="hr-HR" sz="1600" dirty="0"/>
              <a:t>	-Besplatni API koji smo koristili za </a:t>
            </a:r>
            <a:r>
              <a:rPr lang="hr-HR" sz="1600" dirty="0" err="1"/>
              <a:t>geokodiranje</a:t>
            </a:r>
            <a:r>
              <a:rPr lang="hr-HR" sz="1600" dirty="0"/>
              <a:t> adresa iz naše aplikacije</a:t>
            </a:r>
          </a:p>
          <a:p>
            <a:r>
              <a:rPr lang="hr-HR" sz="1600" dirty="0"/>
              <a:t>	https://developer.here.com/develop/rest-apis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993668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1227</TotalTime>
  <Words>1253</Words>
  <Application>Microsoft Office PowerPoint</Application>
  <PresentationFormat>Prikaz na zaslonu 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Upravljanje kućnim otpdom</vt:lpstr>
      <vt:lpstr>Sadržaj</vt:lpstr>
      <vt:lpstr>Opis zadatka</vt:lpstr>
      <vt:lpstr>Funkcionalni zahtjevi</vt:lpstr>
      <vt:lpstr>Ostali zahtjevi</vt:lpstr>
      <vt:lpstr>Korišteni alati i tehnologije</vt:lpstr>
      <vt:lpstr>Korišteni alati i tehnologije</vt:lpstr>
      <vt:lpstr>Korišteni alati i tehnologije</vt:lpstr>
      <vt:lpstr>Korišteni alati i tehnologije</vt:lpstr>
      <vt:lpstr>Arhitektura sustava</vt:lpstr>
      <vt:lpstr>Arhitektura sustava</vt:lpstr>
      <vt:lpstr>Organizacija rada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Stjepan Kovačić</cp:lastModifiedBy>
  <cp:revision>23</cp:revision>
  <dcterms:created xsi:type="dcterms:W3CDTF">2016-01-18T13:10:52Z</dcterms:created>
  <dcterms:modified xsi:type="dcterms:W3CDTF">2020-01-19T17:19:52Z</dcterms:modified>
</cp:coreProperties>
</file>