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2"/>
  </p:notesMasterIdLst>
  <p:sldIdLst>
    <p:sldId id="256" r:id="rId2"/>
    <p:sldId id="258" r:id="rId3"/>
    <p:sldId id="303" r:id="rId4"/>
    <p:sldId id="259" r:id="rId5"/>
    <p:sldId id="305" r:id="rId6"/>
    <p:sldId id="310" r:id="rId7"/>
    <p:sldId id="306" r:id="rId8"/>
    <p:sldId id="320" r:id="rId9"/>
    <p:sldId id="315" r:id="rId10"/>
    <p:sldId id="325" r:id="rId11"/>
    <p:sldId id="262" r:id="rId12"/>
    <p:sldId id="326" r:id="rId13"/>
    <p:sldId id="327" r:id="rId14"/>
    <p:sldId id="317" r:id="rId15"/>
    <p:sldId id="318" r:id="rId16"/>
    <p:sldId id="319" r:id="rId17"/>
    <p:sldId id="314" r:id="rId18"/>
    <p:sldId id="322" r:id="rId19"/>
    <p:sldId id="323" r:id="rId20"/>
    <p:sldId id="313" r:id="rId21"/>
  </p:sldIdLst>
  <p:sldSz cx="9144000" cy="5143500" type="screen16x9"/>
  <p:notesSz cx="6858000" cy="9144000"/>
  <p:embeddedFontLst>
    <p:embeddedFont>
      <p:font typeface="Poppins" panose="00000500000000000000" pitchFamily="2" charset="-18"/>
      <p:regular r:id="rId23"/>
      <p:bold r:id="rId24"/>
      <p:italic r:id="rId25"/>
      <p:boldItalic r:id="rId26"/>
    </p:embeddedFont>
    <p:embeddedFont>
      <p:font typeface="Poppins Black" panose="00000A00000000000000" pitchFamily="2" charset="-18"/>
      <p:bold r:id="rId27"/>
      <p:boldItalic r:id="rId28"/>
    </p:embeddedFont>
    <p:embeddedFont>
      <p:font typeface="Poppins Medium" panose="00000600000000000000" pitchFamily="2" charset="-18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5E2E"/>
    <a:srgbClr val="C58A4F"/>
    <a:srgbClr val="9D6833"/>
    <a:srgbClr val="D6AD84"/>
    <a:srgbClr val="BC7D3E"/>
    <a:srgbClr val="E2C5A8"/>
    <a:srgbClr val="E1C2A3"/>
    <a:srgbClr val="CB9661"/>
    <a:srgbClr val="B3773B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B0040BD-5FC7-4D3C-B9CE-89D5D8C7F07E}">
  <a:tblStyle styleId="{1B0040BD-5FC7-4D3C-B9CE-89D5D8C7F0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849" autoAdjust="0"/>
  </p:normalViewPr>
  <p:slideViewPr>
    <p:cSldViewPr snapToGrid="0">
      <p:cViewPr varScale="1">
        <p:scale>
          <a:sx n="134" d="100"/>
          <a:sy n="134" d="100"/>
        </p:scale>
        <p:origin x="144" y="330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026990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97bd8880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097bd8880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Köv</a:t>
            </a:r>
            <a:r>
              <a:rPr lang="hu-HU" dirty="0"/>
              <a:t>: Miről fogunk beszélni?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09be214908_0_18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109be214908_0_18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09be214908_0_18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109be214908_0_18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Köv</a:t>
            </a:r>
            <a:r>
              <a:rPr lang="hu-HU" dirty="0"/>
              <a:t>: reflex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09be214908_0_18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109be214908_0_18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09be214908_0_18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109be214908_0_18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Köv</a:t>
            </a:r>
            <a:r>
              <a:rPr lang="hu-HU" dirty="0"/>
              <a:t>: Bella </a:t>
            </a:r>
            <a:r>
              <a:rPr lang="hu-HU" dirty="0" err="1"/>
              <a:t>quiz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ffd0c290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ffd0c290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9556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09be214908_0_18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109be214908_0_18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8 kép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0345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09be214908_0_18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109be214908_0_18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2 kép és 2 funkciókép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Köv</a:t>
            </a:r>
            <a:r>
              <a:rPr lang="hu-HU" dirty="0"/>
              <a:t> Peti: </a:t>
            </a:r>
            <a:r>
              <a:rPr lang="hu-HU" dirty="0" err="1"/>
              <a:t>Github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77123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ffd0c290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ffd0c290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11869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09be214908_0_18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109be214908_0_18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03648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09be214908_0_18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109be214908_0_18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Nagyobb kép-3szor legördülés kattintásra-Vége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u-H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Köv</a:t>
            </a:r>
            <a:r>
              <a:rPr lang="hu-HU" dirty="0"/>
              <a:t> Együtt: Mit tanultunk?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3707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cffd0c2902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cffd0c2902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cffd0c2902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cffd0c2902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Köv</a:t>
            </a:r>
            <a:r>
              <a:rPr lang="hu-HU" dirty="0"/>
              <a:t> Együtt: Téma bemutatása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5074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ffd0c290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ffd0c290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Köv</a:t>
            </a:r>
            <a:r>
              <a:rPr lang="hu-HU" dirty="0"/>
              <a:t>: Technológiák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ffd0c290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ffd0c290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7083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109be214908_0_18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109be214908_0_18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Köv</a:t>
            </a:r>
            <a:r>
              <a:rPr lang="hu-HU" dirty="0"/>
              <a:t>: Informatív és kezdő oldal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1854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ffd0c290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ffd0c290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2891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09be214908_0_18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109be214908_0_18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2 nagyobb kép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Köv</a:t>
            </a:r>
            <a:r>
              <a:rPr lang="hu-HU" dirty="0"/>
              <a:t>: Játékok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u-H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Köv</a:t>
            </a:r>
            <a:r>
              <a:rPr lang="hu-HU" dirty="0"/>
              <a:t> Matyi: </a:t>
            </a:r>
            <a:r>
              <a:rPr lang="hu-HU" dirty="0" err="1"/>
              <a:t>Bootstrap</a:t>
            </a:r>
            <a:r>
              <a:rPr lang="hu-HU" dirty="0"/>
              <a:t> rács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28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ffd0c290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ffd0c290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Köv</a:t>
            </a:r>
            <a:r>
              <a:rPr lang="hu-HU" dirty="0"/>
              <a:t>: Kávékereső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4140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0700" y="541200"/>
            <a:ext cx="4391400" cy="24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7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674750" y="3454597"/>
            <a:ext cx="2463300" cy="818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390750" y="1892499"/>
            <a:ext cx="3861300" cy="1232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609200" y="541200"/>
            <a:ext cx="1424400" cy="12756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4948752" y="3697549"/>
            <a:ext cx="2745300" cy="7359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lt2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3238000" y="465000"/>
            <a:ext cx="5195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2"/>
          </p:nvPr>
        </p:nvSpPr>
        <p:spPr>
          <a:xfrm>
            <a:off x="1658825" y="1820722"/>
            <a:ext cx="2772300" cy="4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3" hasCustomPrompt="1"/>
          </p:nvPr>
        </p:nvSpPr>
        <p:spPr>
          <a:xfrm>
            <a:off x="721025" y="1962750"/>
            <a:ext cx="792300" cy="7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6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658825" y="2286097"/>
            <a:ext cx="2772300" cy="4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4"/>
          </p:nvPr>
        </p:nvSpPr>
        <p:spPr>
          <a:xfrm>
            <a:off x="5660950" y="1820722"/>
            <a:ext cx="2772300" cy="4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5" hasCustomPrompt="1"/>
          </p:nvPr>
        </p:nvSpPr>
        <p:spPr>
          <a:xfrm>
            <a:off x="4708525" y="1962750"/>
            <a:ext cx="792300" cy="7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6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6"/>
          </p:nvPr>
        </p:nvSpPr>
        <p:spPr>
          <a:xfrm>
            <a:off x="5660950" y="2286097"/>
            <a:ext cx="2772300" cy="4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7"/>
          </p:nvPr>
        </p:nvSpPr>
        <p:spPr>
          <a:xfrm>
            <a:off x="1658825" y="3342597"/>
            <a:ext cx="2772300" cy="4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8" hasCustomPrompt="1"/>
          </p:nvPr>
        </p:nvSpPr>
        <p:spPr>
          <a:xfrm>
            <a:off x="721025" y="3484625"/>
            <a:ext cx="792300" cy="7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6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9"/>
          </p:nvPr>
        </p:nvSpPr>
        <p:spPr>
          <a:xfrm>
            <a:off x="1658825" y="3807972"/>
            <a:ext cx="2772300" cy="4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13"/>
          </p:nvPr>
        </p:nvSpPr>
        <p:spPr>
          <a:xfrm>
            <a:off x="5660950" y="3342597"/>
            <a:ext cx="2772300" cy="4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14" hasCustomPrompt="1"/>
          </p:nvPr>
        </p:nvSpPr>
        <p:spPr>
          <a:xfrm>
            <a:off x="4708525" y="3484625"/>
            <a:ext cx="792300" cy="7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6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5"/>
          </p:nvPr>
        </p:nvSpPr>
        <p:spPr>
          <a:xfrm>
            <a:off x="5660950" y="3807972"/>
            <a:ext cx="2772300" cy="4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5" name="Google Shape;65;p13"/>
          <p:cNvCxnSpPr/>
          <p:nvPr/>
        </p:nvCxnSpPr>
        <p:spPr>
          <a:xfrm>
            <a:off x="79200" y="4784950"/>
            <a:ext cx="8985600" cy="0"/>
          </a:xfrm>
          <a:prstGeom prst="straightConnector1">
            <a:avLst/>
          </a:prstGeom>
          <a:noFill/>
          <a:ln w="9525" cap="flat" cmpd="sng">
            <a:solidFill>
              <a:srgbClr val="14141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" name="Google Shape;66;p13"/>
          <p:cNvCxnSpPr/>
          <p:nvPr/>
        </p:nvCxnSpPr>
        <p:spPr>
          <a:xfrm flipH="1">
            <a:off x="79200" y="56625"/>
            <a:ext cx="2371800" cy="1357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6">
    <p:bg>
      <p:bgPr>
        <a:solidFill>
          <a:schemeClr val="lt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710700" y="465000"/>
            <a:ext cx="7722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title" idx="2"/>
          </p:nvPr>
        </p:nvSpPr>
        <p:spPr>
          <a:xfrm>
            <a:off x="983650" y="2758441"/>
            <a:ext cx="2051100" cy="3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subTitle" idx="1"/>
          </p:nvPr>
        </p:nvSpPr>
        <p:spPr>
          <a:xfrm>
            <a:off x="983650" y="3114282"/>
            <a:ext cx="2051100" cy="9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title" idx="3"/>
          </p:nvPr>
        </p:nvSpPr>
        <p:spPr>
          <a:xfrm>
            <a:off x="3547349" y="2758441"/>
            <a:ext cx="2051100" cy="3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ubTitle" idx="4"/>
          </p:nvPr>
        </p:nvSpPr>
        <p:spPr>
          <a:xfrm>
            <a:off x="3547349" y="3114282"/>
            <a:ext cx="2051100" cy="9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title" idx="5"/>
          </p:nvPr>
        </p:nvSpPr>
        <p:spPr>
          <a:xfrm>
            <a:off x="6111039" y="2758441"/>
            <a:ext cx="2051100" cy="3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ubTitle" idx="6"/>
          </p:nvPr>
        </p:nvSpPr>
        <p:spPr>
          <a:xfrm>
            <a:off x="6111039" y="3114282"/>
            <a:ext cx="2051100" cy="9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6" name="Google Shape;86;p16"/>
          <p:cNvCxnSpPr/>
          <p:nvPr/>
        </p:nvCxnSpPr>
        <p:spPr>
          <a:xfrm>
            <a:off x="79200" y="4784950"/>
            <a:ext cx="8985600" cy="0"/>
          </a:xfrm>
          <a:prstGeom prst="straightConnector1">
            <a:avLst/>
          </a:prstGeom>
          <a:noFill/>
          <a:ln w="9525" cap="flat" cmpd="sng">
            <a:solidFill>
              <a:srgbClr val="14141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BLANK_9">
    <p:bg>
      <p:bgPr>
        <a:solidFill>
          <a:schemeClr val="accent2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>
            <a:spLocks noGrp="1"/>
          </p:cNvSpPr>
          <p:nvPr>
            <p:ph type="title"/>
          </p:nvPr>
        </p:nvSpPr>
        <p:spPr>
          <a:xfrm>
            <a:off x="710700" y="465000"/>
            <a:ext cx="7722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55" name="Google Shape;155;p25"/>
          <p:cNvCxnSpPr/>
          <p:nvPr/>
        </p:nvCxnSpPr>
        <p:spPr>
          <a:xfrm>
            <a:off x="79200" y="4784950"/>
            <a:ext cx="8985600" cy="0"/>
          </a:xfrm>
          <a:prstGeom prst="straightConnector1">
            <a:avLst/>
          </a:prstGeom>
          <a:noFill/>
          <a:ln w="9525" cap="flat" cmpd="sng">
            <a:solidFill>
              <a:srgbClr val="14141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BLANK_10">
    <p:bg>
      <p:bgPr>
        <a:solidFill>
          <a:schemeClr val="dk2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710700" y="465000"/>
            <a:ext cx="7722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58" name="Google Shape;158;p26"/>
          <p:cNvCxnSpPr/>
          <p:nvPr/>
        </p:nvCxnSpPr>
        <p:spPr>
          <a:xfrm>
            <a:off x="79200" y="4784950"/>
            <a:ext cx="8985600" cy="0"/>
          </a:xfrm>
          <a:prstGeom prst="straightConnector1">
            <a:avLst/>
          </a:prstGeom>
          <a:noFill/>
          <a:ln w="9525" cap="flat" cmpd="sng">
            <a:solidFill>
              <a:srgbClr val="14141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4">
    <p:bg>
      <p:bgPr>
        <a:solidFill>
          <a:schemeClr val="accent4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Google Shape;168;p29"/>
          <p:cNvCxnSpPr/>
          <p:nvPr/>
        </p:nvCxnSpPr>
        <p:spPr>
          <a:xfrm>
            <a:off x="79200" y="4784950"/>
            <a:ext cx="8985600" cy="0"/>
          </a:xfrm>
          <a:prstGeom prst="straightConnector1">
            <a:avLst/>
          </a:prstGeom>
          <a:noFill/>
          <a:ln w="9525" cap="flat" cmpd="sng">
            <a:solidFill>
              <a:srgbClr val="14141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Google Shape;169;p29"/>
          <p:cNvCxnSpPr/>
          <p:nvPr/>
        </p:nvCxnSpPr>
        <p:spPr>
          <a:xfrm flipH="1">
            <a:off x="79200" y="56625"/>
            <a:ext cx="2371800" cy="1357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170;p29"/>
          <p:cNvCxnSpPr/>
          <p:nvPr/>
        </p:nvCxnSpPr>
        <p:spPr>
          <a:xfrm>
            <a:off x="6695875" y="56625"/>
            <a:ext cx="2371800" cy="1357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3">
    <p:bg>
      <p:bgPr>
        <a:solidFill>
          <a:schemeClr val="accent1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Google Shape;172;p30"/>
          <p:cNvCxnSpPr/>
          <p:nvPr/>
        </p:nvCxnSpPr>
        <p:spPr>
          <a:xfrm flipH="1">
            <a:off x="6695875" y="3714234"/>
            <a:ext cx="2371800" cy="1357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" name="Google Shape;173;p30"/>
          <p:cNvCxnSpPr/>
          <p:nvPr/>
        </p:nvCxnSpPr>
        <p:spPr>
          <a:xfrm flipH="1">
            <a:off x="79200" y="56625"/>
            <a:ext cx="2371800" cy="1357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700" y="465000"/>
            <a:ext cx="7722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Black"/>
              <a:buNone/>
              <a:defRPr sz="28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Black"/>
              <a:buNone/>
              <a:defRPr sz="28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Black"/>
              <a:buNone/>
              <a:defRPr sz="28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Black"/>
              <a:buNone/>
              <a:defRPr sz="28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Black"/>
              <a:buNone/>
              <a:defRPr sz="28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Black"/>
              <a:buNone/>
              <a:defRPr sz="28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Black"/>
              <a:buNone/>
              <a:defRPr sz="28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Black"/>
              <a:buNone/>
              <a:defRPr sz="28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Black"/>
              <a:buNone/>
              <a:defRPr sz="28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700" y="1185900"/>
            <a:ext cx="7722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Medium"/>
              <a:buChar char="●"/>
              <a:defRPr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Medium"/>
              <a:buChar char="○"/>
              <a:defRPr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Medium"/>
              <a:buChar char="■"/>
              <a:defRPr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Medium"/>
              <a:buChar char="●"/>
              <a:defRPr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Medium"/>
              <a:buChar char="○"/>
              <a:defRPr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Medium"/>
              <a:buChar char="■"/>
              <a:defRPr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Medium"/>
              <a:buChar char="●"/>
              <a:defRPr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Medium"/>
              <a:buChar char="○"/>
              <a:defRPr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Medium"/>
              <a:buChar char="■"/>
              <a:defRPr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9" r:id="rId3"/>
    <p:sldLayoutId id="2147483662" r:id="rId4"/>
    <p:sldLayoutId id="2147483671" r:id="rId5"/>
    <p:sldLayoutId id="2147483672" r:id="rId6"/>
    <p:sldLayoutId id="2147483675" r:id="rId7"/>
    <p:sldLayoutId id="214748367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C5A8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>
            <a:spLocks noGrp="1"/>
          </p:cNvSpPr>
          <p:nvPr>
            <p:ph type="ctrTitle"/>
          </p:nvPr>
        </p:nvSpPr>
        <p:spPr>
          <a:xfrm>
            <a:off x="710700" y="541200"/>
            <a:ext cx="4391400" cy="24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800" dirty="0"/>
              <a:t>Kávé</a:t>
            </a:r>
            <a:endParaRPr sz="4200" dirty="0">
              <a:solidFill>
                <a:srgbClr val="51A8A9"/>
              </a:solidFill>
            </a:endParaRPr>
          </a:p>
        </p:txBody>
      </p:sp>
      <p:sp>
        <p:nvSpPr>
          <p:cNvPr id="186" name="Google Shape;186;p34"/>
          <p:cNvSpPr/>
          <p:nvPr/>
        </p:nvSpPr>
        <p:spPr>
          <a:xfrm>
            <a:off x="9598347" y="4134392"/>
            <a:ext cx="4479" cy="4479"/>
          </a:xfrm>
          <a:custGeom>
            <a:avLst/>
            <a:gdLst/>
            <a:ahLst/>
            <a:cxnLst/>
            <a:rect l="l" t="t" r="r" b="b"/>
            <a:pathLst>
              <a:path w="102" h="102" extrusionOk="0">
                <a:moveTo>
                  <a:pt x="101" y="1"/>
                </a:moveTo>
                <a:lnTo>
                  <a:pt x="0" y="102"/>
                </a:lnTo>
                <a:cubicBezTo>
                  <a:pt x="0" y="102"/>
                  <a:pt x="101" y="102"/>
                  <a:pt x="101" y="1"/>
                </a:cubicBezTo>
                <a:close/>
              </a:path>
            </a:pathLst>
          </a:custGeom>
          <a:solidFill>
            <a:srgbClr val="7F49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8" name="Google Shape;248;p34"/>
          <p:cNvCxnSpPr/>
          <p:nvPr/>
        </p:nvCxnSpPr>
        <p:spPr>
          <a:xfrm rot="10800000" flipH="1">
            <a:off x="712197" y="3238450"/>
            <a:ext cx="4286400" cy="135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34"/>
          <p:cNvCxnSpPr/>
          <p:nvPr/>
        </p:nvCxnSpPr>
        <p:spPr>
          <a:xfrm>
            <a:off x="710700" y="2998425"/>
            <a:ext cx="4272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34"/>
          <p:cNvCxnSpPr/>
          <p:nvPr/>
        </p:nvCxnSpPr>
        <p:spPr>
          <a:xfrm>
            <a:off x="5188290" y="546650"/>
            <a:ext cx="0" cy="405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288;p37">
            <a:extLst>
              <a:ext uri="{FF2B5EF4-FFF2-40B4-BE49-F238E27FC236}">
                <a16:creationId xmlns:a16="http://schemas.microsoft.com/office/drawing/2014/main" id="{0694060A-D7FC-4846-9206-C168D8AEEA1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82746" y="3549700"/>
            <a:ext cx="2745300" cy="735900"/>
          </a:xfrm>
          <a:prstGeom prst="rect">
            <a:avLst/>
          </a:prstGeom>
          <a:solidFill>
            <a:srgbClr val="E1C2A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Kovács Annabella</a:t>
            </a:r>
          </a:p>
          <a:p>
            <a:pPr marL="0" indent="0"/>
            <a:r>
              <a:rPr lang="hu-HU" dirty="0"/>
              <a:t>Kovács Péter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Pőcze Martin</a:t>
            </a:r>
            <a:endParaRPr dirty="0"/>
          </a:p>
        </p:txBody>
      </p:sp>
      <p:pic>
        <p:nvPicPr>
          <p:cNvPr id="13" name="Kép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200" y="1313444"/>
            <a:ext cx="3691693" cy="285322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AD84"/>
        </a:solidFill>
        <a:effectLst/>
      </p:bgPr>
    </p:bg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0"/>
          <p:cNvSpPr txBox="1">
            <a:spLocks noGrp="1"/>
          </p:cNvSpPr>
          <p:nvPr>
            <p:ph type="title"/>
          </p:nvPr>
        </p:nvSpPr>
        <p:spPr>
          <a:xfrm>
            <a:off x="238265" y="203848"/>
            <a:ext cx="7722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Végeredmény</a:t>
            </a:r>
            <a:endParaRPr dirty="0"/>
          </a:p>
        </p:txBody>
      </p:sp>
      <p:cxnSp>
        <p:nvCxnSpPr>
          <p:cNvPr id="665" name="Google Shape;665;p40"/>
          <p:cNvCxnSpPr/>
          <p:nvPr/>
        </p:nvCxnSpPr>
        <p:spPr>
          <a:xfrm>
            <a:off x="323728" y="779346"/>
            <a:ext cx="424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5" name="Google Shape;675;p40"/>
          <p:cNvGrpSpPr/>
          <p:nvPr/>
        </p:nvGrpSpPr>
        <p:grpSpPr>
          <a:xfrm>
            <a:off x="57150" y="1124217"/>
            <a:ext cx="2266826" cy="1077298"/>
            <a:chOff x="457099" y="1875700"/>
            <a:chExt cx="2266826" cy="1077298"/>
          </a:xfrm>
        </p:grpSpPr>
        <p:sp>
          <p:nvSpPr>
            <p:cNvPr id="676" name="Google Shape;676;p40"/>
            <p:cNvSpPr txBox="1"/>
            <p:nvPr/>
          </p:nvSpPr>
          <p:spPr>
            <a:xfrm>
              <a:off x="457099" y="1875700"/>
              <a:ext cx="2266826" cy="36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800" dirty="0">
                  <a:solidFill>
                    <a:schemeClr val="dk1"/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Kinézet</a:t>
              </a:r>
              <a:endParaRPr sz="1800" dirty="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endParaRPr>
            </a:p>
          </p:txBody>
        </p:sp>
        <p:sp>
          <p:nvSpPr>
            <p:cNvPr id="677" name="Google Shape;677;p40"/>
            <p:cNvSpPr txBox="1"/>
            <p:nvPr/>
          </p:nvSpPr>
          <p:spPr>
            <a:xfrm>
              <a:off x="852225" y="2243498"/>
              <a:ext cx="1871700" cy="70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</p:grpSp>
      <p:sp>
        <p:nvSpPr>
          <p:cNvPr id="678" name="Google Shape;678;p40"/>
          <p:cNvSpPr/>
          <p:nvPr/>
        </p:nvSpPr>
        <p:spPr>
          <a:xfrm>
            <a:off x="2873886" y="1219634"/>
            <a:ext cx="183000" cy="183000"/>
          </a:xfrm>
          <a:prstGeom prst="ellipse">
            <a:avLst/>
          </a:prstGeom>
          <a:gradFill>
            <a:gsLst>
              <a:gs pos="0">
                <a:srgbClr val="CCE9E9">
                  <a:alpha val="0"/>
                </a:srgbClr>
              </a:gs>
              <a:gs pos="100000">
                <a:srgbClr val="396383"/>
              </a:gs>
            </a:gsLst>
            <a:lin ang="54007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73" name="Google Shape;773;p40"/>
          <p:cNvCxnSpPr>
            <a:cxnSpLocks/>
            <a:stCxn id="676" idx="3"/>
            <a:endCxn id="678" idx="2"/>
          </p:cNvCxnSpPr>
          <p:nvPr/>
        </p:nvCxnSpPr>
        <p:spPr>
          <a:xfrm>
            <a:off x="2323976" y="1308117"/>
            <a:ext cx="549910" cy="30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503" y="810770"/>
            <a:ext cx="5264432" cy="3923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9813954"/>
      </p:ext>
    </p:extLst>
  </p:cSld>
  <p:clrMapOvr>
    <a:masterClrMapping/>
  </p:clrMapOvr>
  <p:transition spd="slow">
    <p:push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AD84"/>
        </a:solidFill>
        <a:effectLst/>
      </p:bgPr>
    </p:bg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0"/>
          <p:cNvSpPr txBox="1">
            <a:spLocks noGrp="1"/>
          </p:cNvSpPr>
          <p:nvPr>
            <p:ph type="title"/>
          </p:nvPr>
        </p:nvSpPr>
        <p:spPr>
          <a:xfrm>
            <a:off x="238265" y="203848"/>
            <a:ext cx="7722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Aknakereső változatunk</a:t>
            </a:r>
            <a:endParaRPr dirty="0"/>
          </a:p>
        </p:txBody>
      </p:sp>
      <p:cxnSp>
        <p:nvCxnSpPr>
          <p:cNvPr id="665" name="Google Shape;665;p40"/>
          <p:cNvCxnSpPr/>
          <p:nvPr/>
        </p:nvCxnSpPr>
        <p:spPr>
          <a:xfrm>
            <a:off x="323728" y="779346"/>
            <a:ext cx="424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5" name="Google Shape;675;p40"/>
          <p:cNvGrpSpPr/>
          <p:nvPr/>
        </p:nvGrpSpPr>
        <p:grpSpPr>
          <a:xfrm>
            <a:off x="452276" y="1042907"/>
            <a:ext cx="3565942" cy="1158608"/>
            <a:chOff x="852225" y="1794390"/>
            <a:chExt cx="3565942" cy="1158608"/>
          </a:xfrm>
        </p:grpSpPr>
        <p:sp>
          <p:nvSpPr>
            <p:cNvPr id="676" name="Google Shape;676;p40"/>
            <p:cNvSpPr txBox="1"/>
            <p:nvPr/>
          </p:nvSpPr>
          <p:spPr>
            <a:xfrm>
              <a:off x="2151341" y="1794390"/>
              <a:ext cx="2266826" cy="36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800" dirty="0">
                  <a:solidFill>
                    <a:schemeClr val="dk1"/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Kód működése</a:t>
              </a:r>
              <a:endParaRPr sz="1800" dirty="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endParaRPr>
            </a:p>
          </p:txBody>
        </p:sp>
        <p:sp>
          <p:nvSpPr>
            <p:cNvPr id="677" name="Google Shape;677;p40"/>
            <p:cNvSpPr txBox="1"/>
            <p:nvPr/>
          </p:nvSpPr>
          <p:spPr>
            <a:xfrm>
              <a:off x="852225" y="2243498"/>
              <a:ext cx="1871700" cy="70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</p:grpSp>
      <p:sp>
        <p:nvSpPr>
          <p:cNvPr id="678" name="Google Shape;678;p40"/>
          <p:cNvSpPr/>
          <p:nvPr/>
        </p:nvSpPr>
        <p:spPr>
          <a:xfrm>
            <a:off x="4568128" y="1135307"/>
            <a:ext cx="183000" cy="183000"/>
          </a:xfrm>
          <a:prstGeom prst="ellipse">
            <a:avLst/>
          </a:prstGeom>
          <a:gradFill>
            <a:gsLst>
              <a:gs pos="0">
                <a:srgbClr val="CCE9E9">
                  <a:alpha val="0"/>
                </a:srgbClr>
              </a:gs>
              <a:gs pos="100000">
                <a:srgbClr val="396383"/>
              </a:gs>
            </a:gsLst>
            <a:lin ang="54007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73" name="Google Shape;773;p40"/>
          <p:cNvCxnSpPr>
            <a:cxnSpLocks/>
          </p:cNvCxnSpPr>
          <p:nvPr/>
        </p:nvCxnSpPr>
        <p:spPr>
          <a:xfrm>
            <a:off x="4018218" y="1216617"/>
            <a:ext cx="549910" cy="30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31" y="1087982"/>
            <a:ext cx="1448181" cy="319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993" y="901710"/>
            <a:ext cx="3978303" cy="650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170" y="2067058"/>
            <a:ext cx="3545133" cy="1618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827" y="1634293"/>
            <a:ext cx="3511598" cy="2891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764" y="3818207"/>
            <a:ext cx="3413946" cy="549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sh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0"/>
          <p:cNvSpPr txBox="1">
            <a:spLocks noGrp="1"/>
          </p:cNvSpPr>
          <p:nvPr>
            <p:ph type="title"/>
          </p:nvPr>
        </p:nvSpPr>
        <p:spPr>
          <a:xfrm>
            <a:off x="238265" y="203848"/>
            <a:ext cx="7722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Reflex játékunk</a:t>
            </a:r>
            <a:endParaRPr dirty="0"/>
          </a:p>
        </p:txBody>
      </p:sp>
      <p:cxnSp>
        <p:nvCxnSpPr>
          <p:cNvPr id="665" name="Google Shape;665;p40"/>
          <p:cNvCxnSpPr/>
          <p:nvPr/>
        </p:nvCxnSpPr>
        <p:spPr>
          <a:xfrm>
            <a:off x="323728" y="779346"/>
            <a:ext cx="424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5" name="Google Shape;675;p40"/>
          <p:cNvGrpSpPr/>
          <p:nvPr/>
        </p:nvGrpSpPr>
        <p:grpSpPr>
          <a:xfrm>
            <a:off x="57150" y="1124217"/>
            <a:ext cx="2266826" cy="1077298"/>
            <a:chOff x="457099" y="1875700"/>
            <a:chExt cx="2266826" cy="1077298"/>
          </a:xfrm>
        </p:grpSpPr>
        <p:sp>
          <p:nvSpPr>
            <p:cNvPr id="676" name="Google Shape;676;p40"/>
            <p:cNvSpPr txBox="1"/>
            <p:nvPr/>
          </p:nvSpPr>
          <p:spPr>
            <a:xfrm>
              <a:off x="457099" y="1875700"/>
              <a:ext cx="2266826" cy="36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800" dirty="0">
                  <a:solidFill>
                    <a:schemeClr val="dk1"/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Kód működése</a:t>
              </a:r>
              <a:endParaRPr sz="1800" dirty="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endParaRPr>
            </a:p>
          </p:txBody>
        </p:sp>
        <p:sp>
          <p:nvSpPr>
            <p:cNvPr id="677" name="Google Shape;677;p40"/>
            <p:cNvSpPr txBox="1"/>
            <p:nvPr/>
          </p:nvSpPr>
          <p:spPr>
            <a:xfrm>
              <a:off x="852225" y="2243498"/>
              <a:ext cx="1871700" cy="70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</p:grpSp>
      <p:sp>
        <p:nvSpPr>
          <p:cNvPr id="678" name="Google Shape;678;p40"/>
          <p:cNvSpPr/>
          <p:nvPr/>
        </p:nvSpPr>
        <p:spPr>
          <a:xfrm>
            <a:off x="2873886" y="1219634"/>
            <a:ext cx="183000" cy="183000"/>
          </a:xfrm>
          <a:prstGeom prst="ellipse">
            <a:avLst/>
          </a:prstGeom>
          <a:gradFill>
            <a:gsLst>
              <a:gs pos="0">
                <a:srgbClr val="CCE9E9">
                  <a:alpha val="0"/>
                </a:srgbClr>
              </a:gs>
              <a:gs pos="100000">
                <a:srgbClr val="396383"/>
              </a:gs>
            </a:gsLst>
            <a:lin ang="54007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73" name="Google Shape;773;p40"/>
          <p:cNvCxnSpPr>
            <a:cxnSpLocks/>
            <a:stCxn id="676" idx="3"/>
            <a:endCxn id="678" idx="2"/>
          </p:cNvCxnSpPr>
          <p:nvPr/>
        </p:nvCxnSpPr>
        <p:spPr>
          <a:xfrm>
            <a:off x="2323976" y="1308117"/>
            <a:ext cx="549910" cy="30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Kép 2">
            <a:extLst>
              <a:ext uri="{FF2B5EF4-FFF2-40B4-BE49-F238E27FC236}">
                <a16:creationId xmlns:a16="http://schemas.microsoft.com/office/drawing/2014/main" id="{8115B2C3-CCBA-4560-AD84-63271333C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73" y="2813284"/>
            <a:ext cx="5534025" cy="1676400"/>
          </a:xfrm>
          <a:prstGeom prst="rect">
            <a:avLst/>
          </a:prstGeom>
        </p:spPr>
      </p:pic>
      <p:pic>
        <p:nvPicPr>
          <p:cNvPr id="2" name="Kép 1">
            <a:extLst>
              <a:ext uri="{FF2B5EF4-FFF2-40B4-BE49-F238E27FC236}">
                <a16:creationId xmlns:a16="http://schemas.microsoft.com/office/drawing/2014/main" id="{7134E932-C3F1-4C41-B56A-D88E8E5A4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2554" y="337417"/>
            <a:ext cx="3859170" cy="292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298579"/>
      </p:ext>
    </p:extLst>
  </p:cSld>
  <p:clrMapOvr>
    <a:masterClrMapping/>
  </p:clrMapOvr>
  <p:transition spd="slow">
    <p:push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0"/>
          <p:cNvSpPr txBox="1">
            <a:spLocks noGrp="1"/>
          </p:cNvSpPr>
          <p:nvPr>
            <p:ph type="title"/>
          </p:nvPr>
        </p:nvSpPr>
        <p:spPr>
          <a:xfrm>
            <a:off x="238265" y="203848"/>
            <a:ext cx="7722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Végeredmény</a:t>
            </a:r>
            <a:endParaRPr dirty="0"/>
          </a:p>
        </p:txBody>
      </p:sp>
      <p:cxnSp>
        <p:nvCxnSpPr>
          <p:cNvPr id="665" name="Google Shape;665;p40"/>
          <p:cNvCxnSpPr/>
          <p:nvPr/>
        </p:nvCxnSpPr>
        <p:spPr>
          <a:xfrm>
            <a:off x="323728" y="779346"/>
            <a:ext cx="424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5" name="Google Shape;675;p40"/>
          <p:cNvGrpSpPr/>
          <p:nvPr/>
        </p:nvGrpSpPr>
        <p:grpSpPr>
          <a:xfrm>
            <a:off x="57150" y="1124217"/>
            <a:ext cx="2266826" cy="1077298"/>
            <a:chOff x="457099" y="1875700"/>
            <a:chExt cx="2266826" cy="1077298"/>
          </a:xfrm>
        </p:grpSpPr>
        <p:sp>
          <p:nvSpPr>
            <p:cNvPr id="676" name="Google Shape;676;p40"/>
            <p:cNvSpPr txBox="1"/>
            <p:nvPr/>
          </p:nvSpPr>
          <p:spPr>
            <a:xfrm>
              <a:off x="457099" y="1875700"/>
              <a:ext cx="2266826" cy="36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800" dirty="0">
                  <a:solidFill>
                    <a:schemeClr val="dk1"/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Kinézet</a:t>
              </a:r>
              <a:endParaRPr sz="1800" dirty="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endParaRPr>
            </a:p>
          </p:txBody>
        </p:sp>
        <p:sp>
          <p:nvSpPr>
            <p:cNvPr id="677" name="Google Shape;677;p40"/>
            <p:cNvSpPr txBox="1"/>
            <p:nvPr/>
          </p:nvSpPr>
          <p:spPr>
            <a:xfrm>
              <a:off x="852225" y="2243498"/>
              <a:ext cx="1871700" cy="70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</p:grpSp>
      <p:sp>
        <p:nvSpPr>
          <p:cNvPr id="678" name="Google Shape;678;p40"/>
          <p:cNvSpPr/>
          <p:nvPr/>
        </p:nvSpPr>
        <p:spPr>
          <a:xfrm>
            <a:off x="2873886" y="1219634"/>
            <a:ext cx="183000" cy="183000"/>
          </a:xfrm>
          <a:prstGeom prst="ellipse">
            <a:avLst/>
          </a:prstGeom>
          <a:gradFill>
            <a:gsLst>
              <a:gs pos="0">
                <a:srgbClr val="CCE9E9">
                  <a:alpha val="0"/>
                </a:srgbClr>
              </a:gs>
              <a:gs pos="100000">
                <a:srgbClr val="396383"/>
              </a:gs>
            </a:gsLst>
            <a:lin ang="54007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73" name="Google Shape;773;p40"/>
          <p:cNvCxnSpPr>
            <a:cxnSpLocks/>
            <a:stCxn id="676" idx="3"/>
            <a:endCxn id="678" idx="2"/>
          </p:cNvCxnSpPr>
          <p:nvPr/>
        </p:nvCxnSpPr>
        <p:spPr>
          <a:xfrm>
            <a:off x="2323976" y="1308117"/>
            <a:ext cx="549910" cy="30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Kép 1">
            <a:extLst>
              <a:ext uri="{FF2B5EF4-FFF2-40B4-BE49-F238E27FC236}">
                <a16:creationId xmlns:a16="http://schemas.microsoft.com/office/drawing/2014/main" id="{DADA9E3E-F5A4-4518-895F-58B54F9E8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65" y="1580500"/>
            <a:ext cx="5306658" cy="2569209"/>
          </a:xfrm>
          <a:prstGeom prst="rect">
            <a:avLst/>
          </a:prstGeom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07580432-2526-45FA-A2CF-7F0E77A05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9958" y="2395183"/>
            <a:ext cx="5042951" cy="239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663499"/>
      </p:ext>
    </p:extLst>
  </p:cSld>
  <p:clrMapOvr>
    <a:masterClrMapping/>
  </p:clrMapOvr>
  <p:transition spd="slow">
    <p:push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876B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4" name="Google Shape;284;p37"/>
          <p:cNvCxnSpPr/>
          <p:nvPr/>
        </p:nvCxnSpPr>
        <p:spPr>
          <a:xfrm rot="10800000">
            <a:off x="4347102" y="3552550"/>
            <a:ext cx="3948600" cy="1033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5" name="Google Shape;285;p37"/>
          <p:cNvSpPr/>
          <p:nvPr/>
        </p:nvSpPr>
        <p:spPr>
          <a:xfrm>
            <a:off x="857401" y="541200"/>
            <a:ext cx="3059400" cy="4055700"/>
          </a:xfrm>
          <a:prstGeom prst="rect">
            <a:avLst/>
          </a:prstGeom>
          <a:gradFill>
            <a:gsLst>
              <a:gs pos="0">
                <a:srgbClr val="AEDDDC">
                  <a:alpha val="0"/>
                </a:srgbClr>
              </a:gs>
              <a:gs pos="100000">
                <a:srgbClr val="2D876B"/>
              </a:gs>
            </a:gsLst>
            <a:lin ang="5400012" scaled="0"/>
          </a:gra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7"/>
          <p:cNvSpPr txBox="1">
            <a:spLocks noGrp="1"/>
          </p:cNvSpPr>
          <p:nvPr>
            <p:ph type="title" idx="2"/>
          </p:nvPr>
        </p:nvSpPr>
        <p:spPr>
          <a:xfrm>
            <a:off x="5609200" y="541200"/>
            <a:ext cx="1424400" cy="1275600"/>
          </a:xfrm>
          <a:prstGeom prst="rect">
            <a:avLst/>
          </a:prstGeom>
          <a:solidFill>
            <a:srgbClr val="2D876B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5</a:t>
            </a:r>
            <a:endParaRPr dirty="0"/>
          </a:p>
        </p:txBody>
      </p:sp>
      <p:sp>
        <p:nvSpPr>
          <p:cNvPr id="287" name="Google Shape;287;p37"/>
          <p:cNvSpPr txBox="1">
            <a:spLocks noGrp="1"/>
          </p:cNvSpPr>
          <p:nvPr>
            <p:ph type="title"/>
          </p:nvPr>
        </p:nvSpPr>
        <p:spPr>
          <a:xfrm>
            <a:off x="4193383" y="1892499"/>
            <a:ext cx="4243380" cy="1232400"/>
          </a:xfrm>
          <a:prstGeom prst="rect">
            <a:avLst/>
          </a:prstGeom>
          <a:solidFill>
            <a:srgbClr val="2D876B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Quiz</a:t>
            </a:r>
            <a:endParaRPr dirty="0"/>
          </a:p>
        </p:txBody>
      </p:sp>
      <p:sp>
        <p:nvSpPr>
          <p:cNvPr id="288" name="Google Shape;288;p37"/>
          <p:cNvSpPr txBox="1">
            <a:spLocks noGrp="1"/>
          </p:cNvSpPr>
          <p:nvPr>
            <p:ph type="subTitle" idx="1"/>
          </p:nvPr>
        </p:nvSpPr>
        <p:spPr>
          <a:xfrm>
            <a:off x="5609200" y="3864508"/>
            <a:ext cx="1512118" cy="530201"/>
          </a:xfrm>
          <a:prstGeom prst="rect">
            <a:avLst/>
          </a:prstGeom>
          <a:solidFill>
            <a:srgbClr val="2D876B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Működése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Megjelenése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Funkciók</a:t>
            </a:r>
          </a:p>
        </p:txBody>
      </p:sp>
      <p:cxnSp>
        <p:nvCxnSpPr>
          <p:cNvPr id="289" name="Google Shape;289;p37"/>
          <p:cNvCxnSpPr/>
          <p:nvPr/>
        </p:nvCxnSpPr>
        <p:spPr>
          <a:xfrm rot="10800000">
            <a:off x="4350252" y="3310549"/>
            <a:ext cx="3942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7" name="Google Shape;357;p37"/>
          <p:cNvCxnSpPr/>
          <p:nvPr/>
        </p:nvCxnSpPr>
        <p:spPr>
          <a:xfrm>
            <a:off x="4102491" y="546650"/>
            <a:ext cx="0" cy="405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8" name="Picture 4" descr="Quiz - Free signs icons">
            <a:extLst>
              <a:ext uri="{FF2B5EF4-FFF2-40B4-BE49-F238E27FC236}">
                <a16:creationId xmlns:a16="http://schemas.microsoft.com/office/drawing/2014/main" id="{D72B80C7-2E25-C5F8-E4E7-A967BE851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429" y="1364508"/>
            <a:ext cx="2288381" cy="228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98490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876B"/>
        </a:solidFill>
        <a:effectLst/>
      </p:bgPr>
    </p:bg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0"/>
          <p:cNvSpPr txBox="1">
            <a:spLocks noGrp="1"/>
          </p:cNvSpPr>
          <p:nvPr>
            <p:ph type="title"/>
          </p:nvPr>
        </p:nvSpPr>
        <p:spPr>
          <a:xfrm>
            <a:off x="238265" y="203848"/>
            <a:ext cx="7722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Működése</a:t>
            </a:r>
            <a:endParaRPr dirty="0"/>
          </a:p>
        </p:txBody>
      </p:sp>
      <p:cxnSp>
        <p:nvCxnSpPr>
          <p:cNvPr id="665" name="Google Shape;665;p40"/>
          <p:cNvCxnSpPr/>
          <p:nvPr/>
        </p:nvCxnSpPr>
        <p:spPr>
          <a:xfrm>
            <a:off x="323728" y="779346"/>
            <a:ext cx="424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5" name="Google Shape;675;p40"/>
          <p:cNvGrpSpPr/>
          <p:nvPr/>
        </p:nvGrpSpPr>
        <p:grpSpPr>
          <a:xfrm>
            <a:off x="-161541" y="1494452"/>
            <a:ext cx="2266826" cy="1077298"/>
            <a:chOff x="457099" y="1875700"/>
            <a:chExt cx="2266826" cy="1077298"/>
          </a:xfrm>
        </p:grpSpPr>
        <p:sp>
          <p:nvSpPr>
            <p:cNvPr id="676" name="Google Shape;676;p40"/>
            <p:cNvSpPr txBox="1"/>
            <p:nvPr/>
          </p:nvSpPr>
          <p:spPr>
            <a:xfrm>
              <a:off x="457099" y="1875700"/>
              <a:ext cx="2266826" cy="36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800" dirty="0" err="1">
                  <a:solidFill>
                    <a:schemeClr val="dk1"/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Javascript</a:t>
              </a:r>
              <a:endParaRPr sz="1800" dirty="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endParaRPr>
            </a:p>
          </p:txBody>
        </p:sp>
        <p:sp>
          <p:nvSpPr>
            <p:cNvPr id="677" name="Google Shape;677;p40"/>
            <p:cNvSpPr txBox="1"/>
            <p:nvPr/>
          </p:nvSpPr>
          <p:spPr>
            <a:xfrm>
              <a:off x="852225" y="2243498"/>
              <a:ext cx="1871700" cy="70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</p:grpSp>
      <p:sp>
        <p:nvSpPr>
          <p:cNvPr id="678" name="Google Shape;678;p40"/>
          <p:cNvSpPr/>
          <p:nvPr/>
        </p:nvSpPr>
        <p:spPr>
          <a:xfrm>
            <a:off x="2964213" y="1586852"/>
            <a:ext cx="183000" cy="183000"/>
          </a:xfrm>
          <a:prstGeom prst="ellipse">
            <a:avLst/>
          </a:prstGeom>
          <a:gradFill>
            <a:gsLst>
              <a:gs pos="0">
                <a:srgbClr val="CCE9E9">
                  <a:alpha val="0"/>
                </a:srgbClr>
              </a:gs>
              <a:gs pos="100000">
                <a:srgbClr val="396383"/>
              </a:gs>
            </a:gsLst>
            <a:lin ang="54007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73" name="Google Shape;773;p40"/>
          <p:cNvCxnSpPr>
            <a:cxnSpLocks/>
            <a:stCxn id="676" idx="3"/>
            <a:endCxn id="678" idx="2"/>
          </p:cNvCxnSpPr>
          <p:nvPr/>
        </p:nvCxnSpPr>
        <p:spPr>
          <a:xfrm>
            <a:off x="2105285" y="1678352"/>
            <a:ext cx="85892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Kép 7">
            <a:extLst>
              <a:ext uri="{FF2B5EF4-FFF2-40B4-BE49-F238E27FC236}">
                <a16:creationId xmlns:a16="http://schemas.microsoft.com/office/drawing/2014/main" id="{A1618673-F89D-C381-9DE1-4D217B791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198" y="1136225"/>
            <a:ext cx="2732909" cy="1093163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534FABCD-F426-7C63-FD66-5B991139B82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03635" y="2302330"/>
            <a:ext cx="3814146" cy="2389216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CD6ADC86-0668-8373-7E2E-1CFB7E9D6C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0159" y="910482"/>
            <a:ext cx="4877481" cy="1352739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3BAF281B-73FF-C286-84A0-2380B66F08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8317" y="1314867"/>
            <a:ext cx="4734226" cy="3376679"/>
          </a:xfrm>
          <a:prstGeom prst="rect">
            <a:avLst/>
          </a:prstGeom>
        </p:spPr>
      </p:pic>
      <p:pic>
        <p:nvPicPr>
          <p:cNvPr id="21" name="Kép 20">
            <a:extLst>
              <a:ext uri="{FF2B5EF4-FFF2-40B4-BE49-F238E27FC236}">
                <a16:creationId xmlns:a16="http://schemas.microsoft.com/office/drawing/2014/main" id="{00608E4C-F6F8-424F-A9AF-9E5B718F3F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0159" y="1076280"/>
            <a:ext cx="4650614" cy="1131230"/>
          </a:xfrm>
          <a:prstGeom prst="rect">
            <a:avLst/>
          </a:prstGeom>
        </p:spPr>
      </p:pic>
      <p:pic>
        <p:nvPicPr>
          <p:cNvPr id="23" name="Kép 22">
            <a:extLst>
              <a:ext uri="{FF2B5EF4-FFF2-40B4-BE49-F238E27FC236}">
                <a16:creationId xmlns:a16="http://schemas.microsoft.com/office/drawing/2014/main" id="{1FB0C8EC-490B-7581-3245-BD583F5618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0737" y="2642151"/>
            <a:ext cx="3896347" cy="1590867"/>
          </a:xfrm>
          <a:prstGeom prst="rect">
            <a:avLst/>
          </a:prstGeom>
        </p:spPr>
      </p:pic>
      <p:pic>
        <p:nvPicPr>
          <p:cNvPr id="25" name="Kép 24">
            <a:extLst>
              <a:ext uri="{FF2B5EF4-FFF2-40B4-BE49-F238E27FC236}">
                <a16:creationId xmlns:a16="http://schemas.microsoft.com/office/drawing/2014/main" id="{ADC03A7A-0549-BEAE-53C6-1D9B0CFD51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83495" y="2501808"/>
            <a:ext cx="3990082" cy="1859710"/>
          </a:xfrm>
          <a:prstGeom prst="rect">
            <a:avLst/>
          </a:prstGeom>
        </p:spPr>
      </p:pic>
      <p:pic>
        <p:nvPicPr>
          <p:cNvPr id="27" name="Kép 26">
            <a:extLst>
              <a:ext uri="{FF2B5EF4-FFF2-40B4-BE49-F238E27FC236}">
                <a16:creationId xmlns:a16="http://schemas.microsoft.com/office/drawing/2014/main" id="{CDACFF55-44CF-044E-CF7D-8C93179CD3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29947" y="2355548"/>
            <a:ext cx="6276361" cy="195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92856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876B"/>
        </a:solidFill>
        <a:effectLst/>
      </p:bgPr>
    </p:bg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40"/>
          <p:cNvSpPr txBox="1"/>
          <p:nvPr/>
        </p:nvSpPr>
        <p:spPr>
          <a:xfrm>
            <a:off x="560924" y="3353415"/>
            <a:ext cx="1871700" cy="76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Kinézete</a:t>
            </a:r>
            <a:endParaRPr sz="1800" dirty="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673" name="Google Shape;673;p40"/>
          <p:cNvSpPr/>
          <p:nvPr/>
        </p:nvSpPr>
        <p:spPr>
          <a:xfrm>
            <a:off x="3139930" y="3638535"/>
            <a:ext cx="183000" cy="183000"/>
          </a:xfrm>
          <a:prstGeom prst="ellipse">
            <a:avLst/>
          </a:prstGeom>
          <a:gradFill>
            <a:gsLst>
              <a:gs pos="0">
                <a:srgbClr val="CCE9E9">
                  <a:alpha val="0"/>
                </a:srgbClr>
              </a:gs>
              <a:gs pos="100000">
                <a:srgbClr val="396383"/>
              </a:gs>
            </a:gsLst>
            <a:lin ang="54007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6" name="Google Shape;676;p40"/>
          <p:cNvSpPr txBox="1"/>
          <p:nvPr/>
        </p:nvSpPr>
        <p:spPr>
          <a:xfrm>
            <a:off x="815432" y="1075254"/>
            <a:ext cx="1645796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Quiz.html</a:t>
            </a:r>
            <a:endParaRPr sz="1800" dirty="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678" name="Google Shape;678;p40"/>
          <p:cNvSpPr/>
          <p:nvPr/>
        </p:nvSpPr>
        <p:spPr>
          <a:xfrm>
            <a:off x="3136073" y="1167654"/>
            <a:ext cx="183000" cy="183000"/>
          </a:xfrm>
          <a:prstGeom prst="ellipse">
            <a:avLst/>
          </a:prstGeom>
          <a:gradFill>
            <a:gsLst>
              <a:gs pos="0">
                <a:srgbClr val="CCE9E9">
                  <a:alpha val="0"/>
                </a:srgbClr>
              </a:gs>
              <a:gs pos="100000">
                <a:srgbClr val="396383"/>
              </a:gs>
            </a:gsLst>
            <a:lin ang="54007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73" name="Google Shape;773;p40"/>
          <p:cNvCxnSpPr>
            <a:cxnSpLocks/>
            <a:stCxn id="676" idx="3"/>
            <a:endCxn id="678" idx="2"/>
          </p:cNvCxnSpPr>
          <p:nvPr/>
        </p:nvCxnSpPr>
        <p:spPr>
          <a:xfrm>
            <a:off x="2461228" y="1259154"/>
            <a:ext cx="67484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4" name="Google Shape;774;p40"/>
          <p:cNvCxnSpPr>
            <a:cxnSpLocks/>
            <a:stCxn id="668" idx="3"/>
            <a:endCxn id="673" idx="2"/>
          </p:cNvCxnSpPr>
          <p:nvPr/>
        </p:nvCxnSpPr>
        <p:spPr>
          <a:xfrm flipV="1">
            <a:off x="2432624" y="3730035"/>
            <a:ext cx="707306" cy="382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Kép 6">
            <a:extLst>
              <a:ext uri="{FF2B5EF4-FFF2-40B4-BE49-F238E27FC236}">
                <a16:creationId xmlns:a16="http://schemas.microsoft.com/office/drawing/2014/main" id="{168AE8A9-C82C-6268-34FA-50BA5F6B1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472" y="306575"/>
            <a:ext cx="3255654" cy="2272957"/>
          </a:xfrm>
          <a:prstGeom prst="rect">
            <a:avLst/>
          </a:prstGeom>
        </p:spPr>
      </p:pic>
      <p:pic>
        <p:nvPicPr>
          <p:cNvPr id="22" name="Kép 21">
            <a:extLst>
              <a:ext uri="{FF2B5EF4-FFF2-40B4-BE49-F238E27FC236}">
                <a16:creationId xmlns:a16="http://schemas.microsoft.com/office/drawing/2014/main" id="{9BCAB917-3691-033E-6921-14710300A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1472" y="2733953"/>
            <a:ext cx="2774117" cy="1816823"/>
          </a:xfrm>
          <a:prstGeom prst="rect">
            <a:avLst/>
          </a:prstGeom>
        </p:spPr>
      </p:pic>
      <p:pic>
        <p:nvPicPr>
          <p:cNvPr id="672" name="Kép 671">
            <a:extLst>
              <a:ext uri="{FF2B5EF4-FFF2-40B4-BE49-F238E27FC236}">
                <a16:creationId xmlns:a16="http://schemas.microsoft.com/office/drawing/2014/main" id="{A675E083-3CB9-8750-4EC4-E1B69DEE68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1697" y="1781704"/>
            <a:ext cx="3554453" cy="2650592"/>
          </a:xfrm>
          <a:prstGeom prst="rect">
            <a:avLst/>
          </a:prstGeom>
        </p:spPr>
      </p:pic>
      <p:pic>
        <p:nvPicPr>
          <p:cNvPr id="30" name="Kép 29">
            <a:extLst>
              <a:ext uri="{FF2B5EF4-FFF2-40B4-BE49-F238E27FC236}">
                <a16:creationId xmlns:a16="http://schemas.microsoft.com/office/drawing/2014/main" id="{7F692AFE-1963-5A7A-09A1-DDDDE6C696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6874" y="1439163"/>
            <a:ext cx="2774117" cy="1826001"/>
          </a:xfrm>
          <a:prstGeom prst="rect">
            <a:avLst/>
          </a:prstGeom>
        </p:spPr>
      </p:pic>
      <p:sp>
        <p:nvSpPr>
          <p:cNvPr id="674" name="Szövegdoboz 673">
            <a:extLst>
              <a:ext uri="{FF2B5EF4-FFF2-40B4-BE49-F238E27FC236}">
                <a16:creationId xmlns:a16="http://schemas.microsoft.com/office/drawing/2014/main" id="{3DAAB54B-CC30-0761-5F2B-A2232768B345}"/>
              </a:ext>
            </a:extLst>
          </p:cNvPr>
          <p:cNvSpPr txBox="1"/>
          <p:nvPr/>
        </p:nvSpPr>
        <p:spPr>
          <a:xfrm>
            <a:off x="3083967" y="461988"/>
            <a:ext cx="29760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dirty="0">
                <a:latin typeface="Poppins Black" panose="00000A00000000000000" pitchFamily="2" charset="-18"/>
                <a:cs typeface="Poppins Black" panose="00000A00000000000000" pitchFamily="2" charset="-18"/>
              </a:rPr>
              <a:t>Funkciók</a:t>
            </a:r>
          </a:p>
        </p:txBody>
      </p:sp>
      <p:pic>
        <p:nvPicPr>
          <p:cNvPr id="680" name="Kép 679">
            <a:extLst>
              <a:ext uri="{FF2B5EF4-FFF2-40B4-BE49-F238E27FC236}">
                <a16:creationId xmlns:a16="http://schemas.microsoft.com/office/drawing/2014/main" id="{7676B648-CDF9-AD4F-AD7D-B9927A92C7B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1830746" y="3392199"/>
            <a:ext cx="3158100" cy="1221672"/>
          </a:xfrm>
          <a:prstGeom prst="rect">
            <a:avLst/>
          </a:prstGeom>
        </p:spPr>
      </p:pic>
      <p:cxnSp>
        <p:nvCxnSpPr>
          <p:cNvPr id="681" name="Google Shape;289;p37">
            <a:extLst>
              <a:ext uri="{FF2B5EF4-FFF2-40B4-BE49-F238E27FC236}">
                <a16:creationId xmlns:a16="http://schemas.microsoft.com/office/drawing/2014/main" id="{B1204B7E-7D5E-B3C3-3288-7971B2FE40DC}"/>
              </a:ext>
            </a:extLst>
          </p:cNvPr>
          <p:cNvCxnSpPr>
            <a:cxnSpLocks/>
          </p:cNvCxnSpPr>
          <p:nvPr/>
        </p:nvCxnSpPr>
        <p:spPr>
          <a:xfrm rot="10800000">
            <a:off x="2600850" y="1194350"/>
            <a:ext cx="3942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705205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8" grpId="0"/>
      <p:bldP spid="673" grpId="0" animBg="1"/>
      <p:bldP spid="676" grpId="0"/>
      <p:bldP spid="678" grpId="0" animBg="1"/>
      <p:bldP spid="67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9661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oogle Shape;284;p37">
            <a:extLst>
              <a:ext uri="{FF2B5EF4-FFF2-40B4-BE49-F238E27FC236}">
                <a16:creationId xmlns:a16="http://schemas.microsoft.com/office/drawing/2014/main" id="{9F49BE5A-3FCD-3EA6-693E-A7E946D8F82A}"/>
              </a:ext>
            </a:extLst>
          </p:cNvPr>
          <p:cNvCxnSpPr/>
          <p:nvPr/>
        </p:nvCxnSpPr>
        <p:spPr>
          <a:xfrm rot="10800000">
            <a:off x="4347102" y="3552550"/>
            <a:ext cx="3948600" cy="1033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5" name="Google Shape;285;p37"/>
          <p:cNvSpPr/>
          <p:nvPr/>
        </p:nvSpPr>
        <p:spPr>
          <a:xfrm>
            <a:off x="857401" y="541200"/>
            <a:ext cx="3059400" cy="4055700"/>
          </a:xfrm>
          <a:prstGeom prst="rect">
            <a:avLst/>
          </a:prstGeom>
          <a:gradFill>
            <a:gsLst>
              <a:gs pos="0">
                <a:srgbClr val="CCE9E9">
                  <a:alpha val="0"/>
                </a:srgbClr>
              </a:gs>
              <a:gs pos="100000">
                <a:srgbClr val="E1C2A3"/>
              </a:gs>
            </a:gsLst>
            <a:lin ang="5400012" scaled="0"/>
          </a:gra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7"/>
          <p:cNvSpPr txBox="1">
            <a:spLocks noGrp="1"/>
          </p:cNvSpPr>
          <p:nvPr>
            <p:ph type="title" idx="2"/>
          </p:nvPr>
        </p:nvSpPr>
        <p:spPr>
          <a:xfrm>
            <a:off x="5609200" y="541200"/>
            <a:ext cx="1424400" cy="127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6</a:t>
            </a:r>
            <a:endParaRPr dirty="0"/>
          </a:p>
        </p:txBody>
      </p:sp>
      <p:sp>
        <p:nvSpPr>
          <p:cNvPr id="287" name="Google Shape;287;p37"/>
          <p:cNvSpPr txBox="1">
            <a:spLocks noGrp="1"/>
          </p:cNvSpPr>
          <p:nvPr>
            <p:ph type="title"/>
          </p:nvPr>
        </p:nvSpPr>
        <p:spPr>
          <a:xfrm>
            <a:off x="4190724" y="1901620"/>
            <a:ext cx="4434271" cy="123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Github</a:t>
            </a:r>
            <a:endParaRPr dirty="0"/>
          </a:p>
        </p:txBody>
      </p:sp>
      <p:cxnSp>
        <p:nvCxnSpPr>
          <p:cNvPr id="289" name="Google Shape;289;p37"/>
          <p:cNvCxnSpPr/>
          <p:nvPr/>
        </p:nvCxnSpPr>
        <p:spPr>
          <a:xfrm rot="10800000">
            <a:off x="4350252" y="3310549"/>
            <a:ext cx="3942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7" name="Google Shape;357;p37"/>
          <p:cNvCxnSpPr/>
          <p:nvPr/>
        </p:nvCxnSpPr>
        <p:spPr>
          <a:xfrm>
            <a:off x="4102491" y="546650"/>
            <a:ext cx="0" cy="405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4" descr="Github Logo - Free social media icons">
            <a:extLst>
              <a:ext uri="{FF2B5EF4-FFF2-40B4-BE49-F238E27FC236}">
                <a16:creationId xmlns:a16="http://schemas.microsoft.com/office/drawing/2014/main" id="{34A2250E-C65D-7C4C-CB57-976C16E3D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48" y="1234297"/>
            <a:ext cx="2669505" cy="2669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8" name="Google Shape;288;p37"/>
          <p:cNvSpPr txBox="1">
            <a:spLocks noGrp="1"/>
          </p:cNvSpPr>
          <p:nvPr>
            <p:ph type="subTitle" idx="1"/>
          </p:nvPr>
        </p:nvSpPr>
        <p:spPr>
          <a:xfrm>
            <a:off x="5278974" y="3766480"/>
            <a:ext cx="2084852" cy="801886"/>
          </a:xfrm>
          <a:prstGeom prst="rect">
            <a:avLst/>
          </a:prstGeom>
          <a:solidFill>
            <a:srgbClr val="CB966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hu-HU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Verziókezelés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Munkamegosztás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Címkék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hu-HU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769103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9661"/>
        </a:solidFill>
        <a:effectLst/>
      </p:bgPr>
    </p:bg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0"/>
          <p:cNvSpPr txBox="1">
            <a:spLocks noGrp="1"/>
          </p:cNvSpPr>
          <p:nvPr>
            <p:ph type="title"/>
          </p:nvPr>
        </p:nvSpPr>
        <p:spPr>
          <a:xfrm>
            <a:off x="238265" y="203848"/>
            <a:ext cx="7722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Github</a:t>
            </a:r>
            <a:endParaRPr dirty="0"/>
          </a:p>
        </p:txBody>
      </p:sp>
      <p:cxnSp>
        <p:nvCxnSpPr>
          <p:cNvPr id="665" name="Google Shape;665;p40"/>
          <p:cNvCxnSpPr/>
          <p:nvPr/>
        </p:nvCxnSpPr>
        <p:spPr>
          <a:xfrm>
            <a:off x="323728" y="779346"/>
            <a:ext cx="424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104" y="3338508"/>
            <a:ext cx="3818073" cy="95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323727" y="1451950"/>
            <a:ext cx="4557365" cy="283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119" y="779346"/>
            <a:ext cx="4074047" cy="2394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9414554"/>
      </p:ext>
    </p:extLst>
  </p:cSld>
  <p:clrMapOvr>
    <a:masterClrMapping/>
  </p:clrMapOvr>
  <p:transition spd="slow">
    <p:push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9661"/>
        </a:solidFill>
        <a:effectLst/>
      </p:bgPr>
    </p:bg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0"/>
          <p:cNvSpPr txBox="1">
            <a:spLocks noGrp="1"/>
          </p:cNvSpPr>
          <p:nvPr>
            <p:ph type="title"/>
          </p:nvPr>
        </p:nvSpPr>
        <p:spPr>
          <a:xfrm>
            <a:off x="238265" y="203848"/>
            <a:ext cx="7722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Labels</a:t>
            </a:r>
            <a:endParaRPr dirty="0"/>
          </a:p>
        </p:txBody>
      </p:sp>
      <p:cxnSp>
        <p:nvCxnSpPr>
          <p:cNvPr id="665" name="Google Shape;665;p40"/>
          <p:cNvCxnSpPr/>
          <p:nvPr/>
        </p:nvCxnSpPr>
        <p:spPr>
          <a:xfrm>
            <a:off x="323728" y="779346"/>
            <a:ext cx="424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88;p37">
            <a:extLst>
              <a:ext uri="{FF2B5EF4-FFF2-40B4-BE49-F238E27FC236}">
                <a16:creationId xmlns:a16="http://schemas.microsoft.com/office/drawing/2014/main" id="{A3AE99C0-B8FA-1319-5BA2-2EDE05F8C675}"/>
              </a:ext>
            </a:extLst>
          </p:cNvPr>
          <p:cNvSpPr txBox="1">
            <a:spLocks/>
          </p:cNvSpPr>
          <p:nvPr/>
        </p:nvSpPr>
        <p:spPr>
          <a:xfrm>
            <a:off x="4244894" y="862884"/>
            <a:ext cx="1168222" cy="923205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 sz="2400" dirty="0">
                <a:solidFill>
                  <a:schemeClr val="dk1"/>
                </a:solidFill>
                <a:latin typeface="Poppins Black"/>
                <a:cs typeface="Poppins Black"/>
                <a:sym typeface="Poppins Black"/>
              </a:rPr>
              <a:t>Elején</a:t>
            </a:r>
            <a:endParaRPr lang="hu-HU" sz="2800" dirty="0">
              <a:solidFill>
                <a:schemeClr val="dk1"/>
              </a:solidFill>
              <a:latin typeface="Poppins Black"/>
              <a:cs typeface="Poppins Black"/>
              <a:sym typeface="Poppins Blac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8" name="Google Shape;288;p37">
            <a:extLst>
              <a:ext uri="{FF2B5EF4-FFF2-40B4-BE49-F238E27FC236}">
                <a16:creationId xmlns:a16="http://schemas.microsoft.com/office/drawing/2014/main" id="{7AF347E2-2FEB-4D27-F495-6BA4743FB62A}"/>
              </a:ext>
            </a:extLst>
          </p:cNvPr>
          <p:cNvSpPr txBox="1">
            <a:spLocks/>
          </p:cNvSpPr>
          <p:nvPr/>
        </p:nvSpPr>
        <p:spPr>
          <a:xfrm>
            <a:off x="7083578" y="354042"/>
            <a:ext cx="1221100" cy="886163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 sz="2400" dirty="0">
                <a:solidFill>
                  <a:schemeClr val="dk1"/>
                </a:solidFill>
                <a:latin typeface="Poppins Black"/>
                <a:cs typeface="Poppins Black"/>
                <a:sym typeface="Poppins Black"/>
              </a:rPr>
              <a:t>Végén</a:t>
            </a:r>
            <a:endParaRPr lang="hu-HU" sz="2800" dirty="0">
              <a:solidFill>
                <a:schemeClr val="dk1"/>
              </a:solidFill>
              <a:latin typeface="Poppins Black"/>
              <a:cs typeface="Poppins Black"/>
              <a:sym typeface="Poppins Blac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28" y="862884"/>
            <a:ext cx="3223069" cy="3903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614" y="1868951"/>
            <a:ext cx="2694683" cy="1891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349" y="1234340"/>
            <a:ext cx="2613558" cy="316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313822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B28B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 txBox="1">
            <a:spLocks noGrp="1"/>
          </p:cNvSpPr>
          <p:nvPr>
            <p:ph type="title"/>
          </p:nvPr>
        </p:nvSpPr>
        <p:spPr>
          <a:xfrm>
            <a:off x="3238000" y="465000"/>
            <a:ext cx="5195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Miről fogunk beszélni?</a:t>
            </a:r>
            <a:endParaRPr dirty="0"/>
          </a:p>
        </p:txBody>
      </p:sp>
      <p:sp>
        <p:nvSpPr>
          <p:cNvPr id="265" name="Google Shape;265;p36"/>
          <p:cNvSpPr txBox="1">
            <a:spLocks noGrp="1"/>
          </p:cNvSpPr>
          <p:nvPr>
            <p:ph type="title" idx="2"/>
          </p:nvPr>
        </p:nvSpPr>
        <p:spPr>
          <a:xfrm>
            <a:off x="1658825" y="1820722"/>
            <a:ext cx="2772300" cy="10784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800" dirty="0"/>
              <a:t>Téma bemutatása</a:t>
            </a:r>
            <a:endParaRPr sz="2800" dirty="0"/>
          </a:p>
        </p:txBody>
      </p:sp>
      <p:sp>
        <p:nvSpPr>
          <p:cNvPr id="266" name="Google Shape;266;p36"/>
          <p:cNvSpPr txBox="1">
            <a:spLocks noGrp="1"/>
          </p:cNvSpPr>
          <p:nvPr>
            <p:ph type="title" idx="3"/>
          </p:nvPr>
        </p:nvSpPr>
        <p:spPr>
          <a:xfrm>
            <a:off x="721025" y="1962750"/>
            <a:ext cx="792300" cy="7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268" name="Google Shape;268;p36"/>
          <p:cNvSpPr txBox="1">
            <a:spLocks noGrp="1"/>
          </p:cNvSpPr>
          <p:nvPr>
            <p:ph type="title" idx="4"/>
          </p:nvPr>
        </p:nvSpPr>
        <p:spPr>
          <a:xfrm>
            <a:off x="5660950" y="1820721"/>
            <a:ext cx="2772300" cy="10784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800" dirty="0"/>
              <a:t>Alkalmazott technológiák</a:t>
            </a:r>
            <a:endParaRPr sz="2800" dirty="0"/>
          </a:p>
        </p:txBody>
      </p:sp>
      <p:sp>
        <p:nvSpPr>
          <p:cNvPr id="269" name="Google Shape;269;p36"/>
          <p:cNvSpPr txBox="1">
            <a:spLocks noGrp="1"/>
          </p:cNvSpPr>
          <p:nvPr>
            <p:ph type="title" idx="5"/>
          </p:nvPr>
        </p:nvSpPr>
        <p:spPr>
          <a:xfrm>
            <a:off x="4708525" y="1962750"/>
            <a:ext cx="792300" cy="7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71" name="Google Shape;271;p36"/>
          <p:cNvSpPr txBox="1">
            <a:spLocks noGrp="1"/>
          </p:cNvSpPr>
          <p:nvPr>
            <p:ph type="title" idx="7"/>
          </p:nvPr>
        </p:nvSpPr>
        <p:spPr>
          <a:xfrm>
            <a:off x="1635228" y="3342597"/>
            <a:ext cx="3078440" cy="8806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800" dirty="0"/>
              <a:t>Informatív és kezdőoldalunk</a:t>
            </a:r>
            <a:endParaRPr sz="2800" dirty="0"/>
          </a:p>
        </p:txBody>
      </p:sp>
      <p:sp>
        <p:nvSpPr>
          <p:cNvPr id="272" name="Google Shape;272;p36"/>
          <p:cNvSpPr txBox="1">
            <a:spLocks noGrp="1"/>
          </p:cNvSpPr>
          <p:nvPr>
            <p:ph type="title" idx="8"/>
          </p:nvPr>
        </p:nvSpPr>
        <p:spPr>
          <a:xfrm>
            <a:off x="721025" y="3484625"/>
            <a:ext cx="792300" cy="7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74" name="Google Shape;274;p36"/>
          <p:cNvSpPr txBox="1">
            <a:spLocks noGrp="1"/>
          </p:cNvSpPr>
          <p:nvPr>
            <p:ph type="title" idx="13"/>
          </p:nvPr>
        </p:nvSpPr>
        <p:spPr>
          <a:xfrm>
            <a:off x="5660950" y="3342597"/>
            <a:ext cx="2935698" cy="8806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800" dirty="0"/>
              <a:t>Játékaink</a:t>
            </a:r>
            <a:endParaRPr sz="2800" dirty="0"/>
          </a:p>
        </p:txBody>
      </p:sp>
      <p:sp>
        <p:nvSpPr>
          <p:cNvPr id="275" name="Google Shape;275;p36"/>
          <p:cNvSpPr txBox="1">
            <a:spLocks noGrp="1"/>
          </p:cNvSpPr>
          <p:nvPr>
            <p:ph type="title" idx="14"/>
          </p:nvPr>
        </p:nvSpPr>
        <p:spPr>
          <a:xfrm>
            <a:off x="4708525" y="3484625"/>
            <a:ext cx="792300" cy="7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277" name="Google Shape;277;p36"/>
          <p:cNvCxnSpPr/>
          <p:nvPr/>
        </p:nvCxnSpPr>
        <p:spPr>
          <a:xfrm>
            <a:off x="1513325" y="1962750"/>
            <a:ext cx="0" cy="2260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8" name="Google Shape;278;p36"/>
          <p:cNvCxnSpPr/>
          <p:nvPr/>
        </p:nvCxnSpPr>
        <p:spPr>
          <a:xfrm>
            <a:off x="5500825" y="1962750"/>
            <a:ext cx="0" cy="2260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9" name="Google Shape;279;p36"/>
          <p:cNvCxnSpPr/>
          <p:nvPr/>
        </p:nvCxnSpPr>
        <p:spPr>
          <a:xfrm>
            <a:off x="5095050" y="1037700"/>
            <a:ext cx="330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C5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C5095F3F-0C4D-875E-10F1-043CD2988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19" y="585433"/>
            <a:ext cx="8277475" cy="2523963"/>
          </a:xfrm>
          <a:prstGeom prst="rect">
            <a:avLst/>
          </a:prstGeom>
        </p:spPr>
      </p:pic>
      <p:sp>
        <p:nvSpPr>
          <p:cNvPr id="2" name="Szövegdoboz 1"/>
          <p:cNvSpPr txBox="1"/>
          <p:nvPr/>
        </p:nvSpPr>
        <p:spPr>
          <a:xfrm>
            <a:off x="772727" y="3125371"/>
            <a:ext cx="6342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Készítette: Kovács Annabella, Kovács Péter, Pőcze Martin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949" y="663261"/>
            <a:ext cx="2729745" cy="381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59754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B28B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 txBox="1">
            <a:spLocks noGrp="1"/>
          </p:cNvSpPr>
          <p:nvPr>
            <p:ph type="title" idx="2"/>
          </p:nvPr>
        </p:nvSpPr>
        <p:spPr>
          <a:xfrm>
            <a:off x="1658825" y="1820722"/>
            <a:ext cx="2772300" cy="4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800" dirty="0" err="1"/>
              <a:t>Quiz</a:t>
            </a:r>
            <a:endParaRPr sz="2800" dirty="0"/>
          </a:p>
        </p:txBody>
      </p:sp>
      <p:sp>
        <p:nvSpPr>
          <p:cNvPr id="266" name="Google Shape;266;p36"/>
          <p:cNvSpPr txBox="1">
            <a:spLocks noGrp="1"/>
          </p:cNvSpPr>
          <p:nvPr>
            <p:ph type="title" idx="3"/>
          </p:nvPr>
        </p:nvSpPr>
        <p:spPr>
          <a:xfrm>
            <a:off x="721025" y="1962750"/>
            <a:ext cx="792300" cy="7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5</a:t>
            </a:r>
            <a:endParaRPr dirty="0"/>
          </a:p>
        </p:txBody>
      </p:sp>
      <p:sp>
        <p:nvSpPr>
          <p:cNvPr id="268" name="Google Shape;268;p36"/>
          <p:cNvSpPr txBox="1">
            <a:spLocks noGrp="1"/>
          </p:cNvSpPr>
          <p:nvPr>
            <p:ph type="title" idx="4"/>
          </p:nvPr>
        </p:nvSpPr>
        <p:spPr>
          <a:xfrm>
            <a:off x="5660950" y="1820722"/>
            <a:ext cx="2772300" cy="4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800" dirty="0" err="1"/>
              <a:t>Github</a:t>
            </a:r>
            <a:endParaRPr sz="2800" dirty="0"/>
          </a:p>
        </p:txBody>
      </p:sp>
      <p:sp>
        <p:nvSpPr>
          <p:cNvPr id="269" name="Google Shape;269;p36"/>
          <p:cNvSpPr txBox="1">
            <a:spLocks noGrp="1"/>
          </p:cNvSpPr>
          <p:nvPr>
            <p:ph type="title" idx="5"/>
          </p:nvPr>
        </p:nvSpPr>
        <p:spPr>
          <a:xfrm>
            <a:off x="4708525" y="1962750"/>
            <a:ext cx="792300" cy="7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6</a:t>
            </a:r>
            <a:endParaRPr dirty="0"/>
          </a:p>
        </p:txBody>
      </p:sp>
      <p:sp>
        <p:nvSpPr>
          <p:cNvPr id="271" name="Google Shape;271;p36"/>
          <p:cNvSpPr txBox="1">
            <a:spLocks noGrp="1"/>
          </p:cNvSpPr>
          <p:nvPr>
            <p:ph type="title" idx="7"/>
          </p:nvPr>
        </p:nvSpPr>
        <p:spPr>
          <a:xfrm>
            <a:off x="1658825" y="3207747"/>
            <a:ext cx="3154180" cy="7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/>
          </a:p>
        </p:txBody>
      </p:sp>
      <p:cxnSp>
        <p:nvCxnSpPr>
          <p:cNvPr id="277" name="Google Shape;277;p36"/>
          <p:cNvCxnSpPr/>
          <p:nvPr/>
        </p:nvCxnSpPr>
        <p:spPr>
          <a:xfrm>
            <a:off x="1513325" y="1962750"/>
            <a:ext cx="0" cy="2260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8" name="Google Shape;278;p36"/>
          <p:cNvCxnSpPr/>
          <p:nvPr/>
        </p:nvCxnSpPr>
        <p:spPr>
          <a:xfrm>
            <a:off x="5500825" y="1962750"/>
            <a:ext cx="0" cy="2260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Cím 2">
            <a:extLst>
              <a:ext uri="{FF2B5EF4-FFF2-40B4-BE49-F238E27FC236}">
                <a16:creationId xmlns:a16="http://schemas.microsoft.com/office/drawing/2014/main" id="{819AB5FF-0CF7-3720-E09A-D34D5E77247D}"/>
              </a:ext>
            </a:extLst>
          </p:cNvPr>
          <p:cNvSpPr>
            <a:spLocks noGrp="1"/>
          </p:cNvSpPr>
          <p:nvPr>
            <p:ph type="title" idx="13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24649152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8A4F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4" name="Google Shape;284;p37"/>
          <p:cNvCxnSpPr/>
          <p:nvPr/>
        </p:nvCxnSpPr>
        <p:spPr>
          <a:xfrm rot="10800000">
            <a:off x="4347102" y="3552550"/>
            <a:ext cx="3948600" cy="1033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6" name="Google Shape;286;p37"/>
          <p:cNvSpPr txBox="1">
            <a:spLocks noGrp="1"/>
          </p:cNvSpPr>
          <p:nvPr>
            <p:ph type="title" idx="2"/>
          </p:nvPr>
        </p:nvSpPr>
        <p:spPr>
          <a:xfrm>
            <a:off x="5609200" y="541200"/>
            <a:ext cx="1424400" cy="1275600"/>
          </a:xfrm>
          <a:prstGeom prst="rect">
            <a:avLst/>
          </a:prstGeom>
          <a:solidFill>
            <a:srgbClr val="C58A4F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287" name="Google Shape;287;p37"/>
          <p:cNvSpPr txBox="1">
            <a:spLocks noGrp="1"/>
          </p:cNvSpPr>
          <p:nvPr>
            <p:ph type="title"/>
          </p:nvPr>
        </p:nvSpPr>
        <p:spPr>
          <a:xfrm>
            <a:off x="4390750" y="1892499"/>
            <a:ext cx="3861300" cy="1232400"/>
          </a:xfrm>
          <a:prstGeom prst="rect">
            <a:avLst/>
          </a:prstGeom>
          <a:solidFill>
            <a:srgbClr val="C58A4F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Téma bemutatása</a:t>
            </a:r>
            <a:endParaRPr dirty="0"/>
          </a:p>
        </p:txBody>
      </p:sp>
      <p:sp>
        <p:nvSpPr>
          <p:cNvPr id="288" name="Google Shape;288;p37"/>
          <p:cNvSpPr txBox="1">
            <a:spLocks noGrp="1"/>
          </p:cNvSpPr>
          <p:nvPr>
            <p:ph type="subTitle" idx="1"/>
          </p:nvPr>
        </p:nvSpPr>
        <p:spPr>
          <a:xfrm>
            <a:off x="5128962" y="3811194"/>
            <a:ext cx="2745300" cy="423067"/>
          </a:xfrm>
          <a:prstGeom prst="rect">
            <a:avLst/>
          </a:prstGeom>
          <a:solidFill>
            <a:srgbClr val="C58A4F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Miért választottuk?</a:t>
            </a:r>
          </a:p>
        </p:txBody>
      </p:sp>
      <p:cxnSp>
        <p:nvCxnSpPr>
          <p:cNvPr id="289" name="Google Shape;289;p37"/>
          <p:cNvCxnSpPr/>
          <p:nvPr/>
        </p:nvCxnSpPr>
        <p:spPr>
          <a:xfrm rot="10800000">
            <a:off x="4350252" y="3310549"/>
            <a:ext cx="3942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7" name="Google Shape;357;p37"/>
          <p:cNvCxnSpPr/>
          <p:nvPr/>
        </p:nvCxnSpPr>
        <p:spPr>
          <a:xfrm>
            <a:off x="4102491" y="546650"/>
            <a:ext cx="0" cy="405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Kép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48" y="546650"/>
            <a:ext cx="3551873" cy="413278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6633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7"/>
          <p:cNvSpPr txBox="1">
            <a:spLocks noGrp="1"/>
          </p:cNvSpPr>
          <p:nvPr>
            <p:ph type="title" idx="2"/>
          </p:nvPr>
        </p:nvSpPr>
        <p:spPr>
          <a:xfrm>
            <a:off x="5609200" y="541200"/>
            <a:ext cx="1424400" cy="1275600"/>
          </a:xfrm>
          <a:prstGeom prst="rect">
            <a:avLst/>
          </a:prstGeom>
          <a:solidFill>
            <a:srgbClr val="99663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2</a:t>
            </a:r>
            <a:endParaRPr dirty="0"/>
          </a:p>
        </p:txBody>
      </p:sp>
      <p:sp>
        <p:nvSpPr>
          <p:cNvPr id="287" name="Google Shape;287;p37"/>
          <p:cNvSpPr txBox="1">
            <a:spLocks noGrp="1"/>
          </p:cNvSpPr>
          <p:nvPr>
            <p:ph type="title"/>
          </p:nvPr>
        </p:nvSpPr>
        <p:spPr>
          <a:xfrm>
            <a:off x="4255925" y="1836147"/>
            <a:ext cx="4130950" cy="1232400"/>
          </a:xfrm>
          <a:prstGeom prst="rect">
            <a:avLst/>
          </a:prstGeom>
          <a:solidFill>
            <a:srgbClr val="99663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Alkalmazott technológiák</a:t>
            </a:r>
            <a:endParaRPr dirty="0"/>
          </a:p>
        </p:txBody>
      </p:sp>
      <p:cxnSp>
        <p:nvCxnSpPr>
          <p:cNvPr id="289" name="Google Shape;289;p37"/>
          <p:cNvCxnSpPr/>
          <p:nvPr/>
        </p:nvCxnSpPr>
        <p:spPr>
          <a:xfrm rot="10800000">
            <a:off x="4350252" y="3310549"/>
            <a:ext cx="3942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7" name="Google Shape;357;p37"/>
          <p:cNvCxnSpPr/>
          <p:nvPr/>
        </p:nvCxnSpPr>
        <p:spPr>
          <a:xfrm>
            <a:off x="4102491" y="546650"/>
            <a:ext cx="0" cy="405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Kép 1">
            <a:extLst>
              <a:ext uri="{FF2B5EF4-FFF2-40B4-BE49-F238E27FC236}">
                <a16:creationId xmlns:a16="http://schemas.microsoft.com/office/drawing/2014/main" id="{18671ADB-DB00-49E5-BFEF-3A4522EBD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573" y="1368763"/>
            <a:ext cx="2414174" cy="241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2012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6833"/>
        </a:solidFill>
        <a:effectLst/>
      </p:bgPr>
    </p:bg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41"/>
          <p:cNvSpPr txBox="1">
            <a:spLocks noGrp="1"/>
          </p:cNvSpPr>
          <p:nvPr>
            <p:ph type="title"/>
          </p:nvPr>
        </p:nvSpPr>
        <p:spPr>
          <a:xfrm>
            <a:off x="710700" y="465000"/>
            <a:ext cx="7722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Technológiák</a:t>
            </a:r>
            <a:endParaRPr dirty="0"/>
          </a:p>
        </p:txBody>
      </p:sp>
      <p:sp>
        <p:nvSpPr>
          <p:cNvPr id="782" name="Google Shape;782;p41"/>
          <p:cNvSpPr txBox="1">
            <a:spLocks noGrp="1"/>
          </p:cNvSpPr>
          <p:nvPr>
            <p:ph type="title" idx="2"/>
          </p:nvPr>
        </p:nvSpPr>
        <p:spPr>
          <a:xfrm>
            <a:off x="-271145" y="2553543"/>
            <a:ext cx="2051100" cy="3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b="1" dirty="0" err="1">
                <a:latin typeface="Poppins" panose="00000500000000000000" pitchFamily="2" charset="-18"/>
                <a:ea typeface="Verdana" panose="020B0604030504040204" pitchFamily="34" charset="0"/>
                <a:cs typeface="Poppins" panose="00000500000000000000" pitchFamily="2" charset="-18"/>
              </a:rPr>
              <a:t>Javascript</a:t>
            </a:r>
            <a:endParaRPr b="1" dirty="0">
              <a:latin typeface="Poppins" panose="00000500000000000000" pitchFamily="2" charset="-18"/>
              <a:ea typeface="Verdana" panose="020B0604030504040204" pitchFamily="34" charset="0"/>
              <a:cs typeface="Poppins" panose="00000500000000000000" pitchFamily="2" charset="-18"/>
            </a:endParaRPr>
          </a:p>
        </p:txBody>
      </p:sp>
      <p:sp>
        <p:nvSpPr>
          <p:cNvPr id="784" name="Google Shape;784;p41"/>
          <p:cNvSpPr txBox="1">
            <a:spLocks noGrp="1"/>
          </p:cNvSpPr>
          <p:nvPr>
            <p:ph type="title" idx="3"/>
          </p:nvPr>
        </p:nvSpPr>
        <p:spPr>
          <a:xfrm>
            <a:off x="2292554" y="2553543"/>
            <a:ext cx="2051100" cy="3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b="1" dirty="0">
                <a:latin typeface="Poppins" panose="00000500000000000000" pitchFamily="2" charset="-18"/>
                <a:cs typeface="Poppins" panose="00000500000000000000" pitchFamily="2" charset="-18"/>
              </a:rPr>
              <a:t>HTML</a:t>
            </a:r>
            <a:endParaRPr b="1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786" name="Google Shape;786;p41"/>
          <p:cNvSpPr txBox="1">
            <a:spLocks noGrp="1"/>
          </p:cNvSpPr>
          <p:nvPr>
            <p:ph type="title" idx="5"/>
          </p:nvPr>
        </p:nvSpPr>
        <p:spPr>
          <a:xfrm>
            <a:off x="4856244" y="2553543"/>
            <a:ext cx="2051100" cy="3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b="1" dirty="0" err="1">
                <a:latin typeface="Poppins" panose="00000500000000000000" pitchFamily="2" charset="-18"/>
                <a:cs typeface="Poppins" panose="00000500000000000000" pitchFamily="2" charset="-18"/>
              </a:rPr>
              <a:t>Bootstrap</a:t>
            </a:r>
            <a:endParaRPr b="1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788" name="Google Shape;788;p41"/>
          <p:cNvSpPr/>
          <p:nvPr/>
        </p:nvSpPr>
        <p:spPr>
          <a:xfrm>
            <a:off x="2864204" y="1485626"/>
            <a:ext cx="907800" cy="907800"/>
          </a:xfrm>
          <a:prstGeom prst="ellipse">
            <a:avLst/>
          </a:prstGeom>
          <a:gradFill>
            <a:gsLst>
              <a:gs pos="0">
                <a:srgbClr val="CCE9E9">
                  <a:alpha val="0"/>
                </a:srgbClr>
              </a:gs>
              <a:gs pos="100000">
                <a:schemeClr val="dk2"/>
              </a:gs>
            </a:gsLst>
            <a:lin ang="54007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89" name="Google Shape;789;p41"/>
          <p:cNvSpPr/>
          <p:nvPr/>
        </p:nvSpPr>
        <p:spPr>
          <a:xfrm>
            <a:off x="300483" y="1500777"/>
            <a:ext cx="907800" cy="907800"/>
          </a:xfrm>
          <a:prstGeom prst="ellipse">
            <a:avLst/>
          </a:prstGeom>
          <a:gradFill>
            <a:gsLst>
              <a:gs pos="0">
                <a:srgbClr val="CCE9E9">
                  <a:alpha val="0"/>
                </a:srgbClr>
              </a:gs>
              <a:gs pos="100000">
                <a:schemeClr val="dk2"/>
              </a:gs>
            </a:gsLst>
            <a:lin ang="54007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790" name="Google Shape;790;p41"/>
          <p:cNvSpPr/>
          <p:nvPr/>
        </p:nvSpPr>
        <p:spPr>
          <a:xfrm>
            <a:off x="5427894" y="1485626"/>
            <a:ext cx="907800" cy="907800"/>
          </a:xfrm>
          <a:prstGeom prst="ellipse">
            <a:avLst/>
          </a:prstGeom>
          <a:gradFill>
            <a:gsLst>
              <a:gs pos="0">
                <a:srgbClr val="CCE9E9">
                  <a:alpha val="0"/>
                </a:srgbClr>
              </a:gs>
              <a:gs pos="100000">
                <a:schemeClr val="dk2"/>
              </a:gs>
            </a:gsLst>
            <a:lin ang="54007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791" name="Google Shape;791;p41"/>
          <p:cNvCxnSpPr/>
          <p:nvPr/>
        </p:nvCxnSpPr>
        <p:spPr>
          <a:xfrm>
            <a:off x="710700" y="1037700"/>
            <a:ext cx="380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078" name="Picture 6" descr="Js - Free logo icons">
            <a:extLst>
              <a:ext uri="{FF2B5EF4-FFF2-40B4-BE49-F238E27FC236}">
                <a16:creationId xmlns:a16="http://schemas.microsoft.com/office/drawing/2014/main" id="{CFF435BC-03CE-4D11-AAC1-54ED01C20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20" y="1724428"/>
            <a:ext cx="460497" cy="46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W3C HTML5 Logo">
            <a:extLst>
              <a:ext uri="{FF2B5EF4-FFF2-40B4-BE49-F238E27FC236}">
                <a16:creationId xmlns:a16="http://schemas.microsoft.com/office/drawing/2014/main" id="{1E0784CD-B515-42B8-8BE6-8CB5333C7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079" y="1644175"/>
            <a:ext cx="664252" cy="66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2F1B5F80-077A-4042-94E7-903E628222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0103" y="1720043"/>
            <a:ext cx="583381" cy="464882"/>
          </a:xfrm>
          <a:prstGeom prst="rect">
            <a:avLst/>
          </a:prstGeom>
        </p:spPr>
      </p:pic>
      <p:pic>
        <p:nvPicPr>
          <p:cNvPr id="2" name="Kép 1">
            <a:extLst>
              <a:ext uri="{FF2B5EF4-FFF2-40B4-BE49-F238E27FC236}">
                <a16:creationId xmlns:a16="http://schemas.microsoft.com/office/drawing/2014/main" id="{1450498E-EDE4-5B5B-CC93-DE1EBAA4DA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5717" y="3086451"/>
            <a:ext cx="7181710" cy="1524132"/>
          </a:xfrm>
          <a:prstGeom prst="rect">
            <a:avLst/>
          </a:prstGeom>
        </p:spPr>
      </p:pic>
      <p:sp>
        <p:nvSpPr>
          <p:cNvPr id="3" name="Google Shape;790;p41">
            <a:extLst>
              <a:ext uri="{FF2B5EF4-FFF2-40B4-BE49-F238E27FC236}">
                <a16:creationId xmlns:a16="http://schemas.microsoft.com/office/drawing/2014/main" id="{0C5D8C41-C15C-E9E0-8816-2D0FC539EA9E}"/>
              </a:ext>
            </a:extLst>
          </p:cNvPr>
          <p:cNvSpPr/>
          <p:nvPr/>
        </p:nvSpPr>
        <p:spPr>
          <a:xfrm>
            <a:off x="7991584" y="1485626"/>
            <a:ext cx="907800" cy="907800"/>
          </a:xfrm>
          <a:prstGeom prst="ellipse">
            <a:avLst/>
          </a:prstGeom>
          <a:gradFill>
            <a:gsLst>
              <a:gs pos="0">
                <a:srgbClr val="CCE9E9">
                  <a:alpha val="0"/>
                </a:srgbClr>
              </a:gs>
              <a:gs pos="100000">
                <a:schemeClr val="dk2"/>
              </a:gs>
            </a:gsLst>
            <a:lin ang="54007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786;p41">
            <a:extLst>
              <a:ext uri="{FF2B5EF4-FFF2-40B4-BE49-F238E27FC236}">
                <a16:creationId xmlns:a16="http://schemas.microsoft.com/office/drawing/2014/main" id="{CE56043E-B630-7BFD-3C98-02E0A20AB1C6}"/>
              </a:ext>
            </a:extLst>
          </p:cNvPr>
          <p:cNvSpPr txBox="1">
            <a:spLocks/>
          </p:cNvSpPr>
          <p:nvPr/>
        </p:nvSpPr>
        <p:spPr>
          <a:xfrm>
            <a:off x="7407750" y="2553543"/>
            <a:ext cx="2051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Black"/>
              <a:buNone/>
              <a:defRPr sz="18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Black"/>
              <a:buNone/>
              <a:defRPr sz="3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Black"/>
              <a:buNone/>
              <a:defRPr sz="3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Black"/>
              <a:buNone/>
              <a:defRPr sz="3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Black"/>
              <a:buNone/>
              <a:defRPr sz="3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Black"/>
              <a:buNone/>
              <a:defRPr sz="3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Black"/>
              <a:buNone/>
              <a:defRPr sz="3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Black"/>
              <a:buNone/>
              <a:defRPr sz="3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Black"/>
              <a:buNone/>
              <a:defRPr sz="3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r>
              <a:rPr lang="hu-HU" b="1" dirty="0" err="1">
                <a:latin typeface="Poppins" panose="00000500000000000000" pitchFamily="2" charset="-18"/>
                <a:cs typeface="Poppins" panose="00000500000000000000" pitchFamily="2" charset="-18"/>
              </a:rPr>
              <a:t>Github</a:t>
            </a:r>
            <a:endParaRPr lang="hu-HU" b="1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pic>
        <p:nvPicPr>
          <p:cNvPr id="1028" name="Picture 4" descr="Github Logo - Free social media icons">
            <a:extLst>
              <a:ext uri="{FF2B5EF4-FFF2-40B4-BE49-F238E27FC236}">
                <a16:creationId xmlns:a16="http://schemas.microsoft.com/office/drawing/2014/main" id="{E0F66287-1D33-92B1-AD0E-4CEEF8C18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530" y="1634530"/>
            <a:ext cx="635907" cy="63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320949"/>
      </p:ext>
    </p:extLst>
  </p:cSld>
  <p:clrMapOvr>
    <a:masterClrMapping/>
  </p:clrMapOvr>
  <p:transition spd="slow"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7D3E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4" name="Google Shape;284;p37"/>
          <p:cNvCxnSpPr/>
          <p:nvPr/>
        </p:nvCxnSpPr>
        <p:spPr>
          <a:xfrm rot="10800000">
            <a:off x="4347102" y="3552550"/>
            <a:ext cx="3948600" cy="1033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6" name="Google Shape;286;p37"/>
          <p:cNvSpPr txBox="1">
            <a:spLocks noGrp="1"/>
          </p:cNvSpPr>
          <p:nvPr>
            <p:ph type="title" idx="2"/>
          </p:nvPr>
        </p:nvSpPr>
        <p:spPr>
          <a:xfrm>
            <a:off x="5886097" y="77987"/>
            <a:ext cx="1424400" cy="1275600"/>
          </a:xfrm>
          <a:prstGeom prst="rect">
            <a:avLst/>
          </a:prstGeom>
          <a:solidFill>
            <a:srgbClr val="BC7D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3</a:t>
            </a:r>
            <a:endParaRPr dirty="0"/>
          </a:p>
        </p:txBody>
      </p:sp>
      <p:sp>
        <p:nvSpPr>
          <p:cNvPr id="287" name="Google Shape;287;p37"/>
          <p:cNvSpPr txBox="1">
            <a:spLocks noGrp="1"/>
          </p:cNvSpPr>
          <p:nvPr>
            <p:ph type="title"/>
          </p:nvPr>
        </p:nvSpPr>
        <p:spPr>
          <a:xfrm>
            <a:off x="4350252" y="1609164"/>
            <a:ext cx="4434271" cy="1232400"/>
          </a:xfrm>
          <a:prstGeom prst="rect">
            <a:avLst/>
          </a:prstGeom>
          <a:solidFill>
            <a:srgbClr val="BC7D3E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Informatív</a:t>
            </a:r>
            <a:br>
              <a:rPr lang="hu-HU" dirty="0"/>
            </a:br>
            <a:r>
              <a:rPr lang="hu-HU" dirty="0"/>
              <a:t>és kezdő oldalunk</a:t>
            </a:r>
            <a:endParaRPr dirty="0"/>
          </a:p>
        </p:txBody>
      </p:sp>
      <p:sp>
        <p:nvSpPr>
          <p:cNvPr id="288" name="Google Shape;288;p37"/>
          <p:cNvSpPr txBox="1">
            <a:spLocks noGrp="1"/>
          </p:cNvSpPr>
          <p:nvPr>
            <p:ph type="subTitle" idx="1"/>
          </p:nvPr>
        </p:nvSpPr>
        <p:spPr>
          <a:xfrm>
            <a:off x="5694524" y="3742492"/>
            <a:ext cx="1465397" cy="653916"/>
          </a:xfrm>
          <a:prstGeom prst="rect">
            <a:avLst/>
          </a:prstGeom>
          <a:solidFill>
            <a:srgbClr val="BC7D3E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Kialakítása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Kinézete</a:t>
            </a:r>
          </a:p>
        </p:txBody>
      </p:sp>
      <p:cxnSp>
        <p:nvCxnSpPr>
          <p:cNvPr id="289" name="Google Shape;289;p37"/>
          <p:cNvCxnSpPr/>
          <p:nvPr/>
        </p:nvCxnSpPr>
        <p:spPr>
          <a:xfrm rot="10800000">
            <a:off x="4350252" y="3310549"/>
            <a:ext cx="3942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7" name="Google Shape;357;p37"/>
          <p:cNvCxnSpPr/>
          <p:nvPr/>
        </p:nvCxnSpPr>
        <p:spPr>
          <a:xfrm>
            <a:off x="4102491" y="546650"/>
            <a:ext cx="0" cy="405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" name="Kép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49" y="715787"/>
            <a:ext cx="3901440" cy="390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77778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7D3E"/>
        </a:solidFill>
        <a:effectLst/>
      </p:bgPr>
    </p:bg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0"/>
          <p:cNvSpPr txBox="1">
            <a:spLocks noGrp="1"/>
          </p:cNvSpPr>
          <p:nvPr>
            <p:ph type="title"/>
          </p:nvPr>
        </p:nvSpPr>
        <p:spPr>
          <a:xfrm>
            <a:off x="238265" y="203848"/>
            <a:ext cx="7722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Informatív és  kezdőoldalunk</a:t>
            </a:r>
            <a:endParaRPr dirty="0"/>
          </a:p>
        </p:txBody>
      </p:sp>
      <p:cxnSp>
        <p:nvCxnSpPr>
          <p:cNvPr id="665" name="Google Shape;665;p40"/>
          <p:cNvCxnSpPr/>
          <p:nvPr/>
        </p:nvCxnSpPr>
        <p:spPr>
          <a:xfrm>
            <a:off x="323728" y="779346"/>
            <a:ext cx="424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8" name="Google Shape;668;p40"/>
          <p:cNvSpPr txBox="1"/>
          <p:nvPr/>
        </p:nvSpPr>
        <p:spPr>
          <a:xfrm>
            <a:off x="5746341" y="1001730"/>
            <a:ext cx="2121712" cy="455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Kezdőoldalunk</a:t>
            </a:r>
            <a:endParaRPr sz="1800" dirty="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673" name="Google Shape;673;p40"/>
          <p:cNvSpPr/>
          <p:nvPr/>
        </p:nvSpPr>
        <p:spPr>
          <a:xfrm rot="5400000">
            <a:off x="6715697" y="1962860"/>
            <a:ext cx="183000" cy="183000"/>
          </a:xfrm>
          <a:prstGeom prst="ellipse">
            <a:avLst/>
          </a:prstGeom>
          <a:gradFill>
            <a:gsLst>
              <a:gs pos="0">
                <a:srgbClr val="CCE9E9">
                  <a:alpha val="0"/>
                </a:srgbClr>
              </a:gs>
              <a:gs pos="100000">
                <a:srgbClr val="8C8208"/>
              </a:gs>
            </a:gsLst>
            <a:lin ang="54007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5" name="Google Shape;675;p40"/>
          <p:cNvGrpSpPr/>
          <p:nvPr/>
        </p:nvGrpSpPr>
        <p:grpSpPr>
          <a:xfrm>
            <a:off x="375232" y="1365873"/>
            <a:ext cx="2665843" cy="2623266"/>
            <a:chOff x="777124" y="2243498"/>
            <a:chExt cx="2665843" cy="2623266"/>
          </a:xfrm>
        </p:grpSpPr>
        <p:sp>
          <p:nvSpPr>
            <p:cNvPr id="676" name="Google Shape;676;p40"/>
            <p:cNvSpPr txBox="1"/>
            <p:nvPr/>
          </p:nvSpPr>
          <p:spPr>
            <a:xfrm>
              <a:off x="777124" y="4498964"/>
              <a:ext cx="2665843" cy="36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800" dirty="0">
                  <a:solidFill>
                    <a:schemeClr val="dk1"/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Informatív oldalunk</a:t>
              </a:r>
              <a:endParaRPr sz="1800" dirty="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endParaRPr>
            </a:p>
          </p:txBody>
        </p:sp>
        <p:sp>
          <p:nvSpPr>
            <p:cNvPr id="677" name="Google Shape;677;p40"/>
            <p:cNvSpPr txBox="1"/>
            <p:nvPr/>
          </p:nvSpPr>
          <p:spPr>
            <a:xfrm>
              <a:off x="852225" y="2243498"/>
              <a:ext cx="1871700" cy="70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</p:grpSp>
      <p:cxnSp>
        <p:nvCxnSpPr>
          <p:cNvPr id="774" name="Google Shape;774;p40"/>
          <p:cNvCxnSpPr>
            <a:cxnSpLocks/>
          </p:cNvCxnSpPr>
          <p:nvPr/>
        </p:nvCxnSpPr>
        <p:spPr>
          <a:xfrm>
            <a:off x="6807197" y="1457652"/>
            <a:ext cx="0" cy="50520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678;p40">
            <a:extLst>
              <a:ext uri="{FF2B5EF4-FFF2-40B4-BE49-F238E27FC236}">
                <a16:creationId xmlns:a16="http://schemas.microsoft.com/office/drawing/2014/main" id="{D1C4EF68-5AD7-DD12-692D-112744A13FC1}"/>
              </a:ext>
            </a:extLst>
          </p:cNvPr>
          <p:cNvSpPr/>
          <p:nvPr/>
        </p:nvSpPr>
        <p:spPr>
          <a:xfrm rot="5400000">
            <a:off x="1616654" y="3218896"/>
            <a:ext cx="183000" cy="183000"/>
          </a:xfrm>
          <a:prstGeom prst="ellipse">
            <a:avLst/>
          </a:prstGeom>
          <a:gradFill>
            <a:gsLst>
              <a:gs pos="0">
                <a:srgbClr val="CCE9E9">
                  <a:alpha val="0"/>
                </a:srgbClr>
              </a:gs>
              <a:gs pos="100000">
                <a:srgbClr val="8C8208"/>
              </a:gs>
            </a:gsLst>
            <a:lin ang="54007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" name="Google Shape;773;p40">
            <a:extLst>
              <a:ext uri="{FF2B5EF4-FFF2-40B4-BE49-F238E27FC236}">
                <a16:creationId xmlns:a16="http://schemas.microsoft.com/office/drawing/2014/main" id="{27ED4269-3EE7-BD97-09FF-C0CD52CD7CB5}"/>
              </a:ext>
            </a:extLst>
          </p:cNvPr>
          <p:cNvCxnSpPr>
            <a:cxnSpLocks/>
          </p:cNvCxnSpPr>
          <p:nvPr/>
        </p:nvCxnSpPr>
        <p:spPr>
          <a:xfrm>
            <a:off x="1708154" y="3401896"/>
            <a:ext cx="0" cy="21944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9" y="800789"/>
            <a:ext cx="4990563" cy="2395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116" y="2262651"/>
            <a:ext cx="4922257" cy="2342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6100546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AD84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4" name="Google Shape;284;p37"/>
          <p:cNvCxnSpPr/>
          <p:nvPr/>
        </p:nvCxnSpPr>
        <p:spPr>
          <a:xfrm rot="10800000">
            <a:off x="4347102" y="3552550"/>
            <a:ext cx="3948600" cy="1033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6" name="Google Shape;286;p37"/>
          <p:cNvSpPr txBox="1">
            <a:spLocks noGrp="1"/>
          </p:cNvSpPr>
          <p:nvPr>
            <p:ph type="title" idx="2"/>
          </p:nvPr>
        </p:nvSpPr>
        <p:spPr>
          <a:xfrm>
            <a:off x="5609200" y="541200"/>
            <a:ext cx="1424400" cy="1275600"/>
          </a:xfrm>
          <a:prstGeom prst="rect">
            <a:avLst/>
          </a:prstGeom>
          <a:solidFill>
            <a:srgbClr val="D6AD84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4</a:t>
            </a:r>
            <a:endParaRPr dirty="0"/>
          </a:p>
        </p:txBody>
      </p:sp>
      <p:sp>
        <p:nvSpPr>
          <p:cNvPr id="287" name="Google Shape;287;p37"/>
          <p:cNvSpPr txBox="1">
            <a:spLocks noGrp="1"/>
          </p:cNvSpPr>
          <p:nvPr>
            <p:ph type="title"/>
          </p:nvPr>
        </p:nvSpPr>
        <p:spPr>
          <a:xfrm>
            <a:off x="4102492" y="1892499"/>
            <a:ext cx="4791478" cy="1232400"/>
          </a:xfrm>
          <a:prstGeom prst="rect">
            <a:avLst/>
          </a:prstGeom>
          <a:solidFill>
            <a:srgbClr val="D6AD84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Játékaink</a:t>
            </a:r>
            <a:endParaRPr dirty="0"/>
          </a:p>
        </p:txBody>
      </p:sp>
      <p:sp>
        <p:nvSpPr>
          <p:cNvPr id="288" name="Google Shape;288;p37"/>
          <p:cNvSpPr txBox="1">
            <a:spLocks noGrp="1"/>
          </p:cNvSpPr>
          <p:nvPr>
            <p:ph type="subTitle" idx="1"/>
          </p:nvPr>
        </p:nvSpPr>
        <p:spPr>
          <a:xfrm>
            <a:off x="5548180" y="3771630"/>
            <a:ext cx="1485420" cy="595639"/>
          </a:xfrm>
          <a:prstGeom prst="rect">
            <a:avLst/>
          </a:prstGeom>
          <a:solidFill>
            <a:srgbClr val="D6AD84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Elkészítése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Működése</a:t>
            </a:r>
          </a:p>
        </p:txBody>
      </p:sp>
      <p:cxnSp>
        <p:nvCxnSpPr>
          <p:cNvPr id="289" name="Google Shape;289;p37"/>
          <p:cNvCxnSpPr/>
          <p:nvPr/>
        </p:nvCxnSpPr>
        <p:spPr>
          <a:xfrm rot="10800000">
            <a:off x="4350252" y="3310549"/>
            <a:ext cx="3942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7" name="Google Shape;357;p37"/>
          <p:cNvCxnSpPr/>
          <p:nvPr/>
        </p:nvCxnSpPr>
        <p:spPr>
          <a:xfrm>
            <a:off x="4102491" y="546650"/>
            <a:ext cx="0" cy="405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09" y="706079"/>
            <a:ext cx="3363371" cy="336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63825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Digital Art and Videogames School Center by Slidesgo">
  <a:themeElements>
    <a:clrScheme name="Simple Light">
      <a:dk1>
        <a:srgbClr val="1D1D1D"/>
      </a:dk1>
      <a:lt1>
        <a:srgbClr val="603A61"/>
      </a:lt1>
      <a:dk2>
        <a:srgbClr val="EB97BE"/>
      </a:dk2>
      <a:lt2>
        <a:srgbClr val="A982B6"/>
      </a:lt2>
      <a:accent1>
        <a:srgbClr val="F7AC0B"/>
      </a:accent1>
      <a:accent2>
        <a:srgbClr val="F4E533"/>
      </a:accent2>
      <a:accent3>
        <a:srgbClr val="F19D51"/>
      </a:accent3>
      <a:accent4>
        <a:srgbClr val="51A8A9"/>
      </a:accent4>
      <a:accent5>
        <a:srgbClr val="9ED4D5"/>
      </a:accent5>
      <a:accent6>
        <a:srgbClr val="29475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164</Words>
  <Application>Microsoft Office PowerPoint</Application>
  <PresentationFormat>Diavetítés a képernyőre (16:9 oldalarány)</PresentationFormat>
  <Paragraphs>84</Paragraphs>
  <Slides>20</Slides>
  <Notes>19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20</vt:i4>
      </vt:variant>
    </vt:vector>
  </HeadingPairs>
  <TitlesOfParts>
    <vt:vector size="25" baseType="lpstr">
      <vt:lpstr>Poppins</vt:lpstr>
      <vt:lpstr>Arial</vt:lpstr>
      <vt:lpstr>Poppins Medium</vt:lpstr>
      <vt:lpstr>Poppins Black</vt:lpstr>
      <vt:lpstr>Digital Art and Videogames School Center by Slidesgo</vt:lpstr>
      <vt:lpstr>Kávé</vt:lpstr>
      <vt:lpstr>Miről fogunk beszélni?</vt:lpstr>
      <vt:lpstr>Quiz</vt:lpstr>
      <vt:lpstr>1</vt:lpstr>
      <vt:lpstr>2</vt:lpstr>
      <vt:lpstr>Technológiák</vt:lpstr>
      <vt:lpstr>3</vt:lpstr>
      <vt:lpstr>Informatív és  kezdőoldalunk</vt:lpstr>
      <vt:lpstr>4</vt:lpstr>
      <vt:lpstr>Végeredmény</vt:lpstr>
      <vt:lpstr>Aknakereső változatunk</vt:lpstr>
      <vt:lpstr>Reflex játékunk</vt:lpstr>
      <vt:lpstr>Végeredmény</vt:lpstr>
      <vt:lpstr>5</vt:lpstr>
      <vt:lpstr>Működése</vt:lpstr>
      <vt:lpstr>PowerPoint-bemutató</vt:lpstr>
      <vt:lpstr>6</vt:lpstr>
      <vt:lpstr>Github</vt:lpstr>
      <vt:lpstr>Labels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Minecraft</dc:title>
  <dc:creator>Dell</dc:creator>
  <cp:lastModifiedBy>Annabella Kovács</cp:lastModifiedBy>
  <cp:revision>33</cp:revision>
  <dcterms:modified xsi:type="dcterms:W3CDTF">2023-04-27T22:57:00Z</dcterms:modified>
</cp:coreProperties>
</file>