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B04B1D-8EFA-409F-BD16-D156BA9635BC}">
          <p14:sldIdLst>
            <p14:sldId id="264"/>
            <p14:sldId id="265"/>
            <p14:sldId id="256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Yooooo" id="{0EF0C15E-A07A-46B7-9338-FB2E1B893D8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800000"/>
    <a:srgbClr val="FF5050"/>
    <a:srgbClr val="66FF66"/>
    <a:srgbClr val="99CCFF"/>
    <a:srgbClr val="00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22-436F-A46E-63320645877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22-436F-A46E-633206458778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22-436F-A46E-633206458778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22-436F-A46E-633206458778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22-436F-A46E-633206458778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22-436F-A46E-633206458778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22-436F-A46E-633206458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rgbClr val="FF5050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41-4BDB-A284-FA6F3E56593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41-4BDB-A284-FA6F3E56593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41-4BDB-A284-FA6F3E565939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141-4BDB-A284-FA6F3E565939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141-4BDB-A284-FA6F3E565939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141-4BDB-A284-FA6F3E565939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41-4BDB-A284-FA6F3E565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rgbClr val="FF7C80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rgbClr val="009999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rgbClr val="99CCFF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000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028-4801-9515-EF7BDE98D80F}"/>
              </c:ext>
            </c:extLst>
          </c:dPt>
          <c:dPt>
            <c:idx val="1"/>
            <c:bubble3D val="0"/>
            <c:spPr>
              <a:solidFill>
                <a:srgbClr val="8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28-4801-9515-EF7BDE98D80F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28-4801-9515-EF7BDE98D8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28-4801-9515-EF7BDE98D80F}"/>
              </c:ext>
            </c:extLst>
          </c:dPt>
          <c:cat>
            <c:strRef>
              <c:f>Munka1!$A$2:$A$5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8-4801-9515-EF7BDE98D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rgbClr val="66FF66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88900" dist="101600" dir="2700000" algn="ctr" rotWithShape="0">
                <a:srgbClr val="000000">
                  <a:alpha val="40000"/>
                </a:srgbClr>
              </a:outerShdw>
            </a:effectLst>
          </c:spPr>
          <c:explosion val="3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B-4F76-B21E-692290842F4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AB-4F76-B21E-692290842F47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AB-4F76-B21E-692290842F47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AB-4F76-B21E-692290842F47}"/>
              </c:ext>
            </c:extLst>
          </c:dPt>
          <c:dPt>
            <c:idx val="4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302-4084-9F86-4062C1638E22}"/>
              </c:ext>
            </c:extLst>
          </c:dPt>
          <c:dPt>
            <c:idx val="5"/>
            <c:bubble3D val="0"/>
            <c:spPr>
              <a:solidFill>
                <a:srgbClr val="FF5050"/>
              </a:solidFill>
              <a:ln w="19050">
                <a:noFill/>
              </a:ln>
              <a:effectLst>
                <a:outerShdw blurRad="88900" dist="101600" dir="2700000" algn="ctr" rotWithShape="0">
                  <a:srgbClr val="000000">
                    <a:alpha val="4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AB-4F76-B21E-692290842F47}"/>
              </c:ext>
            </c:extLst>
          </c:dPt>
          <c:cat>
            <c:strRef>
              <c:f>Munka1!$A$2:$A$7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2-4084-9F86-4062C163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AA9DF-ED6A-4E8A-BED8-359E9BDB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F1EFD8-95F6-4863-AC4D-352A47DEF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BDA3C3-D329-4927-ACAE-141AEC60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52E066-E1D1-4B99-B616-90E81AC7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063D76-D744-4F4E-83D8-10268DA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2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00F3F-AC11-4766-A97D-F03D648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6B4BA1-7D8F-434B-935E-D3B8F451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971CFA-BF5F-430B-A0D5-8CF1777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C8E963-6D89-492A-B160-DA4B2FF1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41CEC0-BEAC-4F7C-9486-2790896F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08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AEE9C3-9898-484A-B2E4-30EF78D71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493087-D7E9-4477-94D7-DB820D6B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764231-1631-4864-B592-8166C51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32C13B-57B5-4AE2-8573-4164998C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DE6E3-421A-4FBB-AD79-DC2A3071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7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10B2E-6F9B-47DC-A207-F7257D64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3DB7F-C9EB-4DEC-9964-2551B21D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CFFA74-FF01-4BE7-86D1-CE089DAB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7E1D10-81CC-4AE5-B749-C4C130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F34FC9-7E53-4990-9BB0-E2732CF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6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E62DF8-10C7-422A-A88D-8ED935F1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2B9702-B8E1-499C-ABEB-3A903B67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7B492B-C8DD-4C53-98A8-67FC4A2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24B299-8D83-4571-B663-4842C9E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EF9298-DA51-4E48-A808-FF83C28C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40746-A5CA-4C4D-8387-BC87FD58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76FCF6-EE31-4B84-BC28-9EC181F7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544904-CE5F-4BEA-AF86-879D6B11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9C75F0-FC4A-41E2-8B7B-BD2F1107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FC6539-B90B-4796-8420-36450E29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98B447-F3C2-48EA-88E3-A8E5C2DE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4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0DD43-758F-4646-8579-80FB6B99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232824-7224-45D9-B260-513CD5E7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F95E63-FE9E-4DC8-9D40-87439D49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CBEA09-5C96-4E75-A666-5AC1D6585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DB8EE4-7490-426E-BEAB-95815913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86C21F3-D1BE-4723-9C64-89A50BD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EFD3405-935A-4BD0-A9EF-1709E975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C7C61C7-6489-4E46-812A-38F049C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57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D98E82-E06D-4F59-90B6-318F03F5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5461351-7B66-4032-BF0C-8E10E582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B4E92DF-596F-4AD5-ABF9-D8A0D8DF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A8A3510-A2F0-4DAD-B6B5-106547A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23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AF899A7-CC9B-4DC7-AA95-5744A060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531037-5B12-454A-8515-5A67A3E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206A04-4423-4EC2-95AF-53D042CB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4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BF88A-9A63-459D-8ABB-528DA848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E54A4B-4AF2-4E5F-9621-F7C805D7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DE1C4F1-AA54-4798-95F3-72817D5F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6477B8E-0B25-48BC-A25E-0D8181F4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4E27EC9-1B51-4505-B5A5-C371C6B6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3C385B-A056-4873-93E5-F44748CD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6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AD6944-F265-43AA-9758-571D2156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084354-9597-4019-927E-9916C3910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98AA796-5DC9-493E-81B1-720BE1D5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3E11C3-5136-46D5-810C-4FF4AFCD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B94CB3-582E-4FB9-9489-8D3F1C63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F4037-8263-4AC7-B909-2D4DDA1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8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C3A1176-8BAE-4352-AE7D-43E70005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926C66-52EB-4F93-83DD-2DAA4075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A68321-3D23-402A-97D5-932CB73C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1FEC-E096-4B83-8E45-2C122351150C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D2CBDC-1267-4CAD-9126-65F12D37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04011F-201E-4DCB-8EC8-E96AF6077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127E-CF47-4B47-919E-771B7C5C48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28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chart" Target="../charts/chart6.xml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3" Type="http://schemas.openxmlformats.org/officeDocument/2006/relationships/image" Target="../media/image11.png"/><Relationship Id="rId21" Type="http://schemas.openxmlformats.org/officeDocument/2006/relationships/slide" Target="slide13.xml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slide" Target="slide11.xml"/><Relationship Id="rId2" Type="http://schemas.openxmlformats.org/officeDocument/2006/relationships/chart" Target="../charts/chart7.xml"/><Relationship Id="rId16" Type="http://schemas.microsoft.com/office/2007/relationships/hdphoto" Target="../media/hdphoto1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8.svg"/><Relationship Id="rId19" Type="http://schemas.openxmlformats.org/officeDocument/2006/relationships/slide" Target="slide12.xml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slide" Target="slide10.xml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slide" Target="slide15.xml"/><Relationship Id="rId2" Type="http://schemas.openxmlformats.org/officeDocument/2006/relationships/chart" Target="../charts/chart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slide" Target="slide14.xml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chart" Target="../charts/chart9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D59C4FC-EAD2-48E4-A1F6-258C02C5E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013610"/>
              </p:ext>
            </p:extLst>
          </p:nvPr>
        </p:nvGraphicFramePr>
        <p:xfrm>
          <a:off x="3953143" y="957090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Ábra 21" descr="Ceruza">
            <a:extLst>
              <a:ext uri="{FF2B5EF4-FFF2-40B4-BE49-F238E27FC236}">
                <a16:creationId xmlns:a16="http://schemas.microsoft.com/office/drawing/2014/main" id="{00F9201F-0087-456E-A11E-A8F5EE39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7596" y="3004017"/>
            <a:ext cx="538161" cy="538161"/>
          </a:xfrm>
          <a:prstGeom prst="rect">
            <a:avLst/>
          </a:prstGeom>
        </p:spPr>
      </p:pic>
      <p:pic>
        <p:nvPicPr>
          <p:cNvPr id="23" name="Ábra 22" descr="Webtervezés">
            <a:extLst>
              <a:ext uri="{FF2B5EF4-FFF2-40B4-BE49-F238E27FC236}">
                <a16:creationId xmlns:a16="http://schemas.microsoft.com/office/drawing/2014/main" id="{C4109326-B26A-48EF-AD54-4CEA666AE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8800" y="1670642"/>
            <a:ext cx="538161" cy="538161"/>
          </a:xfrm>
          <a:prstGeom prst="rect">
            <a:avLst/>
          </a:prstGeom>
        </p:spPr>
      </p:pic>
      <p:pic>
        <p:nvPicPr>
          <p:cNvPr id="24" name="Ábra 23" descr="Tanár">
            <a:extLst>
              <a:ext uri="{FF2B5EF4-FFF2-40B4-BE49-F238E27FC236}">
                <a16:creationId xmlns:a16="http://schemas.microsoft.com/office/drawing/2014/main" id="{1D08B9DD-BCE8-41B7-B90E-27A0B0507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5379" y="1670642"/>
            <a:ext cx="538161" cy="538161"/>
          </a:xfrm>
          <a:prstGeom prst="rect">
            <a:avLst/>
          </a:prstGeom>
        </p:spPr>
      </p:pic>
      <p:pic>
        <p:nvPicPr>
          <p:cNvPr id="25" name="Ábra 24" descr="Céltábla közepe">
            <a:extLst>
              <a:ext uri="{FF2B5EF4-FFF2-40B4-BE49-F238E27FC236}">
                <a16:creationId xmlns:a16="http://schemas.microsoft.com/office/drawing/2014/main" id="{F7FAB0F4-ACD2-493B-AD6C-E142E7D4FA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5989" y="3003099"/>
            <a:ext cx="540000" cy="540000"/>
          </a:xfrm>
          <a:prstGeom prst="rect">
            <a:avLst/>
          </a:prstGeom>
        </p:spPr>
      </p:pic>
      <p:sp>
        <p:nvSpPr>
          <p:cNvPr id="27" name="Ellipszis 26">
            <a:extLst>
              <a:ext uri="{FF2B5EF4-FFF2-40B4-BE49-F238E27FC236}">
                <a16:creationId xmlns:a16="http://schemas.microsoft.com/office/drawing/2014/main" id="{2888AA80-5197-40FD-AF58-3A71C88E4D8E}"/>
              </a:ext>
            </a:extLst>
          </p:cNvPr>
          <p:cNvSpPr/>
          <p:nvPr/>
        </p:nvSpPr>
        <p:spPr>
          <a:xfrm>
            <a:off x="12560373" y="6964203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96D81F56-BE2A-4F57-8223-F692BC4CA3C5}"/>
              </a:ext>
            </a:extLst>
          </p:cNvPr>
          <p:cNvSpPr/>
          <p:nvPr/>
        </p:nvSpPr>
        <p:spPr>
          <a:xfrm>
            <a:off x="-1231939" y="7212574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BB6952A7-0CEF-48FC-8768-2188D5D01FC0}"/>
              </a:ext>
            </a:extLst>
          </p:cNvPr>
          <p:cNvSpPr/>
          <p:nvPr/>
        </p:nvSpPr>
        <p:spPr>
          <a:xfrm>
            <a:off x="-1936746" y="2781506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24F5583D-1A47-4282-8963-49E66CAB5E24}"/>
              </a:ext>
            </a:extLst>
          </p:cNvPr>
          <p:cNvSpPr/>
          <p:nvPr/>
        </p:nvSpPr>
        <p:spPr>
          <a:xfrm>
            <a:off x="13379408" y="2469832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0881BF6D-0024-4FC8-9037-25A1B2033A56}"/>
              </a:ext>
            </a:extLst>
          </p:cNvPr>
          <p:cNvSpPr/>
          <p:nvPr/>
        </p:nvSpPr>
        <p:spPr>
          <a:xfrm>
            <a:off x="-1109181" y="-1715522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D046E049-15D6-42ED-86A2-5FF59DDA5229}"/>
              </a:ext>
            </a:extLst>
          </p:cNvPr>
          <p:cNvSpPr/>
          <p:nvPr/>
        </p:nvSpPr>
        <p:spPr>
          <a:xfrm>
            <a:off x="13268857" y="-1730268"/>
            <a:ext cx="959168" cy="9591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5F630C1C-5201-486C-B15F-9FD3447D8B1A}"/>
              </a:ext>
            </a:extLst>
          </p:cNvPr>
          <p:cNvSpPr txBox="1"/>
          <p:nvPr/>
        </p:nvSpPr>
        <p:spPr>
          <a:xfrm>
            <a:off x="-2203169" y="-1448851"/>
            <a:ext cx="31471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01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projekt bemutatása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C43A78E-E833-43B5-BCF0-8220DF3C9A80}"/>
              </a:ext>
            </a:extLst>
          </p:cNvPr>
          <p:cNvSpPr txBox="1"/>
          <p:nvPr/>
        </p:nvSpPr>
        <p:spPr>
          <a:xfrm>
            <a:off x="12192000" y="-1506936"/>
            <a:ext cx="30871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02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feladatok elosztása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F1863E2-69F5-4059-B455-118CAB5E7A64}"/>
              </a:ext>
            </a:extLst>
          </p:cNvPr>
          <p:cNvSpPr txBox="1"/>
          <p:nvPr/>
        </p:nvSpPr>
        <p:spPr>
          <a:xfrm>
            <a:off x="13547795" y="2693164"/>
            <a:ext cx="5854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04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GUI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BCD1F32-4A15-4463-9984-2316983F0F73}"/>
              </a:ext>
            </a:extLst>
          </p:cNvPr>
          <p:cNvSpPr txBox="1"/>
          <p:nvPr/>
        </p:nvSpPr>
        <p:spPr>
          <a:xfrm>
            <a:off x="-2914324" y="3004017"/>
            <a:ext cx="291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03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Használt szoftverek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0DF4A418-7002-4881-B6C7-8767C504078A}"/>
              </a:ext>
            </a:extLst>
          </p:cNvPr>
          <p:cNvSpPr txBox="1"/>
          <p:nvPr/>
        </p:nvSpPr>
        <p:spPr>
          <a:xfrm>
            <a:off x="-1917023" y="7443787"/>
            <a:ext cx="23035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05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kód elkészítése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32A7303F-8C1B-4D23-9329-8A613BDF7590}"/>
              </a:ext>
            </a:extLst>
          </p:cNvPr>
          <p:cNvSpPr txBox="1"/>
          <p:nvPr/>
        </p:nvSpPr>
        <p:spPr>
          <a:xfrm>
            <a:off x="12046261" y="7205270"/>
            <a:ext cx="19966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06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prezentáció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06A17CB-B865-4987-A10C-84DBBF561297}"/>
              </a:ext>
            </a:extLst>
          </p:cNvPr>
          <p:cNvSpPr txBox="1"/>
          <p:nvPr/>
        </p:nvSpPr>
        <p:spPr>
          <a:xfrm>
            <a:off x="3789103" y="-3031494"/>
            <a:ext cx="4628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  <a:latin typeface="Wonderful Christmas" pitchFamily="50" charset="0"/>
              </a:rPr>
              <a:t>TARTALOMJEGYZÉK</a:t>
            </a:r>
          </a:p>
        </p:txBody>
      </p:sp>
      <p:pic>
        <p:nvPicPr>
          <p:cNvPr id="42" name="Ábra 41" descr="Dokumentum">
            <a:extLst>
              <a:ext uri="{FF2B5EF4-FFF2-40B4-BE49-F238E27FC236}">
                <a16:creationId xmlns:a16="http://schemas.microsoft.com/office/drawing/2014/main" id="{3A378DA8-5F63-4436-88C9-24ADBE5EC8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38799" y="4396236"/>
            <a:ext cx="538161" cy="538161"/>
          </a:xfrm>
          <a:prstGeom prst="rect">
            <a:avLst/>
          </a:prstGeom>
        </p:spPr>
      </p:pic>
      <p:pic>
        <p:nvPicPr>
          <p:cNvPr id="40" name="Ábra 39" descr="Bányászszerszámok">
            <a:extLst>
              <a:ext uri="{FF2B5EF4-FFF2-40B4-BE49-F238E27FC236}">
                <a16:creationId xmlns:a16="http://schemas.microsoft.com/office/drawing/2014/main" id="{BAC9A6D6-84F1-40DB-B751-009DB283B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3762" y="4380117"/>
            <a:ext cx="538161" cy="538161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99EE7AF-BE40-40C4-B38C-2B50E0336893}"/>
              </a:ext>
            </a:extLst>
          </p:cNvPr>
          <p:cNvSpPr txBox="1"/>
          <p:nvPr/>
        </p:nvSpPr>
        <p:spPr>
          <a:xfrm>
            <a:off x="1784170" y="1749603"/>
            <a:ext cx="89819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8000" b="1" dirty="0" err="1">
                <a:solidFill>
                  <a:schemeClr val="bg1"/>
                </a:solidFill>
                <a:latin typeface="Wonderful Christmas" pitchFamily="50" charset="0"/>
              </a:rPr>
              <a:t>Topo</a:t>
            </a:r>
            <a:r>
              <a:rPr lang="hu-HU" sz="8000" b="1" dirty="0">
                <a:solidFill>
                  <a:schemeClr val="bg1"/>
                </a:solidFill>
                <a:latin typeface="Wonderful Christmas" pitchFamily="50" charset="0"/>
              </a:rPr>
              <a:t> </a:t>
            </a:r>
            <a:r>
              <a:rPr lang="hu-HU" sz="8000" b="1" dirty="0" err="1">
                <a:solidFill>
                  <a:schemeClr val="bg1"/>
                </a:solidFill>
                <a:latin typeface="Wonderful Christmas" pitchFamily="50" charset="0"/>
              </a:rPr>
              <a:t>Canaglia</a:t>
            </a:r>
            <a:r>
              <a:rPr lang="hu-HU" sz="8000" b="1" dirty="0">
                <a:solidFill>
                  <a:schemeClr val="bg1"/>
                </a:solidFill>
                <a:latin typeface="Wonderful Christmas" pitchFamily="50" charset="0"/>
              </a:rPr>
              <a:t> </a:t>
            </a:r>
          </a:p>
          <a:p>
            <a:pPr algn="ctr"/>
            <a:r>
              <a:rPr lang="hu-HU" sz="8000" b="1" dirty="0">
                <a:solidFill>
                  <a:schemeClr val="bg1"/>
                </a:solidFill>
                <a:latin typeface="Wonderful Christmas" pitchFamily="50" charset="0"/>
              </a:rPr>
              <a:t>- IKT PROJEKTMUNKA -</a:t>
            </a:r>
          </a:p>
          <a:p>
            <a:pPr algn="ctr"/>
            <a:r>
              <a:rPr lang="hu-HU" sz="3200" b="1" dirty="0">
                <a:solidFill>
                  <a:schemeClr val="bg1"/>
                </a:solidFill>
                <a:latin typeface="Wonderful Christmas" pitchFamily="50" charset="0"/>
              </a:rPr>
              <a:t>Készítették; </a:t>
            </a:r>
            <a:r>
              <a:rPr lang="hu-HU" sz="3200" b="1" dirty="0" err="1">
                <a:solidFill>
                  <a:schemeClr val="bg1"/>
                </a:solidFill>
                <a:latin typeface="Wonderful Christmas" pitchFamily="50" charset="0"/>
              </a:rPr>
              <a:t>Czibók</a:t>
            </a:r>
            <a:r>
              <a:rPr lang="hu-HU" sz="3200" b="1" dirty="0">
                <a:solidFill>
                  <a:schemeClr val="bg1"/>
                </a:solidFill>
                <a:latin typeface="Wonderful Christmas" pitchFamily="50" charset="0"/>
              </a:rPr>
              <a:t> Bence, Németh Balázs, Simon Dominik</a:t>
            </a:r>
            <a:endParaRPr lang="hu-HU" sz="2800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1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5A45C6AC-48F0-CBB1-D480-EE6EFF32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54" y="421350"/>
            <a:ext cx="4156691" cy="6015299"/>
          </a:xfrm>
          <a:prstGeom prst="roundRect">
            <a:avLst>
              <a:gd name="adj" fmla="val 11111"/>
            </a:avLst>
          </a:prstGeom>
          <a:ln w="50800" cap="rnd">
            <a:solidFill>
              <a:srgbClr val="C8C6BD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0" h="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3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E74F2C85-15A5-89CF-98D9-05D18C63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0" y="336940"/>
            <a:ext cx="4100339" cy="6184120"/>
          </a:xfrm>
          <a:prstGeom prst="roundRect">
            <a:avLst>
              <a:gd name="adj" fmla="val 26078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dir="2400000" sx="1000" sy="1000" algn="tl" rotWithShape="0">
              <a:schemeClr val="bg1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EE819B7C-3E28-82F7-D5D6-CD67E7D9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12" y="284427"/>
            <a:ext cx="4270576" cy="6289145"/>
          </a:xfrm>
          <a:prstGeom prst="roundRect">
            <a:avLst>
              <a:gd name="adj" fmla="val 17681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8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hlinkClick r:id="rId2" action="ppaction://hlinksldjump"/>
            <a:extLst>
              <a:ext uri="{FF2B5EF4-FFF2-40B4-BE49-F238E27FC236}">
                <a16:creationId xmlns:a16="http://schemas.microsoft.com/office/drawing/2014/main" id="{ACE5C3D1-C9CA-F3E6-B084-1CBFF143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06" y="665465"/>
            <a:ext cx="8903387" cy="5527069"/>
          </a:xfrm>
          <a:prstGeom prst="roundRect">
            <a:avLst>
              <a:gd name="adj" fmla="val 11456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5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22FE96F-28E4-C872-A325-10A2296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3" y="559871"/>
            <a:ext cx="10832974" cy="57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C8F2155A-589C-63F9-F7B0-CBD1019D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5" y="706467"/>
            <a:ext cx="8726070" cy="54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4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33ED6474-AE7F-2DB9-5B1A-8442F6649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23" y="566851"/>
            <a:ext cx="8729554" cy="57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2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7519B-8F45-40DE-7EEF-788D3516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C06EF8C-54FF-A64A-B116-04C838CB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25" y="360016"/>
            <a:ext cx="7037349" cy="61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6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zis 24">
            <a:extLst>
              <a:ext uri="{FF2B5EF4-FFF2-40B4-BE49-F238E27FC236}">
                <a16:creationId xmlns:a16="http://schemas.microsoft.com/office/drawing/2014/main" id="{9A01963B-ABBC-4013-AB3C-B5F18B78AF2E}"/>
              </a:ext>
            </a:extLst>
          </p:cNvPr>
          <p:cNvSpPr/>
          <p:nvPr/>
        </p:nvSpPr>
        <p:spPr>
          <a:xfrm>
            <a:off x="7732165" y="5100901"/>
            <a:ext cx="959168" cy="95916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129EEA9E-E74A-4FE1-A29D-EBD80555C992}"/>
              </a:ext>
            </a:extLst>
          </p:cNvPr>
          <p:cNvSpPr/>
          <p:nvPr/>
        </p:nvSpPr>
        <p:spPr>
          <a:xfrm>
            <a:off x="3721334" y="5075298"/>
            <a:ext cx="959168" cy="959168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9BC82058-A9B6-4963-97D2-81C30615C495}"/>
              </a:ext>
            </a:extLst>
          </p:cNvPr>
          <p:cNvSpPr/>
          <p:nvPr/>
        </p:nvSpPr>
        <p:spPr>
          <a:xfrm>
            <a:off x="8516307" y="2902072"/>
            <a:ext cx="959168" cy="959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2622ACF1-EBA8-49E0-B234-5419E5320AAD}"/>
              </a:ext>
            </a:extLst>
          </p:cNvPr>
          <p:cNvSpPr/>
          <p:nvPr/>
        </p:nvSpPr>
        <p:spPr>
          <a:xfrm>
            <a:off x="2914081" y="2970090"/>
            <a:ext cx="959168" cy="959168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DE2D4C4C-E253-4704-A60B-6946EF3DE2AC}"/>
              </a:ext>
            </a:extLst>
          </p:cNvPr>
          <p:cNvSpPr/>
          <p:nvPr/>
        </p:nvSpPr>
        <p:spPr>
          <a:xfrm>
            <a:off x="3669243" y="287164"/>
            <a:ext cx="959168" cy="95916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951B5C92-60A5-4274-AAFE-25B71AA490E8}"/>
              </a:ext>
            </a:extLst>
          </p:cNvPr>
          <p:cNvSpPr/>
          <p:nvPr/>
        </p:nvSpPr>
        <p:spPr>
          <a:xfrm>
            <a:off x="8010508" y="321285"/>
            <a:ext cx="959168" cy="959168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760EA2C-4706-4D3F-8F84-F32B0EFAD157}"/>
              </a:ext>
            </a:extLst>
          </p:cNvPr>
          <p:cNvSpPr txBox="1"/>
          <p:nvPr/>
        </p:nvSpPr>
        <p:spPr>
          <a:xfrm>
            <a:off x="2575255" y="511748"/>
            <a:ext cx="3147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01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projekt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C60CC8D0-1575-4630-8B01-CA436A7B1CCB}"/>
              </a:ext>
            </a:extLst>
          </p:cNvPr>
          <p:cNvSpPr txBox="1"/>
          <p:nvPr/>
        </p:nvSpPr>
        <p:spPr>
          <a:xfrm>
            <a:off x="7532085" y="526989"/>
            <a:ext cx="1890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02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Az adatbázis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8859650-F8FB-42CB-B305-90B749601D42}"/>
              </a:ext>
            </a:extLst>
          </p:cNvPr>
          <p:cNvSpPr txBox="1"/>
          <p:nvPr/>
        </p:nvSpPr>
        <p:spPr>
          <a:xfrm>
            <a:off x="2526211" y="3182941"/>
            <a:ext cx="16912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03</a:t>
            </a:r>
          </a:p>
          <a:p>
            <a:pPr algn="ctr"/>
            <a:endParaRPr lang="hu-HU" sz="2800" b="1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Használt</a:t>
            </a: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szoftverek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BD404496-2AF2-4DE4-AE29-272411060C7A}"/>
              </a:ext>
            </a:extLst>
          </p:cNvPr>
          <p:cNvSpPr txBox="1"/>
          <p:nvPr/>
        </p:nvSpPr>
        <p:spPr>
          <a:xfrm>
            <a:off x="8690303" y="3123665"/>
            <a:ext cx="5854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04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GUI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84DB8F00-622F-471A-ABC4-E5FE0A68DC61}"/>
              </a:ext>
            </a:extLst>
          </p:cNvPr>
          <p:cNvSpPr txBox="1"/>
          <p:nvPr/>
        </p:nvSpPr>
        <p:spPr>
          <a:xfrm>
            <a:off x="3172502" y="5333517"/>
            <a:ext cx="1952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05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 err="1">
                <a:solidFill>
                  <a:schemeClr val="bg1"/>
                </a:solidFill>
                <a:latin typeface="Wonderful Christmas" pitchFamily="50" charset="0"/>
              </a:rPr>
              <a:t>Code</a:t>
            </a:r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Wonderful Christmas" pitchFamily="50" charset="0"/>
              </a:rPr>
              <a:t>review</a:t>
            </a:r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 I.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983ECFEA-C6AC-41EE-9650-A8AB1EFD3C79}"/>
              </a:ext>
            </a:extLst>
          </p:cNvPr>
          <p:cNvSpPr txBox="1"/>
          <p:nvPr/>
        </p:nvSpPr>
        <p:spPr>
          <a:xfrm>
            <a:off x="7199356" y="5367571"/>
            <a:ext cx="20247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06</a:t>
            </a:r>
          </a:p>
          <a:p>
            <a:pPr algn="ctr"/>
            <a:endParaRPr lang="hu-HU" sz="28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800" dirty="0" err="1">
                <a:solidFill>
                  <a:schemeClr val="bg1"/>
                </a:solidFill>
                <a:latin typeface="Wonderful Christmas" pitchFamily="50" charset="0"/>
              </a:rPr>
              <a:t>Code</a:t>
            </a:r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Wonderful Christmas" pitchFamily="50" charset="0"/>
              </a:rPr>
              <a:t>review</a:t>
            </a:r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 II.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0F7F30-EC17-493B-8DE1-9B91D4B608E9}"/>
              </a:ext>
            </a:extLst>
          </p:cNvPr>
          <p:cNvSpPr txBox="1"/>
          <p:nvPr/>
        </p:nvSpPr>
        <p:spPr>
          <a:xfrm>
            <a:off x="4911200" y="28897"/>
            <a:ext cx="2820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chemeClr val="bg1"/>
                </a:solidFill>
                <a:latin typeface="Wonderful Christmas" pitchFamily="50" charset="0"/>
              </a:rPr>
              <a:t>TARTALOMJEGYZÉK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BB6B30B7-C93C-4F7F-B87F-1FAC798B3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060650"/>
              </p:ext>
            </p:extLst>
          </p:nvPr>
        </p:nvGraphicFramePr>
        <p:xfrm>
          <a:off x="3872307" y="1147268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6289" y="4601405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068" y="3182188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9710" y="1817036"/>
            <a:ext cx="538161" cy="538161"/>
          </a:xfrm>
          <a:prstGeom prst="rect">
            <a:avLst/>
          </a:prstGeom>
        </p:spPr>
      </p:pic>
      <p:pic>
        <p:nvPicPr>
          <p:cNvPr id="60" name="Ábra 59" descr="Tanár">
            <a:extLst>
              <a:ext uri="{FF2B5EF4-FFF2-40B4-BE49-F238E27FC236}">
                <a16:creationId xmlns:a16="http://schemas.microsoft.com/office/drawing/2014/main" id="{E8249594-28CB-42BA-98C2-31C07B9E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16289" y="1817036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6860" y="3182188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9710" y="4601404"/>
            <a:ext cx="538161" cy="5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Jungle east" pitchFamily="2" charset="0"/>
              </a:rPr>
              <a:t>A PROJEKT BEMUTATÁSA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62013"/>
              </p:ext>
            </p:extLst>
          </p:nvPr>
        </p:nvGraphicFramePr>
        <p:xfrm>
          <a:off x="7459975" y="1121232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0" name="Ábra 59" descr="Tanár">
            <a:extLst>
              <a:ext uri="{FF2B5EF4-FFF2-40B4-BE49-F238E27FC236}">
                <a16:creationId xmlns:a16="http://schemas.microsoft.com/office/drawing/2014/main" id="{E8249594-28CB-42BA-98C2-31C07B9E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7152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3" name="Ellipszis 2">
            <a:extLst>
              <a:ext uri="{FF2B5EF4-FFF2-40B4-BE49-F238E27FC236}">
                <a16:creationId xmlns:a16="http://schemas.microsoft.com/office/drawing/2014/main" id="{4F1C0411-893F-416D-BA7B-C610A9AFC9FD}"/>
              </a:ext>
            </a:extLst>
          </p:cNvPr>
          <p:cNvSpPr/>
          <p:nvPr/>
        </p:nvSpPr>
        <p:spPr>
          <a:xfrm>
            <a:off x="3731762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B45524A1-C9D0-4AA9-92AE-A33A89E933F0}"/>
              </a:ext>
            </a:extLst>
          </p:cNvPr>
          <p:cNvSpPr/>
          <p:nvPr/>
        </p:nvSpPr>
        <p:spPr>
          <a:xfrm>
            <a:off x="4647181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64C6BDCF-7952-4311-849D-5E329C29844E}"/>
              </a:ext>
            </a:extLst>
          </p:cNvPr>
          <p:cNvSpPr/>
          <p:nvPr/>
        </p:nvSpPr>
        <p:spPr>
          <a:xfrm>
            <a:off x="5562600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4054D3E-AF77-4667-A965-DCB8217A1938}"/>
              </a:ext>
            </a:extLst>
          </p:cNvPr>
          <p:cNvSpPr/>
          <p:nvPr/>
        </p:nvSpPr>
        <p:spPr>
          <a:xfrm>
            <a:off x="1630050" y="5793409"/>
            <a:ext cx="635452" cy="63545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FB94C277-21AE-4110-87B5-876FAD5579B6}"/>
              </a:ext>
            </a:extLst>
          </p:cNvPr>
          <p:cNvSpPr/>
          <p:nvPr/>
        </p:nvSpPr>
        <p:spPr>
          <a:xfrm>
            <a:off x="2816343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EED7EB-1022-447E-90F4-4F2E3F6307DA}"/>
              </a:ext>
            </a:extLst>
          </p:cNvPr>
          <p:cNvSpPr txBox="1"/>
          <p:nvPr/>
        </p:nvSpPr>
        <p:spPr>
          <a:xfrm>
            <a:off x="1729268" y="5880302"/>
            <a:ext cx="4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01</a:t>
            </a:r>
            <a:endParaRPr lang="hu-HU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77C4D5C-7DAA-42A3-A73C-216B51B54D87}"/>
              </a:ext>
            </a:extLst>
          </p:cNvPr>
          <p:cNvSpPr txBox="1"/>
          <p:nvPr/>
        </p:nvSpPr>
        <p:spPr>
          <a:xfrm>
            <a:off x="1578436" y="516033"/>
            <a:ext cx="54318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latin typeface="Wonderful Christmas" pitchFamily="50" charset="0"/>
              </a:rPr>
              <a:t>A projekt egy étterem és az ahhoz tartozó adatbázissal kapcsolatos</a:t>
            </a:r>
          </a:p>
          <a:p>
            <a:pPr algn="ctr"/>
            <a:endParaRPr lang="hu-HU" sz="3200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6000" b="1" dirty="0">
                <a:solidFill>
                  <a:schemeClr val="bg1"/>
                </a:solidFill>
                <a:latin typeface="Wonderful Christmas" pitchFamily="50" charset="0"/>
              </a:rPr>
              <a:t>A projekt célja:</a:t>
            </a:r>
          </a:p>
          <a:p>
            <a:pPr algn="ctr"/>
            <a:endParaRPr lang="hu-HU" sz="3200" b="1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3200" dirty="0">
                <a:solidFill>
                  <a:schemeClr val="bg1"/>
                </a:solidFill>
                <a:latin typeface="Wonderful Christmas" pitchFamily="50" charset="0"/>
              </a:rPr>
              <a:t>Ételek rendelése, és ételkülönlegességek megismertetése a vásárlókkal</a:t>
            </a:r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83711442-F8D3-4513-AC8F-6984957ADF45}"/>
              </a:ext>
            </a:extLst>
          </p:cNvPr>
          <p:cNvSpPr/>
          <p:nvPr/>
        </p:nvSpPr>
        <p:spPr>
          <a:xfrm>
            <a:off x="6478019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02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Jungle east" pitchFamily="2" charset="0"/>
              </a:rPr>
              <a:t>AZ ADATBÁZIS ELKÉSZÍTÉSE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067797"/>
              </p:ext>
            </p:extLst>
          </p:nvPr>
        </p:nvGraphicFramePr>
        <p:xfrm>
          <a:off x="7461681" y="1133175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0" name="Ábra 59" descr="Tanár">
            <a:extLst>
              <a:ext uri="{FF2B5EF4-FFF2-40B4-BE49-F238E27FC236}">
                <a16:creationId xmlns:a16="http://schemas.microsoft.com/office/drawing/2014/main" id="{E8249594-28CB-42BA-98C2-31C07B9E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7152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3731762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4647181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2664371" y="5781672"/>
            <a:ext cx="637200" cy="63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6478019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5557416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FA9726E0-B9B2-49E4-A88A-70D4271246DD}"/>
              </a:ext>
            </a:extLst>
          </p:cNvPr>
          <p:cNvSpPr txBox="1"/>
          <p:nvPr/>
        </p:nvSpPr>
        <p:spPr>
          <a:xfrm>
            <a:off x="2758111" y="586943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02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7E12A557-180E-422E-83C2-B6207F762D57}"/>
              </a:ext>
            </a:extLst>
          </p:cNvPr>
          <p:cNvSpPr/>
          <p:nvPr/>
        </p:nvSpPr>
        <p:spPr>
          <a:xfrm>
            <a:off x="1897006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5BEBA09-26AC-4046-BB8E-70C5A9D12E32}"/>
              </a:ext>
            </a:extLst>
          </p:cNvPr>
          <p:cNvSpPr/>
          <p:nvPr/>
        </p:nvSpPr>
        <p:spPr>
          <a:xfrm>
            <a:off x="209296" y="1127530"/>
            <a:ext cx="2314221" cy="843953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latin typeface="Wonderful Christmas" pitchFamily="50" charset="0"/>
              </a:rPr>
              <a:t>Customers</a:t>
            </a:r>
            <a:endParaRPr lang="hu-HU" sz="3200" b="1" dirty="0">
              <a:latin typeface="Wonderful Christmas" pitchFamily="50" charset="0"/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E8D44C3-5E5E-4E2C-85F4-0EC106E860FA}"/>
              </a:ext>
            </a:extLst>
          </p:cNvPr>
          <p:cNvSpPr/>
          <p:nvPr/>
        </p:nvSpPr>
        <p:spPr>
          <a:xfrm>
            <a:off x="209295" y="2347965"/>
            <a:ext cx="2314222" cy="843955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latin typeface="Wonderful Christmas" pitchFamily="50" charset="0"/>
              </a:rPr>
              <a:t>Foods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62D66607-D4FD-4A4E-9FE0-2C51437323D6}"/>
              </a:ext>
            </a:extLst>
          </p:cNvPr>
          <p:cNvSpPr/>
          <p:nvPr/>
        </p:nvSpPr>
        <p:spPr>
          <a:xfrm>
            <a:off x="209297" y="3568401"/>
            <a:ext cx="2314220" cy="843956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latin typeface="Wonderful Christmas" pitchFamily="50" charset="0"/>
              </a:rPr>
              <a:t>Chefs</a:t>
            </a:r>
            <a:endParaRPr lang="hu-HU" sz="3200" b="1" dirty="0">
              <a:latin typeface="Wonderful Christmas" pitchFamily="50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CDA9903B-390F-4CF2-8103-A16441558C51}"/>
              </a:ext>
            </a:extLst>
          </p:cNvPr>
          <p:cNvSpPr/>
          <p:nvPr/>
        </p:nvSpPr>
        <p:spPr>
          <a:xfrm>
            <a:off x="2589746" y="1133175"/>
            <a:ext cx="4809368" cy="838308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>
                <a:latin typeface="Wonderful Christmas" pitchFamily="50" charset="0"/>
              </a:rPr>
              <a:t>cid</a:t>
            </a:r>
            <a:r>
              <a:rPr lang="hu-HU" sz="2800" dirty="0">
                <a:latin typeface="Wonderful Christmas" pitchFamily="50" charset="0"/>
              </a:rPr>
              <a:t>, </a:t>
            </a:r>
            <a:r>
              <a:rPr lang="hu-HU" sz="2800" dirty="0" err="1">
                <a:latin typeface="Wonderful Christmas" pitchFamily="50" charset="0"/>
              </a:rPr>
              <a:t>cname</a:t>
            </a:r>
            <a:r>
              <a:rPr lang="hu-HU" sz="2800" dirty="0">
                <a:latin typeface="Wonderful Christmas" pitchFamily="50" charset="0"/>
              </a:rPr>
              <a:t>, e-mail, </a:t>
            </a:r>
            <a:r>
              <a:rPr lang="hu-HU" sz="2800" dirty="0" err="1">
                <a:latin typeface="Wonderful Christmas" pitchFamily="50" charset="0"/>
              </a:rPr>
              <a:t>phonenumber</a:t>
            </a:r>
            <a:endParaRPr lang="hu-HU" sz="2800" dirty="0">
              <a:latin typeface="Wonderful Christmas" pitchFamily="50" charset="0"/>
            </a:endParaRP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48EB2DB1-5EBF-4670-9D49-ADF5348BFCDB}"/>
              </a:ext>
            </a:extLst>
          </p:cNvPr>
          <p:cNvSpPr/>
          <p:nvPr/>
        </p:nvSpPr>
        <p:spPr>
          <a:xfrm>
            <a:off x="2589745" y="2376448"/>
            <a:ext cx="4809367" cy="815471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600" b="1" dirty="0">
                <a:latin typeface="Wonderful Christmas" pitchFamily="50" charset="0"/>
              </a:rPr>
              <a:t>fid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dirty="0" err="1">
                <a:latin typeface="Wonderful Christmas" pitchFamily="50" charset="0"/>
              </a:rPr>
              <a:t>fname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dirty="0" err="1">
                <a:latin typeface="Wonderful Christmas" pitchFamily="50" charset="0"/>
              </a:rPr>
              <a:t>category</a:t>
            </a:r>
            <a:r>
              <a:rPr lang="hu-HU" sz="2600" dirty="0">
                <a:latin typeface="Wonderful Christmas" pitchFamily="50" charset="0"/>
              </a:rPr>
              <a:t>, cost, </a:t>
            </a:r>
            <a:r>
              <a:rPr lang="hu-HU" sz="2600" dirty="0" err="1">
                <a:latin typeface="Wonderful Christmas" pitchFamily="50" charset="0"/>
              </a:rPr>
              <a:t>cuisine</a:t>
            </a:r>
            <a:endParaRPr lang="hu-HU" sz="2600" b="1" dirty="0">
              <a:latin typeface="Wonderful Christmas" pitchFamily="50" charset="0"/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AC009FD-2F7F-4D75-A651-2B7B00927ACD}"/>
              </a:ext>
            </a:extLst>
          </p:cNvPr>
          <p:cNvSpPr/>
          <p:nvPr/>
        </p:nvSpPr>
        <p:spPr>
          <a:xfrm>
            <a:off x="2585980" y="3568400"/>
            <a:ext cx="4809367" cy="84395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600" b="1" dirty="0" err="1">
                <a:latin typeface="Wonderful Christmas" pitchFamily="50" charset="0"/>
              </a:rPr>
              <a:t>chid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dirty="0" err="1">
                <a:latin typeface="Wonderful Christmas" pitchFamily="50" charset="0"/>
              </a:rPr>
              <a:t>chname</a:t>
            </a:r>
            <a:r>
              <a:rPr lang="hu-HU" sz="2600" dirty="0">
                <a:latin typeface="Wonderful Christmas" pitchFamily="50" charset="0"/>
              </a:rPr>
              <a:t>, e-mail, </a:t>
            </a:r>
            <a:r>
              <a:rPr lang="hu-HU" sz="2600" dirty="0" err="1">
                <a:latin typeface="Wonderful Christmas" pitchFamily="50" charset="0"/>
              </a:rPr>
              <a:t>michelin-stars</a:t>
            </a:r>
            <a:endParaRPr lang="hu-HU" sz="2600" dirty="0">
              <a:latin typeface="Wonderful Christmas" pitchFamily="50" charset="0"/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634140B3-144E-4F38-89C6-6E3E24633635}"/>
              </a:ext>
            </a:extLst>
          </p:cNvPr>
          <p:cNvSpPr/>
          <p:nvPr/>
        </p:nvSpPr>
        <p:spPr>
          <a:xfrm>
            <a:off x="230351" y="4727503"/>
            <a:ext cx="2314220" cy="84395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latin typeface="Wonderful Christmas" pitchFamily="50" charset="0"/>
              </a:rPr>
              <a:t>Orders</a:t>
            </a:r>
            <a:endParaRPr lang="hu-HU" sz="3200" b="1" dirty="0">
              <a:latin typeface="Wonderful Christmas" pitchFamily="50" charset="0"/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4F5EAF68-4707-4FDC-8339-02BB6BFD0EBA}"/>
              </a:ext>
            </a:extLst>
          </p:cNvPr>
          <p:cNvSpPr/>
          <p:nvPr/>
        </p:nvSpPr>
        <p:spPr>
          <a:xfrm>
            <a:off x="2607034" y="4727502"/>
            <a:ext cx="4809367" cy="84395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>
            <a:outerShdw blurRad="88900" dist="1016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600" b="1" dirty="0" err="1">
                <a:latin typeface="Wonderful Christmas" pitchFamily="50" charset="0"/>
              </a:rPr>
              <a:t>oid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i="1" dirty="0" err="1">
                <a:latin typeface="Wonderful Christmas" pitchFamily="50" charset="0"/>
              </a:rPr>
              <a:t>cid</a:t>
            </a:r>
            <a:r>
              <a:rPr lang="hu-HU" sz="2600" i="1" dirty="0">
                <a:latin typeface="Wonderful Christmas" pitchFamily="50" charset="0"/>
              </a:rPr>
              <a:t>, fid, </a:t>
            </a:r>
            <a:r>
              <a:rPr lang="hu-HU" sz="2600" i="1" dirty="0" err="1">
                <a:latin typeface="Wonderful Christmas" pitchFamily="50" charset="0"/>
              </a:rPr>
              <a:t>chid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dirty="0" err="1">
                <a:latin typeface="Wonderful Christmas" pitchFamily="50" charset="0"/>
              </a:rPr>
              <a:t>quantity</a:t>
            </a:r>
            <a:r>
              <a:rPr lang="hu-HU" sz="2600" dirty="0">
                <a:latin typeface="Wonderful Christmas" pitchFamily="50" charset="0"/>
              </a:rPr>
              <a:t>, </a:t>
            </a:r>
            <a:r>
              <a:rPr lang="hu-HU" sz="2600" dirty="0" err="1">
                <a:latin typeface="Wonderful Christmas" pitchFamily="50" charset="0"/>
              </a:rPr>
              <a:t>date</a:t>
            </a:r>
            <a:endParaRPr lang="hu-HU" sz="2600" dirty="0">
              <a:latin typeface="Wonderful Christ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4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Jungle east" pitchFamily="2" charset="0"/>
              </a:rPr>
              <a:t>HASZNÁLT SZOFTVEREK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403810"/>
              </p:ext>
            </p:extLst>
          </p:nvPr>
        </p:nvGraphicFramePr>
        <p:xfrm>
          <a:off x="7462742" y="1124995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0" name="Ábra 59" descr="Tanár">
            <a:extLst>
              <a:ext uri="{FF2B5EF4-FFF2-40B4-BE49-F238E27FC236}">
                <a16:creationId xmlns:a16="http://schemas.microsoft.com/office/drawing/2014/main" id="{E8249594-28CB-42BA-98C2-31C07B9E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7152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4646203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3603063" y="5776153"/>
            <a:ext cx="637200" cy="63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5562600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6478019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2816343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6056501-4381-4821-9915-6426581F3AF2}"/>
              </a:ext>
            </a:extLst>
          </p:cNvPr>
          <p:cNvSpPr txBox="1"/>
          <p:nvPr/>
        </p:nvSpPr>
        <p:spPr>
          <a:xfrm>
            <a:off x="3706169" y="5866462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03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B65A8E6-7F30-4847-83E3-1F1166D20BDA}"/>
              </a:ext>
            </a:extLst>
          </p:cNvPr>
          <p:cNvSpPr/>
          <p:nvPr/>
        </p:nvSpPr>
        <p:spPr>
          <a:xfrm>
            <a:off x="1899946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F3141B-92EA-48BC-9AEE-33D5928D6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91411"/>
              </p:ext>
            </p:extLst>
          </p:nvPr>
        </p:nvGraphicFramePr>
        <p:xfrm>
          <a:off x="2113747" y="1262819"/>
          <a:ext cx="3965185" cy="380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4962F669-B831-4FA8-881C-981D9759EEC2}"/>
              </a:ext>
            </a:extLst>
          </p:cNvPr>
          <p:cNvSpPr txBox="1"/>
          <p:nvPr/>
        </p:nvSpPr>
        <p:spPr>
          <a:xfrm>
            <a:off x="-30160" y="1232717"/>
            <a:ext cx="306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Microsoft Visual </a:t>
            </a:r>
            <a:r>
              <a:rPr lang="hu-HU" sz="2400" b="1" dirty="0" err="1">
                <a:solidFill>
                  <a:schemeClr val="bg1"/>
                </a:solidFill>
                <a:latin typeface="Wonderful Christmas" pitchFamily="50" charset="0"/>
              </a:rPr>
              <a:t>Studio</a:t>
            </a:r>
            <a:endParaRPr lang="hu-HU" sz="2400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8D53844-4A36-44FC-9B7F-BD33BE5B4140}"/>
              </a:ext>
            </a:extLst>
          </p:cNvPr>
          <p:cNvSpPr txBox="1"/>
          <p:nvPr/>
        </p:nvSpPr>
        <p:spPr>
          <a:xfrm>
            <a:off x="5678693" y="4317521"/>
            <a:ext cx="17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PowerPoint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63E417B-72BA-4E83-8A3F-5AD56BEA68C5}"/>
              </a:ext>
            </a:extLst>
          </p:cNvPr>
          <p:cNvSpPr txBox="1"/>
          <p:nvPr/>
        </p:nvSpPr>
        <p:spPr>
          <a:xfrm>
            <a:off x="495558" y="4324991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  <a:latin typeface="Wonderful Christmas" pitchFamily="50" charset="0"/>
              </a:rPr>
              <a:t>Discord</a:t>
            </a:r>
            <a:endParaRPr lang="hu-HU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8702D62-060E-4E0C-8EA2-F49090D9F0DE}"/>
              </a:ext>
            </a:extLst>
          </p:cNvPr>
          <p:cNvSpPr txBox="1"/>
          <p:nvPr/>
        </p:nvSpPr>
        <p:spPr>
          <a:xfrm>
            <a:off x="5783249" y="115944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Wonderful Christmas" pitchFamily="50" charset="0"/>
              </a:rPr>
              <a:t>GitHub</a:t>
            </a:r>
            <a:endParaRPr lang="hu-HU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sp>
        <p:nvSpPr>
          <p:cNvPr id="11" name="Felirat: íves vonal keret nélkül 10">
            <a:extLst>
              <a:ext uri="{FF2B5EF4-FFF2-40B4-BE49-F238E27FC236}">
                <a16:creationId xmlns:a16="http://schemas.microsoft.com/office/drawing/2014/main" id="{9EF976A8-2F60-46AA-90BD-DBBFDB735F8B}"/>
              </a:ext>
            </a:extLst>
          </p:cNvPr>
          <p:cNvSpPr/>
          <p:nvPr/>
        </p:nvSpPr>
        <p:spPr>
          <a:xfrm>
            <a:off x="199226" y="1159443"/>
            <a:ext cx="2448000" cy="669768"/>
          </a:xfrm>
          <a:prstGeom prst="callout2">
            <a:avLst>
              <a:gd name="adj1" fmla="val 83660"/>
              <a:gd name="adj2" fmla="val -4156"/>
              <a:gd name="adj3" fmla="val 85186"/>
              <a:gd name="adj4" fmla="val 94804"/>
              <a:gd name="adj5" fmla="val 150331"/>
              <a:gd name="adj6" fmla="val 119723"/>
            </a:avLst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elirat: íves vonal keret nélkül 23">
            <a:extLst>
              <a:ext uri="{FF2B5EF4-FFF2-40B4-BE49-F238E27FC236}">
                <a16:creationId xmlns:a16="http://schemas.microsoft.com/office/drawing/2014/main" id="{05E86C2A-C4E9-4134-A669-840BEF2E1CD6}"/>
              </a:ext>
            </a:extLst>
          </p:cNvPr>
          <p:cNvSpPr/>
          <p:nvPr/>
        </p:nvSpPr>
        <p:spPr>
          <a:xfrm>
            <a:off x="161087" y="3189526"/>
            <a:ext cx="2448000" cy="669768"/>
          </a:xfrm>
          <a:prstGeom prst="callout2">
            <a:avLst>
              <a:gd name="adj1" fmla="val 242939"/>
              <a:gd name="adj2" fmla="val 16077"/>
              <a:gd name="adj3" fmla="val 243044"/>
              <a:gd name="adj4" fmla="val 63676"/>
              <a:gd name="adj5" fmla="val 150331"/>
              <a:gd name="adj6" fmla="val 119723"/>
            </a:avLst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Felirat: íves vonal keret nélkül 25">
            <a:extLst>
              <a:ext uri="{FF2B5EF4-FFF2-40B4-BE49-F238E27FC236}">
                <a16:creationId xmlns:a16="http://schemas.microsoft.com/office/drawing/2014/main" id="{0C1C6560-0A8B-4211-AF5C-35BB47A6078E}"/>
              </a:ext>
            </a:extLst>
          </p:cNvPr>
          <p:cNvSpPr/>
          <p:nvPr/>
        </p:nvSpPr>
        <p:spPr>
          <a:xfrm>
            <a:off x="2507762" y="4622399"/>
            <a:ext cx="2448000" cy="669768"/>
          </a:xfrm>
          <a:prstGeom prst="callout2">
            <a:avLst>
              <a:gd name="adj1" fmla="val 26774"/>
              <a:gd name="adj2" fmla="val 202842"/>
              <a:gd name="adj3" fmla="val 25457"/>
              <a:gd name="adj4" fmla="val 134102"/>
              <a:gd name="adj5" fmla="val -50190"/>
              <a:gd name="adj6" fmla="val 102603"/>
            </a:avLst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Felirat: íves vonal keret nélkül 29">
            <a:extLst>
              <a:ext uri="{FF2B5EF4-FFF2-40B4-BE49-F238E27FC236}">
                <a16:creationId xmlns:a16="http://schemas.microsoft.com/office/drawing/2014/main" id="{2DF35FC5-391B-4D7A-9D36-1B8C8DAEFD59}"/>
              </a:ext>
            </a:extLst>
          </p:cNvPr>
          <p:cNvSpPr/>
          <p:nvPr/>
        </p:nvSpPr>
        <p:spPr>
          <a:xfrm>
            <a:off x="656426" y="1616643"/>
            <a:ext cx="2448000" cy="669768"/>
          </a:xfrm>
          <a:prstGeom prst="callout2">
            <a:avLst>
              <a:gd name="adj1" fmla="val 1176"/>
              <a:gd name="adj2" fmla="val 255759"/>
              <a:gd name="adj3" fmla="val 1280"/>
              <a:gd name="adj4" fmla="val 211143"/>
              <a:gd name="adj5" fmla="val 86335"/>
              <a:gd name="adj6" fmla="val 181978"/>
            </a:avLst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C808E66-0535-44B1-B62C-1AA4FE0B4FFF}"/>
              </a:ext>
            </a:extLst>
          </p:cNvPr>
          <p:cNvSpPr txBox="1"/>
          <p:nvPr/>
        </p:nvSpPr>
        <p:spPr>
          <a:xfrm>
            <a:off x="4378" y="1807668"/>
            <a:ext cx="236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Wonderful Christmas" pitchFamily="50" charset="0"/>
              </a:rPr>
              <a:t>A projekt elkészítéséhez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C0E286A-536F-4EEA-8C28-BC24E2C7782C}"/>
              </a:ext>
            </a:extLst>
          </p:cNvPr>
          <p:cNvSpPr txBox="1"/>
          <p:nvPr/>
        </p:nvSpPr>
        <p:spPr>
          <a:xfrm>
            <a:off x="5744570" y="1693505"/>
            <a:ext cx="1715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Wonderful Christmas" pitchFamily="50" charset="0"/>
              </a:rPr>
              <a:t>A projekt állapotának megosztásához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FCFB7A5-28DE-44A7-98CF-7A99EA1539DA}"/>
              </a:ext>
            </a:extLst>
          </p:cNvPr>
          <p:cNvSpPr txBox="1"/>
          <p:nvPr/>
        </p:nvSpPr>
        <p:spPr>
          <a:xfrm>
            <a:off x="5720827" y="4850726"/>
            <a:ext cx="179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Wonderful Christmas" pitchFamily="50" charset="0"/>
              </a:rPr>
              <a:t>A prezentáció elkészítése 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EE1DED93-A9BD-4871-A3AE-683D8084417B}"/>
              </a:ext>
            </a:extLst>
          </p:cNvPr>
          <p:cNvSpPr txBox="1"/>
          <p:nvPr/>
        </p:nvSpPr>
        <p:spPr>
          <a:xfrm>
            <a:off x="454887" y="4840741"/>
            <a:ext cx="196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Wonderful Christmas" pitchFamily="50" charset="0"/>
              </a:rPr>
              <a:t>A kommunikáció megvalósításához</a:t>
            </a:r>
          </a:p>
        </p:txBody>
      </p:sp>
    </p:spTree>
    <p:extLst>
      <p:ext uri="{BB962C8B-B14F-4D97-AF65-F5344CB8AC3E}">
        <p14:creationId xmlns:p14="http://schemas.microsoft.com/office/powerpoint/2010/main" val="1560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Jungle east" pitchFamily="2" charset="0"/>
              </a:rPr>
              <a:t>A UI DIZÁJNJA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/>
        </p:nvGraphicFramePr>
        <p:xfrm>
          <a:off x="7459975" y="1124995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4440456" y="5781135"/>
            <a:ext cx="637200" cy="63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3665510" y="6054783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5562600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6478019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2816343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B65A8E6-7F30-4847-83E3-1F1166D20BDA}"/>
              </a:ext>
            </a:extLst>
          </p:cNvPr>
          <p:cNvSpPr/>
          <p:nvPr/>
        </p:nvSpPr>
        <p:spPr>
          <a:xfrm>
            <a:off x="1899946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4676D0-8AFD-48C6-A004-AD0E75AAE425}"/>
              </a:ext>
            </a:extLst>
          </p:cNvPr>
          <p:cNvSpPr txBox="1"/>
          <p:nvPr/>
        </p:nvSpPr>
        <p:spPr>
          <a:xfrm>
            <a:off x="4532872" y="586890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04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44835069-398C-A498-4B8F-4D6B683325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18" y="1794763"/>
            <a:ext cx="579103" cy="579103"/>
          </a:xfrm>
          <a:prstGeom prst="rect">
            <a:avLst/>
          </a:prstGeom>
        </p:spPr>
      </p:pic>
      <p:pic>
        <p:nvPicPr>
          <p:cNvPr id="1026" name="Picture 2">
            <a:hlinkClick r:id="rId14" action="ppaction://hlinksldjump"/>
            <a:extLst>
              <a:ext uri="{FF2B5EF4-FFF2-40B4-BE49-F238E27FC236}">
                <a16:creationId xmlns:a16="http://schemas.microsoft.com/office/drawing/2014/main" id="{47F73F8E-F2C0-DC34-5B05-E75A45DA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50" y="1905746"/>
            <a:ext cx="2407952" cy="3484635"/>
          </a:xfrm>
          <a:prstGeom prst="roundRect">
            <a:avLst>
              <a:gd name="adj" fmla="val 11111"/>
            </a:avLst>
          </a:prstGeom>
          <a:ln w="50800" cap="rnd">
            <a:solidFill>
              <a:schemeClr val="bg1"/>
            </a:solidFill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81293-67C5-B972-5717-A5A8F6013750}"/>
              </a:ext>
            </a:extLst>
          </p:cNvPr>
          <p:cNvCxnSpPr>
            <a:cxnSpLocks/>
          </p:cNvCxnSpPr>
          <p:nvPr/>
        </p:nvCxnSpPr>
        <p:spPr>
          <a:xfrm>
            <a:off x="4088286" y="1447137"/>
            <a:ext cx="0" cy="38508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8AB1CF-6537-588A-346A-7C32EFF431D2}"/>
              </a:ext>
            </a:extLst>
          </p:cNvPr>
          <p:cNvSpPr txBox="1"/>
          <p:nvPr/>
        </p:nvSpPr>
        <p:spPr>
          <a:xfrm>
            <a:off x="2623551" y="950890"/>
            <a:ext cx="2910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chemeClr val="bg1"/>
                </a:solidFill>
                <a:latin typeface="Wonderful Christmas" pitchFamily="50" charset="0"/>
              </a:rPr>
              <a:t>EZ MAGA AZ OLDAL</a:t>
            </a:r>
            <a:endParaRPr lang="en-US" sz="3200" b="1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6492E9-97BE-ED4E-DF62-5D10C109FC9E}"/>
              </a:ext>
            </a:extLst>
          </p:cNvPr>
          <p:cNvCxnSpPr>
            <a:cxnSpLocks/>
          </p:cNvCxnSpPr>
          <p:nvPr/>
        </p:nvCxnSpPr>
        <p:spPr>
          <a:xfrm flipV="1">
            <a:off x="5340499" y="1905746"/>
            <a:ext cx="693114" cy="37716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hlinkClick r:id="rId17" action="ppaction://hlinksldjump"/>
            <a:extLst>
              <a:ext uri="{FF2B5EF4-FFF2-40B4-BE49-F238E27FC236}">
                <a16:creationId xmlns:a16="http://schemas.microsoft.com/office/drawing/2014/main" id="{3D73ADB9-7DC2-F735-57C3-0720D0A9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1" y="807482"/>
            <a:ext cx="1274147" cy="1921665"/>
          </a:xfrm>
          <a:prstGeom prst="roundRect">
            <a:avLst>
              <a:gd name="adj" fmla="val 26078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dir="2400000" sx="1000" sy="1000" algn="tl" rotWithShape="0">
              <a:schemeClr val="bg1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6421BC-18B3-3599-6191-F5582EFB701C}"/>
              </a:ext>
            </a:extLst>
          </p:cNvPr>
          <p:cNvSpPr txBox="1"/>
          <p:nvPr/>
        </p:nvSpPr>
        <p:spPr>
          <a:xfrm>
            <a:off x="555902" y="3328744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Wonderful Christmas" pitchFamily="50" charset="0"/>
              </a:rPr>
              <a:t>Kategorizálás</a:t>
            </a:r>
            <a:endParaRPr lang="en-US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9D5F1-102C-7985-00E0-0B3C24C0BCF4}"/>
              </a:ext>
            </a:extLst>
          </p:cNvPr>
          <p:cNvCxnSpPr>
            <a:cxnSpLocks/>
          </p:cNvCxnSpPr>
          <p:nvPr/>
        </p:nvCxnSpPr>
        <p:spPr>
          <a:xfrm>
            <a:off x="5364217" y="2572463"/>
            <a:ext cx="652623" cy="58745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hlinkClick r:id="rId19" action="ppaction://hlinksldjump"/>
            <a:extLst>
              <a:ext uri="{FF2B5EF4-FFF2-40B4-BE49-F238E27FC236}">
                <a16:creationId xmlns:a16="http://schemas.microsoft.com/office/drawing/2014/main" id="{C3FA3163-A01E-90BA-24F6-6C0B704C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74" y="2983699"/>
            <a:ext cx="1304886" cy="1921665"/>
          </a:xfrm>
          <a:prstGeom prst="roundRect">
            <a:avLst>
              <a:gd name="adj" fmla="val 17681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2FB7C7-0815-9057-7BDF-64469A1EC76E}"/>
              </a:ext>
            </a:extLst>
          </p:cNvPr>
          <p:cNvCxnSpPr>
            <a:cxnSpLocks/>
          </p:cNvCxnSpPr>
          <p:nvPr/>
        </p:nvCxnSpPr>
        <p:spPr>
          <a:xfrm flipV="1">
            <a:off x="1820466" y="3103628"/>
            <a:ext cx="968061" cy="40157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F05C03-5AC4-776E-AEE2-5F34B51A812D}"/>
              </a:ext>
            </a:extLst>
          </p:cNvPr>
          <p:cNvSpPr txBox="1"/>
          <p:nvPr/>
        </p:nvSpPr>
        <p:spPr>
          <a:xfrm>
            <a:off x="6177309" y="438150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Wonderful Christmas" pitchFamily="50" charset="0"/>
              </a:rPr>
              <a:t>Üres kosár</a:t>
            </a:r>
            <a:endParaRPr lang="en-US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pic>
        <p:nvPicPr>
          <p:cNvPr id="1036" name="Picture 12">
            <a:hlinkClick r:id="rId21" action="ppaction://hlinksldjump"/>
            <a:extLst>
              <a:ext uri="{FF2B5EF4-FFF2-40B4-BE49-F238E27FC236}">
                <a16:creationId xmlns:a16="http://schemas.microsoft.com/office/drawing/2014/main" id="{AD74DE1A-D35F-F6C5-EBD3-70B2464C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1" y="1330931"/>
            <a:ext cx="1999946" cy="1241532"/>
          </a:xfrm>
          <a:prstGeom prst="roundRect">
            <a:avLst>
              <a:gd name="adj" fmla="val 11111"/>
            </a:avLst>
          </a:prstGeom>
          <a:ln w="508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3DF665-5D41-5EB4-76DF-BEABA2966B16}"/>
              </a:ext>
            </a:extLst>
          </p:cNvPr>
          <p:cNvCxnSpPr>
            <a:cxnSpLocks/>
          </p:cNvCxnSpPr>
          <p:nvPr/>
        </p:nvCxnSpPr>
        <p:spPr>
          <a:xfrm>
            <a:off x="2211838" y="2193124"/>
            <a:ext cx="576689" cy="8978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467AFF-345C-3F6E-BD08-524B589CC63E}"/>
              </a:ext>
            </a:extLst>
          </p:cNvPr>
          <p:cNvSpPr txBox="1"/>
          <p:nvPr/>
        </p:nvSpPr>
        <p:spPr>
          <a:xfrm>
            <a:off x="219130" y="9615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Wonderful Christmas" pitchFamily="50" charset="0"/>
              </a:rPr>
              <a:t>Rendelési előzmények</a:t>
            </a:r>
            <a:endParaRPr lang="en-US" dirty="0">
              <a:solidFill>
                <a:schemeClr val="bg1"/>
              </a:solidFill>
              <a:latin typeface="Wonderful Christ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26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all" dirty="0" err="1">
                <a:solidFill>
                  <a:schemeClr val="bg1"/>
                </a:solidFill>
                <a:latin typeface="Jungle east" pitchFamily="2" charset="0"/>
              </a:rPr>
              <a:t>Code</a:t>
            </a:r>
            <a:r>
              <a:rPr lang="hu-HU" sz="2000" cap="all" dirty="0">
                <a:solidFill>
                  <a:schemeClr val="bg1"/>
                </a:solidFill>
                <a:latin typeface="Jungle east" pitchFamily="2" charset="0"/>
              </a:rPr>
              <a:t> </a:t>
            </a:r>
            <a:r>
              <a:rPr lang="hu-HU" sz="2000" cap="all" dirty="0" err="1">
                <a:solidFill>
                  <a:schemeClr val="bg1"/>
                </a:solidFill>
                <a:latin typeface="Jungle east" pitchFamily="2" charset="0"/>
              </a:rPr>
              <a:t>review</a:t>
            </a:r>
            <a:r>
              <a:rPr lang="hu-HU" sz="2000" cap="all" dirty="0">
                <a:solidFill>
                  <a:schemeClr val="bg1"/>
                </a:solidFill>
                <a:latin typeface="Jungle east" pitchFamily="2" charset="0"/>
              </a:rPr>
              <a:t> I.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/>
        </p:nvGraphicFramePr>
        <p:xfrm>
          <a:off x="7459975" y="1124995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3730784" y="6052023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4647181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2813403" y="6060176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6478019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5425800" y="5786576"/>
            <a:ext cx="637200" cy="63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B65A8E6-7F30-4847-83E3-1F1166D20BDA}"/>
              </a:ext>
            </a:extLst>
          </p:cNvPr>
          <p:cNvSpPr/>
          <p:nvPr/>
        </p:nvSpPr>
        <p:spPr>
          <a:xfrm>
            <a:off x="1899946" y="6054294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10442CD-73BA-4BA8-86F7-65958FF7F365}"/>
              </a:ext>
            </a:extLst>
          </p:cNvPr>
          <p:cNvSpPr txBox="1"/>
          <p:nvPr/>
        </p:nvSpPr>
        <p:spPr>
          <a:xfrm>
            <a:off x="5499003" y="5874343"/>
            <a:ext cx="54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05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4EA031C-206A-BA11-52E7-88EDB69036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18" y="1794763"/>
            <a:ext cx="579103" cy="57910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490126D-25F3-02D2-AF84-4E99356F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40" y="248446"/>
            <a:ext cx="2014319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3BAF0-BB30-A9EF-62CC-19356FE6F08C}"/>
              </a:ext>
            </a:extLst>
          </p:cNvPr>
          <p:cNvCxnSpPr>
            <a:cxnSpLocks/>
          </p:cNvCxnSpPr>
          <p:nvPr/>
        </p:nvCxnSpPr>
        <p:spPr>
          <a:xfrm flipH="1" flipV="1">
            <a:off x="6000119" y="979503"/>
            <a:ext cx="1103040" cy="14549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72B2B-60CA-F324-6B6F-BFFED852EB14}"/>
              </a:ext>
            </a:extLst>
          </p:cNvPr>
          <p:cNvCxnSpPr>
            <a:cxnSpLocks/>
          </p:cNvCxnSpPr>
          <p:nvPr/>
        </p:nvCxnSpPr>
        <p:spPr>
          <a:xfrm flipH="1">
            <a:off x="6000119" y="1331928"/>
            <a:ext cx="1103040" cy="12453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6EA9EC-4724-2C64-C1A4-DE475BCA9909}"/>
              </a:ext>
            </a:extLst>
          </p:cNvPr>
          <p:cNvSpPr txBox="1"/>
          <p:nvPr/>
        </p:nvSpPr>
        <p:spPr>
          <a:xfrm>
            <a:off x="7103159" y="987367"/>
            <a:ext cx="17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Wonderful Christmas" pitchFamily="50" charset="0"/>
              </a:rPr>
              <a:t>ÁTLÁTHATÓSÁG</a:t>
            </a:r>
            <a:endParaRPr lang="en-US" sz="2400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pic>
        <p:nvPicPr>
          <p:cNvPr id="3076" name="Picture 4">
            <a:hlinkClick r:id="rId15" action="ppaction://hlinksldjump"/>
            <a:extLst>
              <a:ext uri="{FF2B5EF4-FFF2-40B4-BE49-F238E27FC236}">
                <a16:creationId xmlns:a16="http://schemas.microsoft.com/office/drawing/2014/main" id="{4BD754A9-1E58-D027-EE2A-F9A51746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3" y="119618"/>
            <a:ext cx="3521346" cy="18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E4F18-001D-9783-9801-1A8DFAA2CEF3}"/>
              </a:ext>
            </a:extLst>
          </p:cNvPr>
          <p:cNvCxnSpPr>
            <a:cxnSpLocks/>
          </p:cNvCxnSpPr>
          <p:nvPr/>
        </p:nvCxnSpPr>
        <p:spPr>
          <a:xfrm flipH="1" flipV="1">
            <a:off x="3680277" y="571500"/>
            <a:ext cx="1518424" cy="40166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hlinkClick r:id="rId17" action="ppaction://hlinksldjump"/>
            <a:extLst>
              <a:ext uri="{FF2B5EF4-FFF2-40B4-BE49-F238E27FC236}">
                <a16:creationId xmlns:a16="http://schemas.microsoft.com/office/drawing/2014/main" id="{9B0EAFF4-E554-B362-BE7E-97E468CB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5" y="3001323"/>
            <a:ext cx="4374357" cy="27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04441-748A-BD75-FAEB-97665D9622D1}"/>
              </a:ext>
            </a:extLst>
          </p:cNvPr>
          <p:cNvCxnSpPr>
            <a:cxnSpLocks/>
          </p:cNvCxnSpPr>
          <p:nvPr/>
        </p:nvCxnSpPr>
        <p:spPr>
          <a:xfrm flipH="1">
            <a:off x="4095362" y="1449032"/>
            <a:ext cx="1103339" cy="140846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8595682" y="2240998"/>
            <a:ext cx="2375999" cy="2375999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all" dirty="0" err="1">
                <a:solidFill>
                  <a:schemeClr val="bg1"/>
                </a:solidFill>
                <a:latin typeface="Jungle east" pitchFamily="2" charset="0"/>
              </a:rPr>
              <a:t>Code</a:t>
            </a:r>
            <a:r>
              <a:rPr lang="hu-HU" sz="2000" cap="all" dirty="0">
                <a:solidFill>
                  <a:schemeClr val="bg1"/>
                </a:solidFill>
                <a:latin typeface="Jungle east" pitchFamily="2" charset="0"/>
              </a:rPr>
              <a:t> </a:t>
            </a:r>
            <a:r>
              <a:rPr lang="hu-HU" sz="2000" cap="all" dirty="0" err="1">
                <a:solidFill>
                  <a:schemeClr val="bg1"/>
                </a:solidFill>
                <a:latin typeface="Jungle east" pitchFamily="2" charset="0"/>
              </a:rPr>
              <a:t>review</a:t>
            </a:r>
            <a:r>
              <a:rPr lang="hu-HU" sz="2000" cap="all" dirty="0">
                <a:solidFill>
                  <a:schemeClr val="bg1"/>
                </a:solidFill>
                <a:latin typeface="Jungle east" pitchFamily="2" charset="0"/>
              </a:rPr>
              <a:t> II.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/>
        </p:nvGraphicFramePr>
        <p:xfrm>
          <a:off x="7459975" y="1124995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152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6931" y="3159915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573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7723" y="3159915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0573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3731762" y="6054293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4647181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5562600" y="6055272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1900924" y="6054293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2816343" y="6055272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B65A8E6-7F30-4847-83E3-1F1166D20BDA}"/>
              </a:ext>
            </a:extLst>
          </p:cNvPr>
          <p:cNvSpPr/>
          <p:nvPr/>
        </p:nvSpPr>
        <p:spPr>
          <a:xfrm>
            <a:off x="6452862" y="5780693"/>
            <a:ext cx="637200" cy="63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385301C-681D-40A9-B289-69864F8114D8}"/>
              </a:ext>
            </a:extLst>
          </p:cNvPr>
          <p:cNvSpPr txBox="1"/>
          <p:nvPr/>
        </p:nvSpPr>
        <p:spPr>
          <a:xfrm>
            <a:off x="6539839" y="586846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  <a:latin typeface="Wonderful Christmas" pitchFamily="50" charset="0"/>
              </a:rPr>
              <a:t>06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6BB040-F2B8-E213-1D04-DB10E7F03B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18" y="1794763"/>
            <a:ext cx="579103" cy="579103"/>
          </a:xfrm>
          <a:prstGeom prst="rect">
            <a:avLst/>
          </a:prstGeom>
        </p:spPr>
      </p:pic>
      <p:pic>
        <p:nvPicPr>
          <p:cNvPr id="7170" name="Picture 2">
            <a:hlinkClick r:id="rId14" action="ppaction://hlinksldjump"/>
            <a:extLst>
              <a:ext uri="{FF2B5EF4-FFF2-40B4-BE49-F238E27FC236}">
                <a16:creationId xmlns:a16="http://schemas.microsoft.com/office/drawing/2014/main" id="{4384F650-37CA-28EA-9C71-1730F39E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" y="873915"/>
            <a:ext cx="3514049" cy="23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C1B648-3A1B-6F3A-6B60-AF94B055A24B}"/>
              </a:ext>
            </a:extLst>
          </p:cNvPr>
          <p:cNvSpPr txBox="1"/>
          <p:nvPr/>
        </p:nvSpPr>
        <p:spPr>
          <a:xfrm>
            <a:off x="717434" y="350695"/>
            <a:ext cx="309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KATEGORIZÁLÁS KÓDJA</a:t>
            </a:r>
            <a:endParaRPr lang="en-US" sz="2800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pic>
        <p:nvPicPr>
          <p:cNvPr id="7172" name="Picture 4">
            <a:hlinkClick r:id="rId16" action="ppaction://hlinksldjump"/>
            <a:extLst>
              <a:ext uri="{FF2B5EF4-FFF2-40B4-BE49-F238E27FC236}">
                <a16:creationId xmlns:a16="http://schemas.microsoft.com/office/drawing/2014/main" id="{2C22841C-D383-69E8-6638-01285C20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41" y="3017092"/>
            <a:ext cx="3113858" cy="27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7CCED-4646-A02C-B313-25FAD33F342E}"/>
              </a:ext>
            </a:extLst>
          </p:cNvPr>
          <p:cNvSpPr txBox="1"/>
          <p:nvPr/>
        </p:nvSpPr>
        <p:spPr>
          <a:xfrm>
            <a:off x="4163374" y="2493872"/>
            <a:ext cx="313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Wonderful Christmas" pitchFamily="50" charset="0"/>
              </a:rPr>
              <a:t>A KOSÁR MEGJELENÍTÉSE</a:t>
            </a:r>
            <a:endParaRPr lang="en-US" sz="2800" dirty="0">
              <a:solidFill>
                <a:schemeClr val="bg1"/>
              </a:solidFill>
              <a:latin typeface="Wonderful Christ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églalap 67">
            <a:extLst>
              <a:ext uri="{FF2B5EF4-FFF2-40B4-BE49-F238E27FC236}">
                <a16:creationId xmlns:a16="http://schemas.microsoft.com/office/drawing/2014/main" id="{5976C8E6-61CC-4961-83AA-9E49E7742D06}"/>
              </a:ext>
            </a:extLst>
          </p:cNvPr>
          <p:cNvSpPr/>
          <p:nvPr/>
        </p:nvSpPr>
        <p:spPr>
          <a:xfrm>
            <a:off x="14404300" y="0"/>
            <a:ext cx="2410025" cy="685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FB6BC72E-A255-4768-AC7B-1E6CB5579768}"/>
              </a:ext>
            </a:extLst>
          </p:cNvPr>
          <p:cNvSpPr/>
          <p:nvPr/>
        </p:nvSpPr>
        <p:spPr>
          <a:xfrm>
            <a:off x="13218007" y="2240998"/>
            <a:ext cx="2375999" cy="2375999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all" dirty="0" err="1">
                <a:latin typeface="Jungle east" pitchFamily="2" charset="0"/>
              </a:rPr>
              <a:t>Code</a:t>
            </a:r>
            <a:r>
              <a:rPr lang="hu-HU" sz="2000" cap="all" dirty="0">
                <a:latin typeface="Jungle east" pitchFamily="2" charset="0"/>
              </a:rPr>
              <a:t> </a:t>
            </a:r>
            <a:r>
              <a:rPr lang="hu-HU" sz="2000" cap="all" dirty="0" err="1">
                <a:latin typeface="Jungle east" pitchFamily="2" charset="0"/>
              </a:rPr>
              <a:t>review</a:t>
            </a:r>
            <a:r>
              <a:rPr lang="hu-HU" sz="2000" cap="all" dirty="0">
                <a:latin typeface="Jungle east" pitchFamily="2" charset="0"/>
              </a:rPr>
              <a:t> II.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85BA16-9B78-4DC8-9773-97A3F2934663}"/>
              </a:ext>
            </a:extLst>
          </p:cNvPr>
          <p:cNvGraphicFramePr/>
          <p:nvPr/>
        </p:nvGraphicFramePr>
        <p:xfrm>
          <a:off x="12082300" y="1121899"/>
          <a:ext cx="4644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4" name="Ábra 53" descr="Bányászszerszámok">
            <a:extLst>
              <a:ext uri="{FF2B5EF4-FFF2-40B4-BE49-F238E27FC236}">
                <a16:creationId xmlns:a16="http://schemas.microsoft.com/office/drawing/2014/main" id="{B4F960DF-3A20-4892-8E43-E1552C43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9477" y="4579132"/>
            <a:ext cx="538161" cy="538161"/>
          </a:xfrm>
          <a:prstGeom prst="rect">
            <a:avLst/>
          </a:prstGeom>
        </p:spPr>
      </p:pic>
      <p:pic>
        <p:nvPicPr>
          <p:cNvPr id="56" name="Ábra 55" descr="Ceruza">
            <a:extLst>
              <a:ext uri="{FF2B5EF4-FFF2-40B4-BE49-F238E27FC236}">
                <a16:creationId xmlns:a16="http://schemas.microsoft.com/office/drawing/2014/main" id="{0BB44C2F-885A-4DD7-B33A-B3FBCBB30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1323" y="3161754"/>
            <a:ext cx="538161" cy="538161"/>
          </a:xfrm>
          <a:prstGeom prst="rect">
            <a:avLst/>
          </a:prstGeom>
        </p:spPr>
      </p:pic>
      <p:pic>
        <p:nvPicPr>
          <p:cNvPr id="58" name="Ábra 57" descr="Webtervezés">
            <a:extLst>
              <a:ext uri="{FF2B5EF4-FFF2-40B4-BE49-F238E27FC236}">
                <a16:creationId xmlns:a16="http://schemas.microsoft.com/office/drawing/2014/main" id="{6317B3ED-6FB2-4581-99A8-A071B1E18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12898" y="1794763"/>
            <a:ext cx="538161" cy="538161"/>
          </a:xfrm>
          <a:prstGeom prst="rect">
            <a:avLst/>
          </a:prstGeom>
        </p:spPr>
      </p:pic>
      <p:pic>
        <p:nvPicPr>
          <p:cNvPr id="62" name="Ábra 61" descr="Céltábla közepe">
            <a:extLst>
              <a:ext uri="{FF2B5EF4-FFF2-40B4-BE49-F238E27FC236}">
                <a16:creationId xmlns:a16="http://schemas.microsoft.com/office/drawing/2014/main" id="{EC0E397A-B1AF-48B9-B1D8-94036FDFE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30690" y="3155899"/>
            <a:ext cx="540000" cy="540000"/>
          </a:xfrm>
          <a:prstGeom prst="rect">
            <a:avLst/>
          </a:prstGeom>
        </p:spPr>
      </p:pic>
      <p:pic>
        <p:nvPicPr>
          <p:cNvPr id="64" name="Ábra 63" descr="Dokumentum">
            <a:extLst>
              <a:ext uri="{FF2B5EF4-FFF2-40B4-BE49-F238E27FC236}">
                <a16:creationId xmlns:a16="http://schemas.microsoft.com/office/drawing/2014/main" id="{340EB054-72F9-4C9F-B3D1-D16FA0C03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12898" y="4579131"/>
            <a:ext cx="538161" cy="538161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64411160-A46B-4203-89C3-C3C36A2E2E0D}"/>
              </a:ext>
            </a:extLst>
          </p:cNvPr>
          <p:cNvSpPr/>
          <p:nvPr/>
        </p:nvSpPr>
        <p:spPr>
          <a:xfrm>
            <a:off x="3908225" y="7706630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E9D271B3-50EF-4833-AE84-D318427B0CAC}"/>
              </a:ext>
            </a:extLst>
          </p:cNvPr>
          <p:cNvSpPr/>
          <p:nvPr/>
        </p:nvSpPr>
        <p:spPr>
          <a:xfrm>
            <a:off x="4823644" y="7707609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E1C73E2-79A9-4FFC-BCDF-B11A9697509E}"/>
              </a:ext>
            </a:extLst>
          </p:cNvPr>
          <p:cNvSpPr/>
          <p:nvPr/>
        </p:nvSpPr>
        <p:spPr>
          <a:xfrm>
            <a:off x="5739063" y="7707609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BF23902E-892A-490D-BDA1-BE7AF21DD123}"/>
              </a:ext>
            </a:extLst>
          </p:cNvPr>
          <p:cNvSpPr/>
          <p:nvPr/>
        </p:nvSpPr>
        <p:spPr>
          <a:xfrm>
            <a:off x="6654482" y="7707609"/>
            <a:ext cx="363600" cy="3636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4E9F588F-86A3-4E8B-B5F8-51A661D36B29}"/>
              </a:ext>
            </a:extLst>
          </p:cNvPr>
          <p:cNvSpPr/>
          <p:nvPr/>
        </p:nvSpPr>
        <p:spPr>
          <a:xfrm>
            <a:off x="2992806" y="7707609"/>
            <a:ext cx="364578" cy="36457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B65A8E6-7F30-4847-83E3-1F1166D20BDA}"/>
              </a:ext>
            </a:extLst>
          </p:cNvPr>
          <p:cNvSpPr/>
          <p:nvPr/>
        </p:nvSpPr>
        <p:spPr>
          <a:xfrm>
            <a:off x="2874179" y="102609"/>
            <a:ext cx="6652782" cy="6652782"/>
          </a:xfrm>
          <a:prstGeom prst="ellipse">
            <a:avLst/>
          </a:prstGeom>
          <a:noFill/>
          <a:ln w="158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FBFD918-FC21-4B48-BEEC-F21C54AA5283}"/>
              </a:ext>
            </a:extLst>
          </p:cNvPr>
          <p:cNvSpPr txBox="1"/>
          <p:nvPr/>
        </p:nvSpPr>
        <p:spPr>
          <a:xfrm>
            <a:off x="3035121" y="2456403"/>
            <a:ext cx="63309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  <a:latin typeface="Wonderful Christmas" pitchFamily="50" charset="0"/>
              </a:rPr>
              <a:t>KÖSZÖNJÜK A FIGYELMET!</a:t>
            </a:r>
          </a:p>
          <a:p>
            <a:pPr algn="ctr"/>
            <a:endParaRPr lang="hu-HU" sz="4800" b="1" dirty="0">
              <a:solidFill>
                <a:schemeClr val="bg1"/>
              </a:solidFill>
              <a:latin typeface="Wonderful Christmas" pitchFamily="50" charset="0"/>
            </a:endParaRP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Wonderful Christmas" pitchFamily="50" charset="0"/>
              </a:rPr>
              <a:t>Készítették; Czibók Bence, Németh Balázs, Simon Dominik</a:t>
            </a:r>
            <a:endParaRPr lang="hu-HU" sz="2000" dirty="0">
              <a:solidFill>
                <a:schemeClr val="bg1"/>
              </a:solidFill>
              <a:latin typeface="Wonderful Christmas" pitchFamily="50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2EC5BC5-6FC0-9369-67C6-E51DAFBA98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554" y="1794763"/>
            <a:ext cx="579103" cy="5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197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Jungle east</vt:lpstr>
      <vt:lpstr>Wonderful Christmas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Filmek -IKT projektmunka- Készítették; Simon Dominik, Németh Balázs, Nagy Donát</dc:title>
  <dc:creator>Németh Balázs</dc:creator>
  <cp:lastModifiedBy>Nemeth Balazs</cp:lastModifiedBy>
  <cp:revision>53</cp:revision>
  <dcterms:created xsi:type="dcterms:W3CDTF">2024-12-05T10:06:01Z</dcterms:created>
  <dcterms:modified xsi:type="dcterms:W3CDTF">2025-04-13T13:28:16Z</dcterms:modified>
</cp:coreProperties>
</file>