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5400" b="1" dirty="0"/>
              <a:t>Pénzügyi </a:t>
            </a:r>
            <a:r>
              <a:rPr lang="hu-HU" sz="5400" b="1" dirty="0" err="1"/>
              <a:t>big</a:t>
            </a:r>
            <a:r>
              <a:rPr lang="hu-HU" sz="5400" b="1" dirty="0"/>
              <a:t> </a:t>
            </a:r>
            <a:r>
              <a:rPr lang="hu-HU" sz="5400" b="1" dirty="0" err="1"/>
              <a:t>data</a:t>
            </a:r>
            <a:r>
              <a:rPr lang="hu-HU" sz="5400" b="1" dirty="0"/>
              <a:t> szerkesztése a piacvezető Q nyelv segítségével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Kov</a:t>
            </a:r>
            <a:r>
              <a:rPr lang="hu-HU" dirty="0" smtClean="0"/>
              <a:t>ács András</a:t>
            </a:r>
            <a:endParaRPr lang="en-US" dirty="0" smtClean="0"/>
          </a:p>
          <a:p>
            <a:r>
              <a:rPr lang="hu-HU" dirty="0" smtClean="0"/>
              <a:t>Konzulensek</a:t>
            </a:r>
            <a:r>
              <a:rPr lang="hu-HU" dirty="0"/>
              <a:t>: </a:t>
            </a:r>
            <a:r>
              <a:rPr lang="hu-HU" dirty="0" err="1"/>
              <a:t>Timotity</a:t>
            </a:r>
            <a:r>
              <a:rPr lang="hu-HU" dirty="0"/>
              <a:t> </a:t>
            </a:r>
            <a:r>
              <a:rPr lang="hu-HU" dirty="0" smtClean="0"/>
              <a:t>Dusán, Dudás Ákos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2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</a:t>
            </a:r>
            <a:r>
              <a:rPr lang="en-US" dirty="0" smtClean="0"/>
              <a:t> II.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33" y="1635543"/>
            <a:ext cx="6826497" cy="4195762"/>
          </a:xfrm>
        </p:spPr>
      </p:pic>
    </p:spTree>
    <p:extLst>
      <p:ext uri="{BB962C8B-B14F-4D97-AF65-F5344CB8AC3E}">
        <p14:creationId xmlns:p14="http://schemas.microsoft.com/office/powerpoint/2010/main" val="356030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err="1" smtClean="0"/>
              <a:t>öszönöm</a:t>
            </a:r>
            <a:r>
              <a:rPr lang="hu-HU" dirty="0" smtClean="0"/>
              <a:t> a figyelmet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29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2.5 </a:t>
            </a:r>
            <a:r>
              <a:rPr lang="hu-HU" dirty="0" err="1" smtClean="0"/>
              <a:t>TB-os</a:t>
            </a:r>
            <a:r>
              <a:rPr lang="hu-HU" dirty="0" smtClean="0"/>
              <a:t> adatbázis feldolgozhatóvá tétele (Tőzsdei adatok)</a:t>
            </a:r>
            <a:endParaRPr lang="hu-HU" dirty="0"/>
          </a:p>
          <a:p>
            <a:r>
              <a:rPr lang="hu-HU" dirty="0" smtClean="0"/>
              <a:t>Kereskedési adatok elemzéséből</a:t>
            </a:r>
            <a:r>
              <a:rPr lang="hu-HU" dirty="0" smtClean="0"/>
              <a:t> viselkedésminták azonosítása</a:t>
            </a:r>
          </a:p>
          <a:p>
            <a:pPr lvl="1"/>
            <a:r>
              <a:rPr lang="hu-HU" dirty="0" smtClean="0"/>
              <a:t>Véletlenszerű</a:t>
            </a:r>
          </a:p>
          <a:p>
            <a:pPr lvl="1"/>
            <a:r>
              <a:rPr lang="hu-HU" dirty="0" smtClean="0"/>
              <a:t>Bennfentes</a:t>
            </a:r>
          </a:p>
          <a:p>
            <a:pPr lvl="1"/>
            <a:r>
              <a:rPr lang="hu-HU" dirty="0" smtClean="0"/>
              <a:t>Heurisztikus</a:t>
            </a:r>
          </a:p>
          <a:p>
            <a:r>
              <a:rPr lang="hu-HU" dirty="0" smtClean="0"/>
              <a:t>(Vizualizáció)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205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adatbázis 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21" y="2052638"/>
            <a:ext cx="8887534" cy="4195762"/>
          </a:xfrm>
        </p:spPr>
      </p:pic>
    </p:spTree>
    <p:extLst>
      <p:ext uri="{BB962C8B-B14F-4D97-AF65-F5344CB8AC3E}">
        <p14:creationId xmlns:p14="http://schemas.microsoft.com/office/powerpoint/2010/main" val="37988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adatbázis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0" y="2052638"/>
            <a:ext cx="4377856" cy="4195762"/>
          </a:xfrm>
        </p:spPr>
      </p:pic>
    </p:spTree>
    <p:extLst>
      <p:ext uri="{BB962C8B-B14F-4D97-AF65-F5344CB8AC3E}">
        <p14:creationId xmlns:p14="http://schemas.microsoft.com/office/powerpoint/2010/main" val="420133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Tradek</a:t>
            </a:r>
            <a:r>
              <a:rPr lang="hu-HU" dirty="0" smtClean="0"/>
              <a:t> osztályozása: </a:t>
            </a:r>
            <a:r>
              <a:rPr lang="hu-HU" dirty="0" err="1" smtClean="0"/>
              <a:t>Lee-Ready</a:t>
            </a:r>
            <a:r>
              <a:rPr lang="hu-HU" dirty="0" smtClean="0"/>
              <a:t> algoritmus 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95" y="2052638"/>
            <a:ext cx="8200186" cy="4195762"/>
          </a:xfrm>
        </p:spPr>
      </p:pic>
    </p:spTree>
    <p:extLst>
      <p:ext uri="{BB962C8B-B14F-4D97-AF65-F5344CB8AC3E}">
        <p14:creationId xmlns:p14="http://schemas.microsoft.com/office/powerpoint/2010/main" val="101060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KDB+ server</a:t>
            </a:r>
          </a:p>
          <a:p>
            <a:pPr lvl="1"/>
            <a:r>
              <a:rPr lang="hu-HU" dirty="0" smtClean="0"/>
              <a:t>Nagy teljesítményű adatbázis szerver</a:t>
            </a:r>
          </a:p>
          <a:p>
            <a:pPr lvl="1"/>
            <a:r>
              <a:rPr lang="hu-HU" dirty="0" smtClean="0"/>
              <a:t>Q-ban és SQL-szerű nyelven programozható</a:t>
            </a:r>
          </a:p>
          <a:p>
            <a:r>
              <a:rPr lang="hu-HU" dirty="0" smtClean="0"/>
              <a:t>Python script</a:t>
            </a:r>
          </a:p>
          <a:p>
            <a:pPr lvl="1"/>
            <a:r>
              <a:rPr lang="hu-HU" dirty="0" smtClean="0"/>
              <a:t>Futhat ugyanazon a gépen, mint KDB+ server</a:t>
            </a:r>
          </a:p>
          <a:p>
            <a:pPr lvl="1"/>
            <a:r>
              <a:rPr lang="hu-HU" dirty="0" smtClean="0"/>
              <a:t>Fő feladata a </a:t>
            </a:r>
            <a:r>
              <a:rPr lang="hu-HU" dirty="0" err="1" smtClean="0"/>
              <a:t>Lee-Ready</a:t>
            </a:r>
            <a:r>
              <a:rPr lang="hu-HU" dirty="0" smtClean="0"/>
              <a:t> végrehajtása</a:t>
            </a:r>
          </a:p>
          <a:p>
            <a:pPr lvl="1"/>
            <a:r>
              <a:rPr lang="hu-HU" dirty="0"/>
              <a:t>Vizualizáció (</a:t>
            </a:r>
            <a:r>
              <a:rPr lang="hu-HU" dirty="0" err="1"/>
              <a:t>matplotlib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Export</a:t>
            </a:r>
            <a:r>
              <a:rPr lang="hu-HU" dirty="0" err="1" smtClean="0"/>
              <a:t>álás</a:t>
            </a:r>
            <a:r>
              <a:rPr lang="hu-HU" dirty="0" smtClean="0"/>
              <a:t> (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csv</a:t>
            </a:r>
            <a:r>
              <a:rPr lang="hu-HU" dirty="0" smtClean="0"/>
              <a:t>)</a:t>
            </a:r>
          </a:p>
          <a:p>
            <a:r>
              <a:rPr lang="hu-HU" dirty="0" smtClean="0"/>
              <a:t>Wolfram </a:t>
            </a:r>
            <a:r>
              <a:rPr lang="hu-HU" dirty="0" err="1" smtClean="0"/>
              <a:t>Mathematica</a:t>
            </a:r>
            <a:endParaRPr lang="hu-HU" dirty="0" smtClean="0"/>
          </a:p>
          <a:p>
            <a:pPr lvl="1"/>
            <a:r>
              <a:rPr lang="hu-HU" dirty="0" err="1" smtClean="0"/>
              <a:t>Szimbólikus</a:t>
            </a:r>
            <a:r>
              <a:rPr lang="hu-HU" dirty="0" smtClean="0"/>
              <a:t> algebra</a:t>
            </a:r>
          </a:p>
          <a:p>
            <a:pPr lvl="1"/>
            <a:r>
              <a:rPr lang="hu-HU" dirty="0" smtClean="0"/>
              <a:t>Maximum </a:t>
            </a:r>
            <a:r>
              <a:rPr lang="hu-HU" dirty="0" err="1" smtClean="0"/>
              <a:t>likelihood</a:t>
            </a:r>
            <a:r>
              <a:rPr lang="hu-HU" dirty="0" smtClean="0"/>
              <a:t> illesztés</a:t>
            </a:r>
          </a:p>
          <a:p>
            <a:pPr lvl="1"/>
            <a:r>
              <a:rPr lang="hu-HU" dirty="0" smtClean="0"/>
              <a:t>Extra adatok egyszerű beszerzése (S</a:t>
            </a:r>
            <a:r>
              <a:rPr lang="en-US" dirty="0" smtClean="0"/>
              <a:t>&amp;</a:t>
            </a:r>
            <a:r>
              <a:rPr lang="hu-HU" dirty="0" smtClean="0"/>
              <a:t>P</a:t>
            </a:r>
            <a:r>
              <a:rPr lang="en-US" dirty="0" smtClean="0"/>
              <a:t>500 index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60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Véletlenszerű műveletek</a:t>
            </a:r>
          </a:p>
          <a:p>
            <a:pPr lvl="1"/>
            <a:r>
              <a:rPr lang="hu-HU" dirty="0" smtClean="0"/>
              <a:t>Likviditási probléma</a:t>
            </a:r>
          </a:p>
          <a:p>
            <a:pPr lvl="1"/>
            <a:r>
              <a:rPr lang="hu-HU" dirty="0" smtClean="0"/>
              <a:t>Hosszú távú befektetés</a:t>
            </a:r>
          </a:p>
          <a:p>
            <a:r>
              <a:rPr lang="hu-HU" dirty="0" smtClean="0"/>
              <a:t>Heurisztikus</a:t>
            </a:r>
          </a:p>
          <a:p>
            <a:pPr lvl="1"/>
            <a:r>
              <a:rPr lang="hu-HU" dirty="0" smtClean="0"/>
              <a:t>Piaci hozam alapján dönt</a:t>
            </a:r>
          </a:p>
          <a:p>
            <a:pPr lvl="1"/>
            <a:r>
              <a:rPr lang="hu-HU" dirty="0" smtClean="0"/>
              <a:t>Veszteség után, inkább kockáztat</a:t>
            </a:r>
          </a:p>
          <a:p>
            <a:r>
              <a:rPr lang="hu-HU" dirty="0" smtClean="0"/>
              <a:t>Bennfentes</a:t>
            </a:r>
          </a:p>
          <a:p>
            <a:pPr lvl="1"/>
            <a:r>
              <a:rPr lang="hu-HU" dirty="0" smtClean="0"/>
              <a:t>Belső pozitív vagy negatív információ alapján vesz/ad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925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modell </a:t>
            </a:r>
            <a:r>
              <a:rPr lang="hu-HU" dirty="0" smtClean="0"/>
              <a:t>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Hírmodell</a:t>
            </a:r>
          </a:p>
          <a:p>
            <a:pPr lvl="1"/>
            <a:r>
              <a:rPr lang="hu-HU" dirty="0" err="1" smtClean="0"/>
              <a:t>Alpha</a:t>
            </a:r>
            <a:r>
              <a:rPr lang="hu-HU" dirty="0" smtClean="0"/>
              <a:t>: Hír bekövetkezésének gyakorisága</a:t>
            </a:r>
          </a:p>
          <a:p>
            <a:pPr lvl="1"/>
            <a:r>
              <a:rPr lang="hu-HU" dirty="0" smtClean="0"/>
              <a:t>Delta: A hír iránya (0:pozitív 1:negatív)</a:t>
            </a:r>
            <a:endParaRPr lang="hu-HU" dirty="0"/>
          </a:p>
          <a:p>
            <a:r>
              <a:rPr lang="hu-HU" dirty="0" smtClean="0"/>
              <a:t>Csoportmodell</a:t>
            </a:r>
          </a:p>
          <a:p>
            <a:pPr lvl="1"/>
            <a:r>
              <a:rPr lang="hu-HU" dirty="0" smtClean="0"/>
              <a:t>Minden tag egymástól függetlenül dönt</a:t>
            </a:r>
          </a:p>
          <a:p>
            <a:pPr lvl="1"/>
            <a:r>
              <a:rPr lang="hu-HU" dirty="0" smtClean="0"/>
              <a:t>Valamilyen várható értékkel</a:t>
            </a:r>
          </a:p>
          <a:p>
            <a:pPr lvl="1"/>
            <a:r>
              <a:rPr lang="hu-HU" dirty="0" smtClean="0"/>
              <a:t>Poisson eloszlás</a:t>
            </a:r>
          </a:p>
        </p:txBody>
      </p:sp>
    </p:spTree>
    <p:extLst>
      <p:ext uri="{BB962C8B-B14F-4D97-AF65-F5344CB8AC3E}">
        <p14:creationId xmlns:p14="http://schemas.microsoft.com/office/powerpoint/2010/main" val="120301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</a:t>
            </a:r>
            <a:r>
              <a:rPr lang="en-US" dirty="0" smtClean="0"/>
              <a:t> I.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96595"/>
              </p:ext>
            </p:extLst>
          </p:nvPr>
        </p:nvGraphicFramePr>
        <p:xfrm>
          <a:off x="1103313" y="2052638"/>
          <a:ext cx="8947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4"/>
                <a:gridCol w="1118394"/>
                <a:gridCol w="1118394"/>
                <a:gridCol w="1118394"/>
                <a:gridCol w="1118394"/>
                <a:gridCol w="1118394"/>
                <a:gridCol w="1118394"/>
                <a:gridCol w="11183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2388.76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139.73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2120.19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293.45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542.99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2264.85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52.95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1725.37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45.16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525.07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2659.63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91.80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2504.07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467.54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3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215</Words>
  <Application>Microsoft Office PowerPoint</Application>
  <PresentationFormat>Szélesvásznú</PresentationFormat>
  <Paragraphs>79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Pénzügyi big data szerkesztése a piacvezető Q nyelv segítségével</vt:lpstr>
      <vt:lpstr>Cél</vt:lpstr>
      <vt:lpstr>Az adatbázis I.</vt:lpstr>
      <vt:lpstr>Az adatbázis II.</vt:lpstr>
      <vt:lpstr>Tradek osztályozása: Lee-Ready algoritmus I.</vt:lpstr>
      <vt:lpstr>Architektúra</vt:lpstr>
      <vt:lpstr>A modell I.</vt:lpstr>
      <vt:lpstr>A modell II.</vt:lpstr>
      <vt:lpstr>Adat I.</vt:lpstr>
      <vt:lpstr>Adat II.</vt:lpstr>
      <vt:lpstr>Köszönöm a figyelmet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Pénzügyi big data szerkesztése a piacvezető Q nyelv segítségével</dc:title>
  <dc:creator>Kovács András</dc:creator>
  <cp:lastModifiedBy>András Kovács</cp:lastModifiedBy>
  <cp:revision>15</cp:revision>
  <dcterms:created xsi:type="dcterms:W3CDTF">2016-05-22T22:21:49Z</dcterms:created>
  <dcterms:modified xsi:type="dcterms:W3CDTF">2016-05-24T21:12:24Z</dcterms:modified>
</cp:coreProperties>
</file>