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0" r:id="rId5"/>
    <p:sldId id="262" r:id="rId6"/>
    <p:sldId id="316" r:id="rId7"/>
    <p:sldId id="280" r:id="rId8"/>
    <p:sldId id="318" r:id="rId9"/>
    <p:sldId id="317" r:id="rId10"/>
    <p:sldId id="319" r:id="rId11"/>
  </p:sldIdLst>
  <p:sldSz cx="9901238" cy="7380288"/>
  <p:notesSz cx="9872663" cy="67421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000000"/>
    <a:srgbClr val="5C5C5C"/>
    <a:srgbClr val="ACACAC"/>
    <a:srgbClr val="CFCFCF"/>
    <a:srgbClr val="E1E1E1"/>
    <a:srgbClr val="F0F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 autoAdjust="0"/>
    <p:restoredTop sz="85626" autoAdjust="0"/>
  </p:normalViewPr>
  <p:slideViewPr>
    <p:cSldViewPr>
      <p:cViewPr>
        <p:scale>
          <a:sx n="90" d="100"/>
          <a:sy n="90" d="100"/>
        </p:scale>
        <p:origin x="-366" y="198"/>
      </p:cViewPr>
      <p:guideLst>
        <p:guide orient="horz" pos="4184"/>
        <p:guide orient="horz" pos="827"/>
        <p:guide pos="306"/>
        <p:guide pos="59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106" y="-102"/>
      </p:cViewPr>
      <p:guideLst>
        <p:guide orient="horz" pos="2124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6"/>
            <a:ext cx="4278924" cy="33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22" tIns="44961" rIns="89922" bIns="44961" numCol="1" anchor="t" anchorCtr="0" compatLnSpc="1">
            <a:prstTxWarp prst="textNoShape">
              <a:avLst/>
            </a:prstTxWarp>
          </a:bodyPr>
          <a:lstStyle>
            <a:lvl1pPr defTabSz="898582" eaLnBrk="1" hangingPunct="1">
              <a:defRPr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1436" y="6"/>
            <a:ext cx="4278924" cy="33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22" tIns="44961" rIns="89922" bIns="44961" numCol="1" anchor="t" anchorCtr="0" compatLnSpc="1">
            <a:prstTxWarp prst="textNoShape">
              <a:avLst/>
            </a:prstTxWarp>
          </a:bodyPr>
          <a:lstStyle>
            <a:lvl1pPr algn="r" defTabSz="898582" eaLnBrk="1" hangingPunct="1">
              <a:defRPr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03933"/>
            <a:ext cx="4278924" cy="33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22" tIns="44961" rIns="89922" bIns="44961" numCol="1" anchor="b" anchorCtr="0" compatLnSpc="1">
            <a:prstTxWarp prst="textNoShape">
              <a:avLst/>
            </a:prstTxWarp>
          </a:bodyPr>
          <a:lstStyle>
            <a:lvl1pPr defTabSz="898582" eaLnBrk="1" hangingPunct="1">
              <a:defRPr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1436" y="6403933"/>
            <a:ext cx="4278924" cy="33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22" tIns="44961" rIns="89922" bIns="44961" numCol="1" anchor="b" anchorCtr="0" compatLnSpc="1">
            <a:prstTxWarp prst="textNoShape">
              <a:avLst/>
            </a:prstTxWarp>
          </a:bodyPr>
          <a:lstStyle>
            <a:lvl1pPr algn="r" defTabSz="898582" eaLnBrk="1" hangingPunct="1">
              <a:defRPr>
                <a:latin typeface="Arial" charset="0"/>
              </a:defRPr>
            </a:lvl1pPr>
          </a:lstStyle>
          <a:p>
            <a:fld id="{F383CC0E-1055-449B-AD09-2842652544D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050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6"/>
            <a:ext cx="4278924" cy="33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1" tIns="47450" rIns="94901" bIns="47450" numCol="1" anchor="t" anchorCtr="0" compatLnSpc="1">
            <a:prstTxWarp prst="textNoShape">
              <a:avLst/>
            </a:prstTxWarp>
          </a:bodyPr>
          <a:lstStyle>
            <a:lvl1pPr defTabSz="949117" eaLnBrk="1" hangingPunct="1">
              <a:defRPr sz="130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1436" y="6"/>
            <a:ext cx="4278924" cy="33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1" tIns="47450" rIns="94901" bIns="47450" numCol="1" anchor="t" anchorCtr="0" compatLnSpc="1">
            <a:prstTxWarp prst="textNoShape">
              <a:avLst/>
            </a:prstTxWarp>
          </a:bodyPr>
          <a:lstStyle>
            <a:lvl1pPr algn="r" defTabSz="949117" eaLnBrk="1" hangingPunct="1">
              <a:defRPr sz="130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3263" y="504825"/>
            <a:ext cx="3390900" cy="2528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267" y="3202506"/>
            <a:ext cx="7898130" cy="303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1" tIns="47450" rIns="94901" bIns="47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03933"/>
            <a:ext cx="4278924" cy="33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1" tIns="47450" rIns="94901" bIns="47450" numCol="1" anchor="b" anchorCtr="0" compatLnSpc="1">
            <a:prstTxWarp prst="textNoShape">
              <a:avLst/>
            </a:prstTxWarp>
          </a:bodyPr>
          <a:lstStyle>
            <a:lvl1pPr defTabSz="949117" eaLnBrk="1" hangingPunct="1">
              <a:defRPr sz="130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1436" y="6403933"/>
            <a:ext cx="4278924" cy="33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1" tIns="47450" rIns="94901" bIns="47450" numCol="1" anchor="b" anchorCtr="0" compatLnSpc="1">
            <a:prstTxWarp prst="textNoShape">
              <a:avLst/>
            </a:prstTxWarp>
          </a:bodyPr>
          <a:lstStyle>
            <a:lvl1pPr algn="r" defTabSz="949117" eaLnBrk="1" hangingPunct="1">
              <a:defRPr sz="1300">
                <a:latin typeface="Arial" charset="0"/>
              </a:defRPr>
            </a:lvl1pPr>
          </a:lstStyle>
          <a:p>
            <a:fld id="{FC8131D7-DEDE-4325-A294-FA10D22C5DE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9219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E3A9F-7166-4908-B29C-6C91A8637EDF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3263" y="504825"/>
            <a:ext cx="3390900" cy="25288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128" y="3203587"/>
            <a:ext cx="7238415" cy="3032871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B4056-115E-44D2-AD84-DDE0DDF83D09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3263" y="504825"/>
            <a:ext cx="3390900" cy="2528888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B4056-115E-44D2-AD84-DDE0DDF83D09}" type="slidenum">
              <a:rPr lang="en-US" altLang="ja-JP"/>
              <a:pPr/>
              <a:t>2</a:t>
            </a:fld>
            <a:endParaRPr lang="en-US" altLang="ja-JP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3263" y="504825"/>
            <a:ext cx="3390900" cy="2528888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131D7-DEDE-4325-A294-FA10D22C5DE2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9176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B4056-115E-44D2-AD84-DDE0DDF83D09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3263" y="504825"/>
            <a:ext cx="3390900" cy="2528888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B4056-115E-44D2-AD84-DDE0DDF83D09}" type="slidenum">
              <a:rPr lang="en-US" altLang="ja-JP"/>
              <a:pPr/>
              <a:t>5</a:t>
            </a:fld>
            <a:endParaRPr lang="en-US" altLang="ja-JP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3263" y="504825"/>
            <a:ext cx="3390900" cy="2528888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B4056-115E-44D2-AD84-DDE0DDF83D09}" type="slidenum">
              <a:rPr lang="en-US" altLang="ja-JP"/>
              <a:pPr/>
              <a:t>6</a:t>
            </a:fld>
            <a:endParaRPr lang="en-US" altLang="ja-JP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43263" y="504825"/>
            <a:ext cx="3390900" cy="2528888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4" name="Group 314"/>
          <p:cNvGrpSpPr>
            <a:grpSpLocks noChangeAspect="1"/>
          </p:cNvGrpSpPr>
          <p:nvPr userDrawn="1"/>
        </p:nvGrpSpPr>
        <p:grpSpPr bwMode="auto">
          <a:xfrm>
            <a:off x="0" y="0"/>
            <a:ext cx="9901238" cy="7380288"/>
            <a:chOff x="0" y="0"/>
            <a:chExt cx="6237" cy="4649"/>
          </a:xfrm>
        </p:grpSpPr>
        <p:sp>
          <p:nvSpPr>
            <p:cNvPr id="5389" name="Rectangle 269"/>
            <p:cNvSpPr>
              <a:spLocks noChangeAspect="1" noChangeArrowheads="1"/>
            </p:cNvSpPr>
            <p:nvPr userDrawn="1"/>
          </p:nvSpPr>
          <p:spPr bwMode="auto">
            <a:xfrm>
              <a:off x="0" y="3640"/>
              <a:ext cx="6237" cy="771"/>
            </a:xfrm>
            <a:prstGeom prst="rect">
              <a:avLst/>
            </a:prstGeom>
            <a:solidFill>
              <a:srgbClr val="0328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5398" name="Rectangle 278"/>
            <p:cNvSpPr>
              <a:spLocks noChangeAspect="1" noChangeArrowheads="1"/>
            </p:cNvSpPr>
            <p:nvPr userDrawn="1"/>
          </p:nvSpPr>
          <p:spPr bwMode="auto">
            <a:xfrm>
              <a:off x="5749" y="0"/>
              <a:ext cx="272" cy="364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5400" name="Rectangle 280"/>
            <p:cNvSpPr>
              <a:spLocks noChangeAspect="1" noChangeArrowheads="1"/>
            </p:cNvSpPr>
            <p:nvPr userDrawn="1"/>
          </p:nvSpPr>
          <p:spPr bwMode="auto">
            <a:xfrm>
              <a:off x="5749" y="4411"/>
              <a:ext cx="272" cy="23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5399" name="Rectangle 279"/>
            <p:cNvSpPr>
              <a:spLocks noChangeAspect="1" noChangeArrowheads="1"/>
            </p:cNvSpPr>
            <p:nvPr userDrawn="1"/>
          </p:nvSpPr>
          <p:spPr bwMode="auto">
            <a:xfrm>
              <a:off x="5749" y="3640"/>
              <a:ext cx="272" cy="771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pic>
          <p:nvPicPr>
            <p:cNvPr id="5390" name="Picture 270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6" y="3766"/>
              <a:ext cx="1134" cy="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01" name="Line 281"/>
            <p:cNvSpPr>
              <a:spLocks noChangeAspect="1" noChangeShapeType="1"/>
            </p:cNvSpPr>
            <p:nvPr userDrawn="1"/>
          </p:nvSpPr>
          <p:spPr bwMode="auto">
            <a:xfrm>
              <a:off x="443" y="1689"/>
              <a:ext cx="5794" cy="1"/>
            </a:xfrm>
            <a:prstGeom prst="line">
              <a:avLst/>
            </a:prstGeom>
            <a:noFill/>
            <a:ln w="9525">
              <a:solidFill>
                <a:srgbClr val="CC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5403" name="Line 283"/>
            <p:cNvSpPr>
              <a:spLocks noChangeAspect="1" noChangeShapeType="1"/>
            </p:cNvSpPr>
            <p:nvPr userDrawn="1"/>
          </p:nvSpPr>
          <p:spPr bwMode="auto">
            <a:xfrm>
              <a:off x="443" y="4457"/>
              <a:ext cx="5794" cy="1"/>
            </a:xfrm>
            <a:prstGeom prst="line">
              <a:avLst/>
            </a:prstGeom>
            <a:noFill/>
            <a:ln w="9525">
              <a:solidFill>
                <a:srgbClr val="CC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675" y="2193925"/>
            <a:ext cx="7921625" cy="4111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0"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ja-JP" noProof="0" smtClean="0"/>
              <a:t>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0088" y="2673350"/>
            <a:ext cx="7923212" cy="3968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tIns="46800" bIns="46800">
            <a:spAutoFit/>
          </a:bodyPr>
          <a:lstStyle>
            <a:lvl1pPr>
              <a:lnSpc>
                <a:spcPct val="100000"/>
              </a:lnSpc>
              <a:spcBef>
                <a:spcPct val="20000"/>
              </a:spcBef>
              <a:defRPr sz="2000" b="0"/>
            </a:lvl1pPr>
          </a:lstStyle>
          <a:p>
            <a:pPr lvl="0"/>
            <a:r>
              <a:rPr lang="en-US" altLang="ja-JP" noProof="0" smtClean="0"/>
              <a:t>Sub Title</a:t>
            </a:r>
          </a:p>
        </p:txBody>
      </p:sp>
      <p:sp>
        <p:nvSpPr>
          <p:cNvPr id="5353" name="Rectangle 233"/>
          <p:cNvSpPr>
            <a:spLocks noGrp="1" noChangeArrowheads="1"/>
          </p:cNvSpPr>
          <p:nvPr>
            <p:ph type="dt" sz="half" idx="2"/>
          </p:nvPr>
        </p:nvSpPr>
        <p:spPr>
          <a:xfrm>
            <a:off x="7831138" y="7118350"/>
            <a:ext cx="796925" cy="261938"/>
          </a:xfrm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354" name="Rectangle 234"/>
          <p:cNvSpPr>
            <a:spLocks noGrp="1" noChangeArrowheads="1"/>
          </p:cNvSpPr>
          <p:nvPr>
            <p:ph type="ftr" sz="quarter" idx="3"/>
          </p:nvPr>
        </p:nvSpPr>
        <p:spPr>
          <a:xfrm>
            <a:off x="7038975" y="7121525"/>
            <a:ext cx="738188" cy="258763"/>
          </a:xfrm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404" name="Rectangle 28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64588" y="7113588"/>
            <a:ext cx="366712" cy="266700"/>
          </a:xfrm>
        </p:spPr>
        <p:txBody>
          <a:bodyPr/>
          <a:lstStyle>
            <a:lvl1pPr>
              <a:defRPr/>
            </a:lvl1pPr>
          </a:lstStyle>
          <a:p>
            <a:fld id="{3447C350-DFD3-4B4D-9C3D-A6F4D77AD17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51E77C-EF21-4445-A770-149CFBEC5282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9552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3438" y="592138"/>
            <a:ext cx="2232025" cy="6049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592138"/>
            <a:ext cx="6545263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C3E164-57BB-4382-9104-DF167E172AD4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5708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8288" indent="-268288">
              <a:buClr>
                <a:srgbClr val="002060"/>
              </a:buClr>
              <a:buSzPct val="100000"/>
              <a:buFont typeface="Wingdings" pitchFamily="2" charset="2"/>
              <a:buChar char=""/>
              <a:defRPr sz="1800"/>
            </a:lvl1pPr>
            <a:lvl2pPr marL="623888" indent="-266700">
              <a:buClr>
                <a:srgbClr val="002060"/>
              </a:buClr>
              <a:buSzPct val="100000"/>
              <a:buFont typeface="Wingdings" pitchFamily="2" charset="2"/>
              <a:buChar char=""/>
              <a:defRPr sz="1600"/>
            </a:lvl2pPr>
            <a:lvl3pPr marL="981075" indent="-266700">
              <a:buClr>
                <a:srgbClr val="002060"/>
              </a:buClr>
              <a:buSzPct val="100000"/>
              <a:buFont typeface="Arial" pitchFamily="34" charset="0"/>
              <a:buChar char="►"/>
              <a:defRPr/>
            </a:lvl3pPr>
            <a:lvl4pPr marL="1352550" indent="-271463">
              <a:buClr>
                <a:srgbClr val="002060"/>
              </a:buClr>
              <a:buFont typeface="Arial" pitchFamily="34" charset="0"/>
              <a:buChar char="●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9B35F1-CACC-4168-92B7-8B2A368F0665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0429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741863"/>
            <a:ext cx="8415337" cy="14668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127375"/>
            <a:ext cx="8415337" cy="16144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262F71-0D2D-42F7-9C46-E9BC5657D84F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7841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775" y="1314450"/>
            <a:ext cx="4387850" cy="5327650"/>
          </a:xfrm>
        </p:spPr>
        <p:txBody>
          <a:bodyPr/>
          <a:lstStyle>
            <a:lvl1pPr marL="268288" indent="-268288" algn="l" defTabSz="987425" rtl="0" fontAlgn="ctr">
              <a:lnSpc>
                <a:spcPct val="125000"/>
              </a:lnSpc>
              <a:spcBef>
                <a:spcPct val="6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n"/>
              <a:defRPr kumimoji="1" lang="en-US" sz="1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68288" algn="l" defTabSz="987425" rtl="0" fontAlgn="ctr">
              <a:lnSpc>
                <a:spcPct val="125000"/>
              </a:lnSpc>
              <a:spcBef>
                <a:spcPct val="6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u"/>
              <a:defRPr kumimoji="1"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1075" indent="-266700" algn="l" defTabSz="987425" rtl="0" fontAlgn="ctr">
              <a:lnSpc>
                <a:spcPct val="125000"/>
              </a:lnSpc>
              <a:spcBef>
                <a:spcPct val="6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Arial" pitchFamily="34" charset="0"/>
              <a:buChar char="►"/>
              <a:defRPr kumimoji="1" lang="en-US" sz="14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0963" indent="-269875" algn="l" defTabSz="987425" rtl="0" fontAlgn="ctr">
              <a:lnSpc>
                <a:spcPct val="125000"/>
              </a:lnSpc>
              <a:spcBef>
                <a:spcPct val="60000"/>
              </a:spcBef>
              <a:spcAft>
                <a:spcPct val="0"/>
              </a:spcAft>
              <a:buClr>
                <a:srgbClr val="002060"/>
              </a:buClr>
              <a:buFont typeface="Arial" pitchFamily="34" charset="0"/>
              <a:buChar char="●"/>
              <a:defRPr kumimoji="1" lang="en-US" sz="12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1B92A5-1810-471A-B595-EC7163A19351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022627" y="1313880"/>
            <a:ext cx="4387850" cy="5327650"/>
          </a:xfrm>
        </p:spPr>
        <p:txBody>
          <a:bodyPr/>
          <a:lstStyle>
            <a:lvl1pPr marL="268288" indent="-268288" algn="l" defTabSz="987425" rtl="0" fontAlgn="ctr">
              <a:lnSpc>
                <a:spcPct val="125000"/>
              </a:lnSpc>
              <a:spcBef>
                <a:spcPct val="6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n"/>
              <a:defRPr kumimoji="1" lang="en-US" sz="1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68288" algn="l" defTabSz="987425" rtl="0" fontAlgn="ctr">
              <a:lnSpc>
                <a:spcPct val="125000"/>
              </a:lnSpc>
              <a:spcBef>
                <a:spcPct val="6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u"/>
              <a:defRPr kumimoji="1"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1075" indent="-266700" algn="l" defTabSz="987425" rtl="0" fontAlgn="ctr">
              <a:lnSpc>
                <a:spcPct val="125000"/>
              </a:lnSpc>
              <a:spcBef>
                <a:spcPct val="6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Arial" pitchFamily="34" charset="0"/>
              <a:buChar char="►"/>
              <a:defRPr kumimoji="1" lang="en-US" sz="14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0963" indent="-269875" algn="l" defTabSz="987425" rtl="0" fontAlgn="ctr">
              <a:lnSpc>
                <a:spcPct val="125000"/>
              </a:lnSpc>
              <a:spcBef>
                <a:spcPct val="60000"/>
              </a:spcBef>
              <a:spcAft>
                <a:spcPct val="0"/>
              </a:spcAft>
              <a:buClr>
                <a:srgbClr val="002060"/>
              </a:buClr>
              <a:buFont typeface="Arial" pitchFamily="34" charset="0"/>
              <a:buChar char="●"/>
              <a:defRPr kumimoji="1" lang="en-US" sz="12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0197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95275"/>
            <a:ext cx="8910638" cy="12303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52588"/>
            <a:ext cx="4375150" cy="687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339975"/>
            <a:ext cx="4375150" cy="4252913"/>
          </a:xfrm>
        </p:spPr>
        <p:txBody>
          <a:bodyPr/>
          <a:lstStyle>
            <a:lvl1pPr marL="261938" indent="-261938">
              <a:buFont typeface="Wingdings" pitchFamily="2" charset="2"/>
              <a:buChar char="n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652588"/>
            <a:ext cx="4376738" cy="687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339975"/>
            <a:ext cx="4376738" cy="4252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12ABBF-3DDE-41B8-9D21-D607A9A33A18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71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5740CA-EFB4-4401-A521-14DC085537CC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025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159CDC-2914-4987-8BD5-9C7AAF2C9DAB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059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93688"/>
            <a:ext cx="3257550" cy="12509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0325" y="293688"/>
            <a:ext cx="5535613" cy="6299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44638"/>
            <a:ext cx="3257550" cy="5048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BD3AEB-F737-411F-BBA4-574467396F11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900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925" y="5165725"/>
            <a:ext cx="5942013" cy="6096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9925" y="658813"/>
            <a:ext cx="5942013" cy="44291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9925" y="5775325"/>
            <a:ext cx="5942013" cy="8667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850E2-A6CA-433B-A5E9-1794960FEA9A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282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67825" y="6958013"/>
            <a:ext cx="36671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8740" tIns="49370" rIns="98740" bIns="49370" numCol="1" anchor="t" anchorCtr="0" compatLnSpc="1">
            <a:prstTxWarp prst="textNoShape">
              <a:avLst/>
            </a:prstTxWarp>
            <a:spAutoFit/>
          </a:bodyPr>
          <a:lstStyle>
            <a:lvl1pPr algn="r" defTabSz="987425" eaLnBrk="1" hangingPunct="1">
              <a:spcBef>
                <a:spcPct val="50000"/>
              </a:spcBef>
              <a:defRPr sz="1100">
                <a:latin typeface="+mn-lt"/>
              </a:defRPr>
            </a:lvl1pPr>
          </a:lstStyle>
          <a:p>
            <a:fld id="{53BC970A-1DB8-4CF1-82A7-9CA9606898B9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623300" y="6642100"/>
            <a:ext cx="79692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61004" rIns="98740" bIns="49370" numCol="1" anchor="t" anchorCtr="0" compatLnSpc="1">
            <a:prstTxWarp prst="textNoShape">
              <a:avLst/>
            </a:prstTxWarp>
            <a:spAutoFit/>
          </a:bodyPr>
          <a:lstStyle>
            <a:lvl1pPr defTabSz="987425" eaLnBrk="1" hangingPunct="1">
              <a:spcBef>
                <a:spcPct val="50000"/>
              </a:spcBef>
              <a:defRPr sz="1000"/>
            </a:lvl1pPr>
          </a:lstStyle>
          <a:p>
            <a:endParaRPr lang="en-US" altLang="ja-JP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31138" y="6642100"/>
            <a:ext cx="7381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8740" tIns="57416" rIns="98740" bIns="49370" numCol="1" anchor="t" anchorCtr="0" compatLnSpc="1">
            <a:prstTxWarp prst="textNoShape">
              <a:avLst/>
            </a:prstTxWarp>
            <a:spAutoFit/>
          </a:bodyPr>
          <a:lstStyle>
            <a:lvl1pPr algn="r" defTabSz="987425" eaLnBrk="1" hangingPunct="1">
              <a:spcBef>
                <a:spcPct val="50000"/>
              </a:spcBef>
              <a:defRPr sz="1000"/>
            </a:lvl1pPr>
          </a:lstStyle>
          <a:p>
            <a:endParaRPr lang="en-US" altLang="ja-JP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314450"/>
            <a:ext cx="8929688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160" name="Picture 13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6750050"/>
            <a:ext cx="1081088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592138"/>
            <a:ext cx="8856663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400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grpSp>
        <p:nvGrpSpPr>
          <p:cNvPr id="1357" name="Group 333"/>
          <p:cNvGrpSpPr>
            <a:grpSpLocks noChangeAspect="1"/>
          </p:cNvGrpSpPr>
          <p:nvPr userDrawn="1"/>
        </p:nvGrpSpPr>
        <p:grpSpPr bwMode="auto">
          <a:xfrm>
            <a:off x="109538" y="406400"/>
            <a:ext cx="9739312" cy="865188"/>
            <a:chOff x="69" y="283"/>
            <a:chExt cx="6135" cy="545"/>
          </a:xfrm>
        </p:grpSpPr>
        <p:sp>
          <p:nvSpPr>
            <p:cNvPr id="1347" name="Rectangle 323"/>
            <p:cNvSpPr>
              <a:spLocks noChangeAspect="1" noChangeArrowheads="1"/>
            </p:cNvSpPr>
            <p:nvPr userDrawn="1"/>
          </p:nvSpPr>
          <p:spPr bwMode="auto">
            <a:xfrm rot="10800000">
              <a:off x="211" y="655"/>
              <a:ext cx="50" cy="17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3285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1348" name="Rectangle 324"/>
            <p:cNvSpPr>
              <a:spLocks noChangeAspect="1" noChangeArrowheads="1"/>
            </p:cNvSpPr>
            <p:nvPr userDrawn="1"/>
          </p:nvSpPr>
          <p:spPr bwMode="auto">
            <a:xfrm rot="10800000">
              <a:off x="210" y="283"/>
              <a:ext cx="50" cy="342"/>
            </a:xfrm>
            <a:prstGeom prst="rect">
              <a:avLst/>
            </a:prstGeom>
            <a:gradFill rotWithShape="1">
              <a:gsLst>
                <a:gs pos="0">
                  <a:srgbClr val="03285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1349" name="Rectangle 325"/>
            <p:cNvSpPr>
              <a:spLocks noChangeAspect="1" noChangeArrowheads="1"/>
            </p:cNvSpPr>
            <p:nvPr userDrawn="1"/>
          </p:nvSpPr>
          <p:spPr bwMode="auto">
            <a:xfrm rot="10800000">
              <a:off x="261" y="283"/>
              <a:ext cx="34" cy="363"/>
            </a:xfrm>
            <a:prstGeom prst="rect">
              <a:avLst/>
            </a:prstGeom>
            <a:gradFill rotWithShape="1">
              <a:gsLst>
                <a:gs pos="0">
                  <a:srgbClr val="E1E1E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1350" name="Rectangle 326"/>
            <p:cNvSpPr>
              <a:spLocks noChangeAspect="1" noChangeArrowheads="1"/>
            </p:cNvSpPr>
            <p:nvPr userDrawn="1"/>
          </p:nvSpPr>
          <p:spPr bwMode="auto">
            <a:xfrm rot="10800000">
              <a:off x="261" y="690"/>
              <a:ext cx="34" cy="13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E1E1E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1351" name="Rectangle 327"/>
            <p:cNvSpPr>
              <a:spLocks noChangeAspect="1" noChangeArrowheads="1"/>
            </p:cNvSpPr>
            <p:nvPr userDrawn="1"/>
          </p:nvSpPr>
          <p:spPr bwMode="auto">
            <a:xfrm>
              <a:off x="69" y="623"/>
              <a:ext cx="102" cy="3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3285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1352" name="Rectangle 328"/>
            <p:cNvSpPr>
              <a:spLocks noChangeAspect="1" noChangeArrowheads="1"/>
            </p:cNvSpPr>
            <p:nvPr userDrawn="1"/>
          </p:nvSpPr>
          <p:spPr bwMode="auto">
            <a:xfrm>
              <a:off x="259" y="646"/>
              <a:ext cx="5058" cy="11"/>
            </a:xfrm>
            <a:prstGeom prst="rect">
              <a:avLst/>
            </a:prstGeom>
            <a:solidFill>
              <a:srgbClr val="0328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1353" name="Rectangle 329"/>
            <p:cNvSpPr>
              <a:spLocks noChangeAspect="1" noChangeArrowheads="1"/>
            </p:cNvSpPr>
            <p:nvPr userDrawn="1"/>
          </p:nvSpPr>
          <p:spPr bwMode="auto">
            <a:xfrm>
              <a:off x="261" y="657"/>
              <a:ext cx="462" cy="34"/>
            </a:xfrm>
            <a:prstGeom prst="rect">
              <a:avLst/>
            </a:prstGeom>
            <a:gradFill rotWithShape="1">
              <a:gsLst>
                <a:gs pos="0">
                  <a:srgbClr val="E1E1E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1354" name="Rectangle 330"/>
            <p:cNvSpPr>
              <a:spLocks noChangeAspect="1" noChangeArrowheads="1"/>
            </p:cNvSpPr>
            <p:nvPr userDrawn="1"/>
          </p:nvSpPr>
          <p:spPr bwMode="auto">
            <a:xfrm>
              <a:off x="5296" y="646"/>
              <a:ext cx="908" cy="11"/>
            </a:xfrm>
            <a:prstGeom prst="rect">
              <a:avLst/>
            </a:prstGeom>
            <a:gradFill rotWithShape="1">
              <a:gsLst>
                <a:gs pos="0">
                  <a:srgbClr val="03285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1355" name="Rectangle 331"/>
            <p:cNvSpPr>
              <a:spLocks noChangeAspect="1" noChangeArrowheads="1"/>
            </p:cNvSpPr>
            <p:nvPr userDrawn="1"/>
          </p:nvSpPr>
          <p:spPr bwMode="auto">
            <a:xfrm>
              <a:off x="170" y="623"/>
              <a:ext cx="90" cy="34"/>
            </a:xfrm>
            <a:prstGeom prst="rect">
              <a:avLst/>
            </a:prstGeom>
            <a:solidFill>
              <a:srgbClr val="0328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1356" name="Line 332"/>
            <p:cNvSpPr>
              <a:spLocks noChangeAspect="1" noChangeShapeType="1"/>
            </p:cNvSpPr>
            <p:nvPr userDrawn="1"/>
          </p:nvSpPr>
          <p:spPr bwMode="auto">
            <a:xfrm>
              <a:off x="250" y="329"/>
              <a:ext cx="0" cy="49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87425" rtl="0" fontAlgn="base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87425" rtl="0" fontAlgn="base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defTabSz="987425" rtl="0" fontAlgn="base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defTabSz="987425" rtl="0" fontAlgn="base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defTabSz="987425" rtl="0" fontAlgn="base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l" defTabSz="987425" rtl="0" fontAlgn="base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defTabSz="987425" rtl="0" fontAlgn="base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defTabSz="987425" rtl="0" fontAlgn="base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defTabSz="987425" rtl="0" fontAlgn="base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261938" indent="-261938" algn="l" defTabSz="987425" rtl="0" fontAlgn="ctr">
        <a:lnSpc>
          <a:spcPct val="125000"/>
        </a:lnSpc>
        <a:spcBef>
          <a:spcPct val="60000"/>
        </a:spcBef>
        <a:spcAft>
          <a:spcPct val="0"/>
        </a:spcAft>
        <a:buClr>
          <a:srgbClr val="002060"/>
        </a:buClr>
        <a:buFont typeface="Wingdings" pitchFamily="2" charset="2"/>
        <a:buChar char="n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31825" indent="-285750" algn="l" defTabSz="987425" rtl="0" fontAlgn="ctr">
        <a:lnSpc>
          <a:spcPct val="125000"/>
        </a:lnSpc>
        <a:spcBef>
          <a:spcPct val="60000"/>
        </a:spcBef>
        <a:spcAft>
          <a:spcPct val="0"/>
        </a:spcAft>
        <a:buFont typeface="Wingdings" pitchFamily="2" charset="2"/>
        <a:buChar char="u"/>
        <a:defRPr kumimoji="1" sz="1600">
          <a:solidFill>
            <a:schemeClr val="tx1"/>
          </a:solidFill>
          <a:latin typeface="+mn-lt"/>
          <a:ea typeface="+mn-ea"/>
        </a:defRPr>
      </a:lvl2pPr>
      <a:lvl3pPr marL="981075" indent="-268288" algn="l" defTabSz="987425" rtl="0" fontAlgn="ctr">
        <a:lnSpc>
          <a:spcPct val="125000"/>
        </a:lnSpc>
        <a:spcBef>
          <a:spcPct val="60000"/>
        </a:spcBef>
        <a:spcAft>
          <a:spcPct val="0"/>
        </a:spcAft>
        <a:buClr>
          <a:srgbClr val="002060"/>
        </a:buClr>
        <a:buSzPct val="100000"/>
        <a:buFont typeface="Arial" pitchFamily="34" charset="0"/>
        <a:buChar char="►"/>
        <a:defRPr kumimoji="1" sz="1400">
          <a:solidFill>
            <a:schemeClr val="tx1"/>
          </a:solidFill>
          <a:latin typeface="+mn-lt"/>
          <a:ea typeface="+mn-ea"/>
        </a:defRPr>
      </a:lvl3pPr>
      <a:lvl4pPr marL="1343025" indent="-274638" algn="l" defTabSz="987425" rtl="0" fontAlgn="ctr">
        <a:lnSpc>
          <a:spcPct val="125000"/>
        </a:lnSpc>
        <a:spcBef>
          <a:spcPct val="60000"/>
        </a:spcBef>
        <a:spcAft>
          <a:spcPct val="0"/>
        </a:spcAft>
        <a:buClr>
          <a:srgbClr val="002060"/>
        </a:buClr>
        <a:buFont typeface="Arial" pitchFamily="34" charset="0"/>
        <a:buChar char="●"/>
        <a:defRPr kumimoji="1" sz="1200">
          <a:solidFill>
            <a:schemeClr val="tx1"/>
          </a:solidFill>
          <a:latin typeface="+mn-lt"/>
          <a:ea typeface="+mn-ea"/>
        </a:defRPr>
      </a:lvl4pPr>
      <a:lvl5pPr marL="906463" indent="-166688" algn="l" defTabSz="987425" rtl="0" fontAlgn="ctr">
        <a:lnSpc>
          <a:spcPct val="125000"/>
        </a:lnSpc>
        <a:spcBef>
          <a:spcPct val="60000"/>
        </a:spcBef>
        <a:spcAft>
          <a:spcPct val="0"/>
        </a:spcAft>
        <a:buClr>
          <a:srgbClr val="96A8C0"/>
        </a:buClr>
        <a:buSzPct val="80000"/>
        <a:buFont typeface="Wingdings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5pPr>
      <a:lvl6pPr marL="1363663" indent="-166688" algn="l" defTabSz="987425" rtl="0" fontAlgn="ctr">
        <a:lnSpc>
          <a:spcPct val="125000"/>
        </a:lnSpc>
        <a:spcBef>
          <a:spcPct val="60000"/>
        </a:spcBef>
        <a:spcAft>
          <a:spcPct val="0"/>
        </a:spcAft>
        <a:buClr>
          <a:srgbClr val="96A8C0"/>
        </a:buClr>
        <a:buSzPct val="80000"/>
        <a:buFont typeface="Wingdings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6pPr>
      <a:lvl7pPr marL="1820863" indent="-166688" algn="l" defTabSz="987425" rtl="0" fontAlgn="ctr">
        <a:lnSpc>
          <a:spcPct val="125000"/>
        </a:lnSpc>
        <a:spcBef>
          <a:spcPct val="60000"/>
        </a:spcBef>
        <a:spcAft>
          <a:spcPct val="0"/>
        </a:spcAft>
        <a:buClr>
          <a:srgbClr val="96A8C0"/>
        </a:buClr>
        <a:buSzPct val="80000"/>
        <a:buFont typeface="Wingdings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7pPr>
      <a:lvl8pPr marL="2278063" indent="-166688" algn="l" defTabSz="987425" rtl="0" fontAlgn="ctr">
        <a:lnSpc>
          <a:spcPct val="125000"/>
        </a:lnSpc>
        <a:spcBef>
          <a:spcPct val="60000"/>
        </a:spcBef>
        <a:spcAft>
          <a:spcPct val="0"/>
        </a:spcAft>
        <a:buClr>
          <a:srgbClr val="96A8C0"/>
        </a:buClr>
        <a:buSzPct val="80000"/>
        <a:buFont typeface="Wingdings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8pPr>
      <a:lvl9pPr marL="2735263" indent="-166688" algn="l" defTabSz="987425" rtl="0" fontAlgn="ctr">
        <a:lnSpc>
          <a:spcPct val="125000"/>
        </a:lnSpc>
        <a:spcBef>
          <a:spcPct val="60000"/>
        </a:spcBef>
        <a:spcAft>
          <a:spcPct val="0"/>
        </a:spcAft>
        <a:buClr>
          <a:srgbClr val="96A8C0"/>
        </a:buClr>
        <a:buSzPct val="80000"/>
        <a:buFont typeface="Wingdings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05" name="Rectangle 109"/>
          <p:cNvSpPr>
            <a:spLocks noGrp="1" noChangeArrowheads="1"/>
          </p:cNvSpPr>
          <p:nvPr>
            <p:ph type="ctrTitle"/>
          </p:nvPr>
        </p:nvSpPr>
        <p:spPr>
          <a:xfrm>
            <a:off x="701675" y="1774091"/>
            <a:ext cx="7921625" cy="830997"/>
          </a:xfrm>
        </p:spPr>
        <p:txBody>
          <a:bodyPr/>
          <a:lstStyle/>
          <a:p>
            <a:r>
              <a:rPr lang="en-GB" altLang="ja-JP" dirty="0" smtClean="0"/>
              <a:t>CARTO</a:t>
            </a:r>
            <a:br>
              <a:rPr lang="en-GB" altLang="ja-JP" dirty="0" smtClean="0"/>
            </a:br>
            <a:r>
              <a:rPr lang="en-GB" altLang="ja-JP" dirty="0" smtClean="0"/>
              <a:t>Application Cartography – CMDB for Daiwa</a:t>
            </a:r>
            <a:endParaRPr lang="en-GB" altLang="ja-JP" dirty="0"/>
          </a:p>
        </p:txBody>
      </p:sp>
      <p:sp>
        <p:nvSpPr>
          <p:cNvPr id="55423" name="Text Box 127"/>
          <p:cNvSpPr txBox="1">
            <a:spLocks noChangeArrowheads="1"/>
          </p:cNvSpPr>
          <p:nvPr/>
        </p:nvSpPr>
        <p:spPr bwMode="auto">
          <a:xfrm>
            <a:off x="701675" y="2778581"/>
            <a:ext cx="100508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defTabSz="911225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455613" defTabSz="911225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911225" defTabSz="911225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366838" defTabSz="911225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822450" defTabSz="911225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279650" defTabSz="9112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736850" defTabSz="9112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194050" defTabSz="9112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651250" defTabSz="9112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GB" altLang="ja-JP" sz="1400" dirty="0" smtClean="0"/>
              <a:t>August 2013</a:t>
            </a:r>
            <a:endParaRPr lang="en-GB" altLang="ja-JP" sz="1400" dirty="0"/>
          </a:p>
        </p:txBody>
      </p:sp>
      <p:sp>
        <p:nvSpPr>
          <p:cNvPr id="55436" name="Text Box 140"/>
          <p:cNvSpPr txBox="1">
            <a:spLocks noChangeArrowheads="1"/>
          </p:cNvSpPr>
          <p:nvPr/>
        </p:nvSpPr>
        <p:spPr bwMode="auto">
          <a:xfrm>
            <a:off x="774700" y="4524375"/>
            <a:ext cx="40322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987425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defTabSz="987425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defTabSz="987425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defTabSz="987425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defTabSz="987425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defTabSz="987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defTabSz="987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defTabSz="987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defTabSz="987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ja-JP" sz="1600" b="1" dirty="0">
                <a:ea typeface="ＭＳ Ｐ明朝" pitchFamily="18" charset="-128"/>
              </a:rPr>
              <a:t>Daiwa Capital Markets Europe Limited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C77C8-0A58-4070-97E0-45CCC313AAA9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38938" name="Rectangle 26"/>
          <p:cNvSpPr>
            <a:spLocks noGrp="1" noChangeArrowheads="1"/>
          </p:cNvSpPr>
          <p:nvPr>
            <p:ph type="title"/>
          </p:nvPr>
        </p:nvSpPr>
        <p:spPr>
          <a:xfrm>
            <a:off x="558800" y="588351"/>
            <a:ext cx="8856663" cy="332399"/>
          </a:xfrm>
        </p:spPr>
        <p:txBody>
          <a:bodyPr/>
          <a:lstStyle/>
          <a:p>
            <a:r>
              <a:rPr lang="en-GB" altLang="ja-JP" dirty="0" smtClean="0"/>
              <a:t>Introduction</a:t>
            </a:r>
            <a:endParaRPr lang="en-GB" altLang="ja-JP" dirty="0"/>
          </a:p>
        </p:txBody>
      </p:sp>
      <p:sp>
        <p:nvSpPr>
          <p:cNvPr id="38939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486123" y="1385888"/>
            <a:ext cx="8929688" cy="5327650"/>
          </a:xfrm>
        </p:spPr>
        <p:txBody>
          <a:bodyPr>
            <a:normAutofit/>
          </a:bodyPr>
          <a:lstStyle/>
          <a:p>
            <a:pPr lvl="0"/>
            <a:r>
              <a:rPr lang="en-GB" altLang="ja-JP" dirty="0" smtClean="0"/>
              <a:t>DCME and Daiwa as a group needs a CMDB solution to answer simple questions about the Information System such as</a:t>
            </a:r>
            <a:endParaRPr lang="en-GB" altLang="ja-JP" dirty="0" smtClean="0"/>
          </a:p>
          <a:p>
            <a:pPr lvl="1"/>
            <a:r>
              <a:rPr lang="en-GB" dirty="0"/>
              <a:t>Who is impacted by a release of a given component?</a:t>
            </a:r>
          </a:p>
          <a:p>
            <a:pPr lvl="1"/>
            <a:r>
              <a:rPr lang="en-GB" dirty="0"/>
              <a:t>Can I see a diagram of the system (</a:t>
            </a:r>
            <a:r>
              <a:rPr lang="en-GB" dirty="0" smtClean="0"/>
              <a:t>asks </a:t>
            </a:r>
            <a:r>
              <a:rPr lang="en-GB" dirty="0"/>
              <a:t>the new joiner/Internal Audit)?</a:t>
            </a:r>
          </a:p>
          <a:p>
            <a:pPr lvl="1"/>
            <a:r>
              <a:rPr lang="en-GB" dirty="0" smtClean="0"/>
              <a:t>Are there redundant components?</a:t>
            </a:r>
            <a:endParaRPr lang="en-GB" dirty="0"/>
          </a:p>
          <a:p>
            <a:pPr lvl="1"/>
            <a:r>
              <a:rPr lang="en-GB" dirty="0"/>
              <a:t>Who owns application X?</a:t>
            </a:r>
          </a:p>
          <a:p>
            <a:pPr lvl="1"/>
            <a:r>
              <a:rPr lang="en-GB" dirty="0"/>
              <a:t>Is there a component that does Y?</a:t>
            </a:r>
          </a:p>
          <a:p>
            <a:pPr lvl="1"/>
            <a:r>
              <a:rPr lang="en-GB" dirty="0" smtClean="0"/>
              <a:t>Do </a:t>
            </a:r>
            <a:r>
              <a:rPr lang="en-GB" dirty="0"/>
              <a:t>we </a:t>
            </a:r>
            <a:r>
              <a:rPr lang="en-GB" dirty="0" smtClean="0"/>
              <a:t>use licence Z?</a:t>
            </a:r>
          </a:p>
          <a:p>
            <a:r>
              <a:rPr lang="en-GB" dirty="0" smtClean="0"/>
              <a:t>The focus is on the application and middleware layer, but can be extended to the hardware, the virtual environments and the business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C77C8-0A58-4070-97E0-45CCC313AAA9}" type="slidenum">
              <a:rPr lang="en-US" altLang="ja-JP"/>
              <a:pPr/>
              <a:t>2</a:t>
            </a:fld>
            <a:endParaRPr lang="en-US" altLang="ja-JP"/>
          </a:p>
        </p:txBody>
      </p:sp>
      <p:sp>
        <p:nvSpPr>
          <p:cNvPr id="38938" name="Rectangle 26"/>
          <p:cNvSpPr>
            <a:spLocks noGrp="1" noChangeArrowheads="1"/>
          </p:cNvSpPr>
          <p:nvPr>
            <p:ph type="title"/>
          </p:nvPr>
        </p:nvSpPr>
        <p:spPr>
          <a:xfrm>
            <a:off x="558800" y="588351"/>
            <a:ext cx="8856663" cy="332399"/>
          </a:xfrm>
        </p:spPr>
        <p:txBody>
          <a:bodyPr/>
          <a:lstStyle/>
          <a:p>
            <a:r>
              <a:rPr lang="en-GB" altLang="ja-JP" dirty="0" smtClean="0"/>
              <a:t>Options</a:t>
            </a:r>
            <a:endParaRPr lang="en-GB" altLang="ja-JP" dirty="0"/>
          </a:p>
        </p:txBody>
      </p:sp>
      <p:sp>
        <p:nvSpPr>
          <p:cNvPr id="38939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486123" y="1385888"/>
            <a:ext cx="8929688" cy="5327650"/>
          </a:xfrm>
        </p:spPr>
        <p:txBody>
          <a:bodyPr>
            <a:normAutofit/>
          </a:bodyPr>
          <a:lstStyle/>
          <a:p>
            <a:pPr lvl="0"/>
            <a:r>
              <a:rPr lang="en-GB" altLang="ja-JP" dirty="0" err="1" smtClean="0"/>
              <a:t>Spreadsheet</a:t>
            </a:r>
            <a:endParaRPr lang="en-GB" altLang="ja-JP" dirty="0" smtClean="0"/>
          </a:p>
          <a:p>
            <a:pPr lvl="1"/>
            <a:r>
              <a:rPr lang="en-GB" altLang="ja-JP" dirty="0" smtClean="0"/>
              <a:t>Difficult to maintain and to use (query free form fields), poor data quality</a:t>
            </a:r>
            <a:endParaRPr lang="en-GB" altLang="ja-JP" dirty="0" smtClean="0"/>
          </a:p>
          <a:p>
            <a:pPr lvl="0"/>
            <a:r>
              <a:rPr lang="en-GB" altLang="ja-JP" dirty="0" smtClean="0"/>
              <a:t>Open source tools</a:t>
            </a:r>
          </a:p>
          <a:p>
            <a:pPr lvl="1"/>
            <a:r>
              <a:rPr lang="en-GB" dirty="0" err="1" smtClean="0"/>
              <a:t>CMDBbuild</a:t>
            </a:r>
            <a:r>
              <a:rPr lang="en-GB" dirty="0" smtClean="0"/>
              <a:t> – installation not compliant with Unix team policies</a:t>
            </a:r>
          </a:p>
          <a:p>
            <a:r>
              <a:rPr lang="en-GB" dirty="0" smtClean="0"/>
              <a:t>Visio diagram maintained by consultants</a:t>
            </a:r>
          </a:p>
          <a:p>
            <a:pPr lvl="1"/>
            <a:r>
              <a:rPr lang="en-GB" dirty="0" smtClean="0"/>
              <a:t>Expensive, lack of integration with the real system</a:t>
            </a:r>
          </a:p>
          <a:p>
            <a:r>
              <a:rPr lang="en-GB" dirty="0" smtClean="0"/>
              <a:t>Agent collecting metadata</a:t>
            </a:r>
          </a:p>
          <a:p>
            <a:pPr lvl="1"/>
            <a:r>
              <a:rPr lang="en-GB" dirty="0" smtClean="0"/>
              <a:t>Not always workable at application level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In-house tool</a:t>
            </a:r>
          </a:p>
          <a:p>
            <a:pPr lvl="1"/>
            <a:r>
              <a:rPr lang="en-GB" dirty="0" smtClean="0"/>
              <a:t>Cheap, extensible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556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588351"/>
            <a:ext cx="8856663" cy="332399"/>
          </a:xfrm>
        </p:spPr>
        <p:txBody>
          <a:bodyPr/>
          <a:lstStyle/>
          <a:p>
            <a:r>
              <a:rPr lang="en-GB" dirty="0" smtClean="0"/>
              <a:t>System Overview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740CA-EFB4-4401-A521-14DC085537CC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15" name="Rounded Rectangle 14"/>
          <p:cNvSpPr/>
          <p:nvPr/>
        </p:nvSpPr>
        <p:spPr bwMode="auto">
          <a:xfrm>
            <a:off x="2862386" y="4388449"/>
            <a:ext cx="1618936" cy="79730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987425"/>
            <a:r>
              <a:rPr lang="en-GB" dirty="0" smtClean="0">
                <a:solidFill>
                  <a:schemeClr val="tx1"/>
                </a:solidFill>
                <a:ea typeface="ＭＳ Ｐゴシック" pitchFamily="50" charset="-128"/>
              </a:rPr>
              <a:t>Data Access Layer</a:t>
            </a:r>
            <a:endParaRPr lang="en-GB" dirty="0">
              <a:solidFill>
                <a:schemeClr val="tx1"/>
              </a:solidFill>
              <a:ea typeface="ＭＳ Ｐゴシック" pitchFamily="50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862387" y="2754040"/>
            <a:ext cx="1618936" cy="79730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987425"/>
            <a:r>
              <a:rPr lang="en-GB" dirty="0" smtClean="0">
                <a:solidFill>
                  <a:schemeClr val="tx1"/>
                </a:solidFill>
                <a:ea typeface="ＭＳ Ｐゴシック" pitchFamily="50" charset="-128"/>
              </a:rPr>
              <a:t>Web Site</a:t>
            </a:r>
            <a:endParaRPr lang="en-GB" dirty="0">
              <a:solidFill>
                <a:schemeClr val="tx1"/>
              </a:solidFill>
              <a:ea typeface="ＭＳ Ｐゴシック" pitchFamily="50" charset="-128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862387" y="1457896"/>
            <a:ext cx="1618936" cy="79730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defTabSz="987425"/>
            <a:r>
              <a:rPr lang="en-GB" dirty="0" smtClean="0">
                <a:solidFill>
                  <a:schemeClr val="tx1"/>
                </a:solidFill>
                <a:ea typeface="ＭＳ Ｐゴシック" pitchFamily="50" charset="-128"/>
              </a:rPr>
              <a:t>Web App</a:t>
            </a:r>
            <a:endParaRPr lang="en-GB" dirty="0">
              <a:solidFill>
                <a:schemeClr val="tx1"/>
              </a:solidFill>
              <a:ea typeface="ＭＳ Ｐゴシック" pitchFamily="50" charset="-128"/>
            </a:endParaRPr>
          </a:p>
        </p:txBody>
      </p:sp>
      <p:sp>
        <p:nvSpPr>
          <p:cNvPr id="23" name="Flowchart: Magnetic Disk 22"/>
          <p:cNvSpPr/>
          <p:nvPr/>
        </p:nvSpPr>
        <p:spPr bwMode="auto">
          <a:xfrm>
            <a:off x="2900286" y="5706368"/>
            <a:ext cx="1543137" cy="470121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87425"/>
            <a:r>
              <a:rPr lang="en-GB" dirty="0" smtClean="0">
                <a:solidFill>
                  <a:schemeClr val="dk1"/>
                </a:solidFill>
                <a:latin typeface="+mn-lt"/>
                <a:ea typeface="+mn-ea"/>
              </a:rPr>
              <a:t>Graph Database</a:t>
            </a:r>
            <a:endParaRPr lang="en-GB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pic>
        <p:nvPicPr>
          <p:cNvPr id="1026" name="Picture 2" descr="https://encrypted-tbn2.gstatic.com/images?q=tbn:ANd9GcQrtExhjPP5rCJTyPl-cxf9KzpIlqLND9pOQdQeAjrp2vnurzoUg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118" y="1408180"/>
            <a:ext cx="480163" cy="48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AREBMQEg8QDw4QEBIPEBQRFBYQDhEQFxUXGBcRFBUYHjQgGBolGxMUITEhMSsrMC4uFx8zOjMsNygtLisBCgoKDg0OGxAQGzAkHyQsLi8sLC0wLDcuLCwwLTEsLCwsNSs2LDQ0LCwsLSwsLCwtNC0sLCwsLCwsLCwsLCwsLP/AABEIAOEA4QMBEQACEQEDEQH/xAAcAAEAAgMBAQEAAAAAAAAAAAAABgcBBAUDCAL/xABJEAABAwECBwgNCwQDAQAAAAABAAIDBBESBQYHITFRkRMWUlRxksHSFzI1QWGBk6Gxs8LR4QgiIzM0U2JjdKKyQlVycxQkQxj/xAAaAQEAAgMBAAAAAAAAAAAAAAAABAUCAwYB/8QAMxEBAAECAgULBAMBAQEAAAAAAAECAwQRBRVSYaESFCExMlFxkbHB0SOB4fAiM0FiQhP/2gAMAwEAAhEDEQA/ALxQEBAQEGrhT6iX/VJ/EoPiZB9YZHe4dF/hJ66RBUvyju6cH6JnrZUHj8nfus/9FL6yJBHMrPdqu/3ew1BEkBBYuQTu1H/on/gg1ct3dyq5IPURoOLiJjRJgytjqmWuYDcnYP8A0gNl5vLoI8ICD6cxsxyp6PBpwgHtlbJG00oBzTSPFsbR4O+dQadSD5Kr62SeV80ry+WV7pJHHS5zjaSguX5M/b4Q/wAaX0zIK0yid1q/9bP6woLj+Tb9hqv1Y9W1BbyAgICAgICAgICAgICDVwp9RL/qk/iUHxMgluB8pOFqSBlNBV7nBECGN3KF1gLi453MJOdxQcjGTGSrwhK2arl3aVrBE11xjLGAkgWMAGlxQTr5O/dZ/wCil9ZEguXC2TPBFVO+ono90nldekdu07bxsstsa8AaB3kHz/lewFTUOE3U9LFuUAhieG3nv+c4G02vJPnQdLIlixR4RqqiOrh3ZkdOHsF+SOx18C21jgTmKC9MAZPcF0M4qKal3KdrXNDt1mfmcLCLHvI8yD5/y3d3Krkg9RGggtiDeqsM1EtPDSvlc6npjI6Fh0MMhBdy5x4rTrQaJCC7Pkz9vhD/ABpfTMgrTKJ3Wr/1s/rCguP5Nv2Gq/Vj1bUFvICAgICAgICAgICAgINXCn1Ev+qT+JQfEyC1sUMjLq+ihrBhAQ7u1zrm4X7tj3NsvboLe1t0d9BE8ouJpwTUspjUCovwNmvBm5WWuc27ZePA0+FBJvk791n/AKKX1kSD6TQfMeX7uy79PD6Cg7HybfttV+lHrGoPoRB8r5bu7lVyQeojQdLJLiqzClFhSmdY2UCkkp3n/wA5hu9h5D2p8BPfsQRvFHEqorcJDB7mOhMT3f8ALJ0wxsNjzqttzDWSO8g2cr1HHBhiohiaGRRMpY42jQ1jaWEAIJ38mft8If40vpmQVplE7rV/62f1hQSbJhlLjwRTywvpXzmWbdQWvDABdDbLCDqQTP8A+gYP7dL5ZvVQWjilhwV9FDWCMxCdrnBhN4tse5umzP2qDroCAgICAgICAgICDXwgwuhkaBa50bwBrJabAg+U+xhhr+3S86PrIPozJjg6amwTSwTxmKeNkgex1hLSZXkaM2gg+NBW+XDE/CFdhCKWlpJJ4m0jI3OaWgB+6SEtznURtQeWRPEzCNFhJ01TSSQRGlkjDnFpF8vjIGY6mnYgvVBQeWTEnCVZhR09NRyTQmGJoc0sAvAG0Zyg6eQvFKvoauofVUr4GPpwxhcWkF19pszHUgulB885V8RcKVeFqienopJYHiEMeCwB1kLAbLXW6QR4kEryDYr1tAa3/l0z6fdRTbneLTeu7tesuk6LzdqCz6bBcEc0tQyJjJ6i5uzwPnSXBY29yBBQmVbETClVheqqKeiklgk3C49pYA67BG06XW6WkeJBKsg2K1dQOrDV0z6cStpxHeLTeumW9ZdJ0XhtQQPHXJ5hefCVZNFQSvilqppI3AsscwvJDha7vhBxOxhhv+3S86PrIHYww3/bpedH1kH0bkywdNTYJpYJ4zFNGx4ex1lrSZHkaM2ghBJ0BAQEBAQEBAQEBAQEBAQEBAQEBAQEBAQEBAQEBAQEBAQEBAQEBAQQqtx/EcskRpSTHI+MndALbri23tfAq+rHxTVMcnqnvXdvQ010U18vriJ6u+PF49kZvFD5UdVeawjZ4s9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LByjt4o7yo6q81jGzxe6inb4flOwrJQMoCAgICAgICCmsa47tdUD80u5wDvaVDiIyu1eLtMBVnhqJ3enQ5S0pYgICAgICAgICAgICAgICAgIPaijvSxt4UjG7XAdKypjOqI3wwu1cmiqe6J9F6LonBiAgICAgICAgqbH2O7XynhNjd+wD2VS4yMr0/Z12iqs8LTuz9UeUVYiAgICAgICAg3GxNs0BauVLHNncm6gvOVLzM3JuoJypMzcm6gnKkzNybqCcqTM3JuoJypMzcm6gnKkzNybqCcqTNqSjOeVbY6mcN/FyO9WU4/PjPNcHdC3WIzuUxvRsZVycPXO6V0q/cSICAgICAgICCsMpUdlY08KBnmc8Kox0fVz3Op0NVnh5jumfSEUUJbCAgICAgICAg326ByLRLBlAQEBAQEBBovOc8pW6Opm7WJMd6vg8Be7ZG5ScJGd6n9/xB0nVlha/t6wt5XjjhAQEBAQEBAQV3lRj+lgdrjkbzXNPtKr0hH8qZ8XR6Dn+Fcb4/eCEqvXgg9qKmdLI2Jll95uttNgt8JWVFE11RTH+td27Taomurqh295lZqi5/wUnmN3d5q/XGG3+RvMrNUXP+Ccxu7vM1xht/kbzKzVFz/gnMbu7zNcYbf5G8ys1Rc/4JzG7u8zXGG3+RvMrNUXP+Ccxu7vM1xht/kbzKzVFz/gnMbu7zNcYbf5Og3Eyss0RaOH8Fr1fe3ebHW+G3+TO8ys1Rc/4LzV97d5mt8Nv8jeZWaouf8ABNX3t3ma3w2/yN5lZqi5/wAE1fe3eZrfDb/I3mVmqLn/AATV97d5mt8Nv8jeZWaouf8ABNX3t3ma3w2/ycfCVA+nkMUl2+ACbptGfRnUa7aqtVcmrrTbF+m9Ry6OpqrW3Oet7NJ8nUdtcDwYZHfxb7Sl4GPq/aVXpicsN4zC01cuUEBAQEBAQEBBBsqUXzKd+p8jOcGn2FXaQjoplfaDq/lXTuj94q+VY6EQbuBJLtTAdU0fncB0rbZnK5TO+EfF08qxXH/M+i21fuIEBAQEBB0W6EGUBAQEBBV2OD7a2bwFjdjGrnsbOd+r9/x12jYyw1P39ZcVxzHkKix1pzQW9mmWTGO2olfwYbvOeD7Cn6Pj+czuUum6vpUxv9I/KyFauaEBAQEBAQEBBEcpkdtIx3BqGnxFjx6SFBx8Z24nf8rjQtWV+Y76feFZqpdOIPSnfdex3Be12wgr2mcpiWNccqmY74lci6NwQgICAgIOi3QgygICAgIKlw/Jeqpz+c8bDZ0LmsTOd2qd7s8HTlh6I3Q5k3ankWqnrSYaS3M09yWx/aX/AOpo8V8n0hWWj47U+HuoNOVdinx9k9Vk58QEBAQEBAQEEcygx20Eh4L43fvA6VExsZ2Z+3qstE1ZYqnfE+iqFTOtEGHaF5PU9hctM+8xjuExrtoBXSUznES4K5Tya5jumXovWCN48Vk0MUb4pHRkylrrvfBaSP4qFja6qKYmmculbaJs27tyqm5GfR7odvhrOMybR7lX85u7Ur3V+G2IN8NZxmTaPcnObu1Jq/DbEG+Gs4zJtHuTnN3ak1fhtiG+3GGss+0yaNY9y0zir21LHmOG2IZ3w1nGZNo9yc7vbUnMcNsQb4azjMm0e5Od3tqTmOG2IN8NZxmTaPcnO721JzHDbEG+Gs4zJtHuTnd7ak5jhtiDfDWcZk2j3Jzu9tScxw2xDnSPLiXE2ucS5xOkkm0lR5nOc5SoiIjKHjUdqfF6VlT1soaa2slkZMI7KeV2uezxBjfeVa6Pj+Ezv9nNabq+rTG73lMlPUogICAgICAgIOPjhHeoagaoy7mkO6FoxUfRq8EzR9WWJo8VOqidmICC2cAPvUsB/Ijt5Q0A+hX2HnO1TO6HE4ynLEXI/wCp9W+tyMjmPrLaS3gysO20dKh46Ppfda6GqyxOXfEq6VO6oQEG+3QORaJYMoCAgICAg8qo/N8ayo63sNRbWS08nUdlCDwpZHbDd9lXGBj6X3lymmJzxOXdEfKTqYqxAQEBAQEBAQaWG471NO3hQSjx3Ctd2M6Ko3S34ark3qJ3x6qSC593AgILQxRkvUUPga5ux7h0K8wk52aXHaTpyxVf29IdhSEFy8ZaF89M+JgBeSwtBIANjgdJ8AK0Ym3Ny3NMdaZgL1Nm/TXV1dPohO9Ct+7b5RnvVbzK93cXQ62wu1PlJvQrfu2+UZ705le7uJrbC7U+Usb0K37tvlGe9OZXu7ia2wu1PlLoNxQrbPqm89vvWrmF/u4sda4ba4Sb0K37pvPb715zC/3cTWuG2uEm9Ct+6bz2+9OYX+7ia1w21wk3oVv3Tee33pzC/wB3E1rhtrhJvQrfum89vvTmF/u4mtcNtcJedTivVxsdI6NoYxpc432mwAWnvrGvBXqaZqmOiN7OjSOHrqimmemd0uMoqc8Ks5hyrOh7DWWxkt3EiO7QQeEOdte49KvMJGVmlx+k6s8VX9vR3VIQBAQEBAQEBAQfmRlrSNYI2ryel7E5TmoZozC3T31zcdTv5ZXrwQWPiI+2jA4MkjfPe9pXOBn6X3lymmIyxMz3xHwkKlqsQEBAQdFuhBlAQEBBycbH3aKY62XecQOlRsZOVirwTdHxniaPFVa5117Xq+941soZQ11m9XRi0y7RUw7/APx4ieUsBPpV9h4ytU+EOJxs54i5P/U+rpLcjCAgICAgICAgIKNwjHdmlbwZpG7HkdC52voqmN8+ru7M8q3TPfEejXWLYIJ9k8fbBK3VNb4ixvuKtdHz/CY3+zmtN0/Wpnd7ylSnqUQEBAQdFuhBlAQEBBH8en2UThwnxt/cD0KFpCfoT9vVZaJjPExuifRWqoXVNWqOfxLZR1MoeDjmPIsp6mUda9aOO7GxvBY1uwALo6YyiIcFcq5Vcz3y9lkwEBAQEBAQEBAQUxjPHdragfnPdzvndKocRGV2rxdrgauVh6J3R8OYtKUIN3B+Fp4ARFKYw4gusa11pGjtgVsovV0dmcvJHvYWzfmJuU55ePs299Fdxk8yPqrPnV7a9Php1ZhNjjPyb6K7jJ5kfVTnV7a9Pg1ZhNjjPyb6K7jJ5kfVTnV7a9Pg1ZhNjjPyb6K7jJ5kfVTnV7a9Pg1ZhNjjPyb6K7jJ5kfVTnV7a9Pg1ZhNjjPy324011g/7J0cCPqrVzy/t8I+GGrcLscZ+Wd9Ndxg8yPqpzzEbfCPg1bhdjjPyHGmu4weZH1V5zy/t8I+HurcLscZ+Vl0RcYoy42vMbS46LXWC05vCuhoz5MZ9zlLsRFdUR1Zy91k1orlDkspo28KcbAx/wAFXaTnK3Eb/aVvoanO9VO73hX6pXStSpPzti209TKGKaO89jeE9rdpA6VnTGcxDyueTTM90SvZdG4IQEBAQEBAQEBAQVHjzHdr5vxbm7bG33KkxcZXp/f8dfourPC0/f1lwVGWAg62LmCG1UrozIY7sZkBAvW2OaLNP4gt+HsxdqmmZy6ELHYucNbiuIzznLh+Eh3hs4y7mD3qZq+NpVa8q2I8zeGzjLuYPemr42jXlWxHmh9dT7lLJHbbub3Mt0W2Gy1V1dPJqmnuX1m5/wDS3TX3xEvBYtgg326ByLRLBlBkNtza821Ms+gzy6V0MFgA1CxdXDhJnOc2UeIZlHkzQN1mR2wNHtKq0nV2Y8f3ivdCU9NdXh7/AAhCqV+0pj84rdT1MobmAI71XTt1zxeZwPQttmM7lMb4aMXVybFc/wDM+i610DiBAQEBAQEBAQEBBV2UeOytB4UDHed46FT46Pq/Z1Whpzw2XdM+yLKGtRBIsQ32VlnCikb/ABPsqXgf7ftKr0xGeG8Jj4WMrlyggqvGhl2snH5l7a0HpVFiYyvVOz0fOeFo8HLWhMEG+3QORaJYMoNnBrL08TeFNGNrgs7UZ10xvj1ar9XJtVTun0XCuocQIIHlFf8ASwt1RudznWeyqbSc/wA6Y3Oi0LH0653/AL6oiq1dNGQ5zylbo6mcOxiZHer6canudsY49CkYWM71P7/iFpKcsLX4e8LgV640QEBAQEBAQEBAQVzlQjsnhdwonN5rrfbVVpCP50zudJoOr6dcb/WPwhagLsQdjFB9lbD4S9u1jlIwk5Xqf3/EDSdOeFr+3rC0FeOPEEVxhxTfPK6eOVoc8NtY8EC0NA7YcmpQMRg5uVTVTK6wWlabFuLddPRH+x459SL1mLdXFpgc9o78f0g2DP5lBrw12jrjyXFrSOGudVWXj0fhynAg2EEEaQcxHiWjq6E2JiYzhvN7w7+ZaP8AWDqUeL9XL2sDwNb/AKMcvztPiW+jC3q+qnz6PVEu47D2+uqPt0+iSYFxNkjkZLJKwGN7X3WAutINoF42WbFPsaPqpqiqqer/ABV4rS1FdFVFFM9MZZymatVEIK5x/fbVgcGFg87j0qi0jOd7LdHu6fQ8ZYfPvmfZG1BWrnlb2aS5PY7a5p4EcjvMG+0peCjO9HhKs0vVlhp3zHz7LVVy5MQEBAQEBAQEBAQQPKlFmp36jK3aGH2Sq3SEdmfFf6Dq6a6fD3+UBVa6AQb+AJLtVAfzmDabOlbbE5XaZ3o2Np5WHrjdK2VfuJEBAQeFVRxSiySNkg/G0O9Kxqopq7UZtlu7ctznRVMeDfosHwxD6OKOPN/S0A+M6SsaLVFHZiIe3L9y526pltLY1CAgIKwxzktrZfw3G/saelc/jpzv1fb0dboynLDU/f1cNxzHkUSE9oLezS/JlHbVSO4MBbznt6qnYCPqTO5T6bqys0xv9p+Vlq2cwICAgICAgICAgIIdlOjtponcGcDxFj/cFA0hH8Inf7LnQlWV6qP+feFbKqdMIP3BKWPa8aWOa8arWkEehexOUxLGumKqZpn/AGMk3o8eozmlhew62EPbsNh9Ks6NIUz2oyc9d0JXH9dUT49Hy7tFh2lm7Sdlp/pcbj9js6lUYi3X1SrbuBxFrtUT6xwdFbkUQEHRboQZQEGhW4ZpofrJmNI71t5/NGdabmItW+1UkWsJeu9imfZwqzHmFuaKJ8h1usjb0nzKHXpKiOzGfBY2tDXJ7dURxQrCNWZpXyuADpHXiBoGayzzKpu3JuVzXP8Aq+s2otW4oj/GpL2p5CsaetthorczTrJbH86od4Imj95PQrHR8dNU+HuodOVdFEePssBWbnhAQEBAQEBAQEBBGcocdtC48GSN37rvtKJjY+jP2WeiJyxMR3xPoqtUzrBAQEBBt0eFKiH6uaRg1B1rOac3mWyi7XR2ZmGi7hrN3t0xPr59bvUeO87c0kcco1i2N+0ZvMpVGPrjtRmrbuhbNXYmY4u5R450r8z78J/E283a23zgKVRjrdXX0K67ofEUdnKrw/Lp1eONJGLGudMfy25uc6wLy5pCzT1dPgwtaJxFfXHJ8fxm4dZjzM7NFEyMa3EyO6APOodekq57MZLG1oa3HbqmfDo+XBrMM1M31k8jge8DcZzW2AqFXiLtfaqn98Fjawlm12KY9+LRWpIEBB5zn5pWVPW9hprayWLkvj+gmdrmDdjAfaVpo+P41Tv9nN6cn6lMbvdNVYKQQEBAQEBAQEBAQcTHSO9QTjUwO5rgehR8VGdmpO0bVliqPH2VAqN2IgICAgICAg326ByLRLBlAQEBB+XPA0kL2ImR4TzAiwLOmmYZRDwWb1aGTeOyit4cz3bLG+yrjAx9L7uW0zVniMu6I+UqUxUiAgICAgICAgICDQw/CX0lQwAuc6CUNAzkuuGwActi1X6Zqt1RHdKRhKoov0VT1RMeqlpGFpuuaWuGkOBa4eIqgno6JdtExVGcdL8o9EBAQEBAQb7dA5FolgySg83TtHft5FlFMvcnk6pPeG1ZRQ9yebpXHv8AQsoph7k/C9BBloJNgBJOgDOT4kJnKM5W5iRTujoYmva5j/pHEOBa4WyOItB8Fiu8JTNNmInf6uP0nXFeJqmmc46PSHdUlAEBAQEBAQEBAQEBB4VVHFKLskbJG6ntDh51jVRTVGVUZs7d2u3OdEzHgj9diLRyZ2B8Dvy3Wt5rrRssUWvBWquroWNrS+Io7WVXj+Mkdrsn1Q3PFLHKNTrY39IO0KLXgK47M5rK1pq1V26Zjj8I7XYFqofrKeRgHfsvM5zbR51Fqs3KO1TP74LG1i7F3sVRP7vaAK1pAgICD0M7tdnIseTDzJ+CVk9YQEG5Q4KqJvqoJJBrDbGc45vOs6LVdfZjNpu4m1a7dUQkNBiBVPzyvjgGr6x+wZvOpVGBuT2pyV13TNmnsRNXCP37JFQ4hUjM8hknP4nXGbG2HzlSqMDbjr6f3crbumb9XZyp/d6RUeD4YRZFFHGPwNDSeU99SqLdNHZjJXXL1y5OddUz4tlZtQgICAgICAgICAgICAgICAg5tfgCkn+sp4y4/wBQFyTnNsK012LdfahJtYy/a7FU+3lKO12TyF1phmfGdTwJGdB85UWvAUz2ZyWVrTdyP7KYnw6EdrsSa2O0tYyZuuN2ez/F1h2WqLXg7tPVGfgsrWlsNX1zyfH8ZuBU00kZuyRvjdqe0sPitUaqmaZyqjJYUXKa4zomJ8H5hhc83WNc92pgLnbAkRMzlD2qqmmM6pyje7tDiZXS59yELdcrrv7Ra7zKRRg7tX+ZeKvu6Uw1H+5+H7EJFQ5O4xnmnc/wRgMHJabSfMpVGj4/9T5K67puqf66cvHp+EioMW6OHOynZeH9T/pH+IutsUqjDWqOqFbdx+Iu9quft0ejrBb0QQEBAQEBAQEBAQEBAQEBAQEBAQEBAQEHJxo+yyf4n0LTf7EpeB/upaeIn2Rq14T+uG7Sn98pEpSuEBAQEBAQEBAQEBAQE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data:image/jpeg;base64,/9j/4AAQSkZJRgABAQAAAQABAAD/2wCEAAkGBxAREBMQEg8QDw4QEBIPEBQRFBYQDhEQFxUXGBcRFBUYHjQgGBolGxMUITEhMSsrMC4uFx8zOjMsNygtLisBCgoKDg0OGxAQGzAkHyQsLi8sLC0wLDcuLCwwLTEsLCwsNSs2LDQ0LCwsLSwsLCwtNC0sLCwsLCwsLCwsLCwsLP/AABEIAOEA4QMBEQACEQEDEQH/xAAcAAEAAgMBAQEAAAAAAAAAAAAABgcBBAUDCAL/xABJEAABAwECBwgNCwQDAQAAAAABAAIDBBESBQYHITFRkRMWUlRxksHSFzI1QWGBk6Gxs8LR4QgiIzM0U2JjdKKyQlVycxQkQxj/xAAaAQEAAgMBAAAAAAAAAAAAAAAABAUCAwYB/8QAMxEBAAECAgULBAMBAQEAAAAAAAECAwQRBRVSYaESFCExMlFxkbHB0SOB4fAiM0FiQhP/2gAMAwEAAhEDEQA/ALxQEBAQEGrhT6iX/VJ/EoPiZB9YZHe4dF/hJ66RBUvyju6cH6JnrZUHj8nfus/9FL6yJBHMrPdqu/3ew1BEkBBYuQTu1H/on/gg1ct3dyq5IPURoOLiJjRJgytjqmWuYDcnYP8A0gNl5vLoI8ICD6cxsxyp6PBpwgHtlbJG00oBzTSPFsbR4O+dQadSD5Kr62SeV80ry+WV7pJHHS5zjaSguX5M/b4Q/wAaX0zIK0yid1q/9bP6woLj+Tb9hqv1Y9W1BbyAgICAgICAgICAgICDVwp9RL/qk/iUHxMgluB8pOFqSBlNBV7nBECGN3KF1gLi453MJOdxQcjGTGSrwhK2arl3aVrBE11xjLGAkgWMAGlxQTr5O/dZ/wCil9ZEguXC2TPBFVO+ono90nldekdu07bxsstsa8AaB3kHz/lewFTUOE3U9LFuUAhieG3nv+c4G02vJPnQdLIlixR4RqqiOrh3ZkdOHsF+SOx18C21jgTmKC9MAZPcF0M4qKal3KdrXNDt1mfmcLCLHvI8yD5/y3d3Krkg9RGggtiDeqsM1EtPDSvlc6npjI6Fh0MMhBdy5x4rTrQaJCC7Pkz9vhD/ABpfTMgrTKJ3Wr/1s/rCguP5Nv2Gq/Vj1bUFvICAgICAgICAgICAgINXCn1Ev+qT+JQfEyC1sUMjLq+ihrBhAQ7u1zrm4X7tj3NsvboLe1t0d9BE8ouJpwTUspjUCovwNmvBm5WWuc27ZePA0+FBJvk791n/AKKX1kSD6TQfMeX7uy79PD6Cg7HybfttV+lHrGoPoRB8r5bu7lVyQeojQdLJLiqzClFhSmdY2UCkkp3n/wA5hu9h5D2p8BPfsQRvFHEqorcJDB7mOhMT3f8ALJ0wxsNjzqttzDWSO8g2cr1HHBhiohiaGRRMpY42jQ1jaWEAIJ38mft8If40vpmQVplE7rV/62f1hQSbJhlLjwRTywvpXzmWbdQWvDABdDbLCDqQTP8A+gYP7dL5ZvVQWjilhwV9FDWCMxCdrnBhN4tse5umzP2qDroCAgICAgICAgICDXwgwuhkaBa50bwBrJabAg+U+xhhr+3S86PrIPozJjg6amwTSwTxmKeNkgex1hLSZXkaM2gg+NBW+XDE/CFdhCKWlpJJ4m0jI3OaWgB+6SEtznURtQeWRPEzCNFhJ01TSSQRGlkjDnFpF8vjIGY6mnYgvVBQeWTEnCVZhR09NRyTQmGJoc0sAvAG0Zyg6eQvFKvoauofVUr4GPpwxhcWkF19pszHUgulB885V8RcKVeFqienopJYHiEMeCwB1kLAbLXW6QR4kEryDYr1tAa3/l0z6fdRTbneLTeu7tesuk6LzdqCz6bBcEc0tQyJjJ6i5uzwPnSXBY29yBBQmVbETClVheqqKeiklgk3C49pYA67BG06XW6WkeJBKsg2K1dQOrDV0z6cStpxHeLTeumW9ZdJ0XhtQQPHXJ5hefCVZNFQSvilqppI3AsscwvJDha7vhBxOxhhv+3S86PrIHYww3/bpedH1kH0bkywdNTYJpYJ4zFNGx4ex1lrSZHkaM2ghBJ0BAQEBAQEBAQEBAQEBAQEBAQEBAQEBAQEBAQEBAQEBAQEBAQEBAQQqtx/EcskRpSTHI+MndALbri23tfAq+rHxTVMcnqnvXdvQ010U18vriJ6u+PF49kZvFD5UdVeawjZ4s9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J2Rm8UPlR1U1hGzxNRzt8PydkZvFD5UdVNYRs8TUc7fD8nZGbxQ+VHVTWEbPE1HO3w/LByjt4o7yo6q81jGzxe6inb4flOwrJQMoCAgICAgICCmsa47tdUD80u5wDvaVDiIyu1eLtMBVnhqJ3enQ5S0pYgICAgICAgICAgICAgICAgIPaijvSxt4UjG7XAdKypjOqI3wwu1cmiqe6J9F6LonBiAgICAgICAgqbH2O7XynhNjd+wD2VS4yMr0/Z12iqs8LTuz9UeUVYiAgICAgICAg3GxNs0BauVLHNncm6gvOVLzM3JuoJypMzcm6gnKkzNybqCcqTM3JuoJypMzcm6gnKkzNybqCcqTNqSjOeVbY6mcN/FyO9WU4/PjPNcHdC3WIzuUxvRsZVycPXO6V0q/cSICAgICAgICCsMpUdlY08KBnmc8Kox0fVz3Op0NVnh5jumfSEUUJbCAgICAgICAg326ByLRLBlAQEBAQEBBovOc8pW6Opm7WJMd6vg8Be7ZG5ScJGd6n9/xB0nVlha/t6wt5XjjhAQEBAQEBAQV3lRj+lgdrjkbzXNPtKr0hH8qZ8XR6Dn+Fcb4/eCEqvXgg9qKmdLI2Jll95uttNgt8JWVFE11RTH+td27Taomurqh295lZqi5/wUnmN3d5q/XGG3+RvMrNUXP+Ccxu7vM1xht/kbzKzVFz/gnMbu7zNcYbf5G8ys1Rc/4JzG7u8zXGG3+RvMrNUXP+Ccxu7vM1xht/kbzKzVFz/gnMbu7zNcYbf5Og3Eyss0RaOH8Fr1fe3ebHW+G3+TO8ys1Rc/4LzV97d5mt8Nv8jeZWaouf8ABNX3t3ma3w2/yN5lZqi5/wAE1fe3eZrfDb/I3mVmqLn/AATV97d5mt8Nv8jeZWaouf8ABNX3t3ma3w2/ycfCVA+nkMUl2+ACbptGfRnUa7aqtVcmrrTbF+m9Ry6OpqrW3Oet7NJ8nUdtcDwYZHfxb7Sl4GPq/aVXpicsN4zC01cuUEBAQEBAQEBBBsqUXzKd+p8jOcGn2FXaQjoplfaDq/lXTuj94q+VY6EQbuBJLtTAdU0fncB0rbZnK5TO+EfF08qxXH/M+i21fuIEBAQEBB0W6EGUBAQEBBV2OD7a2bwFjdjGrnsbOd+r9/x12jYyw1P39ZcVxzHkKix1pzQW9mmWTGO2olfwYbvOeD7Cn6Pj+czuUum6vpUxv9I/KyFauaEBAQEBAQEBBEcpkdtIx3BqGnxFjx6SFBx8Z24nf8rjQtWV+Y76feFZqpdOIPSnfdex3Be12wgr2mcpiWNccqmY74lci6NwQgICAgIOi3QgygICAgIKlw/Jeqpz+c8bDZ0LmsTOd2qd7s8HTlh6I3Q5k3ankWqnrSYaS3M09yWx/aX/AOpo8V8n0hWWj47U+HuoNOVdinx9k9Vk58QEBAQEBAQEEcygx20Eh4L43fvA6VExsZ2Z+3qstE1ZYqnfE+iqFTOtEGHaF5PU9hctM+8xjuExrtoBXSUznES4K5Tya5jumXovWCN48Vk0MUb4pHRkylrrvfBaSP4qFja6qKYmmculbaJs27tyqm5GfR7odvhrOMybR7lX85u7Ur3V+G2IN8NZxmTaPcnObu1Jq/DbEG+Gs4zJtHuTnN3ak1fhtiG+3GGss+0yaNY9y0zir21LHmOG2IZ3w1nGZNo9yc7vbUnMcNsQb4azjMm0e5Od3tqTmOG2IN8NZxmTaPcnO721JzHDbEG+Gs4zJtHuTnd7ak5jhtiDfDWcZk2j3Jzu9tScxw2xDnSPLiXE2ucS5xOkkm0lR5nOc5SoiIjKHjUdqfF6VlT1soaa2slkZMI7KeV2uezxBjfeVa6Pj+Ezv9nNabq+rTG73lMlPUogICAgICAgIOPjhHeoagaoy7mkO6FoxUfRq8EzR9WWJo8VOqidmICC2cAPvUsB/Ijt5Q0A+hX2HnO1TO6HE4ynLEXI/wCp9W+tyMjmPrLaS3gysO20dKh46Ppfda6GqyxOXfEq6VO6oQEG+3QORaJYMoCAgICAg8qo/N8ayo63sNRbWS08nUdlCDwpZHbDd9lXGBj6X3lymmJzxOXdEfKTqYqxAQEBAQEBAQaWG471NO3hQSjx3Ctd2M6Ko3S34ark3qJ3x6qSC593AgILQxRkvUUPga5ux7h0K8wk52aXHaTpyxVf29IdhSEFy8ZaF89M+JgBeSwtBIANjgdJ8AK0Ym3Ny3NMdaZgL1Nm/TXV1dPohO9Ct+7b5RnvVbzK93cXQ62wu1PlJvQrfu2+UZ705le7uJrbC7U+Usb0K37tvlGe9OZXu7ia2wu1PlLoNxQrbPqm89vvWrmF/u4sda4ba4Sb0K37pvPb715zC/3cTWuG2uEm9Ct+6bz2+9OYX+7ia1w21wk3oVv3Tee33pzC/wB3E1rhtrhJvQrfum89vvTmF/u4mtcNtcJedTivVxsdI6NoYxpc432mwAWnvrGvBXqaZqmOiN7OjSOHrqimmemd0uMoqc8Ks5hyrOh7DWWxkt3EiO7QQeEOdte49KvMJGVmlx+k6s8VX9vR3VIQBAQEBAQEBAQfmRlrSNYI2ryel7E5TmoZozC3T31zcdTv5ZXrwQWPiI+2jA4MkjfPe9pXOBn6X3lymmIyxMz3xHwkKlqsQEBAQdFuhBlAQEBBycbH3aKY62XecQOlRsZOVirwTdHxniaPFVa5117Xq+941soZQ11m9XRi0y7RUw7/APx4ieUsBPpV9h4ytU+EOJxs54i5P/U+rpLcjCAgICAgICAgIKNwjHdmlbwZpG7HkdC52voqmN8+ru7M8q3TPfEejXWLYIJ9k8fbBK3VNb4ixvuKtdHz/CY3+zmtN0/Wpnd7ylSnqUQEBAQdFuhBlAQEBBH8en2UThwnxt/cD0KFpCfoT9vVZaJjPExuifRWqoXVNWqOfxLZR1MoeDjmPIsp6mUda9aOO7GxvBY1uwALo6YyiIcFcq5Vcz3y9lkwEBAQEBAQEBAQUxjPHdragfnPdzvndKocRGV2rxdrgauVh6J3R8OYtKUIN3B+Fp4ARFKYw4gusa11pGjtgVsovV0dmcvJHvYWzfmJuU55ePs299Fdxk8yPqrPnV7a9Php1ZhNjjPyb6K7jJ5kfVTnV7a9Pg1ZhNjjPyb6K7jJ5kfVTnV7a9Pg1ZhNjjPyb6K7jJ5kfVTnV7a9Pg1ZhNjjPyb6K7jJ5kfVTnV7a9Pg1ZhNjjPy324011g/7J0cCPqrVzy/t8I+GGrcLscZ+Wd9Ndxg8yPqpzzEbfCPg1bhdjjPyHGmu4weZH1V5zy/t8I+HurcLscZ+Vl0RcYoy42vMbS46LXWC05vCuhoz5MZ9zlLsRFdUR1Zy91k1orlDkspo28KcbAx/wAFXaTnK3Eb/aVvoanO9VO73hX6pXStSpPzti209TKGKaO89jeE9rdpA6VnTGcxDyueTTM90SvZdG4IQEBAQEBAQEBAQVHjzHdr5vxbm7bG33KkxcZXp/f8dfourPC0/f1lwVGWAg62LmCG1UrozIY7sZkBAvW2OaLNP4gt+HsxdqmmZy6ELHYucNbiuIzznLh+Eh3hs4y7mD3qZq+NpVa8q2I8zeGzjLuYPemr42jXlWxHmh9dT7lLJHbbub3Mt0W2Gy1V1dPJqmnuX1m5/wDS3TX3xEvBYtgg326ByLRLBlBkNtza821Ms+gzy6V0MFgA1CxdXDhJnOc2UeIZlHkzQN1mR2wNHtKq0nV2Y8f3ivdCU9NdXh7/AAhCqV+0pj84rdT1MobmAI71XTt1zxeZwPQttmM7lMb4aMXVybFc/wDM+i610DiBAQEBAQEBAQEBBV2UeOytB4UDHed46FT46Pq/Z1Whpzw2XdM+yLKGtRBIsQ32VlnCikb/ABPsqXgf7ftKr0xGeG8Jj4WMrlyggqvGhl2snH5l7a0HpVFiYyvVOz0fOeFo8HLWhMEG+3QORaJYMoNnBrL08TeFNGNrgs7UZ10xvj1ar9XJtVTun0XCuocQIIHlFf8ASwt1RudznWeyqbSc/wA6Y3Oi0LH0653/AL6oiq1dNGQ5zylbo6mcOxiZHer6canudsY49CkYWM71P7/iFpKcsLX4e8LgV640QEBAQEBAQEBAQVzlQjsnhdwonN5rrfbVVpCP50zudJoOr6dcb/WPwhagLsQdjFB9lbD4S9u1jlIwk5Xqf3/EDSdOeFr+3rC0FeOPEEVxhxTfPK6eOVoc8NtY8EC0NA7YcmpQMRg5uVTVTK6wWlabFuLddPRH+x459SL1mLdXFpgc9o78f0g2DP5lBrw12jrjyXFrSOGudVWXj0fhynAg2EEEaQcxHiWjq6E2JiYzhvN7w7+ZaP8AWDqUeL9XL2sDwNb/AKMcvztPiW+jC3q+qnz6PVEu47D2+uqPt0+iSYFxNkjkZLJKwGN7X3WAutINoF42WbFPsaPqpqiqqer/ABV4rS1FdFVFFM9MZZymatVEIK5x/fbVgcGFg87j0qi0jOd7LdHu6fQ8ZYfPvmfZG1BWrnlb2aS5PY7a5p4EcjvMG+0peCjO9HhKs0vVlhp3zHz7LVVy5MQEBAQEBAQEBAQQPKlFmp36jK3aGH2Sq3SEdmfFf6Dq6a6fD3+UBVa6AQb+AJLtVAfzmDabOlbbE5XaZ3o2Np5WHrjdK2VfuJEBAQeFVRxSiySNkg/G0O9Kxqopq7UZtlu7ctznRVMeDfosHwxD6OKOPN/S0A+M6SsaLVFHZiIe3L9y526pltLY1CAgIKwxzktrZfw3G/saelc/jpzv1fb0dboynLDU/f1cNxzHkUSE9oLezS/JlHbVSO4MBbznt6qnYCPqTO5T6bqys0xv9p+Vlq2cwICAgICAgICAgIIdlOjtponcGcDxFj/cFA0hH8Inf7LnQlWV6qP+feFbKqdMIP3BKWPa8aWOa8arWkEehexOUxLGumKqZpn/AGMk3o8eozmlhew62EPbsNh9Ks6NIUz2oyc9d0JXH9dUT49Hy7tFh2lm7Sdlp/pcbj9js6lUYi3X1SrbuBxFrtUT6xwdFbkUQEHRboQZQEGhW4ZpofrJmNI71t5/NGdabmItW+1UkWsJeu9imfZwqzHmFuaKJ8h1usjb0nzKHXpKiOzGfBY2tDXJ7dURxQrCNWZpXyuADpHXiBoGayzzKpu3JuVzXP8Aq+s2otW4oj/GpL2p5CsaetthorczTrJbH86od4Imj95PQrHR8dNU+HuodOVdFEePssBWbnhAQEBAQEBAQEBBGcocdtC48GSN37rvtKJjY+jP2WeiJyxMR3xPoqtUzrBAQEBBt0eFKiH6uaRg1B1rOac3mWyi7XR2ZmGi7hrN3t0xPr59bvUeO87c0kcco1i2N+0ZvMpVGPrjtRmrbuhbNXYmY4u5R450r8z78J/E283a23zgKVRjrdXX0K67ofEUdnKrw/Lp1eONJGLGudMfy25uc6wLy5pCzT1dPgwtaJxFfXHJ8fxm4dZjzM7NFEyMa3EyO6APOodekq57MZLG1oa3HbqmfDo+XBrMM1M31k8jge8DcZzW2AqFXiLtfaqn98Fjawlm12KY9+LRWpIEBB5zn5pWVPW9hprayWLkvj+gmdrmDdjAfaVpo+P41Tv9nN6cn6lMbvdNVYKQQEBAQEBAQEBAQcTHSO9QTjUwO5rgehR8VGdmpO0bVliqPH2VAqN2IgICAgICAg326ByLRLBlAQEBB+XPA0kL2ImR4TzAiwLOmmYZRDwWb1aGTeOyit4cz3bLG+yrjAx9L7uW0zVniMu6I+UqUxUiAgICAgICAgICDQw/CX0lQwAuc6CUNAzkuuGwActi1X6Zqt1RHdKRhKoov0VT1RMeqlpGFpuuaWuGkOBa4eIqgno6JdtExVGcdL8o9EBAQEBAQb7dA5FolgySg83TtHft5FlFMvcnk6pPeG1ZRQ9yebpXHv8AQsoph7k/C9BBloJNgBJOgDOT4kJnKM5W5iRTujoYmva5j/pHEOBa4WyOItB8Fiu8JTNNmInf6uP0nXFeJqmmc46PSHdUlAEBAQEBAQEBAQEBB4VVHFKLskbJG6ntDh51jVRTVGVUZs7d2u3OdEzHgj9diLRyZ2B8Dvy3Wt5rrRssUWvBWquroWNrS+Io7WVXj+Mkdrsn1Q3PFLHKNTrY39IO0KLXgK47M5rK1pq1V26Zjj8I7XYFqofrKeRgHfsvM5zbR51Fqs3KO1TP74LG1i7F3sVRP7vaAK1pAgICD0M7tdnIseTDzJ+CVk9YQEG5Q4KqJvqoJJBrDbGc45vOs6LVdfZjNpu4m1a7dUQkNBiBVPzyvjgGr6x+wZvOpVGBuT2pyV13TNmnsRNXCP37JFQ4hUjM8hknP4nXGbG2HzlSqMDbjr6f3crbumb9XZyp/d6RUeD4YRZFFHGPwNDSeU99SqLdNHZjJXXL1y5OddUz4tlZtQgICAgICAgICAgICAgICAg5tfgCkn+sp4y4/wBQFyTnNsK012LdfahJtYy/a7FU+3lKO12TyF1phmfGdTwJGdB85UWvAUz2ZyWVrTdyP7KYnw6EdrsSa2O0tYyZuuN2ez/F1h2WqLXg7tPVGfgsrWlsNX1zyfH8ZuBU00kZuyRvjdqe0sPitUaqmaZyqjJYUXKa4zomJ8H5hhc83WNc92pgLnbAkRMzlD2qqmmM6pyje7tDiZXS59yELdcrrv7Ra7zKRRg7tX+ZeKvu6Uw1H+5+H7EJFQ5O4xnmnc/wRgMHJabSfMpVGj4/9T5K67puqf66cvHp+EioMW6OHOynZeH9T/pH+IutsUqjDWqOqFbdx+Iu9quft0ejrBb0QQEBAQEBAQEBAQEBAQEBAQEBAQEBAQEHJxo+yyf4n0LTf7EpeB/upaeIn2Rq14T+uG7Sn98pEpSuEBAQEBAQEBAQEBAQE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324" y="1676906"/>
            <a:ext cx="603060" cy="60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79" y="4582698"/>
            <a:ext cx="603060" cy="60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Elbow Connector 7"/>
          <p:cNvCxnSpPr>
            <a:stCxn id="17" idx="2"/>
            <a:endCxn id="15" idx="0"/>
          </p:cNvCxnSpPr>
          <p:nvPr/>
        </p:nvCxnSpPr>
        <p:spPr bwMode="auto">
          <a:xfrm rot="5400000">
            <a:off x="3253305" y="3969899"/>
            <a:ext cx="837100" cy="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671856" y="3690144"/>
            <a:ext cx="80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REST? </a:t>
            </a:r>
            <a:r>
              <a:rPr lang="en-GB" dirty="0" err="1" smtClean="0"/>
              <a:t>Odata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517281" y="2921861"/>
            <a:ext cx="216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ASP.NET MVC4 / IIS ?</a:t>
            </a:r>
          </a:p>
          <a:p>
            <a:r>
              <a:rPr lang="en-GB" dirty="0" smtClean="0"/>
              <a:t>Python / Tomcat ?</a:t>
            </a:r>
            <a:endParaRPr lang="en-GB" dirty="0"/>
          </a:p>
        </p:txBody>
      </p:sp>
      <p:cxnSp>
        <p:nvCxnSpPr>
          <p:cNvPr id="24" name="Straight Connector 23"/>
          <p:cNvCxnSpPr>
            <a:stCxn id="20" idx="2"/>
            <a:endCxn id="17" idx="0"/>
          </p:cNvCxnSpPr>
          <p:nvPr/>
        </p:nvCxnSpPr>
        <p:spPr bwMode="auto">
          <a:xfrm>
            <a:off x="3671855" y="2255205"/>
            <a:ext cx="0" cy="4988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5" idx="2"/>
            <a:endCxn id="23" idx="1"/>
          </p:cNvCxnSpPr>
          <p:nvPr/>
        </p:nvCxnSpPr>
        <p:spPr bwMode="auto">
          <a:xfrm>
            <a:off x="3671854" y="5185758"/>
            <a:ext cx="1" cy="520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utoShape 10" descr="Neo4j World's Leading Graph Databas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32" y="5640350"/>
            <a:ext cx="1116723" cy="60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7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C77C8-0A58-4070-97E0-45CCC313AAA9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38938" name="Rectangle 26"/>
          <p:cNvSpPr>
            <a:spLocks noGrp="1" noChangeArrowheads="1"/>
          </p:cNvSpPr>
          <p:nvPr>
            <p:ph type="title"/>
          </p:nvPr>
        </p:nvSpPr>
        <p:spPr>
          <a:xfrm>
            <a:off x="558800" y="588351"/>
            <a:ext cx="8856663" cy="332399"/>
          </a:xfrm>
        </p:spPr>
        <p:txBody>
          <a:bodyPr/>
          <a:lstStyle/>
          <a:p>
            <a:r>
              <a:rPr lang="en-GB" altLang="ja-JP" dirty="0" smtClean="0"/>
              <a:t>Process</a:t>
            </a:r>
            <a:endParaRPr lang="en-GB" altLang="ja-JP" dirty="0"/>
          </a:p>
        </p:txBody>
      </p:sp>
      <p:sp>
        <p:nvSpPr>
          <p:cNvPr id="38939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486123" y="1385888"/>
            <a:ext cx="8929688" cy="5327650"/>
          </a:xfrm>
        </p:spPr>
        <p:txBody>
          <a:bodyPr>
            <a:normAutofit/>
          </a:bodyPr>
          <a:lstStyle/>
          <a:p>
            <a:r>
              <a:rPr lang="en-GB" dirty="0" smtClean="0"/>
              <a:t>A wiki for our applications</a:t>
            </a:r>
          </a:p>
          <a:p>
            <a:pPr lvl="1"/>
            <a:r>
              <a:rPr lang="en-GB" dirty="0" smtClean="0"/>
              <a:t>Everyone can contribute with his knowledge of the system</a:t>
            </a:r>
          </a:p>
          <a:p>
            <a:r>
              <a:rPr lang="en-GB" dirty="0" smtClean="0"/>
              <a:t>Part of the change control process</a:t>
            </a:r>
          </a:p>
          <a:p>
            <a:pPr lvl="1"/>
            <a:r>
              <a:rPr lang="en-GB" dirty="0" smtClean="0"/>
              <a:t>The components being released must be updated in CARTO</a:t>
            </a:r>
          </a:p>
          <a:p>
            <a:r>
              <a:rPr lang="en-GB" dirty="0" smtClean="0"/>
              <a:t>Embedded metadata</a:t>
            </a:r>
          </a:p>
          <a:p>
            <a:pPr lvl="1"/>
            <a:r>
              <a:rPr lang="en-GB" dirty="0" smtClean="0"/>
              <a:t>Metadata are embedded in the application and CARTO is updated by CI (Continuous Integration)</a:t>
            </a:r>
          </a:p>
        </p:txBody>
      </p:sp>
    </p:spTree>
    <p:extLst>
      <p:ext uri="{BB962C8B-B14F-4D97-AF65-F5344CB8AC3E}">
        <p14:creationId xmlns:p14="http://schemas.microsoft.com/office/powerpoint/2010/main" val="40713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C77C8-0A58-4070-97E0-45CCC313AAA9}" type="slidenum">
              <a:rPr lang="en-US" altLang="ja-JP"/>
              <a:pPr/>
              <a:t>5</a:t>
            </a:fld>
            <a:endParaRPr lang="en-US" altLang="ja-JP"/>
          </a:p>
        </p:txBody>
      </p:sp>
      <p:sp>
        <p:nvSpPr>
          <p:cNvPr id="38938" name="Rectangle 26"/>
          <p:cNvSpPr>
            <a:spLocks noGrp="1" noChangeArrowheads="1"/>
          </p:cNvSpPr>
          <p:nvPr>
            <p:ph type="title"/>
          </p:nvPr>
        </p:nvSpPr>
        <p:spPr>
          <a:xfrm>
            <a:off x="558800" y="588351"/>
            <a:ext cx="8856663" cy="332399"/>
          </a:xfrm>
        </p:spPr>
        <p:txBody>
          <a:bodyPr/>
          <a:lstStyle/>
          <a:p>
            <a:r>
              <a:rPr lang="en-GB" altLang="ja-JP" dirty="0" smtClean="0"/>
              <a:t>Increment 1</a:t>
            </a:r>
            <a:endParaRPr lang="en-GB" altLang="ja-JP" dirty="0"/>
          </a:p>
        </p:txBody>
      </p:sp>
      <p:sp>
        <p:nvSpPr>
          <p:cNvPr id="38939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486123" y="1385888"/>
            <a:ext cx="8929688" cy="532765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Create an application</a:t>
            </a:r>
          </a:p>
          <a:p>
            <a:pPr lvl="1"/>
            <a:r>
              <a:rPr lang="en-GB" dirty="0" smtClean="0"/>
              <a:t>Input an application in the system</a:t>
            </a:r>
          </a:p>
          <a:p>
            <a:pPr lvl="1"/>
            <a:r>
              <a:rPr lang="en-GB" dirty="0" smtClean="0"/>
              <a:t>Properties: type (Desktop/Service), platform (Unix/Windows), technical owner, business owner, description, third parties libraries, version, technology (Java/C#/C++/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r>
              <a:rPr lang="en-GB" dirty="0" smtClean="0"/>
              <a:t>Search for applications</a:t>
            </a:r>
          </a:p>
          <a:p>
            <a:pPr lvl="1"/>
            <a:r>
              <a:rPr lang="en-GB" dirty="0" smtClean="0"/>
              <a:t>By Name or property</a:t>
            </a:r>
          </a:p>
          <a:p>
            <a:r>
              <a:rPr lang="en-GB" dirty="0" smtClean="0"/>
              <a:t>Add relationships</a:t>
            </a:r>
          </a:p>
          <a:p>
            <a:pPr lvl="1"/>
            <a:r>
              <a:rPr lang="en-GB" dirty="0" smtClean="0"/>
              <a:t>Select 2 applications and qualify their relationship</a:t>
            </a:r>
          </a:p>
          <a:p>
            <a:pPr lvl="1"/>
            <a:r>
              <a:rPr lang="en-GB" dirty="0" smtClean="0"/>
              <a:t>Properties: transport (e.g. </a:t>
            </a:r>
            <a:r>
              <a:rPr lang="en-GB" dirty="0" err="1" smtClean="0"/>
              <a:t>Tibco</a:t>
            </a:r>
            <a:r>
              <a:rPr lang="en-GB" dirty="0" smtClean="0"/>
              <a:t> EMS), data exchanged (e.g. trades), direction</a:t>
            </a:r>
          </a:p>
          <a:p>
            <a:r>
              <a:rPr lang="en-GB" dirty="0" smtClean="0"/>
              <a:t>Display graph</a:t>
            </a:r>
          </a:p>
          <a:p>
            <a:pPr lvl="1"/>
            <a:r>
              <a:rPr lang="en-GB" dirty="0" smtClean="0"/>
              <a:t>Render the system diagram for an application and its direct dependencies</a:t>
            </a:r>
          </a:p>
          <a:p>
            <a:r>
              <a:rPr lang="en-GB" dirty="0" smtClean="0"/>
              <a:t>Navigate</a:t>
            </a:r>
          </a:p>
          <a:p>
            <a:pPr lvl="1"/>
            <a:r>
              <a:rPr lang="en-GB" dirty="0" smtClean="0"/>
              <a:t>Click on an application to open its dependencies	</a:t>
            </a:r>
          </a:p>
          <a:p>
            <a:r>
              <a:rPr lang="en-GB" dirty="0" smtClean="0"/>
              <a:t>Generate inventory report</a:t>
            </a:r>
          </a:p>
          <a:p>
            <a:pPr lvl="1"/>
            <a:r>
              <a:rPr lang="en-GB" dirty="0" smtClean="0"/>
              <a:t>List all application and their properties</a:t>
            </a:r>
          </a:p>
        </p:txBody>
      </p:sp>
    </p:spTree>
    <p:extLst>
      <p:ext uri="{BB962C8B-B14F-4D97-AF65-F5344CB8AC3E}">
        <p14:creationId xmlns:p14="http://schemas.microsoft.com/office/powerpoint/2010/main" val="42494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C77C8-0A58-4070-97E0-45CCC313AAA9}" type="slidenum">
              <a:rPr lang="en-US" altLang="ja-JP"/>
              <a:pPr/>
              <a:t>6</a:t>
            </a:fld>
            <a:endParaRPr lang="en-US" altLang="ja-JP"/>
          </a:p>
        </p:txBody>
      </p:sp>
      <p:sp>
        <p:nvSpPr>
          <p:cNvPr id="38938" name="Rectangle 26"/>
          <p:cNvSpPr>
            <a:spLocks noGrp="1" noChangeArrowheads="1"/>
          </p:cNvSpPr>
          <p:nvPr>
            <p:ph type="title"/>
          </p:nvPr>
        </p:nvSpPr>
        <p:spPr>
          <a:xfrm>
            <a:off x="558800" y="588351"/>
            <a:ext cx="8856663" cy="332399"/>
          </a:xfrm>
        </p:spPr>
        <p:txBody>
          <a:bodyPr/>
          <a:lstStyle/>
          <a:p>
            <a:r>
              <a:rPr lang="en-GB" altLang="ja-JP" dirty="0" smtClean="0"/>
              <a:t>Increment 2</a:t>
            </a:r>
            <a:endParaRPr lang="en-GB" altLang="ja-JP" dirty="0"/>
          </a:p>
        </p:txBody>
      </p:sp>
      <p:sp>
        <p:nvSpPr>
          <p:cNvPr id="38939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486123" y="1385888"/>
            <a:ext cx="8929688" cy="5327650"/>
          </a:xfrm>
        </p:spPr>
        <p:txBody>
          <a:bodyPr>
            <a:normAutofit/>
          </a:bodyPr>
          <a:lstStyle/>
          <a:p>
            <a:r>
              <a:rPr lang="en-GB" dirty="0" smtClean="0"/>
              <a:t>Databases</a:t>
            </a:r>
          </a:p>
          <a:p>
            <a:r>
              <a:rPr lang="en-GB" dirty="0" smtClean="0"/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48347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本文/表紙">
  <a:themeElements>
    <a:clrScheme name="本文/表紙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本文/表紙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874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pitchFamily="50" charset="-128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874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pitchFamily="50" charset="-128"/>
            <a:ea typeface="ＭＳ Ｐゴシック" pitchFamily="50" charset="-128"/>
          </a:defRPr>
        </a:defPPr>
      </a:lstStyle>
    </a:lnDef>
  </a:objectDefaults>
  <a:extraClrSchemeLst>
    <a:extraClrScheme>
      <a:clrScheme name="本文/表紙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本文/表紙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本文/表紙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本文/表紙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本文/表紙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本文/表紙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本文/表紙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本文/表紙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本文/表紙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本文/表紙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本文/表紙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本文/表紙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本文/表紙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DC54EAB7A5354094AF3261786C9E1F" ma:contentTypeVersion="3" ma:contentTypeDescription="Create a new document." ma:contentTypeScope="" ma:versionID="930199dbd71539f9b5a92a70a5bb05f1">
  <xsd:schema xmlns:xsd="http://www.w3.org/2001/XMLSchema" xmlns:p="http://schemas.microsoft.com/office/2006/metadata/properties" xmlns:ns1="http://schemas.microsoft.com/sharepoint/v3" xmlns:ns2="aa6eddc4-14cb-4b3a-b519-3a69170d9d0d" targetNamespace="http://schemas.microsoft.com/office/2006/metadata/properties" ma:root="true" ma:fieldsID="b1ea302086ff98f24a5ce0c6b8cb5bf4" ns1:_="" ns2:_="">
    <xsd:import namespace="http://schemas.microsoft.com/sharepoint/v3"/>
    <xsd:import namespace="aa6eddc4-14cb-4b3a-b519-3a69170d9d0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departmen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aa6eddc4-14cb-4b3a-b519-3a69170d9d0d" elementFormDefault="qualified">
    <xsd:import namespace="http://schemas.microsoft.com/office/2006/documentManagement/types"/>
    <xsd:element name="department" ma:index="10" nillable="true" ma:displayName="department" ma:internalName="departm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Referenc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partment xmlns="aa6eddc4-14cb-4b3a-b519-3a69170d9d0d">Risk, Finance &amp; Operations Technology</depart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4AC763-1C10-4040-AD8C-340171D11F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a6eddc4-14cb-4b3a-b519-3a69170d9d0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39E03B0-1537-42E1-BBAA-80C9E9F746F4}">
  <ds:schemaRefs>
    <ds:schemaRef ds:uri="http://schemas.microsoft.com/sharepoint/v3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aa6eddc4-14cb-4b3a-b519-3a69170d9d0d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F0AA3D0-30D2-4972-83CF-2B271DCD36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81964</TotalTime>
  <Words>349</Words>
  <Application>Microsoft Office PowerPoint</Application>
  <PresentationFormat>Custom</PresentationFormat>
  <Paragraphs>69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本文/表紙</vt:lpstr>
      <vt:lpstr>CARTO Application Cartography – CMDB for Daiwa</vt:lpstr>
      <vt:lpstr>Introduction</vt:lpstr>
      <vt:lpstr>Options</vt:lpstr>
      <vt:lpstr>System Overview</vt:lpstr>
      <vt:lpstr>Process</vt:lpstr>
      <vt:lpstr>Increment 1</vt:lpstr>
      <vt:lpstr>Increment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Office Operational System Transformation Programme (BOOST)</dc:title>
  <dc:creator>Kovacs, Pierre</dc:creator>
  <cp:lastModifiedBy>KOVACP</cp:lastModifiedBy>
  <cp:revision>304</cp:revision>
  <cp:lastPrinted>2013-06-28T14:09:51Z</cp:lastPrinted>
  <dcterms:created xsi:type="dcterms:W3CDTF">2007-01-09T10:06:14Z</dcterms:created>
  <dcterms:modified xsi:type="dcterms:W3CDTF">2013-08-09T15:54:04Z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0x010100F4DC54EAB7A5354094AF3261786C9E1F</vt:lpwstr>
  </property>
</Properties>
</file>