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6"/>
  </p:notesMasterIdLst>
  <p:sldIdLst>
    <p:sldId id="257" r:id="rId2"/>
    <p:sldId id="276" r:id="rId3"/>
    <p:sldId id="265" r:id="rId4"/>
    <p:sldId id="290" r:id="rId5"/>
    <p:sldId id="278" r:id="rId6"/>
    <p:sldId id="291" r:id="rId7"/>
    <p:sldId id="292" r:id="rId8"/>
    <p:sldId id="293" r:id="rId9"/>
    <p:sldId id="294" r:id="rId10"/>
    <p:sldId id="295" r:id="rId11"/>
    <p:sldId id="277" r:id="rId12"/>
    <p:sldId id="286" r:id="rId13"/>
    <p:sldId id="296" r:id="rId14"/>
    <p:sldId id="297" r:id="rId15"/>
  </p:sldIdLst>
  <p:sldSz cx="9144000" cy="6858000" type="screen4x3"/>
  <p:notesSz cx="6858000" cy="9144000"/>
  <p:embeddedFontLst>
    <p:embeddedFont>
      <p:font typeface="Roboto Slab" pitchFamily="2" charset="0"/>
      <p:regular r:id="rId17"/>
      <p:bold r:id="rId18"/>
    </p:embeddedFont>
    <p:embeddedFont>
      <p:font typeface="Technika" panose="00000500000000000000" pitchFamily="2" charset="-18"/>
      <p:regular r:id="rId19"/>
      <p:bold r:id="rId20"/>
      <p:italic r:id="rId21"/>
      <p:boldItalic r:id="rId22"/>
    </p:embeddedFont>
    <p:embeddedFont>
      <p:font typeface="Technika Book" panose="00000400000000000000" pitchFamily="2" charset="-18"/>
      <p:regular r:id="rId23"/>
      <p:italic r:id="rId24"/>
    </p:embeddedFont>
    <p:embeddedFont>
      <p:font typeface="Technika-Bold" panose="00000600000000000000" charset="-18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08" autoAdjust="0"/>
  </p:normalViewPr>
  <p:slideViewPr>
    <p:cSldViewPr snapToGrid="0">
      <p:cViewPr>
        <p:scale>
          <a:sx n="75" d="100"/>
          <a:sy n="75" d="100"/>
        </p:scale>
        <p:origin x="1694" y="-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C4153-5517-4DE4-95EB-A8D569B687E9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BBE0-C2E4-47C5-B757-B19037C581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335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/>
              <a:t>Michal</a:t>
            </a:r>
            <a:endParaRPr lang="cs-CZ" dirty="0"/>
          </a:p>
          <a:p>
            <a:r>
              <a:rPr lang="cs-CZ" dirty="0"/>
              <a:t>Cílem naší práce bylo vytvořit mobilní aplikaci, která bude umožňovat exportovat data z </a:t>
            </a:r>
            <a:r>
              <a:rPr lang="cs-CZ" dirty="0" err="1"/>
              <a:t>Arduina</a:t>
            </a:r>
            <a:r>
              <a:rPr lang="cs-CZ" dirty="0"/>
              <a:t> prostřednictvím Bluetooth.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635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Kryštof</a:t>
            </a:r>
          </a:p>
          <a:p>
            <a:r>
              <a:rPr lang="cs-CZ" b="0" dirty="0"/>
              <a:t>Screenshoty z grafického rozhraní aplikace. Vlevo aplikace po spuštění, před připojením k zařízení. Uprostřed okno připojení přes Bluetooth. Vpravo aplikace po připojení, zobrazující název zařízení a souborů na jeho SD kartě.</a:t>
            </a:r>
            <a:endParaRPr lang="en-GB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7279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/>
              <a:t>Dohromady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dirty="0"/>
              <a:t>Plně vyhotovené grafické rozhraní aplikace (má své rezervy co se týče emotikonů pro tlačítka, nicméně schematicky je finální).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dirty="0"/>
              <a:t>Aplikace je schopná spustit vyhledávání přes Bluetooth a skutečně nalézt blízká zařízení.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dirty="0"/>
              <a:t>Nicméně aplikace má problém s komunikací se zařízeními, tudíž ačkoliv jsme schopni v kódu na dálku komunikovat s </a:t>
            </a:r>
            <a:r>
              <a:rPr lang="cs-CZ" b="0" dirty="0" err="1"/>
              <a:t>Arduinem</a:t>
            </a:r>
            <a:r>
              <a:rPr lang="cs-CZ" b="0" dirty="0"/>
              <a:t> a nechávat si vypisovat např. soubory z SD karty, nejsme schopni toto přenést do aplikace.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dirty="0"/>
              <a:t>Vzhledem k tomu, že plně nefunguje komunikace s </a:t>
            </a:r>
            <a:r>
              <a:rPr lang="cs-CZ" b="0" dirty="0" err="1"/>
              <a:t>Arduinem</a:t>
            </a:r>
            <a:r>
              <a:rPr lang="cs-CZ" b="0" dirty="0"/>
              <a:t> a načítání souborů, snažili jsme se vyřešit toto a upozadili jsme ostatní funkce (typu sdílení atd.), které tedy nejsou dodělané.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dirty="0"/>
              <a:t>Ukázat ukázku aplikace na mobilu.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252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334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/>
              <a:t>Michal</a:t>
            </a: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Jsou různé způsoby jak ukládat data na </a:t>
            </a:r>
            <a:r>
              <a:rPr lang="cs-CZ" dirty="0" err="1"/>
              <a:t>Arduino</a:t>
            </a:r>
            <a:r>
              <a:rPr lang="cs-CZ" dirty="0"/>
              <a:t>, jedním z nejběžnějších je využití SD karty. Pokud chceme získat data z SD karty je nutné ji vyjmout což může narušit chod programu na </a:t>
            </a:r>
            <a:r>
              <a:rPr lang="cs-CZ" dirty="0" err="1"/>
              <a:t>Arduinu</a:t>
            </a:r>
            <a:r>
              <a:rPr lang="cs-CZ" dirty="0"/>
              <a:t>, jelikož po dobu, kdy není SD karta vložena </a:t>
            </a:r>
            <a:r>
              <a:rPr lang="cs-CZ" dirty="0" err="1"/>
              <a:t>Arduino</a:t>
            </a:r>
            <a:r>
              <a:rPr lang="cs-CZ" dirty="0"/>
              <a:t> nemá kam data ukládat. Cílem našeho projektu je vytvořit mobilní aplikaci, která by umožňovala data uložená na SD kartě exportovat do mobilního zařízení prostřednictvím Bluetooth.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2820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Kryštof</a:t>
            </a:r>
            <a:endParaRPr lang="cs-CZ" dirty="0"/>
          </a:p>
          <a:p>
            <a:r>
              <a:rPr lang="cs-CZ" dirty="0"/>
              <a:t>Pro export dat z </a:t>
            </a:r>
            <a:r>
              <a:rPr lang="cs-CZ" dirty="0" err="1"/>
              <a:t>Arduina</a:t>
            </a:r>
            <a:r>
              <a:rPr lang="cs-CZ" dirty="0"/>
              <a:t> bude potřeba vývojová deska například v našem případě </a:t>
            </a:r>
            <a:r>
              <a:rPr lang="cs-CZ" dirty="0" err="1"/>
              <a:t>Arduino</a:t>
            </a:r>
            <a:r>
              <a:rPr lang="cs-CZ" dirty="0"/>
              <a:t> </a:t>
            </a:r>
            <a:r>
              <a:rPr lang="cs-CZ" dirty="0" err="1"/>
              <a:t>Uno</a:t>
            </a:r>
            <a:r>
              <a:rPr lang="cs-CZ" dirty="0"/>
              <a:t>, ale lze využít i jiné.</a:t>
            </a:r>
          </a:p>
          <a:p>
            <a:r>
              <a:rPr lang="cs-CZ" dirty="0" err="1"/>
              <a:t>Arduino</a:t>
            </a:r>
            <a:r>
              <a:rPr lang="cs-CZ" dirty="0"/>
              <a:t> </a:t>
            </a:r>
            <a:r>
              <a:rPr lang="cs-CZ" dirty="0" err="1"/>
              <a:t>Uno</a:t>
            </a:r>
            <a:r>
              <a:rPr lang="cs-CZ" dirty="0"/>
              <a:t> bylo pro vývoj zvoleno jelikož se jedná o nejrozšířenější model.</a:t>
            </a:r>
          </a:p>
          <a:p>
            <a:r>
              <a:rPr lang="cs-CZ" dirty="0" err="1"/>
              <a:t>Arduino</a:t>
            </a:r>
            <a:r>
              <a:rPr lang="cs-CZ" dirty="0"/>
              <a:t>  je vývojová deska, která umožňuje přijímat vstupy a generovat výstupy pomocí analogových a digitálních pinů. </a:t>
            </a:r>
          </a:p>
          <a:p>
            <a:r>
              <a:rPr lang="cs-CZ" dirty="0"/>
              <a:t>Slouží jako základ pro různé systémy skládající se z </a:t>
            </a:r>
            <a:r>
              <a:rPr lang="cs-CZ" dirty="0" err="1"/>
              <a:t>Arduina</a:t>
            </a:r>
            <a:r>
              <a:rPr lang="cs-CZ" dirty="0"/>
              <a:t> a dalších Hardwarových komponent.</a:t>
            </a:r>
          </a:p>
          <a:p>
            <a:r>
              <a:rPr lang="cs-CZ" dirty="0"/>
              <a:t>Čtečka </a:t>
            </a:r>
            <a:r>
              <a:rPr lang="cs-CZ" dirty="0" err="1"/>
              <a:t>micro</a:t>
            </a:r>
            <a:r>
              <a:rPr lang="cs-CZ" dirty="0"/>
              <a:t> SD karet slouží pro ukládání dat na </a:t>
            </a:r>
            <a:r>
              <a:rPr lang="cs-CZ" dirty="0" err="1"/>
              <a:t>micro</a:t>
            </a:r>
            <a:r>
              <a:rPr lang="cs-CZ" dirty="0"/>
              <a:t> SD kartu a čtení dat z ní.</a:t>
            </a:r>
          </a:p>
          <a:p>
            <a:r>
              <a:rPr lang="cs-CZ" dirty="0"/>
              <a:t>Bluetooth modul HC 05 slouží pro posílání dat do mobilního zařízení.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67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Kryštof</a:t>
            </a:r>
          </a:p>
          <a:p>
            <a:r>
              <a:rPr lang="cs-CZ" b="0" i="0" dirty="0"/>
              <a:t>Schéma zapojení </a:t>
            </a:r>
            <a:r>
              <a:rPr lang="cs-CZ" b="0" i="0" dirty="0" err="1"/>
              <a:t>Arduina</a:t>
            </a:r>
            <a:r>
              <a:rPr lang="cs-CZ" b="0" i="0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256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/>
              <a:t>Kryštof</a:t>
            </a:r>
            <a:endParaRPr lang="cs-CZ" dirty="0"/>
          </a:p>
          <a:p>
            <a:r>
              <a:rPr lang="cs-CZ" b="0" i="0" dirty="0">
                <a:solidFill>
                  <a:srgbClr val="111111"/>
                </a:solidFill>
                <a:effectLst/>
                <a:latin typeface="+mn-lt"/>
              </a:rPr>
              <a:t>Kód naší aplikace je napsán v </a:t>
            </a:r>
            <a:r>
              <a:rPr lang="cs-CZ" b="0" i="0" dirty="0" err="1">
                <a:solidFill>
                  <a:srgbClr val="111111"/>
                </a:solidFill>
                <a:effectLst/>
                <a:latin typeface="+mn-lt"/>
              </a:rPr>
              <a:t>TypeScriptu</a:t>
            </a:r>
            <a:r>
              <a:rPr lang="cs-CZ" b="0" i="0" dirty="0">
                <a:solidFill>
                  <a:srgbClr val="111111"/>
                </a:solidFill>
                <a:effectLst/>
                <a:latin typeface="+mn-lt"/>
              </a:rPr>
              <a:t>. Společně s </a:t>
            </a:r>
            <a:r>
              <a:rPr lang="cs-CZ" b="0" i="0" dirty="0" err="1">
                <a:solidFill>
                  <a:srgbClr val="111111"/>
                </a:solidFill>
                <a:effectLst/>
                <a:latin typeface="+mn-lt"/>
              </a:rPr>
              <a:t>TypeScriptem</a:t>
            </a:r>
            <a:r>
              <a:rPr lang="cs-CZ" b="0" i="0" dirty="0">
                <a:solidFill>
                  <a:srgbClr val="111111"/>
                </a:solidFill>
                <a:effectLst/>
                <a:latin typeface="+mn-lt"/>
              </a:rPr>
              <a:t> využíváme framework </a:t>
            </a:r>
            <a:r>
              <a:rPr lang="cs-CZ" b="0" i="0" dirty="0" err="1">
                <a:solidFill>
                  <a:srgbClr val="111111"/>
                </a:solidFill>
                <a:effectLst/>
                <a:latin typeface="+mn-lt"/>
              </a:rPr>
              <a:t>React</a:t>
            </a:r>
            <a:r>
              <a:rPr lang="cs-CZ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cs-CZ" b="0" i="0" dirty="0" err="1">
                <a:solidFill>
                  <a:srgbClr val="111111"/>
                </a:solidFill>
                <a:effectLst/>
                <a:latin typeface="+mn-lt"/>
              </a:rPr>
              <a:t>Native</a:t>
            </a:r>
            <a:r>
              <a:rPr lang="cs-CZ" b="0" i="0" dirty="0">
                <a:solidFill>
                  <a:srgbClr val="111111"/>
                </a:solidFill>
                <a:effectLst/>
                <a:latin typeface="+mn-lt"/>
              </a:rPr>
              <a:t> pro vývoj naší mobilní aplikace. Jako vývojové prostředí používáme VS </a:t>
            </a:r>
            <a:r>
              <a:rPr lang="cs-CZ" b="0" i="0" dirty="0" err="1">
                <a:solidFill>
                  <a:srgbClr val="111111"/>
                </a:solidFill>
                <a:effectLst/>
                <a:latin typeface="+mn-lt"/>
              </a:rPr>
              <a:t>Code</a:t>
            </a:r>
            <a:r>
              <a:rPr lang="cs-CZ" b="0" i="0" dirty="0">
                <a:solidFill>
                  <a:srgbClr val="111111"/>
                </a:solidFill>
                <a:effectLst/>
                <a:latin typeface="+mn-lt"/>
              </a:rPr>
              <a:t>. Pro správu verzí a změn v našem kódu využíváme Git a pro sdílení našeho kódu mezi sebou využíváme GitHub. Pro tvorbu virtuálního mobilního zařízení na počítači využíváme Android studio. </a:t>
            </a:r>
            <a:r>
              <a:rPr lang="cs-CZ" b="0" i="0" dirty="0" err="1">
                <a:solidFill>
                  <a:srgbClr val="111111"/>
                </a:solidFill>
                <a:effectLst/>
                <a:latin typeface="+mn-lt"/>
              </a:rPr>
              <a:t>Arduino</a:t>
            </a:r>
            <a:r>
              <a:rPr lang="cs-CZ" b="0" i="0" dirty="0">
                <a:solidFill>
                  <a:srgbClr val="111111"/>
                </a:solidFill>
                <a:effectLst/>
                <a:latin typeface="+mn-lt"/>
              </a:rPr>
              <a:t> jako takové pracuje s </a:t>
            </a:r>
            <a:r>
              <a:rPr lang="cs-CZ" b="0" i="0" dirty="0" err="1">
                <a:solidFill>
                  <a:srgbClr val="111111"/>
                </a:solidFill>
                <a:effectLst/>
                <a:latin typeface="+mn-lt"/>
              </a:rPr>
              <a:t>Wiring</a:t>
            </a:r>
            <a:r>
              <a:rPr lang="cs-CZ" b="0" i="0" dirty="0">
                <a:solidFill>
                  <a:srgbClr val="111111"/>
                </a:solidFill>
                <a:effectLst/>
                <a:latin typeface="+mn-lt"/>
              </a:rPr>
              <a:t> (C++).</a:t>
            </a:r>
          </a:p>
          <a:p>
            <a:endParaRPr lang="cs-CZ" b="0" i="0" dirty="0">
              <a:solidFill>
                <a:srgbClr val="111111"/>
              </a:solidFill>
              <a:effectLst/>
              <a:latin typeface="+mn-lt"/>
            </a:endParaRPr>
          </a:p>
          <a:p>
            <a:r>
              <a:rPr lang="cs-CZ" b="0" i="0" dirty="0" err="1">
                <a:solidFill>
                  <a:srgbClr val="111111"/>
                </a:solidFill>
                <a:effectLst/>
                <a:latin typeface="+mn-lt"/>
              </a:rPr>
              <a:t>TypeScript</a:t>
            </a:r>
            <a:r>
              <a:rPr lang="cs-CZ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cs-CZ" dirty="0">
                <a:latin typeface="+mn-lt"/>
              </a:rPr>
              <a:t>je programovací jazyk, který rozšiřuje syntaxi </a:t>
            </a:r>
            <a:r>
              <a:rPr lang="cs-CZ" dirty="0" err="1">
                <a:latin typeface="+mn-lt"/>
              </a:rPr>
              <a:t>JavaScriptu</a:t>
            </a:r>
            <a:r>
              <a:rPr lang="cs-CZ" dirty="0">
                <a:latin typeface="+mn-lt"/>
              </a:rPr>
              <a:t>. Přidává staticky definované typy proměnných. Překládá se do </a:t>
            </a:r>
            <a:r>
              <a:rPr lang="cs-CZ" dirty="0" err="1">
                <a:latin typeface="+mn-lt"/>
              </a:rPr>
              <a:t>JavaScriptu</a:t>
            </a:r>
            <a:r>
              <a:rPr lang="cs-CZ" dirty="0">
                <a:latin typeface="+mn-lt"/>
              </a:rPr>
              <a:t> a ten je interpretován (buď internetovým prohlížečem nebo v našem případě mobilním zařízením).</a:t>
            </a:r>
          </a:p>
          <a:p>
            <a:endParaRPr lang="cs-CZ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>
                <a:latin typeface="+mn-lt"/>
              </a:rPr>
              <a:t>Vs </a:t>
            </a:r>
            <a:r>
              <a:rPr lang="cs-CZ" dirty="0" err="1">
                <a:latin typeface="+mn-lt"/>
              </a:rPr>
              <a:t>Code</a:t>
            </a:r>
            <a:r>
              <a:rPr lang="cs-CZ" dirty="0">
                <a:latin typeface="+mn-lt"/>
              </a:rPr>
              <a:t> je vývojové prostředí sloužící pro psaní kódu v různých jazycích. Umožňuje verzování přes Git a propojení s GitHubem. Výhodou je že zvýrazňuje syntaxi daného jazyka a umí i automaticky doplňovat kód (našeptávat). Je zdarma a je k němu velké množství návodů.</a:t>
            </a:r>
          </a:p>
          <a:p>
            <a:endParaRPr lang="cs-CZ" dirty="0"/>
          </a:p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53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Michal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0766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Michal</a:t>
            </a:r>
            <a:endParaRPr lang="en-GB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008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Michal</a:t>
            </a:r>
            <a:endParaRPr lang="en-GB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3990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Kryštof</a:t>
            </a:r>
          </a:p>
          <a:p>
            <a:r>
              <a:rPr lang="cs-CZ" b="0" dirty="0"/>
              <a:t>Screenshoty z grafického rozhraní aplikace. Vlevo aplikace po spuštění, před připojením k zařízení. Uprostřed okno připojení přes Bluetooth. Vpravo aplikace po připojení, zobrazující název zařízení a souborů na jeho SD kartě.</a:t>
            </a:r>
            <a:endParaRPr lang="en-GB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5BBE0-C2E4-47C5-B757-B19037C581F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081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Soubor:Arduino-uno-perspective-whitw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atek.cz/arduino/1005-bluetooth-modul-h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90F46F-237F-E946-B24B-ABC31149B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3600" dirty="0"/>
              <a:t>Mobilní aplikace pro export dat přes Bluetooth z </a:t>
            </a:r>
            <a:r>
              <a:rPr lang="cs-CZ" sz="3600" dirty="0" err="1"/>
              <a:t>Arduina</a:t>
            </a:r>
            <a:endParaRPr lang="cs-CZ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ECBF33C-042B-C18F-05BC-274C0A87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4925626"/>
            <a:ext cx="7736693" cy="1771721"/>
          </a:xfrm>
        </p:spPr>
        <p:txBody>
          <a:bodyPr/>
          <a:lstStyle/>
          <a:p>
            <a:pPr algn="ctr"/>
            <a:r>
              <a:rPr lang="cs-CZ" dirty="0"/>
              <a:t>Michal Kovář</a:t>
            </a:r>
          </a:p>
          <a:p>
            <a:pPr algn="ctr"/>
            <a:r>
              <a:rPr lang="cs-CZ" dirty="0"/>
              <a:t>Kryštof Sedlák</a:t>
            </a:r>
          </a:p>
        </p:txBody>
      </p:sp>
    </p:spTree>
    <p:extLst>
      <p:ext uri="{BB962C8B-B14F-4D97-AF65-F5344CB8AC3E}">
        <p14:creationId xmlns:p14="http://schemas.microsoft.com/office/powerpoint/2010/main" val="247336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snímek obrazovky, design&#10;&#10;Popis byl vytvořen automaticky">
            <a:extLst>
              <a:ext uri="{FF2B5EF4-FFF2-40B4-BE49-F238E27FC236}">
                <a16:creationId xmlns:a16="http://schemas.microsoft.com/office/drawing/2014/main" id="{54CF2833-838B-6324-C443-3C4A3E0C3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2" y="1332773"/>
            <a:ext cx="2430542" cy="5255227"/>
          </a:xfrm>
          <a:noFill/>
        </p:spPr>
      </p:pic>
      <p:pic>
        <p:nvPicPr>
          <p:cNvPr id="7" name="Obrázek 6" descr="Obsah obrázku text, snímek obrazovky, software, design&#10;&#10;Popis byl vytvořen automaticky">
            <a:extLst>
              <a:ext uri="{FF2B5EF4-FFF2-40B4-BE49-F238E27FC236}">
                <a16:creationId xmlns:a16="http://schemas.microsoft.com/office/drawing/2014/main" id="{5EFBA531-2FC6-0475-79F1-E0964F7C97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56" y="1332775"/>
            <a:ext cx="2425488" cy="5255224"/>
          </a:xfrm>
          <a:prstGeom prst="rect">
            <a:avLst/>
          </a:prstGeom>
        </p:spPr>
      </p:pic>
      <p:pic>
        <p:nvPicPr>
          <p:cNvPr id="9" name="Obrázek 8" descr="Obsah obrázku text, elektronika, snímek obrazovky, software&#10;&#10;Popis byl vytvořen automaticky">
            <a:extLst>
              <a:ext uri="{FF2B5EF4-FFF2-40B4-BE49-F238E27FC236}">
                <a16:creationId xmlns:a16="http://schemas.microsoft.com/office/drawing/2014/main" id="{45B44131-F35B-A550-2E25-633D4CDCB6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0" y="1332772"/>
            <a:ext cx="2425489" cy="52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3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2ACB84-A038-3676-1CCA-4CA83F20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7CFB45-D09F-2F6E-4030-C0E6AD89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Grafické rozhraní</a:t>
            </a:r>
          </a:p>
          <a:p>
            <a:r>
              <a:rPr lang="cs-CZ" dirty="0"/>
              <a:t>Vyhledávání zařízení přes Bluetooth</a:t>
            </a:r>
          </a:p>
          <a:p>
            <a:r>
              <a:rPr lang="cs-CZ" dirty="0"/>
              <a:t>Dokončen kód pro </a:t>
            </a:r>
            <a:r>
              <a:rPr lang="cs-CZ" dirty="0" err="1"/>
              <a:t>Arduino</a:t>
            </a:r>
            <a:endParaRPr lang="cs-CZ" dirty="0"/>
          </a:p>
          <a:p>
            <a:r>
              <a:rPr lang="cs-CZ" dirty="0"/>
              <a:t>Problémy s komunikací</a:t>
            </a:r>
          </a:p>
          <a:p>
            <a:r>
              <a:rPr lang="cs-CZ" dirty="0"/>
              <a:t>Nedodělané funkce</a:t>
            </a:r>
          </a:p>
        </p:txBody>
      </p:sp>
    </p:spTree>
    <p:extLst>
      <p:ext uri="{BB962C8B-B14F-4D97-AF65-F5344CB8AC3E}">
        <p14:creationId xmlns:p14="http://schemas.microsoft.com/office/powerpoint/2010/main" val="202362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871145-22E9-BC1E-7CEF-495D149F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F5446C-66E9-6E12-7B40-B4C944D3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2398955"/>
            <a:ext cx="7794000" cy="4188811"/>
          </a:xfrm>
        </p:spPr>
        <p:txBody>
          <a:bodyPr>
            <a:normAutofit lnSpcReduction="10000"/>
          </a:bodyPr>
          <a:lstStyle/>
          <a:p>
            <a:pPr marL="360000" indent="-360000">
              <a:lnSpc>
                <a:spcPct val="120000"/>
              </a:lnSpc>
              <a:spcBef>
                <a:spcPts val="600"/>
              </a:spcBef>
            </a:pPr>
            <a:r>
              <a:rPr lang="cs-CZ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cs-CZ" sz="1900" dirty="0">
                <a:effectLst/>
                <a:latin typeface="Technika Book" panose="00000400000000000000" pitchFamily="2" charset="-18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cs-CZ" sz="1900" dirty="0" err="1">
                <a:effectLst/>
                <a:latin typeface="Technika Book" panose="00000400000000000000" pitchFamily="2" charset="-18"/>
                <a:ea typeface="Times New Roman" panose="02020603050405020304" pitchFamily="18" charset="0"/>
                <a:cs typeface="Times New Roman" panose="02020603050405020304" pitchFamily="18" charset="0"/>
              </a:rPr>
              <a:t>Soubor:Arduino-uno-perspective-whitw.jpg</a:t>
            </a:r>
            <a:r>
              <a:rPr lang="cs-CZ" sz="1900" dirty="0">
                <a:effectLst/>
                <a:latin typeface="Technika Book" panose="00000400000000000000" pitchFamily="2" charset="-18"/>
                <a:ea typeface="Times New Roman" panose="02020603050405020304" pitchFamily="18" charset="0"/>
                <a:cs typeface="Times New Roman" panose="02020603050405020304" pitchFamily="18" charset="0"/>
              </a:rPr>
              <a:t> – Wikipedie. [online]. Dostupné    z: </a:t>
            </a:r>
            <a:r>
              <a:rPr lang="cs-CZ" sz="1900" u="sng" dirty="0">
                <a:solidFill>
                  <a:srgbClr val="0563C1"/>
                </a:solidFill>
                <a:effectLst/>
                <a:latin typeface="Technika Book" panose="00000400000000000000" pitchFamily="2" charset="-18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https://cs.wikipedia.org/wiki/Soubor:Arduino-uno-perspective-whitw.jpg</a:t>
            </a:r>
            <a:endParaRPr lang="cs-CZ" sz="1200" b="0" i="0" u="none" strike="noStrike" dirty="0">
              <a:solidFill>
                <a:srgbClr val="000000"/>
              </a:solidFill>
              <a:effectLst/>
              <a:latin typeface="Roboto Slab" pitchFamily="2" charset="0"/>
            </a:endParaRPr>
          </a:p>
          <a:p>
            <a:r>
              <a:rPr lang="cs-CZ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cs-CZ" sz="1900" dirty="0">
                <a:latin typeface="Technika Book" panose="00000400000000000000" pitchFamily="2" charset="-18"/>
                <a:cs typeface="Times New Roman" panose="02020603050405020304" pitchFamily="18" charset="0"/>
              </a:rPr>
              <a:t>Bluetooth modul HC-05 [online]. Praha: Dratek.cz, [cit. 2023-12-13]. Dostupné z: </a:t>
            </a:r>
            <a:r>
              <a:rPr lang="cs-CZ" sz="1900" u="sng" dirty="0">
                <a:solidFill>
                  <a:srgbClr val="0563C1"/>
                </a:solidFill>
                <a:latin typeface="Technika Book" panose="00000400000000000000" pitchFamily="2" charset="-18"/>
                <a:cs typeface="Times New Roman" panose="02020603050405020304" pitchFamily="18" charset="0"/>
                <a:hlinkClick r:id="rId4"/>
              </a:rPr>
              <a:t>https://dratek.cz/arduino/1005-bluetooth-modul-hc</a:t>
            </a:r>
            <a:r>
              <a:rPr lang="cs-CZ" sz="1900" u="sng" dirty="0">
                <a:solidFill>
                  <a:srgbClr val="0563C1"/>
                </a:solidFill>
                <a:latin typeface="Technika Book" panose="00000400000000000000" pitchFamily="2" charset="-18"/>
                <a:cs typeface="Times New Roman" panose="02020603050405020304" pitchFamily="18" charset="0"/>
              </a:rPr>
              <a:t> 05.html?utm_source=ehub&amp;utm_medium=affiliate&amp;ehub=405c3994d72941cca0aff72fbb0344f6</a:t>
            </a:r>
          </a:p>
          <a:p>
            <a:r>
              <a:rPr lang="cs-CZ" dirty="0">
                <a:latin typeface="Arial" panose="020B0604020202020204" pitchFamily="34" charset="0"/>
                <a:cs typeface="Times New Roman" panose="02020603050405020304" pitchFamily="18" charset="0"/>
              </a:rPr>
              <a:t>[3]</a:t>
            </a:r>
            <a:r>
              <a:rPr lang="cs-CZ" sz="1900" dirty="0">
                <a:latin typeface="Technika Book" panose="00000400000000000000" pitchFamily="2" charset="-18"/>
                <a:cs typeface="Times New Roman" panose="02020603050405020304" pitchFamily="18" charset="0"/>
              </a:rPr>
              <a:t>Čtečka microSD karet [online]. Praha: Dratek.cz, [cit. 2023-12-13]. Dostupné z: </a:t>
            </a:r>
            <a:r>
              <a:rPr lang="cs-CZ" sz="1900" u="sng" dirty="0">
                <a:solidFill>
                  <a:srgbClr val="0563C1"/>
                </a:solidFill>
                <a:latin typeface="Technika Book" panose="00000400000000000000" pitchFamily="2" charset="-18"/>
                <a:cs typeface="Times New Roman" panose="02020603050405020304" pitchFamily="18" charset="0"/>
              </a:rPr>
              <a:t>https://dratek.cz/arduino/993-ctecka-microsd-karet.html?gad_source=1&amp;gclid=Cj0KCQiAyeWrBhDDARIsAGP1mWRXl4Tsa22crcFpsXFQIgJOCs-8UjbxpRfrVZ5oQNCgV44kNk4hH5EaAjNBEALw_wcB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927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9B9CE3-F73E-7BB6-BFC5-5EED0E3F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1CD6B-C6AC-84F2-53AE-E6C8C916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2297723"/>
            <a:ext cx="7794000" cy="4290043"/>
          </a:xfrm>
        </p:spPr>
        <p:txBody>
          <a:bodyPr>
            <a:normAutofit fontScale="92500" lnSpcReduction="10000"/>
          </a:bodyPr>
          <a:lstStyle/>
          <a:p>
            <a:pPr marL="360000" indent="-360000">
              <a:lnSpc>
                <a:spcPct val="120000"/>
              </a:lnSpc>
              <a:spcBef>
                <a:spcPts val="600"/>
              </a:spcBef>
            </a:pPr>
            <a:r>
              <a:rPr lang="cs-CZ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cs-CZ" sz="2000" dirty="0">
                <a:effectLst/>
                <a:latin typeface="Technika Book" panose="00000400000000000000" pitchFamily="2" charset="-18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cs-CZ" sz="2000" dirty="0">
                <a:latin typeface="Technika Book" panose="00000400000000000000" pitchFamily="2" charset="-18"/>
                <a:cs typeface="Times New Roman" panose="02020603050405020304" pitchFamily="18" charset="0"/>
              </a:rPr>
              <a:t>VS </a:t>
            </a:r>
            <a:r>
              <a:rPr lang="cs-CZ" sz="2000" dirty="0" err="1">
                <a:latin typeface="Technika Book" panose="00000400000000000000" pitchFamily="2" charset="-18"/>
                <a:cs typeface="Times New Roman" panose="02020603050405020304" pitchFamily="18" charset="0"/>
              </a:rPr>
              <a:t>Code</a:t>
            </a:r>
            <a:r>
              <a:rPr lang="cs-CZ" sz="2000" dirty="0">
                <a:latin typeface="Technika Book" panose="00000400000000000000" pitchFamily="2" charset="-18"/>
                <a:cs typeface="Times New Roman" panose="02020603050405020304" pitchFamily="18" charset="0"/>
              </a:rPr>
              <a:t> Wiki [online]. Google, [cit. 2023-12-13]. Dostupné z: </a:t>
            </a:r>
            <a:r>
              <a:rPr lang="cs-CZ" sz="2000" dirty="0" err="1">
                <a:latin typeface="Technika Book" panose="00000400000000000000" pitchFamily="2" charset="-18"/>
                <a:cs typeface="Times New Roman" panose="02020603050405020304" pitchFamily="18" charset="0"/>
              </a:rPr>
              <a:t>Soubor:Arduino-uno-perspective-whitw</a:t>
            </a:r>
            <a:r>
              <a:rPr lang="cs-CZ" sz="2000" dirty="0" err="1">
                <a:effectLst/>
                <a:latin typeface="Technika Book" panose="00000400000000000000" pitchFamily="2" charset="-18"/>
                <a:ea typeface="Times New Roman" panose="02020603050405020304" pitchFamily="18" charset="0"/>
                <a:cs typeface="Times New Roman" panose="02020603050405020304" pitchFamily="18" charset="0"/>
              </a:rPr>
              <a:t>.jpg</a:t>
            </a:r>
            <a:r>
              <a:rPr lang="cs-CZ" sz="2000" dirty="0">
                <a:effectLst/>
                <a:latin typeface="Technika Book" panose="00000400000000000000" pitchFamily="2" charset="-18"/>
                <a:ea typeface="Times New Roman" panose="02020603050405020304" pitchFamily="18" charset="0"/>
                <a:cs typeface="Times New Roman" panose="02020603050405020304" pitchFamily="18" charset="0"/>
              </a:rPr>
              <a:t> – Wikipedie. [online]. Dostupné    z: </a:t>
            </a:r>
            <a:r>
              <a:rPr lang="cs-CZ" sz="2000" u="sng" dirty="0">
                <a:solidFill>
                  <a:srgbClr val="0563C1"/>
                </a:solidFill>
                <a:latin typeface="Technika Book" panose="00000400000000000000" pitchFamily="2" charset="-18"/>
                <a:cs typeface="Times New Roman" panose="02020603050405020304" pitchFamily="18" charset="0"/>
              </a:rPr>
              <a:t>https://cs.wikipedia.org/wiki/Visual_Studio_Code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</a:pPr>
            <a:r>
              <a:rPr lang="cs-CZ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>
                <a:latin typeface="Technika Book" panose="00000400000000000000" pitchFamily="2" charset="-18"/>
                <a:cs typeface="Times New Roman" panose="02020603050405020304" pitchFamily="18" charset="0"/>
              </a:rPr>
              <a:t>TypeScript Logo 2020 [online]. Wikimedia Commons, [cit. 2023-12-13]. </a:t>
            </a:r>
            <a:r>
              <a:rPr lang="en-US" sz="2000" dirty="0" err="1">
                <a:latin typeface="Technika Book" panose="00000400000000000000" pitchFamily="2" charset="-18"/>
                <a:cs typeface="Times New Roman" panose="02020603050405020304" pitchFamily="18" charset="0"/>
              </a:rPr>
              <a:t>Dostupné</a:t>
            </a:r>
            <a:r>
              <a:rPr lang="en-US" sz="2000" dirty="0">
                <a:latin typeface="Technika Book" panose="00000400000000000000" pitchFamily="2" charset="-18"/>
                <a:cs typeface="Times New Roman" panose="02020603050405020304" pitchFamily="18" charset="0"/>
              </a:rPr>
              <a:t> z: </a:t>
            </a:r>
            <a:r>
              <a:rPr lang="cs-CZ" sz="2000" u="sng" dirty="0">
                <a:solidFill>
                  <a:srgbClr val="0563C1"/>
                </a:solidFill>
                <a:latin typeface="Technika Book" panose="00000400000000000000" pitchFamily="2" charset="-18"/>
                <a:cs typeface="Times New Roman" panose="02020603050405020304" pitchFamily="18" charset="0"/>
              </a:rPr>
              <a:t>https://commons.wikimedia.org/wiki/File:Typescript_logo_2020.svg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</a:pPr>
            <a:r>
              <a:rPr lang="cs-CZ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cs-CZ" sz="2000" dirty="0" err="1">
                <a:latin typeface="Technika Book" panose="00000400000000000000" pitchFamily="2" charset="-18"/>
                <a:cs typeface="Times New Roman" panose="02020603050405020304" pitchFamily="18" charset="0"/>
              </a:rPr>
              <a:t>React</a:t>
            </a:r>
            <a:r>
              <a:rPr lang="cs-CZ" sz="2000" dirty="0">
                <a:latin typeface="Technika Book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cs-CZ" sz="2000" dirty="0" err="1">
                <a:latin typeface="Technika Book" panose="00000400000000000000" pitchFamily="2" charset="-18"/>
                <a:cs typeface="Times New Roman" panose="02020603050405020304" pitchFamily="18" charset="0"/>
              </a:rPr>
              <a:t>Native</a:t>
            </a:r>
            <a:r>
              <a:rPr lang="cs-CZ" sz="2000" dirty="0">
                <a:latin typeface="Technika Book" panose="00000400000000000000" pitchFamily="2" charset="-18"/>
                <a:cs typeface="Times New Roman" panose="02020603050405020304" pitchFamily="18" charset="0"/>
              </a:rPr>
              <a:t> </a:t>
            </a:r>
            <a:r>
              <a:rPr lang="cs-CZ" sz="2000" dirty="0" err="1">
                <a:latin typeface="Technika Book" panose="00000400000000000000" pitchFamily="2" charset="-18"/>
                <a:cs typeface="Times New Roman" panose="02020603050405020304" pitchFamily="18" charset="0"/>
              </a:rPr>
              <a:t>Icon</a:t>
            </a:r>
            <a:r>
              <a:rPr lang="cs-CZ" sz="2000" dirty="0">
                <a:latin typeface="Technika Book" panose="00000400000000000000" pitchFamily="2" charset="-18"/>
                <a:cs typeface="Times New Roman" panose="02020603050405020304" pitchFamily="18" charset="0"/>
              </a:rPr>
              <a:t> [online]. Wikipedia, [cit. 2023-12-13]. Dostupné z: </a:t>
            </a:r>
            <a:r>
              <a:rPr lang="cs-CZ" sz="2000" u="sng" dirty="0">
                <a:solidFill>
                  <a:srgbClr val="0563C1"/>
                </a:solidFill>
                <a:latin typeface="Technika Book" panose="00000400000000000000" pitchFamily="2" charset="-18"/>
                <a:cs typeface="Times New Roman" panose="02020603050405020304" pitchFamily="18" charset="0"/>
              </a:rPr>
              <a:t>https://en.wikipedia.org/wiki/React_Native#/media/File:React-icon.svg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</a:pPr>
            <a:endParaRPr lang="cs-CZ" sz="2000" u="sng" dirty="0">
              <a:solidFill>
                <a:srgbClr val="0563C1"/>
              </a:solidFill>
              <a:latin typeface="Technika Book" panose="00000400000000000000" pitchFamily="2" charset="-18"/>
              <a:cs typeface="Times New Roman" panose="02020603050405020304" pitchFamily="18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387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9B9CE3-F73E-7BB6-BFC5-5EED0E3F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1CD6B-C6AC-84F2-53AE-E6C8C916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2297723"/>
            <a:ext cx="7794000" cy="4290043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20000"/>
              </a:lnSpc>
              <a:spcBef>
                <a:spcPts val="600"/>
              </a:spcBef>
            </a:pPr>
            <a:r>
              <a:rPr lang="cs-CZ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cs-CZ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Soubor:Arduino</a:t>
            </a:r>
            <a:r>
              <a:rPr lang="cs-CZ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cs-CZ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logo.svg</a:t>
            </a:r>
            <a:r>
              <a:rPr lang="cs-CZ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cs-CZ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Wikimedia</a:t>
            </a:r>
            <a:r>
              <a:rPr lang="cs-CZ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Commons</a:t>
            </a:r>
            <a:r>
              <a:rPr lang="cs-CZ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[online]. Google, [cit. 2024-02-01]. Dostupné z: </a:t>
            </a:r>
            <a:r>
              <a:rPr lang="cs-CZ" sz="2000" u="sng" dirty="0">
                <a:solidFill>
                  <a:srgbClr val="0563C1"/>
                </a:solidFill>
                <a:latin typeface="Technika Book" panose="00000400000000000000" pitchFamily="2" charset="-18"/>
                <a:cs typeface="Times New Roman" panose="02020603050405020304" pitchFamily="18" charset="0"/>
              </a:rPr>
              <a:t>https://commons.wikimedia.org/wiki/File:Arduino_IDE_logo.svg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</a:pPr>
            <a:endParaRPr lang="cs-CZ" sz="2000" u="sng" dirty="0">
              <a:solidFill>
                <a:srgbClr val="0563C1"/>
              </a:solidFill>
              <a:latin typeface="Technika Book" panose="00000400000000000000" pitchFamily="2" charset="-18"/>
              <a:cs typeface="Times New Roman" panose="02020603050405020304" pitchFamily="18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580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E499E4-CCE0-9A90-43CB-92269F4F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Důvod a 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DA7C07-4958-73F0-670F-6C3A0A89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Zjednodušení exportu</a:t>
            </a:r>
          </a:p>
          <a:p>
            <a:r>
              <a:rPr lang="cs-CZ" dirty="0"/>
              <a:t>Nepřerušení ukládání dat</a:t>
            </a:r>
          </a:p>
          <a:p>
            <a:r>
              <a:rPr lang="cs-CZ" dirty="0"/>
              <a:t>Univerzální pro různé </a:t>
            </a:r>
            <a:r>
              <a:rPr lang="cs-CZ" dirty="0" err="1"/>
              <a:t>Arduino</a:t>
            </a:r>
            <a:r>
              <a:rPr lang="cs-CZ" dirty="0"/>
              <a:t> projekty</a:t>
            </a:r>
          </a:p>
        </p:txBody>
      </p:sp>
    </p:spTree>
    <p:extLst>
      <p:ext uri="{BB962C8B-B14F-4D97-AF65-F5344CB8AC3E}">
        <p14:creationId xmlns:p14="http://schemas.microsoft.com/office/powerpoint/2010/main" val="110698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D8FE23-C9F1-CE98-757D-38D3E0F3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Potřebný hardware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78D247-4C94-19FF-4062-EB23F13C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Arduino</a:t>
            </a:r>
            <a:endParaRPr lang="cs-CZ" dirty="0"/>
          </a:p>
          <a:p>
            <a:r>
              <a:rPr lang="cs-CZ" dirty="0"/>
              <a:t>Čtečka microSD</a:t>
            </a:r>
          </a:p>
        </p:txBody>
      </p:sp>
      <p:pic>
        <p:nvPicPr>
          <p:cNvPr id="6" name="Obrázek 5" descr="Obsah obrázku elektronika, obvod&#10;&#10;Popis byl vytvořen automaticky">
            <a:extLst>
              <a:ext uri="{FF2B5EF4-FFF2-40B4-BE49-F238E27FC236}">
                <a16:creationId xmlns:a16="http://schemas.microsoft.com/office/drawing/2014/main" id="{60624443-CCF6-08E4-1D1F-C16800F4A5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94766"/>
            <a:ext cx="4572000" cy="34290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64CF4BFD-4C6D-0D8D-C11A-866BCCF7B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000" y="3812533"/>
            <a:ext cx="1749701" cy="174970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6DE4DBC-734B-1419-2D2D-B560CB97C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000" y="4334452"/>
            <a:ext cx="1987096" cy="19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0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D8FE23-C9F1-CE98-757D-38D3E0F3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Schéma zapojení</a:t>
            </a:r>
          </a:p>
        </p:txBody>
      </p:sp>
      <p:pic>
        <p:nvPicPr>
          <p:cNvPr id="5" name="Zástupný obsah 4" descr="Obsah obrázku text, obvod, Elektronické inženýrství, elektronika&#10;&#10;Popis byl vytvořen automaticky">
            <a:extLst>
              <a:ext uri="{FF2B5EF4-FFF2-40B4-BE49-F238E27FC236}">
                <a16:creationId xmlns:a16="http://schemas.microsoft.com/office/drawing/2014/main" id="{DCA31EF8-55CC-64B0-418D-EDCEBD81C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8" y="2258742"/>
            <a:ext cx="7701683" cy="4560033"/>
          </a:xfrm>
        </p:spPr>
      </p:pic>
    </p:spTree>
    <p:extLst>
      <p:ext uri="{BB962C8B-B14F-4D97-AF65-F5344CB8AC3E}">
        <p14:creationId xmlns:p14="http://schemas.microsoft.com/office/powerpoint/2010/main" val="296635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43546C-3562-4C08-ED6A-2A9C4F60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 jazyk, vývojové prostředí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C71EC2-95E7-77B1-8B02-D88508CF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TypeScript</a:t>
            </a:r>
            <a:endParaRPr lang="cs-CZ" dirty="0"/>
          </a:p>
          <a:p>
            <a:r>
              <a:rPr lang="cs-CZ" dirty="0" err="1"/>
              <a:t>Wiring</a:t>
            </a:r>
            <a:r>
              <a:rPr lang="cs-CZ" dirty="0"/>
              <a:t> (C++)</a:t>
            </a:r>
          </a:p>
          <a:p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Native</a:t>
            </a:r>
            <a:endParaRPr lang="cs-CZ" dirty="0"/>
          </a:p>
          <a:p>
            <a:r>
              <a:rPr lang="cs-CZ" dirty="0"/>
              <a:t>VS </a:t>
            </a:r>
            <a:r>
              <a:rPr lang="cs-CZ" dirty="0" err="1"/>
              <a:t>Code</a:t>
            </a:r>
            <a:r>
              <a:rPr lang="cs-CZ" dirty="0"/>
              <a:t>, </a:t>
            </a:r>
            <a:r>
              <a:rPr lang="cs-CZ" dirty="0" err="1"/>
              <a:t>Github</a:t>
            </a:r>
            <a:r>
              <a:rPr lang="cs-CZ" dirty="0"/>
              <a:t>, </a:t>
            </a:r>
            <a:r>
              <a:rPr lang="cs-CZ" dirty="0" err="1"/>
              <a:t>arduino</a:t>
            </a:r>
            <a:r>
              <a:rPr lang="cs-CZ" dirty="0"/>
              <a:t> IDE</a:t>
            </a:r>
          </a:p>
          <a:p>
            <a:r>
              <a:rPr lang="cs-CZ" dirty="0"/>
              <a:t>Android Studio</a:t>
            </a:r>
          </a:p>
          <a:p>
            <a:endParaRPr lang="cs-CZ" dirty="0"/>
          </a:p>
          <a:p>
            <a:endParaRPr lang="cs-CZ" dirty="0"/>
          </a:p>
          <a:p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1E65D13-6A52-0E37-63AF-058080B39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1" y="2373917"/>
            <a:ext cx="1576538" cy="137169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7F2C0EF-28CD-6EFB-EB42-1434E94D3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533" y="4015907"/>
            <a:ext cx="604426" cy="607251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8EADE9D-A251-8F79-124B-04A0759DC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040" y="4005383"/>
            <a:ext cx="607252" cy="607252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76CDB63B-DFF1-5C9E-3FAA-C3399A3BE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5373" y="4015907"/>
            <a:ext cx="607253" cy="6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7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36E14-41CB-9782-A9E0-621192F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 pro </a:t>
            </a:r>
            <a:r>
              <a:rPr lang="cs-CZ" dirty="0" err="1"/>
              <a:t>Arduino</a:t>
            </a:r>
            <a:endParaRPr lang="cs-CZ" dirty="0"/>
          </a:p>
        </p:txBody>
      </p:sp>
      <p:pic>
        <p:nvPicPr>
          <p:cNvPr id="5" name="Zástupný obsah 4" descr="Obsah obrázku text, software, počítač, snímek obrazovky&#10;&#10;Popis byl vytvořen automaticky">
            <a:extLst>
              <a:ext uri="{FF2B5EF4-FFF2-40B4-BE49-F238E27FC236}">
                <a16:creationId xmlns:a16="http://schemas.microsoft.com/office/drawing/2014/main" id="{CA54002D-09F3-DD13-DA12-5029CDCA4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6" y="2274521"/>
            <a:ext cx="8148407" cy="4583479"/>
          </a:xfrm>
        </p:spPr>
      </p:pic>
    </p:spTree>
    <p:extLst>
      <p:ext uri="{BB962C8B-B14F-4D97-AF65-F5344CB8AC3E}">
        <p14:creationId xmlns:p14="http://schemas.microsoft.com/office/powerpoint/2010/main" val="280432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4D822A-418A-2BEA-3FCB-C202046C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Vývojový diagram</a:t>
            </a:r>
            <a:endParaRPr lang="en-GB" dirty="0"/>
          </a:p>
        </p:txBody>
      </p:sp>
      <p:pic>
        <p:nvPicPr>
          <p:cNvPr id="9" name="Zástupný obsah 8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11BE4F8D-C2DD-8EAB-CF5A-1AA434AE3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08" y="507031"/>
            <a:ext cx="4466492" cy="5843938"/>
          </a:xfr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B780508C-FB74-0ABC-D05E-90482E569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304" y="5192427"/>
            <a:ext cx="2034716" cy="388654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055EE5C-84AF-6794-9D34-02C581830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304" y="2326382"/>
            <a:ext cx="2034716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2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4D85FA-3A76-346C-D77F-1788DC69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 pro aplikaci  </a:t>
            </a:r>
            <a:endParaRPr lang="en-GB" dirty="0"/>
          </a:p>
        </p:txBody>
      </p:sp>
      <p:pic>
        <p:nvPicPr>
          <p:cNvPr id="5" name="Zástupný obsah 4" descr="Obsah obrázku text, snímek obrazovky, software, displej&#10;&#10;Popis byl vytvořen automaticky">
            <a:extLst>
              <a:ext uri="{FF2B5EF4-FFF2-40B4-BE49-F238E27FC236}">
                <a16:creationId xmlns:a16="http://schemas.microsoft.com/office/drawing/2014/main" id="{F2D2EB7C-683F-500B-E2F5-11ED74969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5" y="2343967"/>
            <a:ext cx="7940430" cy="4466492"/>
          </a:xfrm>
        </p:spPr>
      </p:pic>
    </p:spTree>
    <p:extLst>
      <p:ext uri="{BB962C8B-B14F-4D97-AF65-F5344CB8AC3E}">
        <p14:creationId xmlns:p14="http://schemas.microsoft.com/office/powerpoint/2010/main" val="258676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Obsah obrázku text, elektronika, snímek obrazovky, software&#10;&#10;Popis byl vytvořen automaticky">
            <a:extLst>
              <a:ext uri="{FF2B5EF4-FFF2-40B4-BE49-F238E27FC236}">
                <a16:creationId xmlns:a16="http://schemas.microsoft.com/office/drawing/2014/main" id="{45B44131-F35B-A550-2E25-633D4CDCB6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90" y="1332772"/>
            <a:ext cx="2425489" cy="5255227"/>
          </a:xfrm>
          <a:prstGeom prst="rect">
            <a:avLst/>
          </a:prstGeom>
        </p:spPr>
      </p:pic>
      <p:pic>
        <p:nvPicPr>
          <p:cNvPr id="3" name="Obrázek 2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757AFD58-1E77-88D5-0697-934F54AADE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6" y="1332772"/>
            <a:ext cx="2425490" cy="5255227"/>
          </a:xfrm>
          <a:prstGeom prst="rect">
            <a:avLst/>
          </a:prstGeom>
        </p:spPr>
      </p:pic>
      <p:pic>
        <p:nvPicPr>
          <p:cNvPr id="13" name="Obrázek 12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094916D2-CDC7-68DE-1946-E092C555DC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74" y="1332771"/>
            <a:ext cx="2425490" cy="52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253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3102</TotalTime>
  <Words>941</Words>
  <Application>Microsoft Office PowerPoint</Application>
  <PresentationFormat>Předvádění na obrazovce (4:3)</PresentationFormat>
  <Paragraphs>85</Paragraphs>
  <Slides>14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1" baseType="lpstr">
      <vt:lpstr>Technika-Bold</vt:lpstr>
      <vt:lpstr>Calibri</vt:lpstr>
      <vt:lpstr>Technika Book</vt:lpstr>
      <vt:lpstr>Roboto Slab</vt:lpstr>
      <vt:lpstr>Technika</vt:lpstr>
      <vt:lpstr>Arial</vt:lpstr>
      <vt:lpstr>Motiv Office</vt:lpstr>
      <vt:lpstr>Mobilní aplikace pro export dat přes Bluetooth z Arduina</vt:lpstr>
      <vt:lpstr>Důvod a cíl práce</vt:lpstr>
      <vt:lpstr>Potřebný hardware</vt:lpstr>
      <vt:lpstr>Schéma zapojení</vt:lpstr>
      <vt:lpstr>Programovací jazyk, vývojové prostředí</vt:lpstr>
      <vt:lpstr>Kód pro Arduino</vt:lpstr>
      <vt:lpstr>Vývojový diagram</vt:lpstr>
      <vt:lpstr>Kód pro aplikaci  </vt:lpstr>
      <vt:lpstr>Prezentace aplikace PowerPoint</vt:lpstr>
      <vt:lpstr>Prezentace aplikace PowerPoint</vt:lpstr>
      <vt:lpstr>Stav aplikace</vt:lpstr>
      <vt:lpstr>Citace </vt:lpstr>
      <vt:lpstr>Citace</vt:lpstr>
      <vt:lpstr>Citace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systém měření reálného času pro astronomické měření na platformě arduino</dc:title>
  <dc:creator>Kovar, Michal</dc:creator>
  <cp:lastModifiedBy>Kovar, Michal</cp:lastModifiedBy>
  <cp:revision>37</cp:revision>
  <cp:lastPrinted>2023-04-26T16:22:50Z</cp:lastPrinted>
  <dcterms:created xsi:type="dcterms:W3CDTF">2023-04-24T09:54:10Z</dcterms:created>
  <dcterms:modified xsi:type="dcterms:W3CDTF">2024-02-01T13:04:23Z</dcterms:modified>
</cp:coreProperties>
</file>