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0" autoAdjust="0"/>
    <p:restoredTop sz="96265" autoAdjust="0"/>
  </p:normalViewPr>
  <p:slideViewPr>
    <p:cSldViewPr snapToGrid="0">
      <p:cViewPr varScale="1">
        <p:scale>
          <a:sx n="111" d="100"/>
          <a:sy n="11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706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37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3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627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34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70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7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7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1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F2257C6-832E-49DE-8182-410557BD8A00}" type="datetimeFigureOut">
              <a:rPr lang="ru-RU" smtClean="0"/>
              <a:t>02.03.2021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B63D60C-1BCA-4094-90FF-822DD2833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4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Калькулятор</a:t>
            </a:r>
            <a:br>
              <a:rPr lang="ru-RU" dirty="0"/>
            </a:br>
            <a:r>
              <a:rPr lang="ru-RU" dirty="0"/>
              <a:t>Паскаля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Підготували: Богачик Єгор, </a:t>
            </a:r>
            <a:r>
              <a:rPr lang="uk-UA" dirty="0" err="1" smtClean="0"/>
              <a:t>Єлісеєв</a:t>
            </a:r>
            <a:r>
              <a:rPr lang="uk-UA" dirty="0" smtClean="0"/>
              <a:t> Данило група АІ-201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3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та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Паскаліни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49567"/>
            <a:ext cx="8595360" cy="4351337"/>
          </a:xfrm>
        </p:spPr>
        <p:txBody>
          <a:bodyPr>
            <a:normAutofit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калькулятор Паскаля (</a:t>
            </a:r>
            <a:r>
              <a:rPr lang="ru-RU" dirty="0" err="1"/>
              <a:t>паскалина</a:t>
            </a:r>
            <a:r>
              <a:rPr lang="ru-RU" dirty="0"/>
              <a:t>)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викликано</a:t>
            </a:r>
            <a:r>
              <a:rPr lang="ru-RU" dirty="0"/>
              <a:t> </a:t>
            </a:r>
            <a:r>
              <a:rPr lang="ru-RU" dirty="0" err="1"/>
              <a:t>бажанням</a:t>
            </a:r>
            <a:r>
              <a:rPr lang="ru-RU" dirty="0"/>
              <a:t> Паскаля </a:t>
            </a:r>
            <a:r>
              <a:rPr lang="ru-RU" dirty="0" err="1"/>
              <a:t>допомогти</a:t>
            </a:r>
            <a:r>
              <a:rPr lang="ru-RU" dirty="0"/>
              <a:t> </a:t>
            </a:r>
            <a:r>
              <a:rPr lang="ru-RU" dirty="0" err="1" smtClean="0"/>
              <a:t>своєму</a:t>
            </a:r>
            <a:r>
              <a:rPr lang="ru-RU" dirty="0" smtClean="0"/>
              <a:t> батьку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підраховував</a:t>
            </a:r>
            <a:r>
              <a:rPr lang="ru-RU" dirty="0" smtClean="0"/>
              <a:t> </a:t>
            </a:r>
            <a:r>
              <a:rPr lang="ru-RU" dirty="0" err="1" smtClean="0"/>
              <a:t>податкові</a:t>
            </a:r>
            <a:r>
              <a:rPr lang="ru-RU" dirty="0" smtClean="0"/>
              <a:t> борги.</a:t>
            </a:r>
          </a:p>
          <a:p>
            <a:r>
              <a:rPr lang="ru-RU" dirty="0" smtClean="0"/>
              <a:t>Перша </a:t>
            </a:r>
            <a:r>
              <a:rPr lang="ru-RU" dirty="0"/>
              <a:t>створена модель </a:t>
            </a:r>
            <a:r>
              <a:rPr lang="ru-RU" dirty="0" err="1"/>
              <a:t>його</a:t>
            </a:r>
            <a:r>
              <a:rPr lang="ru-RU" dirty="0"/>
              <a:t> не </a:t>
            </a:r>
            <a:r>
              <a:rPr lang="ru-RU" dirty="0" err="1"/>
              <a:t>задовольнила</a:t>
            </a:r>
            <a:r>
              <a:rPr lang="ru-RU" dirty="0"/>
              <a:t>, і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негайно</a:t>
            </a:r>
            <a:r>
              <a:rPr lang="ru-RU" dirty="0"/>
              <a:t> </a:t>
            </a:r>
            <a:r>
              <a:rPr lang="ru-RU" dirty="0" smtClean="0"/>
              <a:t>почав до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поліпшення</a:t>
            </a:r>
            <a:r>
              <a:rPr lang="ru-RU" dirty="0"/>
              <a:t>.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створено </a:t>
            </a:r>
            <a:r>
              <a:rPr lang="ru-RU" dirty="0" err="1"/>
              <a:t>близько</a:t>
            </a:r>
            <a:r>
              <a:rPr lang="ru-RU" dirty="0"/>
              <a:t> 50 </a:t>
            </a:r>
            <a:r>
              <a:rPr lang="ru-RU" dirty="0" err="1"/>
              <a:t>різних</a:t>
            </a:r>
            <a:r>
              <a:rPr lang="ru-RU" dirty="0"/>
              <a:t> моделей </a:t>
            </a:r>
            <a:r>
              <a:rPr lang="ru-RU" dirty="0" err="1"/>
              <a:t>обчислювальних</a:t>
            </a:r>
            <a:r>
              <a:rPr lang="ru-RU" dirty="0"/>
              <a:t> </a:t>
            </a:r>
            <a:r>
              <a:rPr lang="ru-RU" dirty="0" smtClean="0"/>
              <a:t>машин. </a:t>
            </a:r>
            <a:r>
              <a:rPr lang="ru-RU" dirty="0" err="1" smtClean="0"/>
              <a:t>Остаточний</a:t>
            </a:r>
            <a:r>
              <a:rPr lang="ru-RU" dirty="0" smtClean="0"/>
              <a:t> </a:t>
            </a:r>
            <a:r>
              <a:rPr lang="ru-RU" dirty="0" err="1"/>
              <a:t>варіант</a:t>
            </a:r>
            <a:r>
              <a:rPr lang="ru-RU" dirty="0"/>
              <a:t> пристрою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в 1645 </a:t>
            </a:r>
            <a:r>
              <a:rPr lang="ru-RU" dirty="0" err="1"/>
              <a:t>році</a:t>
            </a:r>
            <a:r>
              <a:rPr lang="ru-RU" dirty="0" smtClean="0"/>
              <a:t>.</a:t>
            </a:r>
          </a:p>
          <a:p>
            <a:r>
              <a:rPr lang="ru-RU" dirty="0" err="1"/>
              <a:t>Хоча</a:t>
            </a:r>
            <a:r>
              <a:rPr lang="ru-RU" dirty="0"/>
              <a:t> машина і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революційна</a:t>
            </a:r>
            <a:r>
              <a:rPr lang="ru-RU" dirty="0"/>
              <a:t> для </a:t>
            </a:r>
            <a:r>
              <a:rPr lang="ru-RU" dirty="0" err="1"/>
              <a:t>свого</a:t>
            </a:r>
            <a:r>
              <a:rPr lang="ru-RU" dirty="0"/>
              <a:t> часу і </a:t>
            </a:r>
            <a:r>
              <a:rPr lang="ru-RU" dirty="0" err="1"/>
              <a:t>викликала</a:t>
            </a:r>
            <a:r>
              <a:rPr lang="ru-RU" dirty="0"/>
              <a:t> </a:t>
            </a:r>
            <a:r>
              <a:rPr lang="ru-RU" dirty="0" err="1"/>
              <a:t>загальне</a:t>
            </a:r>
            <a:r>
              <a:rPr lang="ru-RU" dirty="0"/>
              <a:t> </a:t>
            </a:r>
            <a:r>
              <a:rPr lang="ru-RU" dirty="0" err="1"/>
              <a:t>захоплення</a:t>
            </a:r>
            <a:r>
              <a:rPr lang="ru-RU" dirty="0"/>
              <a:t>, вона не принесла </a:t>
            </a:r>
            <a:r>
              <a:rPr lang="ru-RU" dirty="0" err="1"/>
              <a:t>багатство</a:t>
            </a:r>
            <a:r>
              <a:rPr lang="ru-RU" dirty="0"/>
              <a:t> </a:t>
            </a:r>
            <a:r>
              <a:rPr lang="ru-RU" dirty="0" err="1"/>
              <a:t>творцеві</a:t>
            </a:r>
            <a:r>
              <a:rPr lang="ru-RU" dirty="0"/>
              <a:t>, так як практичного </a:t>
            </a:r>
            <a:r>
              <a:rPr lang="ru-RU" dirty="0" err="1"/>
              <a:t>застосування</a:t>
            </a:r>
            <a:r>
              <a:rPr lang="ru-RU" dirty="0"/>
              <a:t> не </a:t>
            </a:r>
            <a:r>
              <a:rPr lang="ru-RU" dirty="0" err="1"/>
              <a:t>отримала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про них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говорилося</a:t>
            </a:r>
            <a:r>
              <a:rPr lang="ru-RU" dirty="0"/>
              <a:t> і </a:t>
            </a:r>
            <a:r>
              <a:rPr lang="ru-RU" dirty="0" err="1"/>
              <a:t>писалося</a:t>
            </a:r>
            <a:r>
              <a:rPr lang="ru-RU" dirty="0"/>
              <a:t>. </a:t>
            </a:r>
            <a:r>
              <a:rPr lang="ru-RU" dirty="0" err="1"/>
              <a:t>Можливо</a:t>
            </a:r>
            <a:r>
              <a:rPr lang="ru-RU" dirty="0" smtClean="0"/>
              <a:t>, </a:t>
            </a:r>
            <a:r>
              <a:rPr lang="ru-RU" dirty="0" err="1" smtClean="0"/>
              <a:t>це</a:t>
            </a:r>
            <a:r>
              <a:rPr lang="ru-RU" dirty="0" smtClean="0"/>
              <a:t> все </a:t>
            </a:r>
            <a:r>
              <a:rPr lang="ru-RU" dirty="0"/>
              <a:t>тому </a:t>
            </a:r>
            <a:r>
              <a:rPr lang="ru-RU" dirty="0" err="1"/>
              <a:t>що</a:t>
            </a:r>
            <a:r>
              <a:rPr lang="ru-RU" dirty="0"/>
              <a:t> клерки, на </a:t>
            </a:r>
            <a:r>
              <a:rPr lang="ru-RU" dirty="0" err="1"/>
              <a:t>допомогу</a:t>
            </a:r>
            <a:r>
              <a:rPr lang="ru-RU" dirty="0"/>
              <a:t>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призначалася</a:t>
            </a:r>
            <a:r>
              <a:rPr lang="ru-RU" dirty="0"/>
              <a:t> машина, </a:t>
            </a:r>
            <a:r>
              <a:rPr lang="ru-RU" dirty="0" err="1"/>
              <a:t>боялися</a:t>
            </a:r>
            <a:r>
              <a:rPr lang="ru-RU" dirty="0"/>
              <a:t> </a:t>
            </a:r>
            <a:r>
              <a:rPr lang="ru-RU" dirty="0" err="1"/>
              <a:t>втратити</a:t>
            </a:r>
            <a:r>
              <a:rPr lang="ru-RU" dirty="0"/>
              <a:t> через </a:t>
            </a:r>
            <a:r>
              <a:rPr lang="ru-RU" dirty="0" err="1"/>
              <a:t>неї</a:t>
            </a:r>
            <a:r>
              <a:rPr lang="ru-RU" dirty="0"/>
              <a:t> роботу, а </a:t>
            </a:r>
            <a:r>
              <a:rPr lang="ru-RU" dirty="0" err="1"/>
              <a:t>роботодавці</a:t>
            </a:r>
            <a:r>
              <a:rPr lang="ru-RU" dirty="0"/>
              <a:t> </a:t>
            </a:r>
            <a:r>
              <a:rPr lang="ru-RU" dirty="0" err="1"/>
              <a:t>скупилися</a:t>
            </a:r>
            <a:r>
              <a:rPr lang="ru-RU" dirty="0"/>
              <a:t> </a:t>
            </a:r>
            <a:r>
              <a:rPr lang="ru-RU" dirty="0" err="1"/>
              <a:t>купувати</a:t>
            </a:r>
            <a:r>
              <a:rPr lang="ru-RU" dirty="0"/>
              <a:t> </a:t>
            </a:r>
            <a:r>
              <a:rPr lang="ru-RU" dirty="0" err="1"/>
              <a:t>дорогий</a:t>
            </a:r>
            <a:r>
              <a:rPr lang="ru-RU" dirty="0"/>
              <a:t> </a:t>
            </a:r>
            <a:r>
              <a:rPr lang="ru-RU" dirty="0" err="1"/>
              <a:t>пристрій</a:t>
            </a:r>
            <a:r>
              <a:rPr lang="ru-RU" dirty="0"/>
              <a:t>, </a:t>
            </a:r>
            <a:r>
              <a:rPr lang="ru-RU" dirty="0" err="1"/>
              <a:t>вважаючи</a:t>
            </a:r>
            <a:r>
              <a:rPr lang="ru-RU" dirty="0"/>
              <a:t> за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дешеву</a:t>
            </a:r>
            <a:r>
              <a:rPr lang="ru-RU" dirty="0"/>
              <a:t> </a:t>
            </a:r>
            <a:r>
              <a:rPr lang="ru-RU" dirty="0" err="1"/>
              <a:t>робочу</a:t>
            </a:r>
            <a:r>
              <a:rPr lang="ru-RU" dirty="0"/>
              <a:t> силу.</a:t>
            </a:r>
          </a:p>
        </p:txBody>
      </p:sp>
    </p:spTree>
    <p:extLst>
      <p:ext uri="{BB962C8B-B14F-4D97-AF65-F5344CB8AC3E}">
        <p14:creationId xmlns:p14="http://schemas.microsoft.com/office/powerpoint/2010/main" val="50057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калькулятора Паскаля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520" y="1997830"/>
            <a:ext cx="5089585" cy="4563374"/>
          </a:xfrm>
        </p:spPr>
        <p:txBody>
          <a:bodyPr/>
          <a:lstStyle/>
          <a:p>
            <a:r>
              <a:rPr lang="ru-RU" dirty="0" err="1"/>
              <a:t>Вперше</a:t>
            </a:r>
            <a:r>
              <a:rPr lang="ru-RU" dirty="0"/>
              <a:t> </a:t>
            </a:r>
            <a:r>
              <a:rPr lang="ru-RU" dirty="0" err="1"/>
              <a:t>опис</a:t>
            </a:r>
            <a:r>
              <a:rPr lang="ru-RU" dirty="0"/>
              <a:t> «</a:t>
            </a:r>
            <a:r>
              <a:rPr lang="ru-RU" dirty="0" err="1"/>
              <a:t>Паскаліни</a:t>
            </a:r>
            <a:r>
              <a:rPr lang="ru-RU" dirty="0"/>
              <a:t>» </a:t>
            </a:r>
            <a:r>
              <a:rPr lang="ru-RU" dirty="0" err="1"/>
              <a:t>з'явилося</a:t>
            </a:r>
            <a:r>
              <a:rPr lang="ru-RU" dirty="0"/>
              <a:t> в «</a:t>
            </a:r>
            <a:r>
              <a:rPr lang="ru-RU" dirty="0" err="1"/>
              <a:t>Енциклопедії</a:t>
            </a:r>
            <a:r>
              <a:rPr lang="ru-RU" dirty="0"/>
              <a:t>» </a:t>
            </a:r>
            <a:r>
              <a:rPr lang="ru-RU" dirty="0" err="1"/>
              <a:t>Дідро</a:t>
            </a:r>
            <a:r>
              <a:rPr lang="ru-RU" dirty="0"/>
              <a:t> в 18 </a:t>
            </a:r>
            <a:r>
              <a:rPr lang="ru-RU" dirty="0" err="1" smtClean="0"/>
              <a:t>встолітті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був</a:t>
            </a:r>
            <a:r>
              <a:rPr lang="ru-RU" dirty="0" smtClean="0"/>
              <a:t> невеликим </a:t>
            </a:r>
            <a:r>
              <a:rPr lang="ru-RU" dirty="0" err="1"/>
              <a:t>латунний</a:t>
            </a:r>
            <a:r>
              <a:rPr lang="ru-RU" dirty="0"/>
              <a:t> ящик </a:t>
            </a:r>
            <a:r>
              <a:rPr lang="ru-RU" dirty="0" err="1"/>
              <a:t>розміром</a:t>
            </a:r>
            <a:r>
              <a:rPr lang="ru-RU" dirty="0"/>
              <a:t> 36х13х8 см,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безліч</a:t>
            </a:r>
            <a:r>
              <a:rPr lang="ru-RU" dirty="0"/>
              <a:t> </a:t>
            </a:r>
            <a:r>
              <a:rPr lang="ru-RU" dirty="0" err="1"/>
              <a:t>пов'язаних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</a:t>
            </a:r>
            <a:r>
              <a:rPr lang="ru-RU" dirty="0" err="1"/>
              <a:t>шестерень</a:t>
            </a:r>
            <a:r>
              <a:rPr lang="ru-RU" dirty="0"/>
              <a:t> і </a:t>
            </a:r>
            <a:r>
              <a:rPr lang="ru-RU" dirty="0" err="1" smtClean="0"/>
              <a:t>мав</a:t>
            </a:r>
            <a:r>
              <a:rPr lang="ru-RU" dirty="0" smtClean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набраних</a:t>
            </a:r>
            <a:r>
              <a:rPr lang="ru-RU" dirty="0"/>
              <a:t> </a:t>
            </a:r>
            <a:r>
              <a:rPr lang="ru-RU" dirty="0" err="1"/>
              <a:t>коліщаток</a:t>
            </a:r>
            <a:r>
              <a:rPr lang="ru-RU" dirty="0"/>
              <a:t> з </a:t>
            </a:r>
            <a:r>
              <a:rPr lang="ru-RU" dirty="0" err="1"/>
              <a:t>поділами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0 до 9,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здійснювалося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- </a:t>
            </a:r>
            <a:r>
              <a:rPr lang="ru-RU" dirty="0" err="1"/>
              <a:t>введення</a:t>
            </a:r>
            <a:r>
              <a:rPr lang="ru-RU" dirty="0"/>
              <a:t> чисел для </a:t>
            </a:r>
            <a:r>
              <a:rPr lang="ru-RU" dirty="0" err="1"/>
              <a:t>операцій</a:t>
            </a:r>
            <a:r>
              <a:rPr lang="ru-RU" dirty="0"/>
              <a:t> над ними і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операцій</a:t>
            </a:r>
            <a:r>
              <a:rPr lang="ru-RU" dirty="0"/>
              <a:t> в </a:t>
            </a:r>
            <a:r>
              <a:rPr lang="ru-RU" dirty="0" err="1" smtClean="0"/>
              <a:t>вікнах</a:t>
            </a:r>
            <a:r>
              <a:rPr lang="ru-RU" dirty="0" smtClean="0"/>
              <a:t>. </a:t>
            </a:r>
            <a:r>
              <a:rPr lang="ru-RU" dirty="0" err="1" smtClean="0"/>
              <a:t>Кожне</a:t>
            </a:r>
            <a:r>
              <a:rPr lang="ru-RU" dirty="0" smtClean="0"/>
              <a:t> </a:t>
            </a:r>
            <a:r>
              <a:rPr lang="ru-RU" dirty="0" err="1"/>
              <a:t>складальне</a:t>
            </a:r>
            <a:r>
              <a:rPr lang="ru-RU" dirty="0"/>
              <a:t> </a:t>
            </a:r>
            <a:r>
              <a:rPr lang="ru-RU" dirty="0" err="1"/>
              <a:t>коліщатко</a:t>
            </a:r>
            <a:r>
              <a:rPr lang="ru-RU" dirty="0"/>
              <a:t> </a:t>
            </a:r>
            <a:r>
              <a:rPr lang="ru-RU" dirty="0" err="1"/>
              <a:t>відповідало</a:t>
            </a:r>
            <a:r>
              <a:rPr lang="ru-RU" dirty="0"/>
              <a:t> одному </a:t>
            </a:r>
            <a:r>
              <a:rPr lang="ru-RU" dirty="0" err="1"/>
              <a:t>розряду</a:t>
            </a:r>
            <a:r>
              <a:rPr lang="ru-RU" dirty="0"/>
              <a:t> </a:t>
            </a:r>
            <a:r>
              <a:rPr lang="ru-RU" dirty="0" err="1"/>
              <a:t>чісла</a:t>
            </a:r>
            <a:r>
              <a:rPr lang="ru-RU" dirty="0" smtClean="0"/>
              <a:t>. </a:t>
            </a:r>
            <a:r>
              <a:rPr lang="ru-RU" dirty="0" err="1" smtClean="0"/>
              <a:t>Перші</a:t>
            </a:r>
            <a:r>
              <a:rPr lang="ru-RU" dirty="0" smtClean="0"/>
              <a:t> </a:t>
            </a:r>
            <a:r>
              <a:rPr lang="ru-RU" dirty="0" err="1"/>
              <a:t>варіанти</a:t>
            </a:r>
            <a:r>
              <a:rPr lang="ru-RU" dirty="0"/>
              <a:t> пристрою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 smtClean="0"/>
              <a:t>пятирозрядними</a:t>
            </a:r>
            <a:r>
              <a:rPr lang="ru-RU" dirty="0" smtClean="0"/>
              <a:t>, </a:t>
            </a:r>
            <a:r>
              <a:rPr lang="ru-RU" dirty="0" err="1"/>
              <a:t>згодом</a:t>
            </a:r>
            <a:r>
              <a:rPr lang="ru-RU" dirty="0"/>
              <a:t> Паскаль створив шести- і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/>
              <a:t>восьмирозрядні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.</a:t>
            </a:r>
          </a:p>
        </p:txBody>
      </p:sp>
      <p:pic>
        <p:nvPicPr>
          <p:cNvPr id="4" name="Замещающее содержимо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299" y="1357847"/>
            <a:ext cx="3617331" cy="2299752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3"/>
          <a:srcRect t="7700"/>
          <a:stretch/>
        </p:blipFill>
        <p:spPr>
          <a:xfrm>
            <a:off x="7151299" y="3840975"/>
            <a:ext cx="3617331" cy="27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661" y="1572585"/>
            <a:ext cx="4422936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Для того </a:t>
            </a:r>
            <a:r>
              <a:rPr lang="ru-RU" sz="1900" dirty="0" err="1" smtClean="0"/>
              <a:t>щоб</a:t>
            </a:r>
            <a:r>
              <a:rPr lang="ru-RU" sz="1900" dirty="0" smtClean="0"/>
              <a:t> </a:t>
            </a:r>
            <a:r>
              <a:rPr lang="ru-RU" sz="1900" dirty="0" err="1"/>
              <a:t>вводити</a:t>
            </a:r>
            <a:r>
              <a:rPr lang="ru-RU" sz="1900" dirty="0"/>
              <a:t> </a:t>
            </a:r>
            <a:r>
              <a:rPr lang="ru-RU" sz="1900" dirty="0" err="1"/>
              <a:t>дані</a:t>
            </a:r>
            <a:r>
              <a:rPr lang="ru-RU" sz="1900" dirty="0"/>
              <a:t> в калькулятор </a:t>
            </a:r>
            <a:r>
              <a:rPr lang="ru-RU" sz="1900" dirty="0" err="1"/>
              <a:t>потрібно</a:t>
            </a:r>
            <a:r>
              <a:rPr lang="ru-RU" sz="1900" dirty="0"/>
              <a:t> </a:t>
            </a:r>
            <a:r>
              <a:rPr lang="ru-RU" sz="1900" dirty="0" err="1"/>
              <a:t>обертати</a:t>
            </a:r>
            <a:r>
              <a:rPr lang="ru-RU" sz="1900" dirty="0"/>
              <a:t> </a:t>
            </a:r>
            <a:r>
              <a:rPr lang="ru-RU" sz="1900" dirty="0" err="1"/>
              <a:t>коліщатка</a:t>
            </a:r>
            <a:r>
              <a:rPr lang="ru-RU" sz="1900" dirty="0"/>
              <a:t> і </a:t>
            </a:r>
            <a:r>
              <a:rPr lang="ru-RU" sz="1900" dirty="0" err="1"/>
              <a:t>тим</a:t>
            </a:r>
            <a:r>
              <a:rPr lang="ru-RU" sz="1900" dirty="0"/>
              <a:t> самим </a:t>
            </a:r>
            <a:r>
              <a:rPr lang="ru-RU" sz="1900" dirty="0" err="1"/>
              <a:t>виставляти</a:t>
            </a:r>
            <a:r>
              <a:rPr lang="ru-RU" sz="1900" dirty="0"/>
              <a:t> </a:t>
            </a:r>
            <a:r>
              <a:rPr lang="ru-RU" sz="1900" dirty="0" err="1" smtClean="0"/>
              <a:t>цифри</a:t>
            </a:r>
            <a:r>
              <a:rPr lang="ru-RU" sz="1900" dirty="0" smtClean="0"/>
              <a:t>. </a:t>
            </a:r>
            <a:r>
              <a:rPr lang="ru-RU" sz="1900" dirty="0" err="1" smtClean="0"/>
              <a:t>Складальні</a:t>
            </a:r>
            <a:r>
              <a:rPr lang="ru-RU" sz="1900" dirty="0" smtClean="0"/>
              <a:t> </a:t>
            </a:r>
            <a:r>
              <a:rPr lang="ru-RU" sz="1900" dirty="0" err="1"/>
              <a:t>коліщатка</a:t>
            </a:r>
            <a:r>
              <a:rPr lang="ru-RU" sz="1900" dirty="0"/>
              <a:t> </a:t>
            </a:r>
            <a:r>
              <a:rPr lang="ru-RU" sz="1900" dirty="0" err="1"/>
              <a:t>поверталися</a:t>
            </a:r>
            <a:r>
              <a:rPr lang="ru-RU" sz="1900" dirty="0"/>
              <a:t> </a:t>
            </a:r>
            <a:r>
              <a:rPr lang="ru-RU" sz="1900" dirty="0" err="1"/>
              <a:t>вручну</a:t>
            </a:r>
            <a:r>
              <a:rPr lang="ru-RU" sz="1900" dirty="0"/>
              <a:t> за </a:t>
            </a:r>
            <a:r>
              <a:rPr lang="ru-RU" sz="1900" dirty="0" err="1"/>
              <a:t>допомогою</a:t>
            </a:r>
            <a:r>
              <a:rPr lang="ru-RU" sz="1900" dirty="0"/>
              <a:t> </a:t>
            </a:r>
            <a:r>
              <a:rPr lang="ru-RU" sz="1900" dirty="0" err="1" smtClean="0"/>
              <a:t>провідного</a:t>
            </a:r>
            <a:r>
              <a:rPr lang="ru-RU" sz="1900" dirty="0" smtClean="0"/>
              <a:t> </a:t>
            </a:r>
            <a:r>
              <a:rPr lang="ru-RU" sz="1900" dirty="0"/>
              <a:t>штифта, </a:t>
            </a:r>
            <a:r>
              <a:rPr lang="ru-RU" sz="1900" dirty="0" err="1"/>
              <a:t>який</a:t>
            </a:r>
            <a:r>
              <a:rPr lang="ru-RU" sz="1900" dirty="0"/>
              <a:t> </a:t>
            </a:r>
            <a:r>
              <a:rPr lang="ru-RU" sz="1900" dirty="0" err="1" smtClean="0"/>
              <a:t>втавлявся</a:t>
            </a:r>
            <a:r>
              <a:rPr lang="ru-RU" sz="1900" dirty="0" smtClean="0"/>
              <a:t> </a:t>
            </a:r>
            <a:r>
              <a:rPr lang="ru-RU" sz="1900" dirty="0" err="1"/>
              <a:t>між</a:t>
            </a:r>
            <a:r>
              <a:rPr lang="ru-RU" sz="1900" dirty="0"/>
              <a:t> </a:t>
            </a:r>
            <a:r>
              <a:rPr lang="ru-RU" sz="1900" dirty="0" smtClean="0"/>
              <a:t>зубчиками. Поворот складального </a:t>
            </a:r>
            <a:r>
              <a:rPr lang="ru-RU" sz="1900" dirty="0" err="1"/>
              <a:t>коліщатка</a:t>
            </a:r>
            <a:r>
              <a:rPr lang="ru-RU" sz="1900" dirty="0"/>
              <a:t> </a:t>
            </a:r>
            <a:r>
              <a:rPr lang="ru-RU" sz="1900" dirty="0" err="1"/>
              <a:t>передавався</a:t>
            </a:r>
            <a:r>
              <a:rPr lang="ru-RU" sz="1900" dirty="0"/>
              <a:t> </a:t>
            </a:r>
            <a:r>
              <a:rPr lang="ru-RU" sz="1900" dirty="0" err="1" smtClean="0"/>
              <a:t>лічильному</a:t>
            </a:r>
            <a:r>
              <a:rPr lang="ru-RU" sz="1900" dirty="0" smtClean="0"/>
              <a:t> </a:t>
            </a:r>
            <a:r>
              <a:rPr lang="ru-RU" sz="1900" dirty="0"/>
              <a:t>барабану за </a:t>
            </a:r>
            <a:r>
              <a:rPr lang="ru-RU" sz="1900" dirty="0" err="1"/>
              <a:t>допомогою</a:t>
            </a:r>
            <a:r>
              <a:rPr lang="ru-RU" sz="1900" dirty="0"/>
              <a:t> </a:t>
            </a:r>
            <a:r>
              <a:rPr lang="ru-RU" sz="1900" dirty="0" err="1"/>
              <a:t>спеціального</a:t>
            </a:r>
            <a:r>
              <a:rPr lang="ru-RU" sz="1900" dirty="0"/>
              <a:t> </a:t>
            </a:r>
            <a:r>
              <a:rPr lang="ru-RU" sz="1900" dirty="0" err="1"/>
              <a:t>пристосування</a:t>
            </a:r>
            <a:r>
              <a:rPr lang="ru-RU" sz="1900" dirty="0"/>
              <a:t>, </a:t>
            </a:r>
            <a:r>
              <a:rPr lang="ru-RU" sz="1900" dirty="0" err="1"/>
              <a:t>зображеного</a:t>
            </a:r>
            <a:r>
              <a:rPr lang="ru-RU" sz="1900" dirty="0"/>
              <a:t> на </a:t>
            </a:r>
            <a:r>
              <a:rPr lang="ru-RU" sz="1900" dirty="0" err="1"/>
              <a:t>малюнку</a:t>
            </a:r>
            <a:r>
              <a:rPr lang="ru-RU" sz="2000" dirty="0"/>
              <a:t>.</a:t>
            </a:r>
          </a:p>
        </p:txBody>
      </p:sp>
      <p:pic>
        <p:nvPicPr>
          <p:cNvPr id="4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93" y="1253409"/>
            <a:ext cx="5285740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6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650" y="2527539"/>
            <a:ext cx="3694430" cy="3893185"/>
          </a:xfrm>
          <a:prstGeom prst="rect">
            <a:avLst/>
          </a:prstGeom>
        </p:spPr>
      </p:pic>
      <p:pic>
        <p:nvPicPr>
          <p:cNvPr id="8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46" y="2634836"/>
            <a:ext cx="3748187" cy="36785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38503" y="609464"/>
            <a:ext cx="93608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2000" dirty="0">
                <a:ln/>
              </a:rPr>
              <a:t>При </a:t>
            </a:r>
            <a:r>
              <a:rPr lang="ru-RU" altLang="en-US" sz="2000" dirty="0" err="1">
                <a:ln/>
              </a:rPr>
              <a:t>повному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err="1">
                <a:ln/>
              </a:rPr>
              <a:t>повороті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err="1">
                <a:ln/>
              </a:rPr>
              <a:t>набірного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err="1">
                <a:ln/>
              </a:rPr>
              <a:t>коліщатка</a:t>
            </a:r>
            <a:r>
              <a:rPr lang="ru-RU" altLang="en-US" sz="2000" dirty="0">
                <a:ln/>
              </a:rPr>
              <a:t> в старший </a:t>
            </a:r>
            <a:r>
              <a:rPr lang="ru-RU" altLang="en-US" sz="2000" dirty="0" err="1">
                <a:ln/>
              </a:rPr>
              <a:t>розряд</a:t>
            </a:r>
            <a:r>
              <a:rPr lang="ru-RU" altLang="en-US" sz="2000" dirty="0">
                <a:ln/>
              </a:rPr>
              <a:t> «</a:t>
            </a:r>
            <a:r>
              <a:rPr lang="ru-RU" altLang="en-US" sz="2000" dirty="0" err="1">
                <a:ln/>
              </a:rPr>
              <a:t>Паскаліни</a:t>
            </a:r>
            <a:r>
              <a:rPr lang="ru-RU" altLang="en-US" sz="2000" dirty="0">
                <a:ln/>
              </a:rPr>
              <a:t>» </a:t>
            </a:r>
            <a:r>
              <a:rPr lang="ru-RU" altLang="en-US" sz="2000" dirty="0" err="1">
                <a:ln/>
              </a:rPr>
              <a:t>передавався</a:t>
            </a:r>
            <a:r>
              <a:rPr lang="ru-RU" altLang="en-US" sz="2000" dirty="0">
                <a:ln/>
              </a:rPr>
              <a:t> результат </a:t>
            </a:r>
            <a:r>
              <a:rPr lang="ru-RU" altLang="en-US" sz="2000" dirty="0" err="1">
                <a:ln/>
              </a:rPr>
              <a:t>переповнення</a:t>
            </a:r>
            <a:r>
              <a:rPr lang="ru-RU" altLang="en-US" sz="2000" dirty="0">
                <a:ln/>
              </a:rPr>
              <a:t> за </a:t>
            </a:r>
            <a:r>
              <a:rPr lang="ru-RU" altLang="en-US" sz="2000" dirty="0" err="1">
                <a:ln/>
              </a:rPr>
              <a:t>допомогою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err="1">
                <a:ln/>
              </a:rPr>
              <a:t>механізму</a:t>
            </a:r>
            <a:r>
              <a:rPr lang="ru-RU" altLang="en-US" sz="2000" dirty="0">
                <a:ln/>
              </a:rPr>
              <a:t>, </a:t>
            </a:r>
            <a:r>
              <a:rPr lang="ru-RU" altLang="en-US" sz="2000" dirty="0" err="1">
                <a:ln/>
              </a:rPr>
              <a:t>зображеного</a:t>
            </a:r>
            <a:r>
              <a:rPr lang="ru-RU" altLang="en-US" sz="2000" dirty="0">
                <a:ln/>
              </a:rPr>
              <a:t> на </a:t>
            </a:r>
            <a:r>
              <a:rPr lang="ru-RU" altLang="en-US" sz="2000" dirty="0" err="1">
                <a:ln/>
              </a:rPr>
              <a:t>малюнках</a:t>
            </a:r>
            <a:r>
              <a:rPr lang="ru-RU" altLang="en-US" sz="2000" dirty="0">
                <a:ln/>
              </a:rPr>
              <a:t> «</a:t>
            </a:r>
            <a:r>
              <a:rPr lang="ru-RU" altLang="en-US" sz="2000" dirty="0" err="1">
                <a:ln/>
              </a:rPr>
              <a:t>Механізм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err="1">
                <a:ln/>
              </a:rPr>
              <a:t>перенесення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err="1">
                <a:ln/>
              </a:rPr>
              <a:t>переповнення</a:t>
            </a:r>
            <a:r>
              <a:rPr lang="ru-RU" altLang="en-US" sz="2000" dirty="0">
                <a:ln/>
              </a:rPr>
              <a:t> </a:t>
            </a:r>
            <a:r>
              <a:rPr lang="ru-RU" altLang="en-US" sz="2000" dirty="0" smtClean="0">
                <a:ln/>
              </a:rPr>
              <a:t>в </a:t>
            </a:r>
            <a:r>
              <a:rPr lang="ru-RU" altLang="en-US" sz="2000" dirty="0" err="1" smtClean="0">
                <a:ln/>
              </a:rPr>
              <a:t>паскалина</a:t>
            </a:r>
            <a:r>
              <a:rPr lang="ru-RU" altLang="en-US" sz="2000" dirty="0" smtClean="0">
                <a:ln/>
              </a:rPr>
              <a:t>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4923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800" dirty="0" smtClean="0"/>
              <a:t>Опис роботи </a:t>
            </a:r>
            <a:r>
              <a:rPr lang="uk-UA" sz="4800" dirty="0"/>
              <a:t>м</a:t>
            </a:r>
            <a:r>
              <a:rPr lang="uk-UA" sz="4800" dirty="0" smtClean="0"/>
              <a:t>еханічної інформаційної системи </a:t>
            </a:r>
            <a:endParaRPr lang="ru-RU" sz="48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97280" y="1780490"/>
            <a:ext cx="10058400" cy="4603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 err="1" smtClean="0"/>
              <a:t>Розглянемо</a:t>
            </a:r>
            <a:r>
              <a:rPr lang="ru-RU" sz="2200" dirty="0" smtClean="0"/>
              <a:t> 4 </a:t>
            </a:r>
            <a:r>
              <a:rPr lang="ru-RU" sz="2200" dirty="0" err="1" smtClean="0"/>
              <a:t>складові</a:t>
            </a:r>
            <a:r>
              <a:rPr lang="uk-UA" sz="2200" dirty="0" smtClean="0"/>
              <a:t> інформаційних систем: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Отримання даних: користувачу потрібно </a:t>
            </a:r>
            <a:r>
              <a:rPr lang="ru-RU" sz="2100" dirty="0"/>
              <a:t>за </a:t>
            </a:r>
            <a:r>
              <a:rPr lang="ru-RU" sz="2100" dirty="0" err="1"/>
              <a:t>обертаючи</a:t>
            </a:r>
            <a:r>
              <a:rPr lang="ru-RU" sz="2100" dirty="0"/>
              <a:t> </a:t>
            </a:r>
            <a:r>
              <a:rPr lang="ru-RU" sz="2100" dirty="0" err="1"/>
              <a:t>складальні</a:t>
            </a:r>
            <a:r>
              <a:rPr lang="ru-RU" sz="2100" dirty="0"/>
              <a:t> </a:t>
            </a:r>
            <a:r>
              <a:rPr lang="ru-RU" sz="2100" dirty="0" err="1" smtClean="0"/>
              <a:t>коліщатка</a:t>
            </a:r>
            <a:r>
              <a:rPr lang="ru-RU" sz="2100" dirty="0" smtClean="0"/>
              <a:t> ввести </a:t>
            </a:r>
            <a:r>
              <a:rPr lang="ru-RU" sz="2100" dirty="0"/>
              <a:t>перший </a:t>
            </a:r>
            <a:r>
              <a:rPr lang="ru-RU" sz="2100" dirty="0" err="1"/>
              <a:t>доданок</a:t>
            </a:r>
            <a:r>
              <a:rPr lang="ru-RU" sz="2100" dirty="0"/>
              <a:t>, </a:t>
            </a:r>
            <a:r>
              <a:rPr lang="ru-RU" sz="2100" dirty="0" err="1"/>
              <a:t>починаючи</a:t>
            </a:r>
            <a:r>
              <a:rPr lang="ru-RU" sz="2100" dirty="0"/>
              <a:t> з </a:t>
            </a:r>
            <a:r>
              <a:rPr lang="ru-RU" sz="2100" dirty="0" err="1"/>
              <a:t>молодшого</a:t>
            </a:r>
            <a:r>
              <a:rPr lang="ru-RU" sz="2100" dirty="0"/>
              <a:t> </a:t>
            </a:r>
            <a:r>
              <a:rPr lang="ru-RU" sz="2100" dirty="0" err="1"/>
              <a:t>розряду</a:t>
            </a:r>
            <a:r>
              <a:rPr lang="ru-RU" sz="2100" dirty="0"/>
              <a:t>. </a:t>
            </a:r>
            <a:r>
              <a:rPr lang="ru-RU" sz="2100" dirty="0" err="1" smtClean="0"/>
              <a:t>Потім</a:t>
            </a:r>
            <a:r>
              <a:rPr lang="ru-RU" sz="2100" dirty="0" smtClean="0"/>
              <a:t> вводится </a:t>
            </a:r>
            <a:r>
              <a:rPr lang="ru-RU" sz="2100" dirty="0" err="1"/>
              <a:t>значення</a:t>
            </a:r>
            <a:r>
              <a:rPr lang="ru-RU" sz="2100" dirty="0"/>
              <a:t> </a:t>
            </a:r>
            <a:r>
              <a:rPr lang="ru-RU" sz="2100" dirty="0" err="1"/>
              <a:t>наступного</a:t>
            </a:r>
            <a:r>
              <a:rPr lang="ru-RU" sz="2100" dirty="0"/>
              <a:t> </a:t>
            </a:r>
            <a:r>
              <a:rPr lang="ru-RU" sz="2100" dirty="0" err="1" smtClean="0"/>
              <a:t>доданка</a:t>
            </a:r>
            <a:r>
              <a:rPr lang="ru-RU" sz="2100" dirty="0" smtClean="0"/>
              <a:t>.</a:t>
            </a:r>
            <a:endParaRPr lang="uk-UA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Зберігання даних: після вводу значень в механічну ІС данні зберігаються до поки користувач не скине результат за допомогою коліщатка.</a:t>
            </a:r>
            <a:endParaRPr lang="uk-UA" sz="2100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Обробка даних: </a:t>
            </a:r>
            <a:r>
              <a:rPr lang="ru-RU" sz="2100" dirty="0" err="1" smtClean="0"/>
              <a:t>внутрішні</a:t>
            </a:r>
            <a:r>
              <a:rPr lang="ru-RU" sz="2100" dirty="0" smtClean="0"/>
              <a:t> </a:t>
            </a:r>
            <a:r>
              <a:rPr lang="ru-RU" sz="2100" dirty="0" err="1"/>
              <a:t>процеси</a:t>
            </a:r>
            <a:r>
              <a:rPr lang="ru-RU" sz="2100" dirty="0"/>
              <a:t> </a:t>
            </a:r>
            <a:r>
              <a:rPr lang="ru-RU" sz="2100" dirty="0" err="1"/>
              <a:t>даної</a:t>
            </a:r>
            <a:r>
              <a:rPr lang="ru-RU" sz="2100" dirty="0"/>
              <a:t> </a:t>
            </a:r>
            <a:r>
              <a:rPr lang="ru-RU" sz="2100" dirty="0" err="1"/>
              <a:t>обчислювальної</a:t>
            </a:r>
            <a:r>
              <a:rPr lang="ru-RU" sz="2100" dirty="0"/>
              <a:t> </a:t>
            </a:r>
            <a:r>
              <a:rPr lang="ru-RU" sz="2100" dirty="0" err="1"/>
              <a:t>машини</a:t>
            </a:r>
            <a:r>
              <a:rPr lang="ru-RU" sz="2100" dirty="0"/>
              <a:t> </a:t>
            </a:r>
            <a:r>
              <a:rPr lang="ru-RU" sz="2100" dirty="0" err="1"/>
              <a:t>проводилися</a:t>
            </a:r>
            <a:r>
              <a:rPr lang="ru-RU" sz="2100" dirty="0"/>
              <a:t> за </a:t>
            </a:r>
            <a:r>
              <a:rPr lang="ru-RU" sz="2100" dirty="0" err="1"/>
              <a:t>допомогою</a:t>
            </a:r>
            <a:r>
              <a:rPr lang="ru-RU" sz="2100" dirty="0"/>
              <a:t> </a:t>
            </a:r>
            <a:r>
              <a:rPr lang="ru-RU" sz="2100" dirty="0" err="1" smtClean="0"/>
              <a:t>шестерень</a:t>
            </a:r>
            <a:r>
              <a:rPr lang="ru-RU" sz="2100" dirty="0" smtClean="0"/>
              <a:t>, </a:t>
            </a:r>
            <a:r>
              <a:rPr lang="ru-RU" sz="2100" dirty="0" err="1"/>
              <a:t>корончастих</a:t>
            </a:r>
            <a:r>
              <a:rPr lang="ru-RU" sz="2100" dirty="0"/>
              <a:t> </a:t>
            </a:r>
            <a:r>
              <a:rPr lang="ru-RU" sz="2100" dirty="0" smtClean="0"/>
              <a:t>колес </a:t>
            </a:r>
            <a:r>
              <a:rPr lang="ru-RU" sz="2100" dirty="0"/>
              <a:t>і </a:t>
            </a:r>
            <a:r>
              <a:rPr lang="ru-RU" sz="2100" dirty="0" err="1"/>
              <a:t>стрижнів</a:t>
            </a:r>
            <a:r>
              <a:rPr lang="ru-RU" sz="2100" dirty="0"/>
              <a:t> </a:t>
            </a:r>
            <a:r>
              <a:rPr lang="ru-RU" sz="2100" dirty="0" err="1"/>
              <a:t>які</a:t>
            </a:r>
            <a:r>
              <a:rPr lang="ru-RU" sz="2100" dirty="0"/>
              <a:t> </a:t>
            </a:r>
            <a:r>
              <a:rPr lang="ru-RU" sz="2100" dirty="0" err="1"/>
              <a:t>з'єднувалися</a:t>
            </a:r>
            <a:r>
              <a:rPr lang="ru-RU" sz="2100" dirty="0"/>
              <a:t> </a:t>
            </a:r>
            <a:r>
              <a:rPr lang="ru-RU" sz="2100" dirty="0" err="1"/>
              <a:t>між</a:t>
            </a:r>
            <a:r>
              <a:rPr lang="ru-RU" sz="2100" dirty="0"/>
              <a:t> собою. </a:t>
            </a:r>
            <a:r>
              <a:rPr lang="ru-RU" sz="2100" dirty="0" err="1"/>
              <a:t>З</a:t>
            </a:r>
            <a:r>
              <a:rPr lang="ru-RU" sz="2100" dirty="0" err="1" smtClean="0"/>
              <a:t>чеплені</a:t>
            </a:r>
            <a:r>
              <a:rPr lang="ru-RU" sz="2100" dirty="0" smtClean="0"/>
              <a:t> </a:t>
            </a:r>
            <a:r>
              <a:rPr lang="ru-RU" sz="2100" dirty="0" err="1"/>
              <a:t>між</a:t>
            </a:r>
            <a:r>
              <a:rPr lang="ru-RU" sz="2100" dirty="0"/>
              <a:t> собою </a:t>
            </a:r>
            <a:r>
              <a:rPr lang="ru-RU" sz="2100" dirty="0" err="1" smtClean="0"/>
              <a:t>коліщатка</a:t>
            </a:r>
            <a:r>
              <a:rPr lang="ru-RU" sz="2100" dirty="0" smtClean="0"/>
              <a:t> </a:t>
            </a:r>
            <a:r>
              <a:rPr lang="ru-RU" sz="2100" dirty="0"/>
              <a:t>при </a:t>
            </a:r>
            <a:r>
              <a:rPr lang="ru-RU" sz="2100" dirty="0" err="1"/>
              <a:t>введенні</a:t>
            </a:r>
            <a:r>
              <a:rPr lang="ru-RU" sz="2100" dirty="0"/>
              <a:t> </a:t>
            </a:r>
            <a:r>
              <a:rPr lang="ru-RU" sz="2100" dirty="0" err="1"/>
              <a:t>даних</a:t>
            </a:r>
            <a:r>
              <a:rPr lang="ru-RU" sz="2100" dirty="0"/>
              <a:t> </a:t>
            </a:r>
            <a:r>
              <a:rPr lang="ru-RU" sz="2100" dirty="0" err="1"/>
              <a:t>користувачем</a:t>
            </a:r>
            <a:r>
              <a:rPr lang="ru-RU" sz="2100" dirty="0"/>
              <a:t> починали </a:t>
            </a:r>
            <a:r>
              <a:rPr lang="ru-RU" sz="2100" dirty="0" err="1"/>
              <a:t>крутити</a:t>
            </a:r>
            <a:r>
              <a:rPr lang="ru-RU" sz="2100" dirty="0"/>
              <a:t> </a:t>
            </a:r>
            <a:r>
              <a:rPr lang="ru-RU" sz="2100" dirty="0" err="1"/>
              <a:t>всі</a:t>
            </a:r>
            <a:r>
              <a:rPr lang="ru-RU" sz="2100" dirty="0"/>
              <a:t> </a:t>
            </a:r>
            <a:r>
              <a:rPr lang="ru-RU" sz="2100" dirty="0" err="1"/>
              <a:t>наступні</a:t>
            </a:r>
            <a:r>
              <a:rPr lang="ru-RU" sz="2100" dirty="0"/>
              <a:t>, </a:t>
            </a:r>
            <a:r>
              <a:rPr lang="ru-RU" sz="2100" dirty="0" err="1"/>
              <a:t>що</a:t>
            </a:r>
            <a:r>
              <a:rPr lang="ru-RU" sz="2100" dirty="0"/>
              <a:t> в </a:t>
            </a:r>
            <a:r>
              <a:rPr lang="ru-RU" sz="2100" dirty="0" err="1"/>
              <a:t>кінцевому</a:t>
            </a:r>
            <a:r>
              <a:rPr lang="ru-RU" sz="2100" dirty="0"/>
              <a:t> </a:t>
            </a:r>
            <a:r>
              <a:rPr lang="ru-RU" sz="2100" dirty="0" err="1"/>
              <a:t>підсумку</a:t>
            </a:r>
            <a:r>
              <a:rPr lang="ru-RU" sz="2100" dirty="0"/>
              <a:t> </a:t>
            </a:r>
            <a:r>
              <a:rPr lang="ru-RU" sz="2100" dirty="0" err="1" smtClean="0"/>
              <a:t>пизводить</a:t>
            </a:r>
            <a:r>
              <a:rPr lang="ru-RU" sz="2100" dirty="0" smtClean="0"/>
              <a:t> </a:t>
            </a:r>
            <a:r>
              <a:rPr lang="ru-RU" sz="2100" dirty="0" err="1"/>
              <a:t>всі</a:t>
            </a:r>
            <a:r>
              <a:rPr lang="ru-RU" sz="2100" dirty="0"/>
              <a:t> </a:t>
            </a:r>
            <a:r>
              <a:rPr lang="ru-RU" sz="2100" dirty="0" err="1"/>
              <a:t>процеси</a:t>
            </a:r>
            <a:r>
              <a:rPr lang="ru-RU" sz="2100" dirty="0"/>
              <a:t> до </a:t>
            </a:r>
            <a:r>
              <a:rPr lang="ru-RU" sz="2100" dirty="0" err="1" smtClean="0"/>
              <a:t>лічильного</a:t>
            </a:r>
            <a:r>
              <a:rPr lang="ru-RU" sz="2100" dirty="0" smtClean="0"/>
              <a:t> </a:t>
            </a:r>
            <a:r>
              <a:rPr lang="ru-RU" sz="2100" dirty="0"/>
              <a:t>барабану </a:t>
            </a:r>
            <a:r>
              <a:rPr lang="ru-RU" sz="2100" dirty="0" err="1"/>
              <a:t>який</a:t>
            </a:r>
            <a:r>
              <a:rPr lang="ru-RU" sz="2100" dirty="0"/>
              <a:t> і </a:t>
            </a:r>
            <a:r>
              <a:rPr lang="ru-RU" sz="2100" dirty="0" err="1"/>
              <a:t>виводив</a:t>
            </a:r>
            <a:r>
              <a:rPr lang="ru-RU" sz="2100" dirty="0"/>
              <a:t> </a:t>
            </a:r>
            <a:r>
              <a:rPr lang="ru-RU" sz="2100" dirty="0" err="1"/>
              <a:t>результати</a:t>
            </a:r>
            <a:r>
              <a:rPr lang="ru-RU" sz="2100" dirty="0"/>
              <a:t>.</a:t>
            </a:r>
            <a:endParaRPr lang="uk-UA" sz="21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uk-UA" sz="2100" dirty="0" smtClean="0"/>
              <a:t> Передача даних: </a:t>
            </a:r>
            <a:r>
              <a:rPr lang="ru-RU" sz="2100" dirty="0"/>
              <a:t>в </a:t>
            </a:r>
            <a:r>
              <a:rPr lang="ru-RU" sz="2100" dirty="0" err="1"/>
              <a:t>калькуляторі</a:t>
            </a:r>
            <a:r>
              <a:rPr lang="ru-RU" sz="2100" dirty="0"/>
              <a:t> Паскаля </a:t>
            </a:r>
            <a:r>
              <a:rPr lang="ru-RU" sz="2100" dirty="0" err="1"/>
              <a:t>проводилася</a:t>
            </a:r>
            <a:r>
              <a:rPr lang="ru-RU" sz="2100" dirty="0"/>
              <a:t> методом </a:t>
            </a:r>
            <a:r>
              <a:rPr lang="ru-RU" sz="2100" dirty="0" err="1"/>
              <a:t>виведення</a:t>
            </a:r>
            <a:r>
              <a:rPr lang="ru-RU" sz="2100" dirty="0"/>
              <a:t> результату </a:t>
            </a:r>
            <a:r>
              <a:rPr lang="ru-RU" sz="2100" dirty="0" err="1"/>
              <a:t>обчислень</a:t>
            </a:r>
            <a:r>
              <a:rPr lang="ru-RU" sz="2100" dirty="0"/>
              <a:t> на </a:t>
            </a:r>
            <a:r>
              <a:rPr lang="ru-RU" sz="2100" dirty="0" err="1"/>
              <a:t>останні</a:t>
            </a:r>
            <a:r>
              <a:rPr lang="ru-RU" sz="2100" dirty="0"/>
              <a:t> два </a:t>
            </a:r>
            <a:r>
              <a:rPr lang="ru-RU" sz="2100" dirty="0" err="1"/>
              <a:t>віконця</a:t>
            </a:r>
            <a:r>
              <a:rPr lang="ru-RU" sz="2100" dirty="0"/>
              <a:t> з результатом </a:t>
            </a:r>
            <a:r>
              <a:rPr lang="ru-RU" sz="2100" dirty="0" err="1"/>
              <a:t>обчислень</a:t>
            </a:r>
            <a:r>
              <a:rPr lang="ru-RU" sz="2100" dirty="0"/>
              <a:t> </a:t>
            </a:r>
            <a:r>
              <a:rPr lang="ru-RU" sz="2100" dirty="0" err="1"/>
              <a:t>суми</a:t>
            </a:r>
            <a:r>
              <a:rPr lang="ru-RU" sz="2100" dirty="0"/>
              <a:t> </a:t>
            </a:r>
            <a:r>
              <a:rPr lang="ru-RU" sz="2100" dirty="0" err="1"/>
              <a:t>або</a:t>
            </a:r>
            <a:r>
              <a:rPr lang="ru-RU" sz="2100" dirty="0"/>
              <a:t> </a:t>
            </a:r>
            <a:r>
              <a:rPr lang="ru-RU" sz="2100" dirty="0" err="1"/>
              <a:t>різниці</a:t>
            </a:r>
            <a:r>
              <a:rPr lang="ru-RU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4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5004" y="327804"/>
            <a:ext cx="8595360" cy="43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900" dirty="0"/>
              <a:t>Машина Паскаля стала другим реально </a:t>
            </a:r>
            <a:r>
              <a:rPr lang="ru-RU" sz="1900" dirty="0" err="1"/>
              <a:t>працюючим</a:t>
            </a:r>
            <a:r>
              <a:rPr lang="ru-RU" sz="1900" dirty="0"/>
              <a:t> </a:t>
            </a:r>
            <a:r>
              <a:rPr lang="ru-RU" sz="1900" dirty="0" err="1"/>
              <a:t>обчислювальним</a:t>
            </a:r>
            <a:r>
              <a:rPr lang="ru-RU" sz="1900" dirty="0"/>
              <a:t> </a:t>
            </a:r>
            <a:r>
              <a:rPr lang="ru-RU" sz="1900" dirty="0" err="1"/>
              <a:t>пристроєм</a:t>
            </a:r>
            <a:r>
              <a:rPr lang="ru-RU" sz="1900" dirty="0"/>
              <a:t> </a:t>
            </a:r>
            <a:r>
              <a:rPr lang="ru-RU" sz="1900" dirty="0" err="1"/>
              <a:t>після</a:t>
            </a:r>
            <a:r>
              <a:rPr lang="ru-RU" sz="1900" dirty="0"/>
              <a:t> </a:t>
            </a:r>
            <a:r>
              <a:rPr lang="ru-RU" sz="1900" dirty="0" err="1" smtClean="0"/>
              <a:t>годинника</a:t>
            </a:r>
            <a:r>
              <a:rPr lang="ru-RU" sz="1900" dirty="0" smtClean="0"/>
              <a:t> </a:t>
            </a:r>
            <a:r>
              <a:rPr lang="ru-RU" sz="1900" dirty="0" err="1" smtClean="0"/>
              <a:t>Вільгельма</a:t>
            </a:r>
            <a:r>
              <a:rPr lang="ru-RU" sz="1900" dirty="0" smtClean="0"/>
              <a:t> </a:t>
            </a:r>
            <a:r>
              <a:rPr lang="ru-RU" sz="1900" dirty="0" err="1" smtClean="0"/>
              <a:t>Шиккарда</a:t>
            </a:r>
            <a:r>
              <a:rPr lang="ru-RU" sz="1900" dirty="0" smtClean="0"/>
              <a:t>. </a:t>
            </a:r>
            <a:r>
              <a:rPr lang="ru-RU" sz="1900" dirty="0" err="1" smtClean="0"/>
              <a:t>Завдяки</a:t>
            </a:r>
            <a:r>
              <a:rPr lang="ru-RU" sz="1900" dirty="0" smtClean="0"/>
              <a:t> </a:t>
            </a:r>
            <a:r>
              <a:rPr lang="ru-RU" sz="1900" dirty="0"/>
              <a:t>калькулятору Паскаля, </a:t>
            </a:r>
            <a:r>
              <a:rPr lang="ru-RU" sz="1900" dirty="0" err="1"/>
              <a:t>було</a:t>
            </a:r>
            <a:r>
              <a:rPr lang="ru-RU" sz="1900" dirty="0"/>
              <a:t> </a:t>
            </a:r>
            <a:r>
              <a:rPr lang="ru-RU" sz="1900" dirty="0" err="1"/>
              <a:t>покладено</a:t>
            </a:r>
            <a:r>
              <a:rPr lang="ru-RU" sz="1900" dirty="0"/>
              <a:t> початок </a:t>
            </a:r>
            <a:r>
              <a:rPr lang="ru-RU" sz="1900" dirty="0" err="1"/>
              <a:t>розвитку</a:t>
            </a:r>
            <a:r>
              <a:rPr lang="ru-RU" sz="1900" dirty="0"/>
              <a:t> </a:t>
            </a:r>
            <a:r>
              <a:rPr lang="ru-RU" sz="1900" dirty="0" err="1"/>
              <a:t>механічного</a:t>
            </a:r>
            <a:r>
              <a:rPr lang="ru-RU" sz="1900" dirty="0"/>
              <a:t> </a:t>
            </a:r>
            <a:r>
              <a:rPr lang="ru-RU" sz="1900" dirty="0" err="1"/>
              <a:t>етапу</a:t>
            </a:r>
            <a:r>
              <a:rPr lang="ru-RU" sz="1900" dirty="0"/>
              <a:t> </a:t>
            </a:r>
            <a:r>
              <a:rPr lang="ru-RU" sz="1900" dirty="0" err="1"/>
              <a:t>обчислювальних</a:t>
            </a:r>
            <a:r>
              <a:rPr lang="ru-RU" sz="1900" dirty="0"/>
              <a:t> </a:t>
            </a:r>
            <a:r>
              <a:rPr lang="ru-RU" sz="1900" dirty="0" err="1" smtClean="0"/>
              <a:t>технологій</a:t>
            </a:r>
            <a:r>
              <a:rPr lang="ru-RU" sz="1900" dirty="0" smtClean="0"/>
              <a:t> </a:t>
            </a:r>
            <a:r>
              <a:rPr lang="ru-RU" sz="1900" dirty="0" err="1" smtClean="0"/>
              <a:t>закладений</a:t>
            </a:r>
            <a:r>
              <a:rPr lang="ru-RU" sz="1900" dirty="0" smtClean="0"/>
              <a:t> </a:t>
            </a:r>
            <a:r>
              <a:rPr lang="ru-RU" sz="1900" dirty="0"/>
              <a:t>в основу «</a:t>
            </a:r>
            <a:r>
              <a:rPr lang="ru-RU" sz="1900" dirty="0" err="1"/>
              <a:t>Паскаліни</a:t>
            </a:r>
            <a:r>
              <a:rPr lang="ru-RU" sz="1900" dirty="0" smtClean="0"/>
              <a:t>». Принцип </a:t>
            </a:r>
            <a:r>
              <a:rPr lang="ru-RU" sz="1900" dirty="0" err="1"/>
              <a:t>пов'язаних</a:t>
            </a:r>
            <a:r>
              <a:rPr lang="ru-RU" sz="1900" dirty="0"/>
              <a:t> </a:t>
            </a:r>
            <a:r>
              <a:rPr lang="ru-RU" sz="1900" dirty="0" err="1"/>
              <a:t>коліс</a:t>
            </a:r>
            <a:r>
              <a:rPr lang="ru-RU" sz="1900" dirty="0"/>
              <a:t> </a:t>
            </a:r>
            <a:r>
              <a:rPr lang="ru-RU" sz="1900" dirty="0" err="1"/>
              <a:t>майже</a:t>
            </a:r>
            <a:r>
              <a:rPr lang="ru-RU" sz="1900" dirty="0"/>
              <a:t> на три </a:t>
            </a:r>
            <a:r>
              <a:rPr lang="ru-RU" sz="1900" dirty="0" err="1"/>
              <a:t>століття</a:t>
            </a:r>
            <a:r>
              <a:rPr lang="ru-RU" sz="1900" dirty="0"/>
              <a:t> став основою для </a:t>
            </a:r>
            <a:r>
              <a:rPr lang="ru-RU" sz="1900" dirty="0" err="1"/>
              <a:t>більшості</a:t>
            </a:r>
            <a:r>
              <a:rPr lang="ru-RU" sz="1900" dirty="0"/>
              <a:t> </a:t>
            </a:r>
            <a:r>
              <a:rPr lang="ru-RU" sz="1900" dirty="0" err="1"/>
              <a:t>створюваних</a:t>
            </a:r>
            <a:r>
              <a:rPr lang="ru-RU" sz="1900" dirty="0"/>
              <a:t> </a:t>
            </a:r>
            <a:r>
              <a:rPr lang="ru-RU" sz="1900" dirty="0" err="1"/>
              <a:t>обчислювальних</a:t>
            </a:r>
            <a:r>
              <a:rPr lang="ru-RU" sz="1900" dirty="0"/>
              <a:t> </a:t>
            </a:r>
            <a:r>
              <a:rPr lang="ru-RU" sz="1900" dirty="0" err="1"/>
              <a:t>пристроїв</a:t>
            </a:r>
            <a:r>
              <a:rPr lang="ru-RU" sz="1900" dirty="0" smtClean="0"/>
              <a:t>. </a:t>
            </a:r>
            <a:r>
              <a:rPr lang="ru-RU" sz="1900" dirty="0" err="1" smtClean="0"/>
              <a:t>Родрігес</a:t>
            </a:r>
            <a:r>
              <a:rPr lang="ru-RU" sz="1900" dirty="0" smtClean="0"/>
              <a:t> </a:t>
            </a:r>
            <a:r>
              <a:rPr lang="ru-RU" sz="1900" dirty="0"/>
              <a:t>Перейра, </a:t>
            </a:r>
            <a:r>
              <a:rPr lang="ru-RU" sz="1900" dirty="0" err="1"/>
              <a:t>відомий</a:t>
            </a:r>
            <a:r>
              <a:rPr lang="ru-RU" sz="1900" dirty="0"/>
              <a:t> </a:t>
            </a:r>
            <a:r>
              <a:rPr lang="ru-RU" sz="1900" dirty="0" err="1"/>
              <a:t>своєю</a:t>
            </a:r>
            <a:r>
              <a:rPr lang="ru-RU" sz="1900" dirty="0"/>
              <a:t> системою </a:t>
            </a:r>
            <a:r>
              <a:rPr lang="ru-RU" sz="1900" dirty="0" err="1"/>
              <a:t>навчання</a:t>
            </a:r>
            <a:r>
              <a:rPr lang="ru-RU" sz="1900" dirty="0"/>
              <a:t> </a:t>
            </a:r>
            <a:r>
              <a:rPr lang="ru-RU" sz="1900" dirty="0" err="1"/>
              <a:t>глухонімих</a:t>
            </a:r>
            <a:r>
              <a:rPr lang="ru-RU" sz="1900" dirty="0"/>
              <a:t>, </a:t>
            </a:r>
            <a:r>
              <a:rPr lang="ru-RU" sz="1900" dirty="0" err="1"/>
              <a:t>сконструював</a:t>
            </a:r>
            <a:r>
              <a:rPr lang="ru-RU" sz="1900" dirty="0"/>
              <a:t> </a:t>
            </a:r>
            <a:r>
              <a:rPr lang="ru-RU" sz="1900" dirty="0" err="1"/>
              <a:t>дві</a:t>
            </a:r>
            <a:r>
              <a:rPr lang="ru-RU" sz="1900" dirty="0"/>
              <a:t> </a:t>
            </a:r>
            <a:r>
              <a:rPr lang="ru-RU" sz="1900" dirty="0" err="1"/>
              <a:t>рахункові</a:t>
            </a:r>
            <a:r>
              <a:rPr lang="ru-RU" sz="1900" dirty="0"/>
              <a:t> </a:t>
            </a:r>
            <a:r>
              <a:rPr lang="ru-RU" sz="1900" dirty="0" err="1"/>
              <a:t>машини</a:t>
            </a:r>
            <a:r>
              <a:rPr lang="ru-RU" sz="1900" dirty="0"/>
              <a:t>, </a:t>
            </a:r>
            <a:r>
              <a:rPr lang="ru-RU" sz="1900" dirty="0" err="1"/>
              <a:t>засновані</a:t>
            </a:r>
            <a:r>
              <a:rPr lang="ru-RU" sz="1900" dirty="0"/>
              <a:t> на принципах </a:t>
            </a:r>
            <a:r>
              <a:rPr lang="ru-RU" sz="1900" dirty="0" err="1"/>
              <a:t>роботи</a:t>
            </a:r>
            <a:r>
              <a:rPr lang="ru-RU" sz="1900" dirty="0"/>
              <a:t> «</a:t>
            </a:r>
            <a:r>
              <a:rPr lang="ru-RU" sz="1900" dirty="0" err="1"/>
              <a:t>Паскаліни</a:t>
            </a:r>
            <a:r>
              <a:rPr lang="ru-RU" sz="1900" dirty="0"/>
              <a:t>», але в </a:t>
            </a:r>
            <a:r>
              <a:rPr lang="ru-RU" sz="1900" dirty="0" err="1"/>
              <a:t>результаті</a:t>
            </a:r>
            <a:r>
              <a:rPr lang="ru-RU" sz="1900" dirty="0"/>
              <a:t> ряду </a:t>
            </a:r>
            <a:r>
              <a:rPr lang="ru-RU" sz="1900" dirty="0" err="1"/>
              <a:t>доробок</a:t>
            </a:r>
            <a:r>
              <a:rPr lang="ru-RU" sz="1900" dirty="0"/>
              <a:t>, </a:t>
            </a:r>
            <a:r>
              <a:rPr lang="ru-RU" sz="1900" dirty="0" err="1"/>
              <a:t>що</a:t>
            </a:r>
            <a:r>
              <a:rPr lang="ru-RU" sz="1900" dirty="0"/>
              <a:t> </a:t>
            </a:r>
            <a:r>
              <a:rPr lang="ru-RU" sz="1900" dirty="0" err="1"/>
              <a:t>опинилися</a:t>
            </a:r>
            <a:r>
              <a:rPr lang="ru-RU" sz="1900" dirty="0"/>
              <a:t> </a:t>
            </a:r>
            <a:r>
              <a:rPr lang="ru-RU" sz="1900" dirty="0" err="1"/>
              <a:t>більш</a:t>
            </a:r>
            <a:r>
              <a:rPr lang="ru-RU" sz="1900" dirty="0"/>
              <a:t> </a:t>
            </a:r>
            <a:r>
              <a:rPr lang="ru-RU" sz="1900" dirty="0" err="1"/>
              <a:t>досконалими</a:t>
            </a:r>
            <a:r>
              <a:rPr lang="ru-RU" sz="19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5280"/>
          <a:stretch/>
        </p:blipFill>
        <p:spPr>
          <a:xfrm>
            <a:off x="2405383" y="3303916"/>
            <a:ext cx="6394601" cy="329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429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347</TotalTime>
  <Words>508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Wingdings</vt:lpstr>
      <vt:lpstr>Wingdings 2</vt:lpstr>
      <vt:lpstr>View</vt:lpstr>
      <vt:lpstr>Калькулятор Паскаля</vt:lpstr>
      <vt:lpstr>Причина та процес створення Паскаліни</vt:lpstr>
      <vt:lpstr>Механізм роботи калькулятора Паскаля</vt:lpstr>
      <vt:lpstr>Презентация PowerPoint</vt:lpstr>
      <vt:lpstr>Презентация PowerPoint</vt:lpstr>
      <vt:lpstr>Опис роботи механічної інформаційної системи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Богачик</dc:creator>
  <cp:lastModifiedBy>Егор Богачик</cp:lastModifiedBy>
  <cp:revision>21</cp:revision>
  <dcterms:created xsi:type="dcterms:W3CDTF">2021-03-02T15:20:17Z</dcterms:created>
  <dcterms:modified xsi:type="dcterms:W3CDTF">2021-03-02T21:08:06Z</dcterms:modified>
</cp:coreProperties>
</file>