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6" r:id="rId2"/>
    <p:sldId id="256" r:id="rId3"/>
    <p:sldId id="257" r:id="rId4"/>
    <p:sldId id="258" r:id="rId5"/>
    <p:sldId id="259" r:id="rId6"/>
    <p:sldId id="264" r:id="rId7"/>
    <p:sldId id="260" r:id="rId8"/>
    <p:sldId id="265" r:id="rId9"/>
    <p:sldId id="262" r:id="rId10"/>
    <p:sldId id="263" r:id="rId11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ͥveͣnͫdhan 💕" userId="c34fad168af0bd68" providerId="LiveId" clId="{DE3947B6-CF3C-416B-BD5B-16289C5B59DF}"/>
    <pc:docChg chg="undo custSel modSld">
      <pc:chgData name="Koͥveͣnͫdhan 💕" userId="c34fad168af0bd68" providerId="LiveId" clId="{DE3947B6-CF3C-416B-BD5B-16289C5B59DF}" dt="2024-07-06T16:50:35.523" v="507" actId="20577"/>
      <pc:docMkLst>
        <pc:docMk/>
      </pc:docMkLst>
      <pc:sldChg chg="modSp mod">
        <pc:chgData name="Koͥveͣnͫdhan 💕" userId="c34fad168af0bd68" providerId="LiveId" clId="{DE3947B6-CF3C-416B-BD5B-16289C5B59DF}" dt="2024-07-06T16:47:51.994" v="392" actId="1076"/>
        <pc:sldMkLst>
          <pc:docMk/>
          <pc:sldMk cId="0" sldId="259"/>
        </pc:sldMkLst>
        <pc:spChg chg="mod">
          <ac:chgData name="Koͥveͣnͫdhan 💕" userId="c34fad168af0bd68" providerId="LiveId" clId="{DE3947B6-CF3C-416B-BD5B-16289C5B59DF}" dt="2024-07-06T16:47:51.994" v="392" actId="1076"/>
          <ac:spMkLst>
            <pc:docMk/>
            <pc:sldMk cId="0" sldId="259"/>
            <ac:spMk id="2" creationId="{00000000-0000-0000-0000-000000000000}"/>
          </ac:spMkLst>
        </pc:spChg>
        <pc:spChg chg="mod">
          <ac:chgData name="Koͥveͣnͫdhan 💕" userId="c34fad168af0bd68" providerId="LiveId" clId="{DE3947B6-CF3C-416B-BD5B-16289C5B59DF}" dt="2024-07-06T16:47:47.065" v="391" actId="1076"/>
          <ac:spMkLst>
            <pc:docMk/>
            <pc:sldMk cId="0" sldId="259"/>
            <ac:spMk id="3" creationId="{BDDC6B7A-726D-0FA7-D4BD-968F6F86F5E8}"/>
          </ac:spMkLst>
        </pc:spChg>
      </pc:sldChg>
      <pc:sldChg chg="modSp mod">
        <pc:chgData name="Koͥveͣnͫdhan 💕" userId="c34fad168af0bd68" providerId="LiveId" clId="{DE3947B6-CF3C-416B-BD5B-16289C5B59DF}" dt="2024-07-06T16:50:35.523" v="507" actId="20577"/>
        <pc:sldMkLst>
          <pc:docMk/>
          <pc:sldMk cId="0" sldId="262"/>
        </pc:sldMkLst>
        <pc:spChg chg="mod">
          <ac:chgData name="Koͥveͣnͫdhan 💕" userId="c34fad168af0bd68" providerId="LiveId" clId="{DE3947B6-CF3C-416B-BD5B-16289C5B59DF}" dt="2024-07-06T16:50:35.523" v="507" actId="20577"/>
          <ac:spMkLst>
            <pc:docMk/>
            <pc:sldMk cId="0" sldId="262"/>
            <ac:spMk id="3" creationId="{8E3E69CB-359A-45B0-5A45-D258F527A59D}"/>
          </ac:spMkLst>
        </pc:spChg>
      </pc:sldChg>
      <pc:sldChg chg="modSp mod">
        <pc:chgData name="Koͥveͣnͫdhan 💕" userId="c34fad168af0bd68" providerId="LiveId" clId="{DE3947B6-CF3C-416B-BD5B-16289C5B59DF}" dt="2024-07-06T16:50:13.806" v="505" actId="1076"/>
        <pc:sldMkLst>
          <pc:docMk/>
          <pc:sldMk cId="2071350618" sldId="264"/>
        </pc:sldMkLst>
        <pc:spChg chg="mod">
          <ac:chgData name="Koͥveͣnͫdhan 💕" userId="c34fad168af0bd68" providerId="LiveId" clId="{DE3947B6-CF3C-416B-BD5B-16289C5B59DF}" dt="2024-07-06T16:50:13.806" v="505" actId="1076"/>
          <ac:spMkLst>
            <pc:docMk/>
            <pc:sldMk cId="2071350618" sldId="264"/>
            <ac:spMk id="3" creationId="{BDDC6B7A-726D-0FA7-D4BD-968F6F86F5E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4980917"/>
            <a:ext cx="9143999" cy="16109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9628" y="227838"/>
            <a:ext cx="5320487" cy="5252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2B02A-93F3-30BE-85D4-9DC716DC9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8150"/>
            <a:ext cx="7135572" cy="743712"/>
          </a:xfrm>
        </p:spPr>
        <p:txBody>
          <a:bodyPr/>
          <a:lstStyle/>
          <a:p>
            <a:r>
              <a:rPr lang="en-US" sz="2800" b="1" dirty="0"/>
              <a:t>Pixelated Image Detection &amp; Correction</a:t>
            </a:r>
            <a:endParaRPr lang="en-US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3712D4-F80C-1F4F-883E-406C432D9F23}"/>
              </a:ext>
            </a:extLst>
          </p:cNvPr>
          <p:cNvSpPr txBox="1"/>
          <p:nvPr/>
        </p:nvSpPr>
        <p:spPr>
          <a:xfrm>
            <a:off x="2819400" y="1230346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Team Name : </a:t>
            </a:r>
            <a:r>
              <a:rPr lang="en-IN" dirty="0" err="1"/>
              <a:t>Team_IT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B80FDF-AADD-37A6-6185-17826D1D9849}"/>
              </a:ext>
            </a:extLst>
          </p:cNvPr>
          <p:cNvSpPr txBox="1"/>
          <p:nvPr/>
        </p:nvSpPr>
        <p:spPr>
          <a:xfrm>
            <a:off x="1219200" y="2114550"/>
            <a:ext cx="3810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Team members:</a:t>
            </a:r>
          </a:p>
          <a:p>
            <a:endParaRPr lang="en-IN" dirty="0"/>
          </a:p>
          <a:p>
            <a:pPr marL="342900" lvl="5" indent="-342900" algn="l">
              <a:buAutoNum type="arabicPeriod"/>
            </a:pPr>
            <a:r>
              <a:rPr lang="en-IN" b="1" dirty="0" err="1"/>
              <a:t>Bejisto</a:t>
            </a:r>
            <a:r>
              <a:rPr lang="en-IN" b="1" dirty="0"/>
              <a:t> </a:t>
            </a:r>
            <a:r>
              <a:rPr lang="en-IN" b="1" dirty="0" err="1"/>
              <a:t>Joseph.B</a:t>
            </a:r>
            <a:r>
              <a:rPr lang="en-IN" b="1" dirty="0"/>
              <a:t> </a:t>
            </a:r>
          </a:p>
          <a:p>
            <a:pPr marL="342900" lvl="5" indent="-342900" algn="l">
              <a:buAutoNum type="arabicPeriod"/>
            </a:pPr>
            <a:r>
              <a:rPr lang="en-IN" b="1" dirty="0" err="1"/>
              <a:t>Kamalesh.B</a:t>
            </a:r>
            <a:endParaRPr lang="en-IN" b="1" dirty="0"/>
          </a:p>
          <a:p>
            <a:pPr marL="342900" lvl="5" indent="-342900" algn="l">
              <a:buAutoNum type="arabicPeriod"/>
            </a:pPr>
            <a:r>
              <a:rPr lang="en-IN" b="1" dirty="0"/>
              <a:t>Vijay </a:t>
            </a:r>
            <a:r>
              <a:rPr lang="en-IN" b="1" dirty="0" err="1"/>
              <a:t>Kumar.M</a:t>
            </a:r>
            <a:endParaRPr lang="en-IN" b="1" dirty="0"/>
          </a:p>
          <a:p>
            <a:pPr marL="342900" lvl="5" indent="-342900" algn="l">
              <a:buAutoNum type="arabicPeriod"/>
            </a:pPr>
            <a:r>
              <a:rPr lang="en-IN" b="1" dirty="0"/>
              <a:t>Surya L</a:t>
            </a:r>
          </a:p>
          <a:p>
            <a:pPr marL="342900" lvl="5" indent="-342900" algn="l">
              <a:buAutoNum type="arabicPeriod"/>
            </a:pPr>
            <a:r>
              <a:rPr lang="en-IN" b="1" dirty="0" err="1"/>
              <a:t>Kovendhan.P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3631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331" rIns="0" bIns="0" rtlCol="0">
            <a:spAutoFit/>
          </a:bodyPr>
          <a:lstStyle/>
          <a:p>
            <a:pPr marL="7366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2BFFA0-DC26-4EBD-0C03-3E497E42B426}"/>
              </a:ext>
            </a:extLst>
          </p:cNvPr>
          <p:cNvSpPr txBox="1"/>
          <p:nvPr/>
        </p:nvSpPr>
        <p:spPr>
          <a:xfrm>
            <a:off x="609600" y="1200150"/>
            <a:ext cx="7772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project demonstrates the effectiveness of using a lightweight CNN model for classifying pixelated images and an SRGAN model for upscaling them.</a:t>
            </a:r>
          </a:p>
          <a:p>
            <a:endParaRPr lang="en-US" dirty="0"/>
          </a:p>
          <a:p>
            <a:r>
              <a:rPr lang="en-US" dirty="0"/>
              <a:t> The simplified CNN architecture successfully reduced the model size while maintaining acceptable performance metrics. The SRGAN model produced high-quality upscaled images, verified through both objective metrics and a subjective study.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628" y="227838"/>
            <a:ext cx="5320487" cy="161390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Problem</a:t>
            </a:r>
            <a:r>
              <a:rPr spc="-65" dirty="0"/>
              <a:t> </a:t>
            </a:r>
            <a:r>
              <a:rPr spc="-10" dirty="0"/>
              <a:t>Statement</a:t>
            </a:r>
            <a:br>
              <a:rPr lang="en-US" spc="-10" dirty="0"/>
            </a:br>
            <a:br>
              <a:rPr lang="en-IN" spc="-10" dirty="0"/>
            </a:br>
            <a:br>
              <a:rPr lang="en-US" spc="-10" dirty="0"/>
            </a:br>
            <a:endParaRPr spc="-1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9B31C9-0B3A-1864-83B1-A39D27496975}"/>
              </a:ext>
            </a:extLst>
          </p:cNvPr>
          <p:cNvSpPr txBox="1"/>
          <p:nvPr/>
        </p:nvSpPr>
        <p:spPr>
          <a:xfrm>
            <a:off x="685800" y="895350"/>
            <a:ext cx="685800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Title: </a:t>
            </a:r>
            <a:r>
              <a:rPr lang="en-US" sz="1600" b="1" dirty="0"/>
              <a:t>Pixelated Image Detection &amp; Correction</a:t>
            </a:r>
            <a:endParaRPr lang="en-US" sz="1400" b="1" dirty="0"/>
          </a:p>
          <a:p>
            <a:r>
              <a:rPr lang="en-US" sz="1400" b="1" dirty="0"/>
              <a:t>Content: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endParaRPr lang="en-US" sz="1400" b="1" dirty="0"/>
          </a:p>
          <a:p>
            <a:r>
              <a:rPr lang="en-US" sz="1400" b="1" dirty="0"/>
              <a:t>Current Challenges:</a:t>
            </a: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Manual image detection is time-consuming and prone to errors.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Existing automated systems lack accuracy and efficiency.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High cost and resource consumption in traditional methods.</a:t>
            </a:r>
          </a:p>
          <a:p>
            <a:endParaRPr lang="en-US" sz="1400" b="1" dirty="0"/>
          </a:p>
          <a:p>
            <a:r>
              <a:rPr lang="en-US" sz="1400" b="1" dirty="0"/>
              <a:t>Impact of the Problem: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Delays in decision-making processes.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Increased operational costs.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Lower overall productivity.</a:t>
            </a:r>
          </a:p>
          <a:p>
            <a:endParaRPr lang="en-US" sz="1400" b="1" dirty="0"/>
          </a:p>
          <a:p>
            <a:r>
              <a:rPr lang="en-US" sz="1400" b="1" dirty="0"/>
              <a:t>Objective: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To develop an AI tool that can accurately detect and correct pixels in real-time.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Enhance efficiency, reduce errors, and lower costs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2013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05"/>
              </a:spcBef>
            </a:pPr>
            <a:r>
              <a:rPr dirty="0"/>
              <a:t>Unique</a:t>
            </a:r>
            <a:r>
              <a:rPr spc="-50" dirty="0"/>
              <a:t> </a:t>
            </a:r>
            <a:r>
              <a:rPr dirty="0"/>
              <a:t>Idea</a:t>
            </a:r>
            <a:r>
              <a:rPr spc="-25" dirty="0"/>
              <a:t> </a:t>
            </a:r>
            <a:r>
              <a:rPr dirty="0"/>
              <a:t>Brief</a:t>
            </a:r>
            <a:r>
              <a:rPr spc="-30" dirty="0"/>
              <a:t> </a:t>
            </a:r>
            <a:r>
              <a:rPr spc="-10" dirty="0"/>
              <a:t>(Solution)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E3208-0A8E-8BFF-E277-7BE89863A95C}"/>
              </a:ext>
            </a:extLst>
          </p:cNvPr>
          <p:cNvSpPr txBox="1"/>
          <p:nvPr/>
        </p:nvSpPr>
        <p:spPr>
          <a:xfrm>
            <a:off x="179628" y="971550"/>
            <a:ext cx="8735772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Innovative Approach: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Utilize advanced AI algorithms to enhance 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pixels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detection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 real-time correction mechanisms to immediately rectify errors.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US" sz="1400" b="1" dirty="0"/>
              <a:t>Key Features: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High Accuracy:</a:t>
            </a:r>
            <a:r>
              <a:rPr lang="en-US" sz="1400" dirty="0"/>
              <a:t> Leveraging deep learning models for precise detection.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Real-Time Processing:</a:t>
            </a:r>
            <a:r>
              <a:rPr lang="en-US" sz="1400" dirty="0"/>
              <a:t> Instantaneous analysis and correction.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Scalability:</a:t>
            </a:r>
            <a:r>
              <a:rPr lang="en-US" sz="1400" dirty="0"/>
              <a:t> Adaptable to various industries and applications.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Cost-Effective:</a:t>
            </a:r>
            <a:r>
              <a:rPr lang="en-US" sz="1400" dirty="0"/>
              <a:t> Reduces operational costs by minimizing errors and enhancing productivity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IN" sz="1400" b="1" dirty="0"/>
              <a:t>Technological Stack:</a:t>
            </a:r>
            <a:endParaRPr lang="en-IN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1" dirty="0"/>
              <a:t>Machine Learning Algorithms:</a:t>
            </a:r>
            <a:r>
              <a:rPr lang="en-IN" sz="1400" dirty="0"/>
              <a:t> Convolutional Neural Networks (CNNs),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1" dirty="0"/>
              <a:t>Data Processing Tools:</a:t>
            </a:r>
            <a:r>
              <a:rPr lang="en-IN" sz="1400" dirty="0"/>
              <a:t> TensorFlow, OpenCV,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1" dirty="0"/>
              <a:t>Hardware:</a:t>
            </a:r>
            <a:r>
              <a:rPr lang="en-IN" sz="1400" dirty="0"/>
              <a:t> High-performance GPUs for faster computations.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1400" b="1" dirty="0"/>
              <a:t>Benefits: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Improved efficiency and reduced error rates.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Cost savings and increased productivity.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9567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05"/>
              </a:spcBef>
            </a:pPr>
            <a:r>
              <a:rPr dirty="0"/>
              <a:t>Features</a:t>
            </a:r>
            <a:r>
              <a:rPr spc="-35" dirty="0"/>
              <a:t> </a:t>
            </a:r>
            <a:r>
              <a:rPr spc="-10" dirty="0"/>
              <a:t>Offered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A37039-8378-A2D5-7BC1-523FAC574576}"/>
              </a:ext>
            </a:extLst>
          </p:cNvPr>
          <p:cNvSpPr txBox="1"/>
          <p:nvPr/>
        </p:nvSpPr>
        <p:spPr>
          <a:xfrm>
            <a:off x="304800" y="819150"/>
            <a:ext cx="86868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Accurate Object Detection: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Utilizes state-of-the-art machine learning models for high precision.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Capable of identifying a wide range of 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pixels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various 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pictures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Correction: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Immediate correction of detected errors to ensure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Adaptive algorithms that learn and improve over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Interface: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Intuitive and easy-to-use interface for seamless operation.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Customizable settings to cater to different user needs.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Scalability and Flexibility: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Designed to handle large volumes of data without compromising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Flexible integration with existing systems and workflows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FC74AD5-D278-36F6-4D6B-EE9888D8F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32893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332" y="1394"/>
            <a:ext cx="5320487" cy="525271"/>
          </a:xfrm>
          <a:prstGeom prst="rect">
            <a:avLst/>
          </a:prstGeom>
        </p:spPr>
        <p:txBody>
          <a:bodyPr vert="horz" wrap="square" lIns="0" tIns="106502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Process</a:t>
            </a:r>
            <a:r>
              <a:rPr spc="-325" dirty="0"/>
              <a:t> </a:t>
            </a:r>
            <a:r>
              <a:rPr spc="-20" dirty="0"/>
              <a:t>flow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DC6B7A-726D-0FA7-D4BD-968F6F86F5E8}"/>
              </a:ext>
            </a:extLst>
          </p:cNvPr>
          <p:cNvSpPr txBox="1"/>
          <p:nvPr/>
        </p:nvSpPr>
        <p:spPr>
          <a:xfrm>
            <a:off x="76200" y="465296"/>
            <a:ext cx="89916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1.Data Collection: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              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Source: Kaggle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DatasetsDataset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              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Names: pixelated image detection and correction and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image_pro</a:t>
            </a: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              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Step: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a.Download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both datasets from Kaggle.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                         </a:t>
            </a:r>
            <a:r>
              <a:rPr lang="en-US" altLang="en-US" sz="1400" dirty="0" err="1">
                <a:solidFill>
                  <a:schemeClr val="tx1"/>
                </a:solidFill>
                <a:latin typeface="Arial" panose="020B0604020202020204" pitchFamily="34" charset="0"/>
              </a:rPr>
              <a:t>b.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Combine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datasets into a unified collection of images.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Data Preparation: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             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Step:Separate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combined dataset into two directories: train and test.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             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 a proper balance of pixelated and non-pixelated images in both directories.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Model Training for Pixelated Image Detection: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            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Model: Convolutional Neural Network (CNN)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           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Architecture:Conv2D layer with 8 filters, 3x3 kernel,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ReLU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activationMaxPooling2D layer with 2x2 pool sizeConv2D layer with 16 filters, 3x3 kernel,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ReLU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activationMaxPooling2D layer with 2x2 pool sizeConv2D layer with 32 filters, 3x3 kernel,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ReLU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activationMaxPooling2D layer with 2x2 pool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sizeFlatten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layerDense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layer with 32 neurons,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ReLU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activationDropout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layer with 0.5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rateDense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layer with 1 neuron, Sigmoid activation.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         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Training:Use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train directory for training.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                        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Validate using the test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directory.Resulting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model size: 96.5 MB.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6502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Process</a:t>
            </a:r>
            <a:r>
              <a:rPr spc="-325" dirty="0"/>
              <a:t> </a:t>
            </a:r>
            <a:r>
              <a:rPr spc="-20" dirty="0"/>
              <a:t>flow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DC6B7A-726D-0FA7-D4BD-968F6F86F5E8}"/>
              </a:ext>
            </a:extLst>
          </p:cNvPr>
          <p:cNvSpPr txBox="1"/>
          <p:nvPr/>
        </p:nvSpPr>
        <p:spPr>
          <a:xfrm>
            <a:off x="457200" y="1200150"/>
            <a:ext cx="8458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4. Model Optimization:</a:t>
            </a:r>
          </a:p>
          <a:p>
            <a:r>
              <a:rPr lang="en-US" sz="1400" dirty="0"/>
              <a:t>           </a:t>
            </a:r>
            <a:r>
              <a:rPr lang="en-US" sz="1400" dirty="0" err="1"/>
              <a:t>Step:Convert</a:t>
            </a:r>
            <a:r>
              <a:rPr lang="en-US" sz="1400" dirty="0"/>
              <a:t> the trained CNN model to TensorFlow Lite (</a:t>
            </a:r>
            <a:r>
              <a:rPr lang="en-US" sz="1400" dirty="0" err="1"/>
              <a:t>TFLite</a:t>
            </a:r>
            <a:r>
              <a:rPr lang="en-US" sz="1400" dirty="0"/>
              <a:t>) format to reduce the model size.</a:t>
            </a:r>
          </a:p>
          <a:p>
            <a:r>
              <a:rPr lang="en-US" sz="1400" dirty="0"/>
              <a:t>          Goal: Achieve a model size less than 10 MB.</a:t>
            </a:r>
          </a:p>
          <a:p>
            <a:endParaRPr lang="en-US" sz="1400" dirty="0"/>
          </a:p>
          <a:p>
            <a:r>
              <a:rPr lang="en-US" sz="1400" dirty="0"/>
              <a:t>5.Pixelated Image Correction:</a:t>
            </a:r>
          </a:p>
          <a:p>
            <a:r>
              <a:rPr lang="en-US" sz="1400" dirty="0"/>
              <a:t>          Model: Super-Resolution Generative Adversarial Network (SRGAN)</a:t>
            </a:r>
          </a:p>
          <a:p>
            <a:r>
              <a:rPr lang="en-US" sz="1400" dirty="0"/>
              <a:t>          Purpose: Upscale and correct pixelated images.</a:t>
            </a:r>
          </a:p>
          <a:p>
            <a:r>
              <a:rPr lang="en-US" sz="1400" dirty="0"/>
              <a:t>          </a:t>
            </a:r>
            <a:r>
              <a:rPr lang="en-US" sz="1400" dirty="0" err="1"/>
              <a:t>Process:Load</a:t>
            </a:r>
            <a:r>
              <a:rPr lang="en-US" sz="1400" dirty="0"/>
              <a:t> the pre-trained SRGAN </a:t>
            </a:r>
            <a:r>
              <a:rPr lang="en-US" sz="1400" dirty="0" err="1"/>
              <a:t>model.Preprocess</a:t>
            </a:r>
            <a:r>
              <a:rPr lang="en-US" sz="1400" dirty="0"/>
              <a:t> the pixelated images.</a:t>
            </a:r>
          </a:p>
          <a:p>
            <a:r>
              <a:rPr lang="en-US" sz="1400" dirty="0"/>
              <a:t>                         Use SRGAN to generate high-resolution (corrected) images.</a:t>
            </a:r>
            <a:endParaRPr lang="en-IN" sz="1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51C3AAB-21B6-AC9D-70FC-87EDF3DE0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32893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350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55" y="30874"/>
            <a:ext cx="5320487" cy="525271"/>
          </a:xfrm>
          <a:prstGeom prst="rect">
            <a:avLst/>
          </a:prstGeom>
        </p:spPr>
        <p:txBody>
          <a:bodyPr vert="horz" wrap="square" lIns="0" tIns="104774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105"/>
              </a:spcBef>
            </a:pPr>
            <a:r>
              <a:rPr dirty="0"/>
              <a:t>Architecture</a:t>
            </a:r>
            <a:r>
              <a:rPr spc="-45" dirty="0"/>
              <a:t> </a:t>
            </a:r>
            <a:r>
              <a:rPr spc="-10" dirty="0"/>
              <a:t>Diagram</a:t>
            </a:r>
            <a:r>
              <a:rPr lang="en-US" spc="-10" dirty="0"/>
              <a:t>:</a:t>
            </a:r>
            <a:endParaRPr spc="-1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031736-19DA-2C61-4030-E37784C223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16"/>
          <a:stretch/>
        </p:blipFill>
        <p:spPr>
          <a:xfrm>
            <a:off x="914400" y="971550"/>
            <a:ext cx="3200400" cy="295975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3C48DD8-6FEB-226C-578E-EF7E949C61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286" b="-4343"/>
          <a:stretch/>
        </p:blipFill>
        <p:spPr>
          <a:xfrm>
            <a:off x="4953000" y="895350"/>
            <a:ext cx="2970625" cy="35814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A07FB6F-53A7-9AD5-390D-FCB2C1438F2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514600" y="3931304"/>
            <a:ext cx="19812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414DD35-3319-2B89-0AB9-E18B5E1DD274}"/>
              </a:ext>
            </a:extLst>
          </p:cNvPr>
          <p:cNvCxnSpPr>
            <a:cxnSpLocks/>
          </p:cNvCxnSpPr>
          <p:nvPr/>
        </p:nvCxnSpPr>
        <p:spPr>
          <a:xfrm flipH="1" flipV="1">
            <a:off x="4419600" y="895350"/>
            <a:ext cx="76200" cy="303595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E645920-788B-3422-430A-7ED20250F8BE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4419600" y="895350"/>
            <a:ext cx="201871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67C6F-3E1E-2905-5C53-4783032A1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79968"/>
            <a:ext cx="5320487" cy="400110"/>
          </a:xfrm>
        </p:spPr>
        <p:txBody>
          <a:bodyPr/>
          <a:lstStyle/>
          <a:p>
            <a:r>
              <a:rPr lang="en-US" dirty="0"/>
              <a:t>Technologies used: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A39F3-1B9A-09D4-8E3A-01A86C64B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508438"/>
            <a:ext cx="4876800" cy="4154984"/>
          </a:xfrm>
        </p:spPr>
        <p:txBody>
          <a:bodyPr/>
          <a:lstStyle/>
          <a:p>
            <a:r>
              <a:rPr lang="en-US" dirty="0"/>
              <a:t>1.TensorFlow</a:t>
            </a:r>
          </a:p>
          <a:p>
            <a:endParaRPr lang="en-US" dirty="0"/>
          </a:p>
          <a:p>
            <a:r>
              <a:rPr lang="en-US" dirty="0"/>
              <a:t>2. </a:t>
            </a:r>
            <a:r>
              <a:rPr lang="en-US" dirty="0" err="1"/>
              <a:t>Keras</a:t>
            </a:r>
            <a:endParaRPr lang="en-US" dirty="0"/>
          </a:p>
          <a:p>
            <a:endParaRPr lang="en-US" dirty="0"/>
          </a:p>
          <a:p>
            <a:r>
              <a:rPr lang="en-US" dirty="0"/>
              <a:t>3. Pillow (Python Imaging Library) </a:t>
            </a:r>
          </a:p>
          <a:p>
            <a:endParaRPr lang="en-US" dirty="0"/>
          </a:p>
          <a:p>
            <a:r>
              <a:rPr lang="en-US" dirty="0"/>
              <a:t>4. Matplotlib </a:t>
            </a:r>
          </a:p>
          <a:p>
            <a:endParaRPr lang="en-US" dirty="0"/>
          </a:p>
          <a:p>
            <a:r>
              <a:rPr lang="en-US" dirty="0"/>
              <a:t>5. NumPy </a:t>
            </a:r>
          </a:p>
          <a:p>
            <a:endParaRPr lang="en-US" dirty="0"/>
          </a:p>
          <a:p>
            <a:r>
              <a:rPr lang="en-US" dirty="0"/>
              <a:t>6. </a:t>
            </a:r>
            <a:r>
              <a:rPr lang="en-US" dirty="0" err="1"/>
              <a:t>ImageDataGenerator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7. scikit-learn </a:t>
            </a:r>
          </a:p>
          <a:p>
            <a:endParaRPr lang="en-US" dirty="0"/>
          </a:p>
          <a:p>
            <a:r>
              <a:rPr lang="en-US" dirty="0"/>
              <a:t>8</a:t>
            </a:r>
            <a:r>
              <a:rPr lang="en-US"/>
              <a:t>. </a:t>
            </a:r>
            <a:r>
              <a:rPr lang="en-US" dirty="0"/>
              <a:t>Modules for OS and Time.</a:t>
            </a:r>
          </a:p>
        </p:txBody>
      </p:sp>
    </p:spTree>
    <p:extLst>
      <p:ext uri="{BB962C8B-B14F-4D97-AF65-F5344CB8AC3E}">
        <p14:creationId xmlns:p14="http://schemas.microsoft.com/office/powerpoint/2010/main" val="523748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3504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105"/>
              </a:spcBef>
            </a:pPr>
            <a:r>
              <a:rPr dirty="0"/>
              <a:t>Team</a:t>
            </a:r>
            <a:r>
              <a:rPr spc="-25" dirty="0"/>
              <a:t> </a:t>
            </a:r>
            <a:r>
              <a:rPr dirty="0"/>
              <a:t>members</a:t>
            </a:r>
            <a:r>
              <a:rPr spc="-3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contribution: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3E69CB-359A-45B0-5A45-D258F527A59D}"/>
              </a:ext>
            </a:extLst>
          </p:cNvPr>
          <p:cNvSpPr txBox="1"/>
          <p:nvPr/>
        </p:nvSpPr>
        <p:spPr>
          <a:xfrm>
            <a:off x="457200" y="1047750"/>
            <a:ext cx="8229600" cy="2938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project was a collaborative effort by a team of five . Each member contributed to different aspects of the project:</a:t>
            </a:r>
          </a:p>
          <a:p>
            <a:endParaRPr lang="en-IN" dirty="0"/>
          </a:p>
          <a:p>
            <a:r>
              <a:rPr lang="en-IN" b="1" dirty="0"/>
              <a:t>1.Bejisto </a:t>
            </a:r>
            <a:r>
              <a:rPr lang="en-IN" b="1" dirty="0" err="1"/>
              <a:t>Joseph.B</a:t>
            </a:r>
            <a:r>
              <a:rPr lang="en-IN" b="1" dirty="0"/>
              <a:t> : </a:t>
            </a:r>
            <a:r>
              <a:rPr lang="en-IN" dirty="0"/>
              <a:t>Data </a:t>
            </a:r>
            <a:r>
              <a:rPr lang="en-IN" dirty="0" err="1"/>
              <a:t>Collection,Model</a:t>
            </a:r>
            <a:r>
              <a:rPr lang="en-IN" dirty="0"/>
              <a:t> Architecture and Training.</a:t>
            </a:r>
            <a:br>
              <a:rPr lang="en-IN" dirty="0"/>
            </a:br>
            <a:r>
              <a:rPr lang="en-IN" dirty="0"/>
              <a:t>2.</a:t>
            </a:r>
            <a:r>
              <a:rPr lang="en-IN" b="1" dirty="0"/>
              <a:t>Kamalesh.B : </a:t>
            </a:r>
            <a:r>
              <a:rPr lang="en-IN" dirty="0"/>
              <a:t>Model Evaluation and Quantization.</a:t>
            </a:r>
            <a:br>
              <a:rPr lang="en-IN" dirty="0"/>
            </a:br>
            <a:r>
              <a:rPr lang="en-IN" dirty="0"/>
              <a:t>3.</a:t>
            </a:r>
            <a:r>
              <a:rPr lang="en-IN" b="1" dirty="0"/>
              <a:t>VijayaKumar.M : </a:t>
            </a:r>
            <a:r>
              <a:rPr lang="en-IN" dirty="0"/>
              <a:t>Upscaling Script and </a:t>
            </a:r>
            <a:r>
              <a:rPr lang="en-IN" dirty="0" err="1"/>
              <a:t>TFLite</a:t>
            </a:r>
            <a:r>
              <a:rPr lang="en-IN" dirty="0"/>
              <a:t> Integration.</a:t>
            </a:r>
            <a:br>
              <a:rPr lang="en-IN" dirty="0"/>
            </a:br>
            <a:r>
              <a:rPr lang="en-IN" dirty="0"/>
              <a:t>4.</a:t>
            </a:r>
            <a:r>
              <a:rPr lang="en-IN" b="1" dirty="0"/>
              <a:t>Surya L : </a:t>
            </a:r>
            <a:r>
              <a:rPr lang="en-IN" dirty="0"/>
              <a:t>Documentation and Results Analysis.</a:t>
            </a:r>
            <a:br>
              <a:rPr lang="en-IN" dirty="0"/>
            </a:br>
            <a:r>
              <a:rPr lang="en-IN" dirty="0"/>
              <a:t>5.</a:t>
            </a:r>
            <a:r>
              <a:rPr lang="en-IN" b="1" dirty="0"/>
              <a:t>Kovendhan.P : </a:t>
            </a:r>
            <a:r>
              <a:rPr lang="en-IN" dirty="0"/>
              <a:t>Project Coordination, Code </a:t>
            </a:r>
            <a:r>
              <a:rPr lang="en-IN" dirty="0" err="1"/>
              <a:t>Integration,Testing</a:t>
            </a:r>
            <a:r>
              <a:rPr lang="en-IN" dirty="0"/>
              <a:t> and GitHub Maintenance.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</TotalTime>
  <Words>809</Words>
  <Application>Microsoft Office PowerPoint</Application>
  <PresentationFormat>On-screen Show (16:9)</PresentationFormat>
  <Paragraphs>124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Pixelated Image Detection &amp; Correction</vt:lpstr>
      <vt:lpstr>Problem Statement   </vt:lpstr>
      <vt:lpstr>Unique Idea Brief (Solution)</vt:lpstr>
      <vt:lpstr>Features Offered</vt:lpstr>
      <vt:lpstr>Process flow</vt:lpstr>
      <vt:lpstr>Process flow</vt:lpstr>
      <vt:lpstr>Architecture Diagram:</vt:lpstr>
      <vt:lpstr>Technologies used:</vt:lpstr>
      <vt:lpstr>Team members and contribution: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Ajeya Krishna</dc:creator>
  <cp:lastModifiedBy>Koͥveͣnͫdhan 💕</cp:lastModifiedBy>
  <cp:revision>6</cp:revision>
  <dcterms:created xsi:type="dcterms:W3CDTF">2024-07-04T04:33:12Z</dcterms:created>
  <dcterms:modified xsi:type="dcterms:W3CDTF">2024-07-06T16:50:43Z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2024-07-01T00:00:00Z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2024-07-04T00:00:00Z</vt:filetime>
  </property>
  <property fmtid="{D5CDD505-2E9C-101B-9397-08002B2CF9AE}" pid="5" name="Producer">
    <vt:lpwstr>Microsoft® PowerPoint® 2021</vt:lpwstr>
  </property>
</Properties>
</file>