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74" r:id="rId15"/>
    <p:sldId id="275" r:id="rId16"/>
    <p:sldId id="276" r:id="rId17"/>
    <p:sldId id="277" r:id="rId18"/>
    <p:sldId id="266" r:id="rId19"/>
    <p:sldId id="267" r:id="rId20"/>
    <p:sldId id="268" r:id="rId21"/>
    <p:sldId id="269" r:id="rId22"/>
    <p:sldId id="270"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8C1C"/>
    <a:srgbClr val="FC82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4" autoAdjust="0"/>
    <p:restoredTop sz="58244" autoAdjust="0"/>
  </p:normalViewPr>
  <p:slideViewPr>
    <p:cSldViewPr>
      <p:cViewPr>
        <p:scale>
          <a:sx n="50" d="100"/>
          <a:sy n="50" d="100"/>
        </p:scale>
        <p:origin x="-1374" y="288"/>
      </p:cViewPr>
      <p:guideLst>
        <p:guide orient="horz" pos="2160"/>
        <p:guide pos="2880"/>
      </p:guideLst>
    </p:cSldViewPr>
  </p:slideViewPr>
  <p:outlineViewPr>
    <p:cViewPr>
      <p:scale>
        <a:sx n="33" d="100"/>
        <a:sy n="33" d="100"/>
      </p:scale>
      <p:origin x="0" y="2064"/>
    </p:cViewPr>
  </p:outlineViewPr>
  <p:notesTextViewPr>
    <p:cViewPr>
      <p:scale>
        <a:sx n="100" d="100"/>
        <a:sy n="100" d="100"/>
      </p:scale>
      <p:origin x="24" y="115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Classeur_Microsoft_Office_Excel_20071.xlsx"/></Relationships>
</file>

<file path=ppt/charts/chart1.xml><?xml version="1.0" encoding="utf-8"?>
<c:chartSpace xmlns:c="http://schemas.openxmlformats.org/drawingml/2006/chart" xmlns:a="http://schemas.openxmlformats.org/drawingml/2006/main" xmlns:r="http://schemas.openxmlformats.org/officeDocument/2006/relationships">
  <c:lang val="fr-FR"/>
  <c:style val="27"/>
  <c:chart>
    <c:plotArea>
      <c:layout/>
      <c:radarChart>
        <c:radarStyle val="marker"/>
        <c:ser>
          <c:idx val="0"/>
          <c:order val="0"/>
          <c:tx>
            <c:strRef>
              <c:f>Feuil1!$B$1</c:f>
              <c:strCache>
                <c:ptCount val="1"/>
                <c:pt idx="0">
                  <c:v>Flash</c:v>
                </c:pt>
              </c:strCache>
            </c:strRef>
          </c:tx>
          <c:marker>
            <c:symbol val="none"/>
          </c:marker>
          <c:cat>
            <c:strRef>
              <c:f>Feuil1!$A$2:$A$7</c:f>
              <c:strCache>
                <c:ptCount val="6"/>
                <c:pt idx="0">
                  <c:v>Developper Tools</c:v>
                </c:pt>
                <c:pt idx="1">
                  <c:v>Design Integration</c:v>
                </c:pt>
                <c:pt idx="2">
                  <c:v>Client Platform Support</c:v>
                </c:pt>
                <c:pt idx="3">
                  <c:v>Codec Support</c:v>
                </c:pt>
                <c:pt idx="4">
                  <c:v>Digital Rights Management</c:v>
                </c:pt>
                <c:pt idx="5">
                  <c:v>Value</c:v>
                </c:pt>
              </c:strCache>
            </c:strRef>
          </c:cat>
          <c:val>
            <c:numRef>
              <c:f>Feuil1!$B$2:$B$7</c:f>
              <c:numCache>
                <c:formatCode>General</c:formatCode>
                <c:ptCount val="6"/>
                <c:pt idx="0">
                  <c:v>5</c:v>
                </c:pt>
                <c:pt idx="1">
                  <c:v>5</c:v>
                </c:pt>
                <c:pt idx="2">
                  <c:v>9</c:v>
                </c:pt>
                <c:pt idx="3">
                  <c:v>9</c:v>
                </c:pt>
                <c:pt idx="4">
                  <c:v>7</c:v>
                </c:pt>
                <c:pt idx="5">
                  <c:v>7</c:v>
                </c:pt>
              </c:numCache>
            </c:numRef>
          </c:val>
        </c:ser>
        <c:ser>
          <c:idx val="1"/>
          <c:order val="1"/>
          <c:tx>
            <c:strRef>
              <c:f>Feuil1!$C$1</c:f>
              <c:strCache>
                <c:ptCount val="1"/>
                <c:pt idx="0">
                  <c:v>Silverlight</c:v>
                </c:pt>
              </c:strCache>
            </c:strRef>
          </c:tx>
          <c:marker>
            <c:symbol val="none"/>
          </c:marker>
          <c:cat>
            <c:strRef>
              <c:f>Feuil1!$A$2:$A$7</c:f>
              <c:strCache>
                <c:ptCount val="6"/>
                <c:pt idx="0">
                  <c:v>Developper Tools</c:v>
                </c:pt>
                <c:pt idx="1">
                  <c:v>Design Integration</c:v>
                </c:pt>
                <c:pt idx="2">
                  <c:v>Client Platform Support</c:v>
                </c:pt>
                <c:pt idx="3">
                  <c:v>Codec Support</c:v>
                </c:pt>
                <c:pt idx="4">
                  <c:v>Digital Rights Management</c:v>
                </c:pt>
                <c:pt idx="5">
                  <c:v>Value</c:v>
                </c:pt>
              </c:strCache>
            </c:strRef>
          </c:cat>
          <c:val>
            <c:numRef>
              <c:f>Feuil1!$C$2:$C$7</c:f>
              <c:numCache>
                <c:formatCode>General</c:formatCode>
                <c:ptCount val="6"/>
                <c:pt idx="0">
                  <c:v>9</c:v>
                </c:pt>
                <c:pt idx="1">
                  <c:v>9</c:v>
                </c:pt>
                <c:pt idx="2">
                  <c:v>5</c:v>
                </c:pt>
                <c:pt idx="3">
                  <c:v>7</c:v>
                </c:pt>
                <c:pt idx="4">
                  <c:v>5</c:v>
                </c:pt>
                <c:pt idx="5">
                  <c:v>9</c:v>
                </c:pt>
              </c:numCache>
            </c:numRef>
          </c:val>
        </c:ser>
        <c:axId val="62322176"/>
        <c:axId val="62323712"/>
      </c:radarChart>
      <c:catAx>
        <c:axId val="62322176"/>
        <c:scaling>
          <c:orientation val="minMax"/>
        </c:scaling>
        <c:axPos val="b"/>
        <c:majorGridlines/>
        <c:numFmt formatCode="dd/mm/yyyy" sourceLinked="1"/>
        <c:tickLblPos val="nextTo"/>
        <c:crossAx val="62323712"/>
        <c:crosses val="autoZero"/>
        <c:auto val="1"/>
        <c:lblAlgn val="ctr"/>
        <c:lblOffset val="100"/>
      </c:catAx>
      <c:valAx>
        <c:axId val="62323712"/>
        <c:scaling>
          <c:orientation val="minMax"/>
        </c:scaling>
        <c:axPos val="l"/>
        <c:majorGridlines/>
        <c:numFmt formatCode="General" sourceLinked="1"/>
        <c:majorTickMark val="cross"/>
        <c:tickLblPos val="nextTo"/>
        <c:txPr>
          <a:bodyPr/>
          <a:lstStyle/>
          <a:p>
            <a:pPr>
              <a:defRPr>
                <a:solidFill>
                  <a:schemeClr val="bg1"/>
                </a:solidFill>
              </a:defRPr>
            </a:pPr>
            <a:endParaRPr lang="fr-FR"/>
          </a:p>
        </c:txPr>
        <c:crossAx val="62322176"/>
        <c:crosses val="autoZero"/>
        <c:crossBetween val="between"/>
      </c:valAx>
    </c:plotArea>
    <c:legend>
      <c:legendPos val="r"/>
      <c:layout>
        <c:manualLayout>
          <c:xMode val="edge"/>
          <c:yMode val="edge"/>
          <c:x val="0.75978395061728432"/>
          <c:y val="0.41101558126930654"/>
          <c:w val="0.16768518518518533"/>
          <c:h val="0.1606087523297407"/>
        </c:manualLayout>
      </c:layout>
    </c:legend>
    <c:plotVisOnly val="1"/>
  </c:chart>
  <c:txPr>
    <a:bodyPr/>
    <a:lstStyle/>
    <a:p>
      <a:pPr>
        <a:defRPr sz="1800"/>
      </a:pPr>
      <a:endParaRPr lang="fr-FR"/>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D7B5ED-C52A-446B-88F3-E7C6059A0CCD}" type="doc">
      <dgm:prSet loTypeId="urn:microsoft.com/office/officeart/2005/8/layout/venn3" loCatId="relationship" qsTypeId="urn:microsoft.com/office/officeart/2005/8/quickstyle/3d1" qsCatId="3D" csTypeId="urn:microsoft.com/office/officeart/2005/8/colors/accent1_2" csCatId="accent1" phldr="1"/>
      <dgm:spPr/>
      <dgm:t>
        <a:bodyPr/>
        <a:lstStyle/>
        <a:p>
          <a:endParaRPr lang="fr-FR"/>
        </a:p>
      </dgm:t>
    </dgm:pt>
    <dgm:pt modelId="{8A92361E-0DFC-4970-87B0-5151A36C9B29}">
      <dgm:prSet phldrT="[Texte]" custT="1"/>
      <dgm:spPr/>
      <dgm:t>
        <a:bodyPr/>
        <a:lstStyle/>
        <a:p>
          <a:pPr algn="r"/>
          <a:r>
            <a:rPr lang="fr-FR" sz="1800" dirty="0" smtClean="0"/>
            <a:t>WPF</a:t>
          </a:r>
          <a:endParaRPr lang="fr-FR" sz="1800" dirty="0"/>
        </a:p>
      </dgm:t>
    </dgm:pt>
    <dgm:pt modelId="{D1AA9627-F96F-42B5-B339-CD749812C92D}" type="parTrans" cxnId="{D96EFF97-775F-40CD-BF1E-9E498F81F40D}">
      <dgm:prSet/>
      <dgm:spPr/>
      <dgm:t>
        <a:bodyPr/>
        <a:lstStyle/>
        <a:p>
          <a:endParaRPr lang="fr-FR"/>
        </a:p>
      </dgm:t>
    </dgm:pt>
    <dgm:pt modelId="{C1C81E71-BD63-4201-834A-797A6806EC97}" type="sibTrans" cxnId="{D96EFF97-775F-40CD-BF1E-9E498F81F40D}">
      <dgm:prSet/>
      <dgm:spPr/>
      <dgm:t>
        <a:bodyPr/>
        <a:lstStyle/>
        <a:p>
          <a:endParaRPr lang="fr-FR"/>
        </a:p>
      </dgm:t>
    </dgm:pt>
    <dgm:pt modelId="{809C3B96-C68D-4E2C-A202-14F593C250D3}">
      <dgm:prSet phldrT="[Texte]"/>
      <dgm:spPr>
        <a:solidFill>
          <a:schemeClr val="accent3">
            <a:lumMod val="60000"/>
            <a:lumOff val="40000"/>
            <a:alpha val="50000"/>
          </a:schemeClr>
        </a:solidFill>
      </dgm:spPr>
      <dgm:t>
        <a:bodyPr/>
        <a:lstStyle/>
        <a:p>
          <a:r>
            <a:rPr lang="fr-FR" dirty="0" err="1" smtClean="0"/>
            <a:t>Silverlight</a:t>
          </a:r>
          <a:endParaRPr lang="fr-FR" dirty="0"/>
        </a:p>
      </dgm:t>
    </dgm:pt>
    <dgm:pt modelId="{4676F088-CB08-4941-9C38-90D5F8A40589}" type="parTrans" cxnId="{A6E473B3-C32A-45C9-91B5-93290047C66B}">
      <dgm:prSet/>
      <dgm:spPr/>
      <dgm:t>
        <a:bodyPr/>
        <a:lstStyle/>
        <a:p>
          <a:endParaRPr lang="fr-FR"/>
        </a:p>
      </dgm:t>
    </dgm:pt>
    <dgm:pt modelId="{96A76E70-57AF-488D-85BB-FDFD9C42B4C9}" type="sibTrans" cxnId="{A6E473B3-C32A-45C9-91B5-93290047C66B}">
      <dgm:prSet/>
      <dgm:spPr/>
      <dgm:t>
        <a:bodyPr/>
        <a:lstStyle/>
        <a:p>
          <a:endParaRPr lang="fr-FR"/>
        </a:p>
      </dgm:t>
    </dgm:pt>
    <dgm:pt modelId="{9E88E185-E6DA-46F7-A1A0-63FE7F46279C}" type="pres">
      <dgm:prSet presAssocID="{D6D7B5ED-C52A-446B-88F3-E7C6059A0CCD}" presName="Name0" presStyleCnt="0">
        <dgm:presLayoutVars>
          <dgm:dir/>
          <dgm:resizeHandles val="exact"/>
        </dgm:presLayoutVars>
      </dgm:prSet>
      <dgm:spPr/>
      <dgm:t>
        <a:bodyPr/>
        <a:lstStyle/>
        <a:p>
          <a:endParaRPr lang="en-US"/>
        </a:p>
      </dgm:t>
    </dgm:pt>
    <dgm:pt modelId="{AFF417E0-02DC-4626-85EB-A6EE984DF66E}" type="pres">
      <dgm:prSet presAssocID="{8A92361E-0DFC-4970-87B0-5151A36C9B29}" presName="Name5" presStyleLbl="vennNode1" presStyleIdx="0" presStyleCnt="2" custLinFactX="57873" custLinFactNeighborX="100000" custLinFactNeighborY="5603">
        <dgm:presLayoutVars>
          <dgm:bulletEnabled val="1"/>
        </dgm:presLayoutVars>
      </dgm:prSet>
      <dgm:spPr/>
      <dgm:t>
        <a:bodyPr/>
        <a:lstStyle/>
        <a:p>
          <a:endParaRPr lang="fr-FR"/>
        </a:p>
      </dgm:t>
    </dgm:pt>
    <dgm:pt modelId="{36A49775-A139-4FD6-BE84-1DF536FD2799}" type="pres">
      <dgm:prSet presAssocID="{C1C81E71-BD63-4201-834A-797A6806EC97}" presName="space" presStyleCnt="0"/>
      <dgm:spPr/>
    </dgm:pt>
    <dgm:pt modelId="{E393E66F-1265-45B8-8C5F-143658CA263F}" type="pres">
      <dgm:prSet presAssocID="{809C3B96-C68D-4E2C-A202-14F593C250D3}" presName="Name5" presStyleLbl="vennNode1" presStyleIdx="1" presStyleCnt="2" custScaleX="83558" custScaleY="83558" custLinFactX="-19717" custLinFactNeighborX="-100000" custLinFactNeighborY="6927">
        <dgm:presLayoutVars>
          <dgm:bulletEnabled val="1"/>
        </dgm:presLayoutVars>
      </dgm:prSet>
      <dgm:spPr/>
      <dgm:t>
        <a:bodyPr/>
        <a:lstStyle/>
        <a:p>
          <a:endParaRPr lang="fr-FR"/>
        </a:p>
      </dgm:t>
    </dgm:pt>
  </dgm:ptLst>
  <dgm:cxnLst>
    <dgm:cxn modelId="{20ED4E24-BBD5-4554-9CC2-DC18E2B2C7DC}" type="presOf" srcId="{D6D7B5ED-C52A-446B-88F3-E7C6059A0CCD}" destId="{9E88E185-E6DA-46F7-A1A0-63FE7F46279C}" srcOrd="0" destOrd="0" presId="urn:microsoft.com/office/officeart/2005/8/layout/venn3"/>
    <dgm:cxn modelId="{A6E473B3-C32A-45C9-91B5-93290047C66B}" srcId="{D6D7B5ED-C52A-446B-88F3-E7C6059A0CCD}" destId="{809C3B96-C68D-4E2C-A202-14F593C250D3}" srcOrd="1" destOrd="0" parTransId="{4676F088-CB08-4941-9C38-90D5F8A40589}" sibTransId="{96A76E70-57AF-488D-85BB-FDFD9C42B4C9}"/>
    <dgm:cxn modelId="{D96EFF97-775F-40CD-BF1E-9E498F81F40D}" srcId="{D6D7B5ED-C52A-446B-88F3-E7C6059A0CCD}" destId="{8A92361E-0DFC-4970-87B0-5151A36C9B29}" srcOrd="0" destOrd="0" parTransId="{D1AA9627-F96F-42B5-B339-CD749812C92D}" sibTransId="{C1C81E71-BD63-4201-834A-797A6806EC97}"/>
    <dgm:cxn modelId="{0C3A3DF3-F0E9-4D6F-8D6B-572DB31D4A07}" type="presOf" srcId="{809C3B96-C68D-4E2C-A202-14F593C250D3}" destId="{E393E66F-1265-45B8-8C5F-143658CA263F}" srcOrd="0" destOrd="0" presId="urn:microsoft.com/office/officeart/2005/8/layout/venn3"/>
    <dgm:cxn modelId="{4F130659-035D-4588-ACDF-129431A3BAB8}" type="presOf" srcId="{8A92361E-0DFC-4970-87B0-5151A36C9B29}" destId="{AFF417E0-02DC-4626-85EB-A6EE984DF66E}" srcOrd="0" destOrd="0" presId="urn:microsoft.com/office/officeart/2005/8/layout/venn3"/>
    <dgm:cxn modelId="{EF9A08E1-D6B0-4731-A8B0-69F550B5075D}" type="presParOf" srcId="{9E88E185-E6DA-46F7-A1A0-63FE7F46279C}" destId="{AFF417E0-02DC-4626-85EB-A6EE984DF66E}" srcOrd="0" destOrd="0" presId="urn:microsoft.com/office/officeart/2005/8/layout/venn3"/>
    <dgm:cxn modelId="{150A1E27-A88C-4A30-80C3-F7AD015A137A}" type="presParOf" srcId="{9E88E185-E6DA-46F7-A1A0-63FE7F46279C}" destId="{36A49775-A139-4FD6-BE84-1DF536FD2799}" srcOrd="1" destOrd="0" presId="urn:microsoft.com/office/officeart/2005/8/layout/venn3"/>
    <dgm:cxn modelId="{CC581A49-5B6F-4F37-A9AE-51E1E43044A1}" type="presParOf" srcId="{9E88E185-E6DA-46F7-A1A0-63FE7F46279C}" destId="{E393E66F-1265-45B8-8C5F-143658CA263F}" srcOrd="2" destOrd="0" presId="urn:microsoft.com/office/officeart/2005/8/layout/ven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D2DD65-BB0C-4756-A49E-8679425C11BA}"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fr-FR"/>
        </a:p>
      </dgm:t>
    </dgm:pt>
    <dgm:pt modelId="{4F6EA2FB-219E-43D9-991E-A25B8D5AA3DD}">
      <dgm:prSet phldrT="[Texte]"/>
      <dgm:spPr/>
      <dgm:t>
        <a:bodyPr/>
        <a:lstStyle/>
        <a:p>
          <a:r>
            <a:rPr lang="fr-FR" dirty="0" smtClean="0"/>
            <a:t>1</a:t>
          </a:r>
          <a:endParaRPr lang="fr-FR" dirty="0"/>
        </a:p>
      </dgm:t>
    </dgm:pt>
    <dgm:pt modelId="{D4AC157D-7FBA-4C47-AA08-3C58A0C7B47C}" type="parTrans" cxnId="{B3574E1D-94B8-4927-8B98-8DB60F8B8123}">
      <dgm:prSet/>
      <dgm:spPr/>
      <dgm:t>
        <a:bodyPr/>
        <a:lstStyle/>
        <a:p>
          <a:endParaRPr lang="fr-FR"/>
        </a:p>
      </dgm:t>
    </dgm:pt>
    <dgm:pt modelId="{19F71163-A49A-499E-AC06-84CB6156996E}" type="sibTrans" cxnId="{B3574E1D-94B8-4927-8B98-8DB60F8B8123}">
      <dgm:prSet/>
      <dgm:spPr/>
      <dgm:t>
        <a:bodyPr/>
        <a:lstStyle/>
        <a:p>
          <a:endParaRPr lang="fr-FR"/>
        </a:p>
      </dgm:t>
    </dgm:pt>
    <dgm:pt modelId="{D994D266-3BF4-4348-A03F-1D541DE6E054}">
      <dgm:prSet phldrT="[Texte]"/>
      <dgm:spPr/>
      <dgm:t>
        <a:bodyPr/>
        <a:lstStyle/>
        <a:p>
          <a:r>
            <a:rPr lang="en-US" baseline="0" dirty="0" smtClean="0">
              <a:solidFill>
                <a:schemeClr val="tx1"/>
              </a:solidFill>
              <a:latin typeface="+mn-lt"/>
              <a:ea typeface="+mn-ea"/>
              <a:cs typeface="+mn-cs"/>
            </a:rPr>
            <a:t>support for a small subset of XAML</a:t>
          </a:r>
          <a:endParaRPr lang="fr-FR" dirty="0"/>
        </a:p>
      </dgm:t>
    </dgm:pt>
    <dgm:pt modelId="{083823CC-D079-4E89-A463-5E1E42B514C7}" type="parTrans" cxnId="{AB7DD465-0458-487F-A513-407435C76177}">
      <dgm:prSet/>
      <dgm:spPr/>
      <dgm:t>
        <a:bodyPr/>
        <a:lstStyle/>
        <a:p>
          <a:endParaRPr lang="fr-FR"/>
        </a:p>
      </dgm:t>
    </dgm:pt>
    <dgm:pt modelId="{676D185F-2432-436F-89C0-07327CFF02EC}" type="sibTrans" cxnId="{AB7DD465-0458-487F-A513-407435C76177}">
      <dgm:prSet/>
      <dgm:spPr/>
      <dgm:t>
        <a:bodyPr/>
        <a:lstStyle/>
        <a:p>
          <a:endParaRPr lang="fr-FR"/>
        </a:p>
      </dgm:t>
    </dgm:pt>
    <dgm:pt modelId="{65F6B403-10DD-4297-A000-7E32156DA5D7}">
      <dgm:prSet phldrT="[Texte]"/>
      <dgm:spPr/>
      <dgm:t>
        <a:bodyPr/>
        <a:lstStyle/>
        <a:p>
          <a:r>
            <a:rPr lang="fr-FR" dirty="0" smtClean="0"/>
            <a:t>JavaScript + XAML, no CLR</a:t>
          </a:r>
          <a:endParaRPr lang="fr-FR" dirty="0"/>
        </a:p>
      </dgm:t>
    </dgm:pt>
    <dgm:pt modelId="{811A960A-EA51-473F-9C39-F8ADBDBCA1A9}" type="parTrans" cxnId="{D4888E65-5F92-41B6-815B-E52F917BC5E4}">
      <dgm:prSet/>
      <dgm:spPr/>
      <dgm:t>
        <a:bodyPr/>
        <a:lstStyle/>
        <a:p>
          <a:endParaRPr lang="fr-FR"/>
        </a:p>
      </dgm:t>
    </dgm:pt>
    <dgm:pt modelId="{028657AE-4BC6-43BA-897A-B7D87A466DBB}" type="sibTrans" cxnId="{D4888E65-5F92-41B6-815B-E52F917BC5E4}">
      <dgm:prSet/>
      <dgm:spPr/>
      <dgm:t>
        <a:bodyPr/>
        <a:lstStyle/>
        <a:p>
          <a:endParaRPr lang="fr-FR"/>
        </a:p>
      </dgm:t>
    </dgm:pt>
    <dgm:pt modelId="{4B8CA2AB-460A-4198-A7E3-6BC6C9EEEF21}">
      <dgm:prSet phldrT="[Texte]"/>
      <dgm:spPr/>
      <dgm:t>
        <a:bodyPr/>
        <a:lstStyle/>
        <a:p>
          <a:r>
            <a:rPr lang="fr-FR" dirty="0" smtClean="0"/>
            <a:t>2</a:t>
          </a:r>
          <a:endParaRPr lang="fr-FR" dirty="0"/>
        </a:p>
      </dgm:t>
    </dgm:pt>
    <dgm:pt modelId="{70454205-F198-4730-8196-24D0391B8177}" type="parTrans" cxnId="{8CA1BC43-CEDB-4F4E-9633-C5A2C2456F00}">
      <dgm:prSet/>
      <dgm:spPr/>
      <dgm:t>
        <a:bodyPr/>
        <a:lstStyle/>
        <a:p>
          <a:endParaRPr lang="fr-FR"/>
        </a:p>
      </dgm:t>
    </dgm:pt>
    <dgm:pt modelId="{DC49088A-FEBE-4FF9-9A19-AA3A8D4A228D}" type="sibTrans" cxnId="{8CA1BC43-CEDB-4F4E-9633-C5A2C2456F00}">
      <dgm:prSet/>
      <dgm:spPr/>
      <dgm:t>
        <a:bodyPr/>
        <a:lstStyle/>
        <a:p>
          <a:endParaRPr lang="fr-FR"/>
        </a:p>
      </dgm:t>
    </dgm:pt>
    <dgm:pt modelId="{8AFC13CB-D19D-4C06-973D-7938395443BC}">
      <dgm:prSet phldrT="[Texte]"/>
      <dgm:spPr/>
      <dgm:t>
        <a:bodyPr/>
        <a:lstStyle/>
        <a:p>
          <a:r>
            <a:rPr lang="en-US" baseline="0" dirty="0" smtClean="0">
              <a:solidFill>
                <a:schemeClr val="tx1"/>
              </a:solidFill>
              <a:latin typeface="+mn-lt"/>
              <a:ea typeface="+mn-ea"/>
              <a:cs typeface="+mn-cs"/>
            </a:rPr>
            <a:t>based on Microsoft .NET Framework 3.5</a:t>
          </a:r>
          <a:endParaRPr lang="fr-FR" dirty="0"/>
        </a:p>
      </dgm:t>
    </dgm:pt>
    <dgm:pt modelId="{0A47496B-3DB9-46A7-B51C-E39411DF9CE9}" type="parTrans" cxnId="{AAEF5A68-7BF5-4A58-8FA7-21DD04D6A165}">
      <dgm:prSet/>
      <dgm:spPr/>
      <dgm:t>
        <a:bodyPr/>
        <a:lstStyle/>
        <a:p>
          <a:endParaRPr lang="fr-FR"/>
        </a:p>
      </dgm:t>
    </dgm:pt>
    <dgm:pt modelId="{2AE135F3-8DB7-48F2-9755-2CC37847BED9}" type="sibTrans" cxnId="{AAEF5A68-7BF5-4A58-8FA7-21DD04D6A165}">
      <dgm:prSet/>
      <dgm:spPr/>
      <dgm:t>
        <a:bodyPr/>
        <a:lstStyle/>
        <a:p>
          <a:endParaRPr lang="fr-FR"/>
        </a:p>
      </dgm:t>
    </dgm:pt>
    <dgm:pt modelId="{0F7F010A-E716-4E9A-9EFB-E13DE25C99CE}">
      <dgm:prSet phldrT="[Texte]"/>
      <dgm:spPr/>
      <dgm:t>
        <a:bodyPr/>
        <a:lstStyle/>
        <a:p>
          <a:r>
            <a:rPr lang="en-US" baseline="0" dirty="0" smtClean="0">
              <a:solidFill>
                <a:schemeClr val="tx1"/>
              </a:solidFill>
              <a:latin typeface="+mn-lt"/>
              <a:ea typeface="+mn-ea"/>
              <a:cs typeface="+mn-cs"/>
            </a:rPr>
            <a:t>Cross-browser, cross-platform, and cross-device RIAs</a:t>
          </a:r>
          <a:endParaRPr lang="fr-FR" dirty="0"/>
        </a:p>
      </dgm:t>
    </dgm:pt>
    <dgm:pt modelId="{4256C62B-E987-4AC6-AD53-3AEB17A226D0}" type="parTrans" cxnId="{F38BD584-0CEA-4E0C-89B7-D3EA26DA7BFB}">
      <dgm:prSet/>
      <dgm:spPr/>
      <dgm:t>
        <a:bodyPr/>
        <a:lstStyle/>
        <a:p>
          <a:endParaRPr lang="fr-FR"/>
        </a:p>
      </dgm:t>
    </dgm:pt>
    <dgm:pt modelId="{968B47C2-B8C1-4405-9F9E-39E7754223F0}" type="sibTrans" cxnId="{F38BD584-0CEA-4E0C-89B7-D3EA26DA7BFB}">
      <dgm:prSet/>
      <dgm:spPr/>
      <dgm:t>
        <a:bodyPr/>
        <a:lstStyle/>
        <a:p>
          <a:endParaRPr lang="fr-FR"/>
        </a:p>
      </dgm:t>
    </dgm:pt>
    <dgm:pt modelId="{54FE260F-443A-4B07-81E3-54A439B6346D}">
      <dgm:prSet phldrT="[Texte]"/>
      <dgm:spPr/>
      <dgm:t>
        <a:bodyPr/>
        <a:lstStyle/>
        <a:p>
          <a:r>
            <a:rPr lang="fr-FR" dirty="0" smtClean="0"/>
            <a:t>3</a:t>
          </a:r>
          <a:endParaRPr lang="fr-FR" dirty="0"/>
        </a:p>
      </dgm:t>
    </dgm:pt>
    <dgm:pt modelId="{4C8F2162-CD0E-494F-8B68-191EE038CEBF}" type="parTrans" cxnId="{ABDC80BB-7D9D-4681-A2E0-4808FD030131}">
      <dgm:prSet/>
      <dgm:spPr/>
      <dgm:t>
        <a:bodyPr/>
        <a:lstStyle/>
        <a:p>
          <a:endParaRPr lang="fr-FR"/>
        </a:p>
      </dgm:t>
    </dgm:pt>
    <dgm:pt modelId="{7093C6CC-A518-4726-99BD-758B197766DE}" type="sibTrans" cxnId="{ABDC80BB-7D9D-4681-A2E0-4808FD030131}">
      <dgm:prSet/>
      <dgm:spPr/>
      <dgm:t>
        <a:bodyPr/>
        <a:lstStyle/>
        <a:p>
          <a:endParaRPr lang="fr-FR"/>
        </a:p>
      </dgm:t>
    </dgm:pt>
    <dgm:pt modelId="{7C7FA081-872E-4C54-BEB0-A18668581FAF}">
      <dgm:prSet phldrT="[Texte]"/>
      <dgm:spPr/>
      <dgm:t>
        <a:bodyPr/>
        <a:lstStyle/>
        <a:p>
          <a:r>
            <a:rPr lang="en-US" baseline="0" dirty="0" smtClean="0">
              <a:solidFill>
                <a:schemeClr val="tx1"/>
              </a:solidFill>
              <a:latin typeface="+mn-lt"/>
              <a:ea typeface="+mn-ea"/>
              <a:cs typeface="+mn-cs"/>
            </a:rPr>
            <a:t>Improved graphics capabilities</a:t>
          </a:r>
          <a:endParaRPr lang="fr-FR" dirty="0"/>
        </a:p>
      </dgm:t>
    </dgm:pt>
    <dgm:pt modelId="{F7B907C8-A560-49A1-83D6-8D31BCBF6DEE}" type="parTrans" cxnId="{28831F14-D493-47E1-9B62-C4B9DE3E3785}">
      <dgm:prSet/>
      <dgm:spPr/>
      <dgm:t>
        <a:bodyPr/>
        <a:lstStyle/>
        <a:p>
          <a:endParaRPr lang="fr-FR"/>
        </a:p>
      </dgm:t>
    </dgm:pt>
    <dgm:pt modelId="{C98FF08D-4FFC-4B8C-AC75-7CDB9E772D61}" type="sibTrans" cxnId="{28831F14-D493-47E1-9B62-C4B9DE3E3785}">
      <dgm:prSet/>
      <dgm:spPr/>
      <dgm:t>
        <a:bodyPr/>
        <a:lstStyle/>
        <a:p>
          <a:endParaRPr lang="fr-FR"/>
        </a:p>
      </dgm:t>
    </dgm:pt>
    <dgm:pt modelId="{C6D88421-F1A6-4303-9F32-73A9B6DFDBCB}">
      <dgm:prSet phldrT="[Texte]"/>
      <dgm:spPr/>
      <dgm:t>
        <a:bodyPr/>
        <a:lstStyle/>
        <a:p>
          <a:r>
            <a:rPr lang="en-US" baseline="0" dirty="0" smtClean="0">
              <a:solidFill>
                <a:schemeClr val="tx1"/>
              </a:solidFill>
              <a:latin typeface="+mn-lt"/>
              <a:ea typeface="+mn-ea"/>
              <a:cs typeface="+mn-cs"/>
            </a:rPr>
            <a:t>Enhanced media management</a:t>
          </a:r>
          <a:endParaRPr lang="fr-FR" dirty="0"/>
        </a:p>
      </dgm:t>
    </dgm:pt>
    <dgm:pt modelId="{6AEB7C8D-FF4E-4085-91C2-2E065F919701}" type="parTrans" cxnId="{5C55F193-8506-4F6B-BB17-10CCBB7E160B}">
      <dgm:prSet/>
      <dgm:spPr/>
      <dgm:t>
        <a:bodyPr/>
        <a:lstStyle/>
        <a:p>
          <a:endParaRPr lang="fr-FR"/>
        </a:p>
      </dgm:t>
    </dgm:pt>
    <dgm:pt modelId="{C0D27F7E-2C23-4B4C-93B1-510A4CBA4B57}" type="sibTrans" cxnId="{5C55F193-8506-4F6B-BB17-10CCBB7E160B}">
      <dgm:prSet/>
      <dgm:spPr/>
      <dgm:t>
        <a:bodyPr/>
        <a:lstStyle/>
        <a:p>
          <a:endParaRPr lang="fr-FR"/>
        </a:p>
      </dgm:t>
    </dgm:pt>
    <dgm:pt modelId="{FFA1C6BA-AB36-4479-9FCD-E715E6FCA9E3}">
      <dgm:prSet phldrT="[Texte]"/>
      <dgm:spPr/>
      <dgm:t>
        <a:bodyPr/>
        <a:lstStyle/>
        <a:p>
          <a:r>
            <a:rPr lang="fr-FR" dirty="0" smtClean="0"/>
            <a:t>4</a:t>
          </a:r>
          <a:endParaRPr lang="fr-FR" dirty="0"/>
        </a:p>
      </dgm:t>
    </dgm:pt>
    <dgm:pt modelId="{5928DDB8-44F5-4201-A00F-A96B181BC953}" type="parTrans" cxnId="{80DFB5BA-165E-44ED-80B1-78089103D65B}">
      <dgm:prSet/>
      <dgm:spPr/>
      <dgm:t>
        <a:bodyPr/>
        <a:lstStyle/>
        <a:p>
          <a:endParaRPr lang="fr-FR"/>
        </a:p>
      </dgm:t>
    </dgm:pt>
    <dgm:pt modelId="{1BD6DD7B-5872-4585-8D5A-161984552B94}" type="sibTrans" cxnId="{80DFB5BA-165E-44ED-80B1-78089103D65B}">
      <dgm:prSet/>
      <dgm:spPr/>
      <dgm:t>
        <a:bodyPr/>
        <a:lstStyle/>
        <a:p>
          <a:endParaRPr lang="fr-FR"/>
        </a:p>
      </dgm:t>
    </dgm:pt>
    <dgm:pt modelId="{1A193365-9685-4EA8-8560-960A695CE3A0}">
      <dgm:prSet phldrT="[Texte]"/>
      <dgm:spPr/>
      <dgm:t>
        <a:bodyPr/>
        <a:lstStyle/>
        <a:p>
          <a:r>
            <a:rPr lang="en-US" baseline="0" smtClean="0">
              <a:solidFill>
                <a:schemeClr val="tx1"/>
              </a:solidFill>
              <a:latin typeface="+mn-lt"/>
              <a:ea typeface="+mn-ea"/>
              <a:cs typeface="+mn-cs"/>
            </a:rPr>
            <a:t>Line of Business (LoB) data-driven RIAs </a:t>
          </a:r>
          <a:endParaRPr lang="fr-FR" dirty="0"/>
        </a:p>
      </dgm:t>
    </dgm:pt>
    <dgm:pt modelId="{70536567-C310-47AB-86D7-180BFE420008}" type="parTrans" cxnId="{BBF1A165-0E6B-4ED9-8F87-6E119E45AE37}">
      <dgm:prSet/>
      <dgm:spPr/>
    </dgm:pt>
    <dgm:pt modelId="{94278087-8534-4D60-808F-FD0C03EBE268}" type="sibTrans" cxnId="{BBF1A165-0E6B-4ED9-8F87-6E119E45AE37}">
      <dgm:prSet/>
      <dgm:spPr/>
    </dgm:pt>
    <dgm:pt modelId="{D67B4F9B-3A6D-4266-83A7-F4701C4708EA}">
      <dgm:prSet phldrT="[Texte]"/>
      <dgm:spPr/>
      <dgm:t>
        <a:bodyPr/>
        <a:lstStyle/>
        <a:p>
          <a:r>
            <a:rPr lang="fr-FR" dirty="0" smtClean="0"/>
            <a:t>Windows Phone 7 and out-of-browser applications</a:t>
          </a:r>
          <a:endParaRPr lang="fr-FR" dirty="0"/>
        </a:p>
      </dgm:t>
    </dgm:pt>
    <dgm:pt modelId="{CCCB30A8-C223-47E1-A1E5-F04D96F53FEF}" type="parTrans" cxnId="{5D99A2BF-BAD4-4431-ABFA-D414D90E20E5}">
      <dgm:prSet/>
      <dgm:spPr/>
    </dgm:pt>
    <dgm:pt modelId="{F0D196E7-031A-4D77-9EAB-8401A01C9BC3}" type="sibTrans" cxnId="{5D99A2BF-BAD4-4431-ABFA-D414D90E20E5}">
      <dgm:prSet/>
      <dgm:spPr/>
    </dgm:pt>
    <dgm:pt modelId="{DD91585F-3A57-448A-A357-D2D596444DD4}" type="pres">
      <dgm:prSet presAssocID="{93D2DD65-BB0C-4756-A49E-8679425C11BA}" presName="linearFlow" presStyleCnt="0">
        <dgm:presLayoutVars>
          <dgm:dir/>
          <dgm:animLvl val="lvl"/>
          <dgm:resizeHandles val="exact"/>
        </dgm:presLayoutVars>
      </dgm:prSet>
      <dgm:spPr/>
      <dgm:t>
        <a:bodyPr/>
        <a:lstStyle/>
        <a:p>
          <a:endParaRPr lang="en-US"/>
        </a:p>
      </dgm:t>
    </dgm:pt>
    <dgm:pt modelId="{D92D0876-7F0F-4B3A-8DCC-7FF8EE33F86E}" type="pres">
      <dgm:prSet presAssocID="{4F6EA2FB-219E-43D9-991E-A25B8D5AA3DD}" presName="composite" presStyleCnt="0"/>
      <dgm:spPr/>
    </dgm:pt>
    <dgm:pt modelId="{C41A1BD7-FA80-4B4C-936E-4A939B246202}" type="pres">
      <dgm:prSet presAssocID="{4F6EA2FB-219E-43D9-991E-A25B8D5AA3DD}" presName="parentText" presStyleLbl="alignNode1" presStyleIdx="0" presStyleCnt="4">
        <dgm:presLayoutVars>
          <dgm:chMax val="1"/>
          <dgm:bulletEnabled val="1"/>
        </dgm:presLayoutVars>
      </dgm:prSet>
      <dgm:spPr/>
      <dgm:t>
        <a:bodyPr/>
        <a:lstStyle/>
        <a:p>
          <a:endParaRPr lang="en-US"/>
        </a:p>
      </dgm:t>
    </dgm:pt>
    <dgm:pt modelId="{7AA5F5B9-F45F-485A-8666-705F75856489}" type="pres">
      <dgm:prSet presAssocID="{4F6EA2FB-219E-43D9-991E-A25B8D5AA3DD}" presName="descendantText" presStyleLbl="alignAcc1" presStyleIdx="0" presStyleCnt="4">
        <dgm:presLayoutVars>
          <dgm:bulletEnabled val="1"/>
        </dgm:presLayoutVars>
      </dgm:prSet>
      <dgm:spPr/>
      <dgm:t>
        <a:bodyPr/>
        <a:lstStyle/>
        <a:p>
          <a:endParaRPr lang="fr-FR"/>
        </a:p>
      </dgm:t>
    </dgm:pt>
    <dgm:pt modelId="{6502324F-FE85-43C9-A224-A64F3B2BBF97}" type="pres">
      <dgm:prSet presAssocID="{19F71163-A49A-499E-AC06-84CB6156996E}" presName="sp" presStyleCnt="0"/>
      <dgm:spPr/>
    </dgm:pt>
    <dgm:pt modelId="{F8C65C3F-810D-4AF0-BB38-F6CB6E46CFA5}" type="pres">
      <dgm:prSet presAssocID="{4B8CA2AB-460A-4198-A7E3-6BC6C9EEEF21}" presName="composite" presStyleCnt="0"/>
      <dgm:spPr/>
    </dgm:pt>
    <dgm:pt modelId="{0FA54570-07FF-44D7-8483-148D97CC4C51}" type="pres">
      <dgm:prSet presAssocID="{4B8CA2AB-460A-4198-A7E3-6BC6C9EEEF21}" presName="parentText" presStyleLbl="alignNode1" presStyleIdx="1" presStyleCnt="4">
        <dgm:presLayoutVars>
          <dgm:chMax val="1"/>
          <dgm:bulletEnabled val="1"/>
        </dgm:presLayoutVars>
      </dgm:prSet>
      <dgm:spPr/>
      <dgm:t>
        <a:bodyPr/>
        <a:lstStyle/>
        <a:p>
          <a:endParaRPr lang="en-US"/>
        </a:p>
      </dgm:t>
    </dgm:pt>
    <dgm:pt modelId="{D84C461A-A247-4B56-B8EA-1445C1B4DFDC}" type="pres">
      <dgm:prSet presAssocID="{4B8CA2AB-460A-4198-A7E3-6BC6C9EEEF21}" presName="descendantText" presStyleLbl="alignAcc1" presStyleIdx="1" presStyleCnt="4">
        <dgm:presLayoutVars>
          <dgm:bulletEnabled val="1"/>
        </dgm:presLayoutVars>
      </dgm:prSet>
      <dgm:spPr/>
      <dgm:t>
        <a:bodyPr/>
        <a:lstStyle/>
        <a:p>
          <a:endParaRPr lang="fr-FR"/>
        </a:p>
      </dgm:t>
    </dgm:pt>
    <dgm:pt modelId="{0648FA95-42F1-46AA-9F59-603B099DA49C}" type="pres">
      <dgm:prSet presAssocID="{DC49088A-FEBE-4FF9-9A19-AA3A8D4A228D}" presName="sp" presStyleCnt="0"/>
      <dgm:spPr/>
    </dgm:pt>
    <dgm:pt modelId="{3F773F07-F22A-48AE-9EF2-3B5EC785E883}" type="pres">
      <dgm:prSet presAssocID="{54FE260F-443A-4B07-81E3-54A439B6346D}" presName="composite" presStyleCnt="0"/>
      <dgm:spPr/>
    </dgm:pt>
    <dgm:pt modelId="{6A346F3C-0B70-4204-97B2-FC680692C387}" type="pres">
      <dgm:prSet presAssocID="{54FE260F-443A-4B07-81E3-54A439B6346D}" presName="parentText" presStyleLbl="alignNode1" presStyleIdx="2" presStyleCnt="4">
        <dgm:presLayoutVars>
          <dgm:chMax val="1"/>
          <dgm:bulletEnabled val="1"/>
        </dgm:presLayoutVars>
      </dgm:prSet>
      <dgm:spPr/>
      <dgm:t>
        <a:bodyPr/>
        <a:lstStyle/>
        <a:p>
          <a:endParaRPr lang="en-US"/>
        </a:p>
      </dgm:t>
    </dgm:pt>
    <dgm:pt modelId="{653493C6-4B23-4F60-873C-E9D497543B84}" type="pres">
      <dgm:prSet presAssocID="{54FE260F-443A-4B07-81E3-54A439B6346D}" presName="descendantText" presStyleLbl="alignAcc1" presStyleIdx="2" presStyleCnt="4">
        <dgm:presLayoutVars>
          <dgm:bulletEnabled val="1"/>
        </dgm:presLayoutVars>
      </dgm:prSet>
      <dgm:spPr/>
      <dgm:t>
        <a:bodyPr/>
        <a:lstStyle/>
        <a:p>
          <a:endParaRPr lang="fr-FR"/>
        </a:p>
      </dgm:t>
    </dgm:pt>
    <dgm:pt modelId="{963A17E6-B4C8-4060-8A3D-49FAC705F49C}" type="pres">
      <dgm:prSet presAssocID="{7093C6CC-A518-4726-99BD-758B197766DE}" presName="sp" presStyleCnt="0"/>
      <dgm:spPr/>
    </dgm:pt>
    <dgm:pt modelId="{73972526-C533-4BCA-AD95-C155C3CAF403}" type="pres">
      <dgm:prSet presAssocID="{FFA1C6BA-AB36-4479-9FCD-E715E6FCA9E3}" presName="composite" presStyleCnt="0"/>
      <dgm:spPr/>
    </dgm:pt>
    <dgm:pt modelId="{739225D3-FA3F-49FE-BA45-12D0889E8B50}" type="pres">
      <dgm:prSet presAssocID="{FFA1C6BA-AB36-4479-9FCD-E715E6FCA9E3}" presName="parentText" presStyleLbl="alignNode1" presStyleIdx="3" presStyleCnt="4">
        <dgm:presLayoutVars>
          <dgm:chMax val="1"/>
          <dgm:bulletEnabled val="1"/>
        </dgm:presLayoutVars>
      </dgm:prSet>
      <dgm:spPr/>
      <dgm:t>
        <a:bodyPr/>
        <a:lstStyle/>
        <a:p>
          <a:endParaRPr lang="en-US"/>
        </a:p>
      </dgm:t>
    </dgm:pt>
    <dgm:pt modelId="{3D4C5819-7D48-4C5A-BA4F-8ECAE68B6B99}" type="pres">
      <dgm:prSet presAssocID="{FFA1C6BA-AB36-4479-9FCD-E715E6FCA9E3}" presName="descendantText" presStyleLbl="alignAcc1" presStyleIdx="3" presStyleCnt="4">
        <dgm:presLayoutVars>
          <dgm:bulletEnabled val="1"/>
        </dgm:presLayoutVars>
      </dgm:prSet>
      <dgm:spPr/>
      <dgm:t>
        <a:bodyPr/>
        <a:lstStyle/>
        <a:p>
          <a:endParaRPr lang="en-US"/>
        </a:p>
      </dgm:t>
    </dgm:pt>
  </dgm:ptLst>
  <dgm:cxnLst>
    <dgm:cxn modelId="{F38BD584-0CEA-4E0C-89B7-D3EA26DA7BFB}" srcId="{4B8CA2AB-460A-4198-A7E3-6BC6C9EEEF21}" destId="{0F7F010A-E716-4E9A-9EFB-E13DE25C99CE}" srcOrd="1" destOrd="0" parTransId="{4256C62B-E987-4AC6-AD53-3AEB17A226D0}" sibTransId="{968B47C2-B8C1-4405-9F9E-39E7754223F0}"/>
    <dgm:cxn modelId="{FA02C917-5239-4DA6-9B32-B08E8D349B9E}" type="presOf" srcId="{65F6B403-10DD-4297-A000-7E32156DA5D7}" destId="{7AA5F5B9-F45F-485A-8666-705F75856489}" srcOrd="0" destOrd="1" presId="urn:microsoft.com/office/officeart/2005/8/layout/chevron2"/>
    <dgm:cxn modelId="{ABDC80BB-7D9D-4681-A2E0-4808FD030131}" srcId="{93D2DD65-BB0C-4756-A49E-8679425C11BA}" destId="{54FE260F-443A-4B07-81E3-54A439B6346D}" srcOrd="2" destOrd="0" parTransId="{4C8F2162-CD0E-494F-8B68-191EE038CEBF}" sibTransId="{7093C6CC-A518-4726-99BD-758B197766DE}"/>
    <dgm:cxn modelId="{28831F14-D493-47E1-9B62-C4B9DE3E3785}" srcId="{54FE260F-443A-4B07-81E3-54A439B6346D}" destId="{7C7FA081-872E-4C54-BEB0-A18668581FAF}" srcOrd="0" destOrd="0" parTransId="{F7B907C8-A560-49A1-83D6-8D31BCBF6DEE}" sibTransId="{C98FF08D-4FFC-4B8C-AC75-7CDB9E772D61}"/>
    <dgm:cxn modelId="{6030B5E5-BB3C-4251-BBBB-A90CFD9AA888}" type="presOf" srcId="{54FE260F-443A-4B07-81E3-54A439B6346D}" destId="{6A346F3C-0B70-4204-97B2-FC680692C387}" srcOrd="0" destOrd="0" presId="urn:microsoft.com/office/officeart/2005/8/layout/chevron2"/>
    <dgm:cxn modelId="{66482B38-44C2-413C-BDB8-27E5DB08E149}" type="presOf" srcId="{D994D266-3BF4-4348-A03F-1D541DE6E054}" destId="{7AA5F5B9-F45F-485A-8666-705F75856489}" srcOrd="0" destOrd="0" presId="urn:microsoft.com/office/officeart/2005/8/layout/chevron2"/>
    <dgm:cxn modelId="{DE5BC49F-F392-4EE7-8367-8FC6D14D7876}" type="presOf" srcId="{D67B4F9B-3A6D-4266-83A7-F4701C4708EA}" destId="{3D4C5819-7D48-4C5A-BA4F-8ECAE68B6B99}" srcOrd="0" destOrd="1" presId="urn:microsoft.com/office/officeart/2005/8/layout/chevron2"/>
    <dgm:cxn modelId="{66F62474-A419-4C85-9782-F11B4A53F24B}" type="presOf" srcId="{1A193365-9685-4EA8-8560-960A695CE3A0}" destId="{3D4C5819-7D48-4C5A-BA4F-8ECAE68B6B99}" srcOrd="0" destOrd="0" presId="urn:microsoft.com/office/officeart/2005/8/layout/chevron2"/>
    <dgm:cxn modelId="{BBF1A165-0E6B-4ED9-8F87-6E119E45AE37}" srcId="{FFA1C6BA-AB36-4479-9FCD-E715E6FCA9E3}" destId="{1A193365-9685-4EA8-8560-960A695CE3A0}" srcOrd="0" destOrd="0" parTransId="{70536567-C310-47AB-86D7-180BFE420008}" sibTransId="{94278087-8534-4D60-808F-FD0C03EBE268}"/>
    <dgm:cxn modelId="{D4888E65-5F92-41B6-815B-E52F917BC5E4}" srcId="{4F6EA2FB-219E-43D9-991E-A25B8D5AA3DD}" destId="{65F6B403-10DD-4297-A000-7E32156DA5D7}" srcOrd="1" destOrd="0" parTransId="{811A960A-EA51-473F-9C39-F8ADBDBCA1A9}" sibTransId="{028657AE-4BC6-43BA-897A-B7D87A466DBB}"/>
    <dgm:cxn modelId="{80DFB5BA-165E-44ED-80B1-78089103D65B}" srcId="{93D2DD65-BB0C-4756-A49E-8679425C11BA}" destId="{FFA1C6BA-AB36-4479-9FCD-E715E6FCA9E3}" srcOrd="3" destOrd="0" parTransId="{5928DDB8-44F5-4201-A00F-A96B181BC953}" sibTransId="{1BD6DD7B-5872-4585-8D5A-161984552B94}"/>
    <dgm:cxn modelId="{5C55F193-8506-4F6B-BB17-10CCBB7E160B}" srcId="{54FE260F-443A-4B07-81E3-54A439B6346D}" destId="{C6D88421-F1A6-4303-9F32-73A9B6DFDBCB}" srcOrd="1" destOrd="0" parTransId="{6AEB7C8D-FF4E-4085-91C2-2E065F919701}" sibTransId="{C0D27F7E-2C23-4B4C-93B1-510A4CBA4B57}"/>
    <dgm:cxn modelId="{5D99A2BF-BAD4-4431-ABFA-D414D90E20E5}" srcId="{FFA1C6BA-AB36-4479-9FCD-E715E6FCA9E3}" destId="{D67B4F9B-3A6D-4266-83A7-F4701C4708EA}" srcOrd="1" destOrd="0" parTransId="{CCCB30A8-C223-47E1-A1E5-F04D96F53FEF}" sibTransId="{F0D196E7-031A-4D77-9EAB-8401A01C9BC3}"/>
    <dgm:cxn modelId="{22566E9D-505F-4A2C-8E4E-46DF7B0D7E04}" type="presOf" srcId="{FFA1C6BA-AB36-4479-9FCD-E715E6FCA9E3}" destId="{739225D3-FA3F-49FE-BA45-12D0889E8B50}" srcOrd="0" destOrd="0" presId="urn:microsoft.com/office/officeart/2005/8/layout/chevron2"/>
    <dgm:cxn modelId="{EC3B0F02-FA74-4809-B8EF-B28FC5CAD067}" type="presOf" srcId="{4B8CA2AB-460A-4198-A7E3-6BC6C9EEEF21}" destId="{0FA54570-07FF-44D7-8483-148D97CC4C51}" srcOrd="0" destOrd="0" presId="urn:microsoft.com/office/officeart/2005/8/layout/chevron2"/>
    <dgm:cxn modelId="{920AD2D3-ADBA-4B43-99BA-4762760727FE}" type="presOf" srcId="{4F6EA2FB-219E-43D9-991E-A25B8D5AA3DD}" destId="{C41A1BD7-FA80-4B4C-936E-4A939B246202}" srcOrd="0" destOrd="0" presId="urn:microsoft.com/office/officeart/2005/8/layout/chevron2"/>
    <dgm:cxn modelId="{AAEF5A68-7BF5-4A58-8FA7-21DD04D6A165}" srcId="{4B8CA2AB-460A-4198-A7E3-6BC6C9EEEF21}" destId="{8AFC13CB-D19D-4C06-973D-7938395443BC}" srcOrd="0" destOrd="0" parTransId="{0A47496B-3DB9-46A7-B51C-E39411DF9CE9}" sibTransId="{2AE135F3-8DB7-48F2-9755-2CC37847BED9}"/>
    <dgm:cxn modelId="{00EBA938-A921-44F6-96EE-2E955F8BB828}" type="presOf" srcId="{C6D88421-F1A6-4303-9F32-73A9B6DFDBCB}" destId="{653493C6-4B23-4F60-873C-E9D497543B84}" srcOrd="0" destOrd="1" presId="urn:microsoft.com/office/officeart/2005/8/layout/chevron2"/>
    <dgm:cxn modelId="{71D376AF-9828-48EB-9C16-9B27EE36BEAA}" type="presOf" srcId="{93D2DD65-BB0C-4756-A49E-8679425C11BA}" destId="{DD91585F-3A57-448A-A357-D2D596444DD4}" srcOrd="0" destOrd="0" presId="urn:microsoft.com/office/officeart/2005/8/layout/chevron2"/>
    <dgm:cxn modelId="{AB7DD465-0458-487F-A513-407435C76177}" srcId="{4F6EA2FB-219E-43D9-991E-A25B8D5AA3DD}" destId="{D994D266-3BF4-4348-A03F-1D541DE6E054}" srcOrd="0" destOrd="0" parTransId="{083823CC-D079-4E89-A463-5E1E42B514C7}" sibTransId="{676D185F-2432-436F-89C0-07327CFF02EC}"/>
    <dgm:cxn modelId="{B3574E1D-94B8-4927-8B98-8DB60F8B8123}" srcId="{93D2DD65-BB0C-4756-A49E-8679425C11BA}" destId="{4F6EA2FB-219E-43D9-991E-A25B8D5AA3DD}" srcOrd="0" destOrd="0" parTransId="{D4AC157D-7FBA-4C47-AA08-3C58A0C7B47C}" sibTransId="{19F71163-A49A-499E-AC06-84CB6156996E}"/>
    <dgm:cxn modelId="{8CA1BC43-CEDB-4F4E-9633-C5A2C2456F00}" srcId="{93D2DD65-BB0C-4756-A49E-8679425C11BA}" destId="{4B8CA2AB-460A-4198-A7E3-6BC6C9EEEF21}" srcOrd="1" destOrd="0" parTransId="{70454205-F198-4730-8196-24D0391B8177}" sibTransId="{DC49088A-FEBE-4FF9-9A19-AA3A8D4A228D}"/>
    <dgm:cxn modelId="{47184690-2850-420F-8398-8C60833282F1}" type="presOf" srcId="{8AFC13CB-D19D-4C06-973D-7938395443BC}" destId="{D84C461A-A247-4B56-B8EA-1445C1B4DFDC}" srcOrd="0" destOrd="0" presId="urn:microsoft.com/office/officeart/2005/8/layout/chevron2"/>
    <dgm:cxn modelId="{288FE8C9-9C21-479F-9AFB-69A89155C11B}" type="presOf" srcId="{7C7FA081-872E-4C54-BEB0-A18668581FAF}" destId="{653493C6-4B23-4F60-873C-E9D497543B84}" srcOrd="0" destOrd="0" presId="urn:microsoft.com/office/officeart/2005/8/layout/chevron2"/>
    <dgm:cxn modelId="{88380DA7-EE38-4F8F-AEEF-073E1FD024A3}" type="presOf" srcId="{0F7F010A-E716-4E9A-9EFB-E13DE25C99CE}" destId="{D84C461A-A247-4B56-B8EA-1445C1B4DFDC}" srcOrd="0" destOrd="1" presId="urn:microsoft.com/office/officeart/2005/8/layout/chevron2"/>
    <dgm:cxn modelId="{4760EB64-7DE9-403F-9657-2317913E136C}" type="presParOf" srcId="{DD91585F-3A57-448A-A357-D2D596444DD4}" destId="{D92D0876-7F0F-4B3A-8DCC-7FF8EE33F86E}" srcOrd="0" destOrd="0" presId="urn:microsoft.com/office/officeart/2005/8/layout/chevron2"/>
    <dgm:cxn modelId="{E9E9994A-404F-4D0D-AFB8-5632586FB965}" type="presParOf" srcId="{D92D0876-7F0F-4B3A-8DCC-7FF8EE33F86E}" destId="{C41A1BD7-FA80-4B4C-936E-4A939B246202}" srcOrd="0" destOrd="0" presId="urn:microsoft.com/office/officeart/2005/8/layout/chevron2"/>
    <dgm:cxn modelId="{D38B5567-55EB-4647-AC21-188BB6887556}" type="presParOf" srcId="{D92D0876-7F0F-4B3A-8DCC-7FF8EE33F86E}" destId="{7AA5F5B9-F45F-485A-8666-705F75856489}" srcOrd="1" destOrd="0" presId="urn:microsoft.com/office/officeart/2005/8/layout/chevron2"/>
    <dgm:cxn modelId="{425FA721-8D8A-4FDE-8CB4-51DAA398B39A}" type="presParOf" srcId="{DD91585F-3A57-448A-A357-D2D596444DD4}" destId="{6502324F-FE85-43C9-A224-A64F3B2BBF97}" srcOrd="1" destOrd="0" presId="urn:microsoft.com/office/officeart/2005/8/layout/chevron2"/>
    <dgm:cxn modelId="{2DE1A44A-69AC-46CD-84E9-F9EBFE35D635}" type="presParOf" srcId="{DD91585F-3A57-448A-A357-D2D596444DD4}" destId="{F8C65C3F-810D-4AF0-BB38-F6CB6E46CFA5}" srcOrd="2" destOrd="0" presId="urn:microsoft.com/office/officeart/2005/8/layout/chevron2"/>
    <dgm:cxn modelId="{4064E7EB-7D59-42B2-B9C1-423FCBBCFDA4}" type="presParOf" srcId="{F8C65C3F-810D-4AF0-BB38-F6CB6E46CFA5}" destId="{0FA54570-07FF-44D7-8483-148D97CC4C51}" srcOrd="0" destOrd="0" presId="urn:microsoft.com/office/officeart/2005/8/layout/chevron2"/>
    <dgm:cxn modelId="{BD23D539-2509-459A-B358-2D8ED3BB34D6}" type="presParOf" srcId="{F8C65C3F-810D-4AF0-BB38-F6CB6E46CFA5}" destId="{D84C461A-A247-4B56-B8EA-1445C1B4DFDC}" srcOrd="1" destOrd="0" presId="urn:microsoft.com/office/officeart/2005/8/layout/chevron2"/>
    <dgm:cxn modelId="{D15101FC-5A06-4983-B85D-E1828DF66462}" type="presParOf" srcId="{DD91585F-3A57-448A-A357-D2D596444DD4}" destId="{0648FA95-42F1-46AA-9F59-603B099DA49C}" srcOrd="3" destOrd="0" presId="urn:microsoft.com/office/officeart/2005/8/layout/chevron2"/>
    <dgm:cxn modelId="{6BFDF82A-E38F-4E29-8275-93A20304AA4E}" type="presParOf" srcId="{DD91585F-3A57-448A-A357-D2D596444DD4}" destId="{3F773F07-F22A-48AE-9EF2-3B5EC785E883}" srcOrd="4" destOrd="0" presId="urn:microsoft.com/office/officeart/2005/8/layout/chevron2"/>
    <dgm:cxn modelId="{75B12C8F-36DE-4CBF-B256-FF3ACCF5E940}" type="presParOf" srcId="{3F773F07-F22A-48AE-9EF2-3B5EC785E883}" destId="{6A346F3C-0B70-4204-97B2-FC680692C387}" srcOrd="0" destOrd="0" presId="urn:microsoft.com/office/officeart/2005/8/layout/chevron2"/>
    <dgm:cxn modelId="{39FA0487-633E-4407-81A6-5B4CBEA3439E}" type="presParOf" srcId="{3F773F07-F22A-48AE-9EF2-3B5EC785E883}" destId="{653493C6-4B23-4F60-873C-E9D497543B84}" srcOrd="1" destOrd="0" presId="urn:microsoft.com/office/officeart/2005/8/layout/chevron2"/>
    <dgm:cxn modelId="{4846165C-2752-4FAA-8330-C8CA177FE2B3}" type="presParOf" srcId="{DD91585F-3A57-448A-A357-D2D596444DD4}" destId="{963A17E6-B4C8-4060-8A3D-49FAC705F49C}" srcOrd="5" destOrd="0" presId="urn:microsoft.com/office/officeart/2005/8/layout/chevron2"/>
    <dgm:cxn modelId="{171B847F-BF17-45B7-8458-C423C4C13D41}" type="presParOf" srcId="{DD91585F-3A57-448A-A357-D2D596444DD4}" destId="{73972526-C533-4BCA-AD95-C155C3CAF403}" srcOrd="6" destOrd="0" presId="urn:microsoft.com/office/officeart/2005/8/layout/chevron2"/>
    <dgm:cxn modelId="{4B592A56-A57C-483D-BBC9-BB8ABBA4AED8}" type="presParOf" srcId="{73972526-C533-4BCA-AD95-C155C3CAF403}" destId="{739225D3-FA3F-49FE-BA45-12D0889E8B50}" srcOrd="0" destOrd="0" presId="urn:microsoft.com/office/officeart/2005/8/layout/chevron2"/>
    <dgm:cxn modelId="{2FC33409-AE2B-4ADD-8B75-C21BA9A1BAC3}" type="presParOf" srcId="{73972526-C533-4BCA-AD95-C155C3CAF403}" destId="{3D4C5819-7D48-4C5A-BA4F-8ECAE68B6B99}"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A7E33B-DCB1-4087-9DFB-7ED76A9C741D}"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FR"/>
        </a:p>
      </dgm:t>
    </dgm:pt>
    <dgm:pt modelId="{E86466C9-F55E-4CB7-AABE-53C591ACF3CE}">
      <dgm:prSet phldrT="[Texte]"/>
      <dgm:spPr/>
      <dgm:t>
        <a:bodyPr/>
        <a:lstStyle/>
        <a:p>
          <a:r>
            <a:rPr lang="fr-FR" dirty="0" smtClean="0"/>
            <a:t>Visual Studio 2010</a:t>
          </a:r>
          <a:endParaRPr lang="fr-FR" dirty="0"/>
        </a:p>
      </dgm:t>
    </dgm:pt>
    <dgm:pt modelId="{073CB700-A88B-42C1-92E9-25E1B51FE2B1}" type="parTrans" cxnId="{1AEBB3CB-2C56-4FBF-8CB6-68598B629877}">
      <dgm:prSet/>
      <dgm:spPr/>
      <dgm:t>
        <a:bodyPr/>
        <a:lstStyle/>
        <a:p>
          <a:endParaRPr lang="fr-FR"/>
        </a:p>
      </dgm:t>
    </dgm:pt>
    <dgm:pt modelId="{DBF87826-4D6D-4603-B28B-5B4071747AB3}" type="sibTrans" cxnId="{1AEBB3CB-2C56-4FBF-8CB6-68598B629877}">
      <dgm:prSet/>
      <dgm:spPr/>
      <dgm:t>
        <a:bodyPr/>
        <a:lstStyle/>
        <a:p>
          <a:endParaRPr lang="fr-FR"/>
        </a:p>
      </dgm:t>
    </dgm:pt>
    <dgm:pt modelId="{427C1584-92FB-42DA-9AEB-FAD636970057}">
      <dgm:prSet phldrT="[Texte]" custT="1"/>
      <dgm:spPr/>
      <dgm:t>
        <a:bodyPr/>
        <a:lstStyle/>
        <a:p>
          <a:r>
            <a:rPr lang="fr-FR" sz="2000" dirty="0" smtClean="0"/>
            <a:t>One of the </a:t>
          </a:r>
          <a:r>
            <a:rPr lang="fr-FR" sz="2000" dirty="0" err="1" smtClean="0"/>
            <a:t>most</a:t>
          </a:r>
          <a:r>
            <a:rPr lang="fr-FR" sz="2000" dirty="0" smtClean="0"/>
            <a:t> </a:t>
          </a:r>
          <a:r>
            <a:rPr lang="fr-FR" sz="2000" dirty="0" err="1" smtClean="0"/>
            <a:t>assisted</a:t>
          </a:r>
          <a:r>
            <a:rPr lang="fr-FR" sz="2000" dirty="0" smtClean="0"/>
            <a:t>  IDE</a:t>
          </a:r>
          <a:endParaRPr lang="fr-FR" sz="2000" dirty="0"/>
        </a:p>
      </dgm:t>
    </dgm:pt>
    <dgm:pt modelId="{76FEFE4A-930B-4B2D-9AFF-B8F6F6DA132E}" type="parTrans" cxnId="{E551AF43-16FC-4B0E-9F44-F67FE01D77F2}">
      <dgm:prSet/>
      <dgm:spPr/>
      <dgm:t>
        <a:bodyPr/>
        <a:lstStyle/>
        <a:p>
          <a:endParaRPr lang="fr-FR"/>
        </a:p>
      </dgm:t>
    </dgm:pt>
    <dgm:pt modelId="{2ADAF608-8231-442F-9F61-9F1DFF296F0D}" type="sibTrans" cxnId="{E551AF43-16FC-4B0E-9F44-F67FE01D77F2}">
      <dgm:prSet/>
      <dgm:spPr/>
      <dgm:t>
        <a:bodyPr/>
        <a:lstStyle/>
        <a:p>
          <a:endParaRPr lang="fr-FR"/>
        </a:p>
      </dgm:t>
    </dgm:pt>
    <dgm:pt modelId="{D34B1FBA-2E9A-4868-BC48-C02DB1767FCF}">
      <dgm:prSet phldrT="[Texte]" custT="1"/>
      <dgm:spPr/>
      <dgm:t>
        <a:bodyPr/>
        <a:lstStyle/>
        <a:p>
          <a:r>
            <a:rPr lang="fr-FR" sz="2000" dirty="0" err="1" smtClean="0"/>
            <a:t>Designed</a:t>
          </a:r>
          <a:r>
            <a:rPr lang="fr-FR" sz="2000" dirty="0" smtClean="0"/>
            <a:t> to </a:t>
          </a:r>
          <a:r>
            <a:rPr lang="fr-FR" sz="2000" dirty="0" err="1" smtClean="0"/>
            <a:t>work</a:t>
          </a:r>
          <a:r>
            <a:rPr lang="fr-FR" sz="2000" dirty="0" smtClean="0"/>
            <a:t> </a:t>
          </a:r>
          <a:r>
            <a:rPr lang="fr-FR" sz="2000" dirty="0" err="1" smtClean="0"/>
            <a:t>with</a:t>
          </a:r>
          <a:r>
            <a:rPr lang="fr-FR" sz="2000" dirty="0" smtClean="0"/>
            <a:t> </a:t>
          </a:r>
          <a:r>
            <a:rPr lang="fr-FR" sz="2000" dirty="0" err="1" smtClean="0"/>
            <a:t>msdn</a:t>
          </a:r>
          <a:r>
            <a:rPr lang="fr-FR" sz="2000" dirty="0" smtClean="0"/>
            <a:t> and the .NET Framework</a:t>
          </a:r>
          <a:endParaRPr lang="fr-FR" sz="2000" dirty="0"/>
        </a:p>
      </dgm:t>
    </dgm:pt>
    <dgm:pt modelId="{2E8FBE73-0074-48C6-B28D-139E8AFC7543}" type="parTrans" cxnId="{5D8DCE3D-C23F-4B6B-9BA0-1B3FD719035F}">
      <dgm:prSet/>
      <dgm:spPr/>
      <dgm:t>
        <a:bodyPr/>
        <a:lstStyle/>
        <a:p>
          <a:endParaRPr lang="fr-FR"/>
        </a:p>
      </dgm:t>
    </dgm:pt>
    <dgm:pt modelId="{81E64A4E-C907-4F36-9DD9-B9A532C6EFBF}" type="sibTrans" cxnId="{5D8DCE3D-C23F-4B6B-9BA0-1B3FD719035F}">
      <dgm:prSet/>
      <dgm:spPr/>
      <dgm:t>
        <a:bodyPr/>
        <a:lstStyle/>
        <a:p>
          <a:endParaRPr lang="fr-FR"/>
        </a:p>
      </dgm:t>
    </dgm:pt>
    <dgm:pt modelId="{04EC2251-B111-4FE5-8806-9492253F673E}">
      <dgm:prSet phldrT="[Texte]"/>
      <dgm:spPr>
        <a:solidFill>
          <a:schemeClr val="accent2">
            <a:lumMod val="60000"/>
            <a:lumOff val="40000"/>
          </a:schemeClr>
        </a:solidFill>
      </dgm:spPr>
      <dgm:t>
        <a:bodyPr/>
        <a:lstStyle/>
        <a:p>
          <a:r>
            <a:rPr lang="fr-FR" dirty="0" smtClean="0"/>
            <a:t>Microsoft Expression </a:t>
          </a:r>
          <a:r>
            <a:rPr lang="fr-FR" dirty="0" err="1" smtClean="0"/>
            <a:t>Blend</a:t>
          </a:r>
          <a:endParaRPr lang="fr-FR" dirty="0"/>
        </a:p>
      </dgm:t>
    </dgm:pt>
    <dgm:pt modelId="{94184AD8-E813-41BB-8222-8A6925265A7E}" type="parTrans" cxnId="{D6D247CB-F21F-4A09-9D17-9F0E4D91C4CE}">
      <dgm:prSet/>
      <dgm:spPr/>
      <dgm:t>
        <a:bodyPr/>
        <a:lstStyle/>
        <a:p>
          <a:endParaRPr lang="fr-FR"/>
        </a:p>
      </dgm:t>
    </dgm:pt>
    <dgm:pt modelId="{2124EE3E-70C2-41F7-B8F2-A7230EA8538D}" type="sibTrans" cxnId="{D6D247CB-F21F-4A09-9D17-9F0E4D91C4CE}">
      <dgm:prSet/>
      <dgm:spPr/>
      <dgm:t>
        <a:bodyPr/>
        <a:lstStyle/>
        <a:p>
          <a:endParaRPr lang="fr-FR"/>
        </a:p>
      </dgm:t>
    </dgm:pt>
    <dgm:pt modelId="{13476A7C-E165-414B-8F34-4D92A2F95DA5}">
      <dgm:prSet phldrT="[Texte]"/>
      <dgm:spPr/>
      <dgm:t>
        <a:bodyPr/>
        <a:lstStyle/>
        <a:p>
          <a:r>
            <a:rPr lang="fr-FR" dirty="0" smtClean="0"/>
            <a:t>UI design made simple</a:t>
          </a:r>
          <a:endParaRPr lang="fr-FR" dirty="0"/>
        </a:p>
      </dgm:t>
    </dgm:pt>
    <dgm:pt modelId="{79EB0B78-1BF5-4D17-A28F-8AB47AE7DD3E}" type="parTrans" cxnId="{816E1C3A-D8C0-4F08-BFE9-AE6A3FD9269C}">
      <dgm:prSet/>
      <dgm:spPr/>
      <dgm:t>
        <a:bodyPr/>
        <a:lstStyle/>
        <a:p>
          <a:endParaRPr lang="fr-FR"/>
        </a:p>
      </dgm:t>
    </dgm:pt>
    <dgm:pt modelId="{24EFCF5A-A6AC-494D-8064-0FDE8B1638CB}" type="sibTrans" cxnId="{816E1C3A-D8C0-4F08-BFE9-AE6A3FD9269C}">
      <dgm:prSet/>
      <dgm:spPr/>
      <dgm:t>
        <a:bodyPr/>
        <a:lstStyle/>
        <a:p>
          <a:endParaRPr lang="fr-FR"/>
        </a:p>
      </dgm:t>
    </dgm:pt>
    <dgm:pt modelId="{72FB1701-DF2E-4A21-81D8-DFF7BAD0389B}">
      <dgm:prSet phldrT="[Texte]" custT="1"/>
      <dgm:spPr/>
      <dgm:t>
        <a:bodyPr/>
        <a:lstStyle/>
        <a:p>
          <a:r>
            <a:rPr lang="fr-FR" sz="2000" dirty="0" smtClean="0"/>
            <a:t>A lot of </a:t>
          </a:r>
          <a:r>
            <a:rPr lang="fr-FR" sz="2000" dirty="0" err="1" smtClean="0"/>
            <a:t>pre</a:t>
          </a:r>
          <a:r>
            <a:rPr lang="fr-FR" sz="2000" dirty="0" smtClean="0"/>
            <a:t>-</a:t>
          </a:r>
          <a:r>
            <a:rPr lang="fr-FR" sz="2000" dirty="0" err="1" smtClean="0"/>
            <a:t>existing</a:t>
          </a:r>
          <a:r>
            <a:rPr lang="fr-FR" sz="2000" dirty="0" smtClean="0"/>
            <a:t> patterns</a:t>
          </a:r>
          <a:endParaRPr lang="fr-FR" sz="2000" dirty="0"/>
        </a:p>
      </dgm:t>
    </dgm:pt>
    <dgm:pt modelId="{31782034-B3E4-4323-AE0B-82453D9D60AF}" type="parTrans" cxnId="{3E52A5E4-9766-4C78-8032-C597B1AAC6DD}">
      <dgm:prSet/>
      <dgm:spPr/>
      <dgm:t>
        <a:bodyPr/>
        <a:lstStyle/>
        <a:p>
          <a:endParaRPr lang="fr-FR"/>
        </a:p>
      </dgm:t>
    </dgm:pt>
    <dgm:pt modelId="{6700D151-055D-4695-B984-9A18A7513564}" type="sibTrans" cxnId="{3E52A5E4-9766-4C78-8032-C597B1AAC6DD}">
      <dgm:prSet/>
      <dgm:spPr/>
      <dgm:t>
        <a:bodyPr/>
        <a:lstStyle/>
        <a:p>
          <a:endParaRPr lang="fr-FR"/>
        </a:p>
      </dgm:t>
    </dgm:pt>
    <dgm:pt modelId="{1B2F70CE-08C0-46B4-B571-D4B97B7FB950}">
      <dgm:prSet phldrT="[Texte]"/>
      <dgm:spPr/>
      <dgm:t>
        <a:bodyPr/>
        <a:lstStyle/>
        <a:p>
          <a:r>
            <a:rPr lang="fr-FR" dirty="0" err="1" smtClean="0"/>
            <a:t>Easy</a:t>
          </a:r>
          <a:r>
            <a:rPr lang="fr-FR" dirty="0" smtClean="0"/>
            <a:t> </a:t>
          </a:r>
          <a:r>
            <a:rPr lang="fr-FR" dirty="0" err="1" smtClean="0"/>
            <a:t>way</a:t>
          </a:r>
          <a:r>
            <a:rPr lang="fr-FR" dirty="0" smtClean="0"/>
            <a:t> to code XAML</a:t>
          </a:r>
          <a:endParaRPr lang="fr-FR" dirty="0"/>
        </a:p>
      </dgm:t>
    </dgm:pt>
    <dgm:pt modelId="{A746090E-A313-4A96-A14B-ED16B9B81F43}" type="parTrans" cxnId="{7A97400B-86D9-4C04-8157-6CDAC5DF7B33}">
      <dgm:prSet/>
      <dgm:spPr/>
      <dgm:t>
        <a:bodyPr/>
        <a:lstStyle/>
        <a:p>
          <a:endParaRPr lang="fr-FR"/>
        </a:p>
      </dgm:t>
    </dgm:pt>
    <dgm:pt modelId="{B11C2EF3-A833-4771-93DF-3832F68E0E66}" type="sibTrans" cxnId="{7A97400B-86D9-4C04-8157-6CDAC5DF7B33}">
      <dgm:prSet/>
      <dgm:spPr/>
      <dgm:t>
        <a:bodyPr/>
        <a:lstStyle/>
        <a:p>
          <a:endParaRPr lang="fr-FR"/>
        </a:p>
      </dgm:t>
    </dgm:pt>
    <dgm:pt modelId="{8FA946BA-90CD-4C20-9843-40C72A987E2D}">
      <dgm:prSet phldrT="[Texte]"/>
      <dgm:spPr/>
      <dgm:t>
        <a:bodyPr/>
        <a:lstStyle/>
        <a:p>
          <a:r>
            <a:rPr lang="fr-FR" dirty="0" err="1" smtClean="0"/>
            <a:t>Since</a:t>
          </a:r>
          <a:r>
            <a:rPr lang="fr-FR" dirty="0" smtClean="0"/>
            <a:t> </a:t>
          </a:r>
          <a:r>
            <a:rPr lang="fr-FR" dirty="0" err="1" smtClean="0"/>
            <a:t>Silverlight</a:t>
          </a:r>
          <a:r>
            <a:rPr lang="fr-FR" dirty="0" smtClean="0"/>
            <a:t> 3 </a:t>
          </a:r>
          <a:endParaRPr lang="fr-FR" dirty="0"/>
        </a:p>
      </dgm:t>
    </dgm:pt>
    <dgm:pt modelId="{B4CF6675-F5EA-454A-AC00-1E30C31BD470}" type="parTrans" cxnId="{16474A43-DCB0-465D-8B7D-458B8725ABBD}">
      <dgm:prSet/>
      <dgm:spPr/>
      <dgm:t>
        <a:bodyPr/>
        <a:lstStyle/>
        <a:p>
          <a:endParaRPr lang="fr-FR"/>
        </a:p>
      </dgm:t>
    </dgm:pt>
    <dgm:pt modelId="{C3437241-435F-4600-9BFE-B582EC63F41B}" type="sibTrans" cxnId="{16474A43-DCB0-465D-8B7D-458B8725ABBD}">
      <dgm:prSet/>
      <dgm:spPr/>
      <dgm:t>
        <a:bodyPr/>
        <a:lstStyle/>
        <a:p>
          <a:endParaRPr lang="fr-FR"/>
        </a:p>
      </dgm:t>
    </dgm:pt>
    <dgm:pt modelId="{DE3A0959-199C-4856-84B8-97296D868784}" type="pres">
      <dgm:prSet presAssocID="{23A7E33B-DCB1-4087-9DFB-7ED76A9C741D}" presName="Name0" presStyleCnt="0">
        <dgm:presLayoutVars>
          <dgm:dir/>
          <dgm:animLvl val="lvl"/>
          <dgm:resizeHandles/>
        </dgm:presLayoutVars>
      </dgm:prSet>
      <dgm:spPr/>
      <dgm:t>
        <a:bodyPr/>
        <a:lstStyle/>
        <a:p>
          <a:endParaRPr lang="en-US"/>
        </a:p>
      </dgm:t>
    </dgm:pt>
    <dgm:pt modelId="{EF2920E5-0D9F-4871-8881-01200FF7D570}" type="pres">
      <dgm:prSet presAssocID="{E86466C9-F55E-4CB7-AABE-53C591ACF3CE}" presName="linNode" presStyleCnt="0"/>
      <dgm:spPr/>
    </dgm:pt>
    <dgm:pt modelId="{1C5E1DEC-14D4-479A-AC68-3144E89CBFBB}" type="pres">
      <dgm:prSet presAssocID="{E86466C9-F55E-4CB7-AABE-53C591ACF3CE}" presName="parentShp" presStyleLbl="node1" presStyleIdx="0" presStyleCnt="2" custScaleX="71893" custScaleY="93045">
        <dgm:presLayoutVars>
          <dgm:bulletEnabled val="1"/>
        </dgm:presLayoutVars>
      </dgm:prSet>
      <dgm:spPr/>
      <dgm:t>
        <a:bodyPr/>
        <a:lstStyle/>
        <a:p>
          <a:endParaRPr lang="fr-FR"/>
        </a:p>
      </dgm:t>
    </dgm:pt>
    <dgm:pt modelId="{66E1A7AF-8623-4419-B794-DCB35209C7DE}" type="pres">
      <dgm:prSet presAssocID="{E86466C9-F55E-4CB7-AABE-53C591ACF3CE}" presName="childShp" presStyleLbl="bgAccFollowNode1" presStyleIdx="0" presStyleCnt="2" custScaleX="124072">
        <dgm:presLayoutVars>
          <dgm:bulletEnabled val="1"/>
        </dgm:presLayoutVars>
      </dgm:prSet>
      <dgm:spPr/>
      <dgm:t>
        <a:bodyPr/>
        <a:lstStyle/>
        <a:p>
          <a:endParaRPr lang="fr-FR"/>
        </a:p>
      </dgm:t>
    </dgm:pt>
    <dgm:pt modelId="{D82B1D01-6DF3-4C06-9C4A-7AF09329950D}" type="pres">
      <dgm:prSet presAssocID="{DBF87826-4D6D-4603-B28B-5B4071747AB3}" presName="spacing" presStyleCnt="0"/>
      <dgm:spPr/>
    </dgm:pt>
    <dgm:pt modelId="{A0601CBF-6A36-4536-A628-25358FE4CB46}" type="pres">
      <dgm:prSet presAssocID="{04EC2251-B111-4FE5-8806-9492253F673E}" presName="linNode" presStyleCnt="0"/>
      <dgm:spPr/>
    </dgm:pt>
    <dgm:pt modelId="{47E62ACE-E3AE-45D6-A655-F02EBB87B9A8}" type="pres">
      <dgm:prSet presAssocID="{04EC2251-B111-4FE5-8806-9492253F673E}" presName="parentShp" presStyleLbl="node1" presStyleIdx="1" presStyleCnt="2" custScaleX="79533">
        <dgm:presLayoutVars>
          <dgm:bulletEnabled val="1"/>
        </dgm:presLayoutVars>
      </dgm:prSet>
      <dgm:spPr/>
      <dgm:t>
        <a:bodyPr/>
        <a:lstStyle/>
        <a:p>
          <a:endParaRPr lang="fr-FR"/>
        </a:p>
      </dgm:t>
    </dgm:pt>
    <dgm:pt modelId="{6E7EA859-D6C0-46FB-A24C-171A840578BB}" type="pres">
      <dgm:prSet presAssocID="{04EC2251-B111-4FE5-8806-9492253F673E}" presName="childShp" presStyleLbl="bgAccFollowNode1" presStyleIdx="1" presStyleCnt="2" custScaleX="128379">
        <dgm:presLayoutVars>
          <dgm:bulletEnabled val="1"/>
        </dgm:presLayoutVars>
      </dgm:prSet>
      <dgm:spPr/>
      <dgm:t>
        <a:bodyPr/>
        <a:lstStyle/>
        <a:p>
          <a:endParaRPr lang="fr-FR"/>
        </a:p>
      </dgm:t>
    </dgm:pt>
  </dgm:ptLst>
  <dgm:cxnLst>
    <dgm:cxn modelId="{3100B3EC-5F76-48FA-827E-A525B0651A6F}" type="presOf" srcId="{8FA946BA-90CD-4C20-9843-40C72A987E2D}" destId="{6E7EA859-D6C0-46FB-A24C-171A840578BB}" srcOrd="0" destOrd="0" presId="urn:microsoft.com/office/officeart/2005/8/layout/vList6"/>
    <dgm:cxn modelId="{7A97400B-86D9-4C04-8157-6CDAC5DF7B33}" srcId="{04EC2251-B111-4FE5-8806-9492253F673E}" destId="{1B2F70CE-08C0-46B4-B571-D4B97B7FB950}" srcOrd="2" destOrd="0" parTransId="{A746090E-A313-4A96-A14B-ED16B9B81F43}" sibTransId="{B11C2EF3-A833-4771-93DF-3832F68E0E66}"/>
    <dgm:cxn modelId="{16474A43-DCB0-465D-8B7D-458B8725ABBD}" srcId="{04EC2251-B111-4FE5-8806-9492253F673E}" destId="{8FA946BA-90CD-4C20-9843-40C72A987E2D}" srcOrd="0" destOrd="0" parTransId="{B4CF6675-F5EA-454A-AC00-1E30C31BD470}" sibTransId="{C3437241-435F-4600-9BFE-B582EC63F41B}"/>
    <dgm:cxn modelId="{DA15DADE-7939-4646-BB43-936C6E4C26C0}" type="presOf" srcId="{1B2F70CE-08C0-46B4-B571-D4B97B7FB950}" destId="{6E7EA859-D6C0-46FB-A24C-171A840578BB}" srcOrd="0" destOrd="2" presId="urn:microsoft.com/office/officeart/2005/8/layout/vList6"/>
    <dgm:cxn modelId="{E551AF43-16FC-4B0E-9F44-F67FE01D77F2}" srcId="{E86466C9-F55E-4CB7-AABE-53C591ACF3CE}" destId="{427C1584-92FB-42DA-9AEB-FAD636970057}" srcOrd="0" destOrd="0" parTransId="{76FEFE4A-930B-4B2D-9AFF-B8F6F6DA132E}" sibTransId="{2ADAF608-8231-442F-9F61-9F1DFF296F0D}"/>
    <dgm:cxn modelId="{3E52A5E4-9766-4C78-8032-C597B1AAC6DD}" srcId="{E86466C9-F55E-4CB7-AABE-53C591ACF3CE}" destId="{72FB1701-DF2E-4A21-81D8-DFF7BAD0389B}" srcOrd="2" destOrd="0" parTransId="{31782034-B3E4-4323-AE0B-82453D9D60AF}" sibTransId="{6700D151-055D-4695-B984-9A18A7513564}"/>
    <dgm:cxn modelId="{D4B98EF2-7C62-4EA2-9074-9D2184F658B3}" type="presOf" srcId="{72FB1701-DF2E-4A21-81D8-DFF7BAD0389B}" destId="{66E1A7AF-8623-4419-B794-DCB35209C7DE}" srcOrd="0" destOrd="2" presId="urn:microsoft.com/office/officeart/2005/8/layout/vList6"/>
    <dgm:cxn modelId="{6F246D3F-60D1-48F2-B170-8D6467668DDC}" type="presOf" srcId="{427C1584-92FB-42DA-9AEB-FAD636970057}" destId="{66E1A7AF-8623-4419-B794-DCB35209C7DE}" srcOrd="0" destOrd="0" presId="urn:microsoft.com/office/officeart/2005/8/layout/vList6"/>
    <dgm:cxn modelId="{83470C4C-2C1C-47CC-A907-48287AA606B5}" type="presOf" srcId="{E86466C9-F55E-4CB7-AABE-53C591ACF3CE}" destId="{1C5E1DEC-14D4-479A-AC68-3144E89CBFBB}" srcOrd="0" destOrd="0" presId="urn:microsoft.com/office/officeart/2005/8/layout/vList6"/>
    <dgm:cxn modelId="{D6D247CB-F21F-4A09-9D17-9F0E4D91C4CE}" srcId="{23A7E33B-DCB1-4087-9DFB-7ED76A9C741D}" destId="{04EC2251-B111-4FE5-8806-9492253F673E}" srcOrd="1" destOrd="0" parTransId="{94184AD8-E813-41BB-8222-8A6925265A7E}" sibTransId="{2124EE3E-70C2-41F7-B8F2-A7230EA8538D}"/>
    <dgm:cxn modelId="{41435264-B62F-4D7D-92E9-41B542E2D362}" type="presOf" srcId="{23A7E33B-DCB1-4087-9DFB-7ED76A9C741D}" destId="{DE3A0959-199C-4856-84B8-97296D868784}" srcOrd="0" destOrd="0" presId="urn:microsoft.com/office/officeart/2005/8/layout/vList6"/>
    <dgm:cxn modelId="{1AEBB3CB-2C56-4FBF-8CB6-68598B629877}" srcId="{23A7E33B-DCB1-4087-9DFB-7ED76A9C741D}" destId="{E86466C9-F55E-4CB7-AABE-53C591ACF3CE}" srcOrd="0" destOrd="0" parTransId="{073CB700-A88B-42C1-92E9-25E1B51FE2B1}" sibTransId="{DBF87826-4D6D-4603-B28B-5B4071747AB3}"/>
    <dgm:cxn modelId="{816E1C3A-D8C0-4F08-BFE9-AE6A3FD9269C}" srcId="{04EC2251-B111-4FE5-8806-9492253F673E}" destId="{13476A7C-E165-414B-8F34-4D92A2F95DA5}" srcOrd="1" destOrd="0" parTransId="{79EB0B78-1BF5-4D17-A28F-8AB47AE7DD3E}" sibTransId="{24EFCF5A-A6AC-494D-8064-0FDE8B1638CB}"/>
    <dgm:cxn modelId="{83DC8AB4-0454-4A46-B141-BB946A5FADE9}" type="presOf" srcId="{04EC2251-B111-4FE5-8806-9492253F673E}" destId="{47E62ACE-E3AE-45D6-A655-F02EBB87B9A8}" srcOrd="0" destOrd="0" presId="urn:microsoft.com/office/officeart/2005/8/layout/vList6"/>
    <dgm:cxn modelId="{3D7522CF-8427-458A-9162-B4D1C7FD064D}" type="presOf" srcId="{13476A7C-E165-414B-8F34-4D92A2F95DA5}" destId="{6E7EA859-D6C0-46FB-A24C-171A840578BB}" srcOrd="0" destOrd="1" presId="urn:microsoft.com/office/officeart/2005/8/layout/vList6"/>
    <dgm:cxn modelId="{5D8DCE3D-C23F-4B6B-9BA0-1B3FD719035F}" srcId="{E86466C9-F55E-4CB7-AABE-53C591ACF3CE}" destId="{D34B1FBA-2E9A-4868-BC48-C02DB1767FCF}" srcOrd="1" destOrd="0" parTransId="{2E8FBE73-0074-48C6-B28D-139E8AFC7543}" sibTransId="{81E64A4E-C907-4F36-9DD9-B9A532C6EFBF}"/>
    <dgm:cxn modelId="{2F97F6C6-29CD-4981-A963-542CBC8083A7}" type="presOf" srcId="{D34B1FBA-2E9A-4868-BC48-C02DB1767FCF}" destId="{66E1A7AF-8623-4419-B794-DCB35209C7DE}" srcOrd="0" destOrd="1" presId="urn:microsoft.com/office/officeart/2005/8/layout/vList6"/>
    <dgm:cxn modelId="{4D1B59B7-4F90-4A23-94C4-D1348FC63F53}" type="presParOf" srcId="{DE3A0959-199C-4856-84B8-97296D868784}" destId="{EF2920E5-0D9F-4871-8881-01200FF7D570}" srcOrd="0" destOrd="0" presId="urn:microsoft.com/office/officeart/2005/8/layout/vList6"/>
    <dgm:cxn modelId="{597FF4A2-B32B-4F88-A750-B41559517900}" type="presParOf" srcId="{EF2920E5-0D9F-4871-8881-01200FF7D570}" destId="{1C5E1DEC-14D4-479A-AC68-3144E89CBFBB}" srcOrd="0" destOrd="0" presId="urn:microsoft.com/office/officeart/2005/8/layout/vList6"/>
    <dgm:cxn modelId="{1040B040-934F-4C1B-BD1F-FB197E3F1C39}" type="presParOf" srcId="{EF2920E5-0D9F-4871-8881-01200FF7D570}" destId="{66E1A7AF-8623-4419-B794-DCB35209C7DE}" srcOrd="1" destOrd="0" presId="urn:microsoft.com/office/officeart/2005/8/layout/vList6"/>
    <dgm:cxn modelId="{5AA87F30-C777-46E9-B076-1598898221A0}" type="presParOf" srcId="{DE3A0959-199C-4856-84B8-97296D868784}" destId="{D82B1D01-6DF3-4C06-9C4A-7AF09329950D}" srcOrd="1" destOrd="0" presId="urn:microsoft.com/office/officeart/2005/8/layout/vList6"/>
    <dgm:cxn modelId="{7195329E-F9FE-43DC-BABD-811812022C70}" type="presParOf" srcId="{DE3A0959-199C-4856-84B8-97296D868784}" destId="{A0601CBF-6A36-4536-A628-25358FE4CB46}" srcOrd="2" destOrd="0" presId="urn:microsoft.com/office/officeart/2005/8/layout/vList6"/>
    <dgm:cxn modelId="{EE329FD4-98D7-426A-A298-EE3EC10880DB}" type="presParOf" srcId="{A0601CBF-6A36-4536-A628-25358FE4CB46}" destId="{47E62ACE-E3AE-45D6-A655-F02EBB87B9A8}" srcOrd="0" destOrd="0" presId="urn:microsoft.com/office/officeart/2005/8/layout/vList6"/>
    <dgm:cxn modelId="{950F95BF-E2A5-45C8-A8C7-336AAB963064}" type="presParOf" srcId="{A0601CBF-6A36-4536-A628-25358FE4CB46}" destId="{6E7EA859-D6C0-46FB-A24C-171A840578BB}" srcOrd="1" destOrd="0" presId="urn:microsoft.com/office/officeart/2005/8/layout/v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7AD40C-A153-4D49-814D-DD269128EA99}" type="doc">
      <dgm:prSet loTypeId="urn:microsoft.com/office/officeart/2005/8/layout/arrow3" loCatId="relationship" qsTypeId="urn:microsoft.com/office/officeart/2005/8/quickstyle/3d1" qsCatId="3D" csTypeId="urn:microsoft.com/office/officeart/2005/8/colors/accent1_3" csCatId="accent1" phldr="1"/>
      <dgm:spPr/>
      <dgm:t>
        <a:bodyPr/>
        <a:lstStyle/>
        <a:p>
          <a:endParaRPr lang="fr-FR"/>
        </a:p>
      </dgm:t>
    </dgm:pt>
    <dgm:pt modelId="{4610C368-FED7-4DB3-B4E2-6DC6849AFFBA}">
      <dgm:prSet phldrT="[Texte]"/>
      <dgm:spPr/>
      <dgm:t>
        <a:bodyPr/>
        <a:lstStyle/>
        <a:p>
          <a:r>
            <a:rPr lang="fr-FR" dirty="0" err="1" smtClean="0"/>
            <a:t>Silverlight</a:t>
          </a:r>
          <a:endParaRPr lang="fr-FR" dirty="0"/>
        </a:p>
      </dgm:t>
    </dgm:pt>
    <dgm:pt modelId="{6630D190-C8A4-48AA-A517-05769AD9DFC9}" type="parTrans" cxnId="{BC6A6508-3ADD-4A0F-81DB-71848100EEA0}">
      <dgm:prSet/>
      <dgm:spPr/>
      <dgm:t>
        <a:bodyPr/>
        <a:lstStyle/>
        <a:p>
          <a:endParaRPr lang="fr-FR"/>
        </a:p>
      </dgm:t>
    </dgm:pt>
    <dgm:pt modelId="{86367AD6-2F18-4D20-AA27-BFB363E68ADE}" type="sibTrans" cxnId="{BC6A6508-3ADD-4A0F-81DB-71848100EEA0}">
      <dgm:prSet/>
      <dgm:spPr/>
      <dgm:t>
        <a:bodyPr/>
        <a:lstStyle/>
        <a:p>
          <a:endParaRPr lang="fr-FR"/>
        </a:p>
      </dgm:t>
    </dgm:pt>
    <dgm:pt modelId="{DAF25F12-9293-44A7-8F1D-E9648E7AA357}">
      <dgm:prSet phldrT="[Texte]"/>
      <dgm:spPr/>
      <dgm:t>
        <a:bodyPr/>
        <a:lstStyle/>
        <a:p>
          <a:r>
            <a:rPr lang="fr-FR" dirty="0" smtClean="0"/>
            <a:t>Flash</a:t>
          </a:r>
          <a:endParaRPr lang="fr-FR" dirty="0"/>
        </a:p>
      </dgm:t>
    </dgm:pt>
    <dgm:pt modelId="{09C9DB14-F6DC-41EE-ACF8-F3E519D8B3E4}" type="parTrans" cxnId="{6E6D90F0-F3B5-4268-8264-107056D77724}">
      <dgm:prSet/>
      <dgm:spPr/>
      <dgm:t>
        <a:bodyPr/>
        <a:lstStyle/>
        <a:p>
          <a:endParaRPr lang="fr-FR"/>
        </a:p>
      </dgm:t>
    </dgm:pt>
    <dgm:pt modelId="{B3A78946-F104-434D-8603-311BCAEBCE0B}" type="sibTrans" cxnId="{6E6D90F0-F3B5-4268-8264-107056D77724}">
      <dgm:prSet/>
      <dgm:spPr/>
      <dgm:t>
        <a:bodyPr/>
        <a:lstStyle/>
        <a:p>
          <a:endParaRPr lang="fr-FR"/>
        </a:p>
      </dgm:t>
    </dgm:pt>
    <dgm:pt modelId="{8FBD7A2C-53EA-4F33-8835-5C95EFCD83E3}">
      <dgm:prSet phldrT="[Texte]"/>
      <dgm:spPr/>
      <dgm:t>
        <a:bodyPr/>
        <a:lstStyle/>
        <a:p>
          <a:r>
            <a:rPr lang="fr-FR" dirty="0" err="1" smtClean="0"/>
            <a:t>Technical</a:t>
          </a:r>
          <a:r>
            <a:rPr lang="fr-FR" dirty="0" smtClean="0"/>
            <a:t> score : 8.3</a:t>
          </a:r>
          <a:endParaRPr lang="fr-FR" dirty="0"/>
        </a:p>
      </dgm:t>
    </dgm:pt>
    <dgm:pt modelId="{B4C40518-5376-4DA4-B9DC-87813D742C00}" type="parTrans" cxnId="{439E572B-3935-4BD1-B7D5-CFB9D6606C69}">
      <dgm:prSet/>
      <dgm:spPr/>
      <dgm:t>
        <a:bodyPr/>
        <a:lstStyle/>
        <a:p>
          <a:endParaRPr lang="fr-FR"/>
        </a:p>
      </dgm:t>
    </dgm:pt>
    <dgm:pt modelId="{B41DADE4-7025-4CAE-A515-D412544C4694}" type="sibTrans" cxnId="{439E572B-3935-4BD1-B7D5-CFB9D6606C69}">
      <dgm:prSet/>
      <dgm:spPr/>
      <dgm:t>
        <a:bodyPr/>
        <a:lstStyle/>
        <a:p>
          <a:endParaRPr lang="fr-FR"/>
        </a:p>
      </dgm:t>
    </dgm:pt>
    <dgm:pt modelId="{EC6C97F5-1B08-4D4A-8367-323F297AEF8A}">
      <dgm:prSet phldrT="[Texte]"/>
      <dgm:spPr/>
      <dgm:t>
        <a:bodyPr/>
        <a:lstStyle/>
        <a:p>
          <a:r>
            <a:rPr lang="fr-FR" dirty="0" err="1" smtClean="0"/>
            <a:t>Technical</a:t>
          </a:r>
          <a:r>
            <a:rPr lang="fr-FR" dirty="0" smtClean="0"/>
            <a:t> score : 7.8</a:t>
          </a:r>
          <a:endParaRPr lang="fr-FR" dirty="0"/>
        </a:p>
      </dgm:t>
    </dgm:pt>
    <dgm:pt modelId="{4EEA20D0-35A3-4EF6-B290-45C63F12C1D1}" type="parTrans" cxnId="{5BC6EDF8-95B1-4BD4-847D-C0859491E92D}">
      <dgm:prSet/>
      <dgm:spPr/>
      <dgm:t>
        <a:bodyPr/>
        <a:lstStyle/>
        <a:p>
          <a:endParaRPr lang="fr-FR"/>
        </a:p>
      </dgm:t>
    </dgm:pt>
    <dgm:pt modelId="{91DF120B-CF1A-4C3B-B0E9-6E86CB5FA38C}" type="sibTrans" cxnId="{5BC6EDF8-95B1-4BD4-847D-C0859491E92D}">
      <dgm:prSet/>
      <dgm:spPr/>
      <dgm:t>
        <a:bodyPr/>
        <a:lstStyle/>
        <a:p>
          <a:endParaRPr lang="fr-FR"/>
        </a:p>
      </dgm:t>
    </dgm:pt>
    <dgm:pt modelId="{E342F112-5B8F-4E98-AB98-F80C82241EE8}">
      <dgm:prSet phldrT="[Texte]"/>
      <dgm:spPr/>
      <dgm:t>
        <a:bodyPr/>
        <a:lstStyle/>
        <a:p>
          <a:r>
            <a:rPr lang="fr-FR" dirty="0" err="1" smtClean="0"/>
            <a:t>Market</a:t>
          </a:r>
          <a:r>
            <a:rPr lang="fr-FR" dirty="0" smtClean="0"/>
            <a:t> </a:t>
          </a:r>
          <a:r>
            <a:rPr lang="fr-FR" dirty="0" err="1" smtClean="0"/>
            <a:t>penetration</a:t>
          </a:r>
          <a:r>
            <a:rPr lang="fr-FR" dirty="0" smtClean="0"/>
            <a:t> : 60%</a:t>
          </a:r>
          <a:endParaRPr lang="fr-FR" dirty="0"/>
        </a:p>
      </dgm:t>
    </dgm:pt>
    <dgm:pt modelId="{FDB86453-0724-4515-9B54-E557D522C346}" type="parTrans" cxnId="{0C583C6D-0D76-44C0-9DE2-C166A2F42736}">
      <dgm:prSet/>
      <dgm:spPr/>
      <dgm:t>
        <a:bodyPr/>
        <a:lstStyle/>
        <a:p>
          <a:endParaRPr lang="fr-FR"/>
        </a:p>
      </dgm:t>
    </dgm:pt>
    <dgm:pt modelId="{6EDEDFE3-8BC4-4DCD-AE92-9C24E2ACF590}" type="sibTrans" cxnId="{0C583C6D-0D76-44C0-9DE2-C166A2F42736}">
      <dgm:prSet/>
      <dgm:spPr/>
      <dgm:t>
        <a:bodyPr/>
        <a:lstStyle/>
        <a:p>
          <a:endParaRPr lang="fr-FR"/>
        </a:p>
      </dgm:t>
    </dgm:pt>
    <dgm:pt modelId="{D92BB210-D6B7-450E-AEA0-F3C9483954BB}">
      <dgm:prSet phldrT="[Texte]"/>
      <dgm:spPr/>
      <dgm:t>
        <a:bodyPr/>
        <a:lstStyle/>
        <a:p>
          <a:r>
            <a:rPr lang="fr-FR" dirty="0" err="1" smtClean="0"/>
            <a:t>Market</a:t>
          </a:r>
          <a:r>
            <a:rPr lang="fr-FR" dirty="0" smtClean="0"/>
            <a:t> </a:t>
          </a:r>
          <a:r>
            <a:rPr lang="fr-FR" dirty="0" err="1" smtClean="0"/>
            <a:t>Penetration</a:t>
          </a:r>
          <a:r>
            <a:rPr lang="fr-FR" dirty="0" smtClean="0"/>
            <a:t> : 93%</a:t>
          </a:r>
          <a:endParaRPr lang="fr-FR" dirty="0"/>
        </a:p>
      </dgm:t>
    </dgm:pt>
    <dgm:pt modelId="{054536B0-FD1F-42FF-93BE-80815230CE88}" type="parTrans" cxnId="{A45B7310-ABEB-4676-BA83-74C559C5D33F}">
      <dgm:prSet/>
      <dgm:spPr/>
      <dgm:t>
        <a:bodyPr/>
        <a:lstStyle/>
        <a:p>
          <a:endParaRPr lang="fr-FR"/>
        </a:p>
      </dgm:t>
    </dgm:pt>
    <dgm:pt modelId="{A6155D3F-9508-4A57-A850-A043CE1DA629}" type="sibTrans" cxnId="{A45B7310-ABEB-4676-BA83-74C559C5D33F}">
      <dgm:prSet/>
      <dgm:spPr/>
      <dgm:t>
        <a:bodyPr/>
        <a:lstStyle/>
        <a:p>
          <a:endParaRPr lang="fr-FR"/>
        </a:p>
      </dgm:t>
    </dgm:pt>
    <dgm:pt modelId="{ABEE8630-F6F8-4E51-AD73-4A393D724D47}">
      <dgm:prSet phldrT="[Texte]"/>
      <dgm:spPr/>
      <dgm:t>
        <a:bodyPr/>
        <a:lstStyle/>
        <a:p>
          <a:r>
            <a:rPr lang="fr-FR" dirty="0" smtClean="0"/>
            <a:t>Windows Phone 7</a:t>
          </a:r>
          <a:endParaRPr lang="fr-FR" dirty="0"/>
        </a:p>
      </dgm:t>
    </dgm:pt>
    <dgm:pt modelId="{D50C0FC4-718B-46C5-9F6C-76CEF3719F9A}" type="parTrans" cxnId="{7024989E-F33F-4FCF-8284-02BA9920C2D8}">
      <dgm:prSet/>
      <dgm:spPr/>
      <dgm:t>
        <a:bodyPr/>
        <a:lstStyle/>
        <a:p>
          <a:endParaRPr lang="fr-FR"/>
        </a:p>
      </dgm:t>
    </dgm:pt>
    <dgm:pt modelId="{E385BB69-C582-4125-BF6F-F877A8E4ECE5}" type="sibTrans" cxnId="{7024989E-F33F-4FCF-8284-02BA9920C2D8}">
      <dgm:prSet/>
      <dgm:spPr/>
      <dgm:t>
        <a:bodyPr/>
        <a:lstStyle/>
        <a:p>
          <a:endParaRPr lang="fr-FR"/>
        </a:p>
      </dgm:t>
    </dgm:pt>
    <dgm:pt modelId="{F0036AC1-DA7F-4DAA-9D39-5D8720407692}">
      <dgm:prSet phldrT="[Texte]"/>
      <dgm:spPr/>
      <dgm:t>
        <a:bodyPr/>
        <a:lstStyle/>
        <a:p>
          <a:r>
            <a:rPr lang="fr-FR" dirty="0" err="1" smtClean="0"/>
            <a:t>Touch</a:t>
          </a:r>
          <a:r>
            <a:rPr lang="fr-FR" dirty="0" smtClean="0"/>
            <a:t> </a:t>
          </a:r>
          <a:r>
            <a:rPr lang="fr-FR" dirty="0" err="1" smtClean="0"/>
            <a:t>screen</a:t>
          </a:r>
          <a:r>
            <a:rPr lang="fr-FR" dirty="0" smtClean="0"/>
            <a:t> </a:t>
          </a:r>
          <a:r>
            <a:rPr lang="fr-FR" dirty="0" err="1" smtClean="0"/>
            <a:t>features</a:t>
          </a:r>
          <a:endParaRPr lang="fr-FR" dirty="0"/>
        </a:p>
      </dgm:t>
    </dgm:pt>
    <dgm:pt modelId="{22F4F992-89A3-4978-B3B2-F32E6D76D354}" type="parTrans" cxnId="{F51FC203-715F-435F-BC86-4010724FAE24}">
      <dgm:prSet/>
      <dgm:spPr/>
      <dgm:t>
        <a:bodyPr/>
        <a:lstStyle/>
        <a:p>
          <a:endParaRPr lang="fr-FR"/>
        </a:p>
      </dgm:t>
    </dgm:pt>
    <dgm:pt modelId="{1105FAF5-26B5-4596-97A0-359C6A8305B1}" type="sibTrans" cxnId="{F51FC203-715F-435F-BC86-4010724FAE24}">
      <dgm:prSet/>
      <dgm:spPr/>
      <dgm:t>
        <a:bodyPr/>
        <a:lstStyle/>
        <a:p>
          <a:endParaRPr lang="fr-FR"/>
        </a:p>
      </dgm:t>
    </dgm:pt>
    <dgm:pt modelId="{65B41CE3-3FD6-4421-BE37-C04A968E7C3A}" type="pres">
      <dgm:prSet presAssocID="{1D7AD40C-A153-4D49-814D-DD269128EA99}" presName="compositeShape" presStyleCnt="0">
        <dgm:presLayoutVars>
          <dgm:chMax val="2"/>
          <dgm:dir/>
          <dgm:resizeHandles val="exact"/>
        </dgm:presLayoutVars>
      </dgm:prSet>
      <dgm:spPr/>
      <dgm:t>
        <a:bodyPr/>
        <a:lstStyle/>
        <a:p>
          <a:endParaRPr lang="en-US"/>
        </a:p>
      </dgm:t>
    </dgm:pt>
    <dgm:pt modelId="{BD1ACF72-77F3-481E-9917-ACA7D628A5F3}" type="pres">
      <dgm:prSet presAssocID="{1D7AD40C-A153-4D49-814D-DD269128EA99}" presName="divider" presStyleLbl="fgShp" presStyleIdx="0" presStyleCnt="1"/>
      <dgm:spPr/>
    </dgm:pt>
    <dgm:pt modelId="{936BDC29-3C39-4671-A9DE-C1E74ADCF8A5}" type="pres">
      <dgm:prSet presAssocID="{4610C368-FED7-4DB3-B4E2-6DC6849AFFBA}" presName="downArrow" presStyleLbl="node1" presStyleIdx="0" presStyleCnt="2"/>
      <dgm:spPr>
        <a:effectLst>
          <a:outerShdw blurRad="50800" dist="38100" dir="13500000" algn="br" rotWithShape="0">
            <a:prstClr val="black">
              <a:alpha val="40000"/>
            </a:prstClr>
          </a:outerShdw>
        </a:effectLst>
      </dgm:spPr>
    </dgm:pt>
    <dgm:pt modelId="{72E12339-01CF-4F68-89F5-9359675803A3}" type="pres">
      <dgm:prSet presAssocID="{4610C368-FED7-4DB3-B4E2-6DC6849AFFBA}" presName="downArrowText" presStyleLbl="revTx" presStyleIdx="0" presStyleCnt="2" custScaleX="171090" custScaleY="141048">
        <dgm:presLayoutVars>
          <dgm:bulletEnabled val="1"/>
        </dgm:presLayoutVars>
      </dgm:prSet>
      <dgm:spPr/>
      <dgm:t>
        <a:bodyPr/>
        <a:lstStyle/>
        <a:p>
          <a:endParaRPr lang="fr-FR"/>
        </a:p>
      </dgm:t>
    </dgm:pt>
    <dgm:pt modelId="{AF238B12-97B6-4665-A1B8-6C573E95567E}" type="pres">
      <dgm:prSet presAssocID="{DAF25F12-9293-44A7-8F1D-E9648E7AA357}" presName="upArrow" presStyleLbl="node1" presStyleIdx="1" presStyleCnt="2"/>
      <dgm:spPr>
        <a:effectLst>
          <a:outerShdw blurRad="50800" dist="38100" dir="2700000" algn="tl" rotWithShape="0">
            <a:prstClr val="black">
              <a:alpha val="40000"/>
            </a:prstClr>
          </a:outerShdw>
        </a:effectLst>
      </dgm:spPr>
    </dgm:pt>
    <dgm:pt modelId="{236D3E95-3CBF-4812-97E3-C44583E8AF2A}" type="pres">
      <dgm:prSet presAssocID="{DAF25F12-9293-44A7-8F1D-E9648E7AA357}" presName="upArrowText" presStyleLbl="revTx" presStyleIdx="1" presStyleCnt="2" custScaleX="178905" custScaleY="129590">
        <dgm:presLayoutVars>
          <dgm:bulletEnabled val="1"/>
        </dgm:presLayoutVars>
      </dgm:prSet>
      <dgm:spPr/>
      <dgm:t>
        <a:bodyPr/>
        <a:lstStyle/>
        <a:p>
          <a:endParaRPr lang="en-US"/>
        </a:p>
      </dgm:t>
    </dgm:pt>
  </dgm:ptLst>
  <dgm:cxnLst>
    <dgm:cxn modelId="{6E6D90F0-F3B5-4268-8264-107056D77724}" srcId="{1D7AD40C-A153-4D49-814D-DD269128EA99}" destId="{DAF25F12-9293-44A7-8F1D-E9648E7AA357}" srcOrd="1" destOrd="0" parTransId="{09C9DB14-F6DC-41EE-ACF8-F3E519D8B3E4}" sibTransId="{B3A78946-F104-434D-8603-311BCAEBCE0B}"/>
    <dgm:cxn modelId="{84B23830-7A12-43B9-ADB9-0CE9E8962180}" type="presOf" srcId="{DAF25F12-9293-44A7-8F1D-E9648E7AA357}" destId="{236D3E95-3CBF-4812-97E3-C44583E8AF2A}" srcOrd="0" destOrd="0" presId="urn:microsoft.com/office/officeart/2005/8/layout/arrow3"/>
    <dgm:cxn modelId="{5BC6EDF8-95B1-4BD4-847D-C0859491E92D}" srcId="{DAF25F12-9293-44A7-8F1D-E9648E7AA357}" destId="{EC6C97F5-1B08-4D4A-8367-323F297AEF8A}" srcOrd="0" destOrd="0" parTransId="{4EEA20D0-35A3-4EF6-B290-45C63F12C1D1}" sibTransId="{91DF120B-CF1A-4C3B-B0E9-6E86CB5FA38C}"/>
    <dgm:cxn modelId="{0C583C6D-0D76-44C0-9DE2-C166A2F42736}" srcId="{4610C368-FED7-4DB3-B4E2-6DC6849AFFBA}" destId="{E342F112-5B8F-4E98-AB98-F80C82241EE8}" srcOrd="1" destOrd="0" parTransId="{FDB86453-0724-4515-9B54-E557D522C346}" sibTransId="{6EDEDFE3-8BC4-4DCD-AE92-9C24E2ACF590}"/>
    <dgm:cxn modelId="{F51FC203-715F-435F-BC86-4010724FAE24}" srcId="{DAF25F12-9293-44A7-8F1D-E9648E7AA357}" destId="{F0036AC1-DA7F-4DAA-9D39-5D8720407692}" srcOrd="2" destOrd="0" parTransId="{22F4F992-89A3-4978-B3B2-F32E6D76D354}" sibTransId="{1105FAF5-26B5-4596-97A0-359C6A8305B1}"/>
    <dgm:cxn modelId="{ED7C883F-8E2D-4AE3-AB94-35502964E9CA}" type="presOf" srcId="{EC6C97F5-1B08-4D4A-8367-323F297AEF8A}" destId="{236D3E95-3CBF-4812-97E3-C44583E8AF2A}" srcOrd="0" destOrd="1" presId="urn:microsoft.com/office/officeart/2005/8/layout/arrow3"/>
    <dgm:cxn modelId="{7024989E-F33F-4FCF-8284-02BA9920C2D8}" srcId="{4610C368-FED7-4DB3-B4E2-6DC6849AFFBA}" destId="{ABEE8630-F6F8-4E51-AD73-4A393D724D47}" srcOrd="2" destOrd="0" parTransId="{D50C0FC4-718B-46C5-9F6C-76CEF3719F9A}" sibTransId="{E385BB69-C582-4125-BF6F-F877A8E4ECE5}"/>
    <dgm:cxn modelId="{015FF8AF-DCED-4455-9A18-ACF97820DC26}" type="presOf" srcId="{F0036AC1-DA7F-4DAA-9D39-5D8720407692}" destId="{236D3E95-3CBF-4812-97E3-C44583E8AF2A}" srcOrd="0" destOrd="3" presId="urn:microsoft.com/office/officeart/2005/8/layout/arrow3"/>
    <dgm:cxn modelId="{4C428640-A1AF-4612-8F5D-30ECDDAB65AC}" type="presOf" srcId="{E342F112-5B8F-4E98-AB98-F80C82241EE8}" destId="{72E12339-01CF-4F68-89F5-9359675803A3}" srcOrd="0" destOrd="2" presId="urn:microsoft.com/office/officeart/2005/8/layout/arrow3"/>
    <dgm:cxn modelId="{580BAEE6-9674-4E20-94F8-0FEF14C76D63}" type="presOf" srcId="{ABEE8630-F6F8-4E51-AD73-4A393D724D47}" destId="{72E12339-01CF-4F68-89F5-9359675803A3}" srcOrd="0" destOrd="3" presId="urn:microsoft.com/office/officeart/2005/8/layout/arrow3"/>
    <dgm:cxn modelId="{718755E0-7E76-411F-A725-3B04246425EB}" type="presOf" srcId="{8FBD7A2C-53EA-4F33-8835-5C95EFCD83E3}" destId="{72E12339-01CF-4F68-89F5-9359675803A3}" srcOrd="0" destOrd="1" presId="urn:microsoft.com/office/officeart/2005/8/layout/arrow3"/>
    <dgm:cxn modelId="{92E6B215-2987-45FC-AA21-73F8705D106B}" type="presOf" srcId="{D92BB210-D6B7-450E-AEA0-F3C9483954BB}" destId="{236D3E95-3CBF-4812-97E3-C44583E8AF2A}" srcOrd="0" destOrd="2" presId="urn:microsoft.com/office/officeart/2005/8/layout/arrow3"/>
    <dgm:cxn modelId="{BC6A6508-3ADD-4A0F-81DB-71848100EEA0}" srcId="{1D7AD40C-A153-4D49-814D-DD269128EA99}" destId="{4610C368-FED7-4DB3-B4E2-6DC6849AFFBA}" srcOrd="0" destOrd="0" parTransId="{6630D190-C8A4-48AA-A517-05769AD9DFC9}" sibTransId="{86367AD6-2F18-4D20-AA27-BFB363E68ADE}"/>
    <dgm:cxn modelId="{439E572B-3935-4BD1-B7D5-CFB9D6606C69}" srcId="{4610C368-FED7-4DB3-B4E2-6DC6849AFFBA}" destId="{8FBD7A2C-53EA-4F33-8835-5C95EFCD83E3}" srcOrd="0" destOrd="0" parTransId="{B4C40518-5376-4DA4-B9DC-87813D742C00}" sibTransId="{B41DADE4-7025-4CAE-A515-D412544C4694}"/>
    <dgm:cxn modelId="{6BD48DFA-283C-41FE-B74F-E2F7F6DDC8CB}" type="presOf" srcId="{4610C368-FED7-4DB3-B4E2-6DC6849AFFBA}" destId="{72E12339-01CF-4F68-89F5-9359675803A3}" srcOrd="0" destOrd="0" presId="urn:microsoft.com/office/officeart/2005/8/layout/arrow3"/>
    <dgm:cxn modelId="{A45B7310-ABEB-4676-BA83-74C559C5D33F}" srcId="{DAF25F12-9293-44A7-8F1D-E9648E7AA357}" destId="{D92BB210-D6B7-450E-AEA0-F3C9483954BB}" srcOrd="1" destOrd="0" parTransId="{054536B0-FD1F-42FF-93BE-80815230CE88}" sibTransId="{A6155D3F-9508-4A57-A850-A043CE1DA629}"/>
    <dgm:cxn modelId="{49CD22C5-46C6-4C96-9B49-AB6D183CF25B}" type="presOf" srcId="{1D7AD40C-A153-4D49-814D-DD269128EA99}" destId="{65B41CE3-3FD6-4421-BE37-C04A968E7C3A}" srcOrd="0" destOrd="0" presId="urn:microsoft.com/office/officeart/2005/8/layout/arrow3"/>
    <dgm:cxn modelId="{FD848021-32A3-4ED2-B7D2-61771AD6F731}" type="presParOf" srcId="{65B41CE3-3FD6-4421-BE37-C04A968E7C3A}" destId="{BD1ACF72-77F3-481E-9917-ACA7D628A5F3}" srcOrd="0" destOrd="0" presId="urn:microsoft.com/office/officeart/2005/8/layout/arrow3"/>
    <dgm:cxn modelId="{06F5D25A-B992-47A9-98DD-DA65FFA64F83}" type="presParOf" srcId="{65B41CE3-3FD6-4421-BE37-C04A968E7C3A}" destId="{936BDC29-3C39-4671-A9DE-C1E74ADCF8A5}" srcOrd="1" destOrd="0" presId="urn:microsoft.com/office/officeart/2005/8/layout/arrow3"/>
    <dgm:cxn modelId="{A548B08B-05AE-461D-B333-BDE9181727EE}" type="presParOf" srcId="{65B41CE3-3FD6-4421-BE37-C04A968E7C3A}" destId="{72E12339-01CF-4F68-89F5-9359675803A3}" srcOrd="2" destOrd="0" presId="urn:microsoft.com/office/officeart/2005/8/layout/arrow3"/>
    <dgm:cxn modelId="{FA9A1716-D9E3-4FE7-94A5-F30E8E3C44EF}" type="presParOf" srcId="{65B41CE3-3FD6-4421-BE37-C04A968E7C3A}" destId="{AF238B12-97B6-4665-A1B8-6C573E95567E}" srcOrd="3" destOrd="0" presId="urn:microsoft.com/office/officeart/2005/8/layout/arrow3"/>
    <dgm:cxn modelId="{D28A0F4F-72D2-45AE-B0B3-9975E153FF68}" type="presParOf" srcId="{65B41CE3-3FD6-4421-BE37-C04A968E7C3A}" destId="{236D3E95-3CBF-4812-97E3-C44583E8AF2A}" srcOrd="4" destOrd="0" presId="urn:microsoft.com/office/officeart/2005/8/layout/arrow3"/>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F417E0-02DC-4626-85EB-A6EE984DF66E}">
      <dsp:nvSpPr>
        <dsp:cNvPr id="0" name=""/>
        <dsp:cNvSpPr/>
      </dsp:nvSpPr>
      <dsp:spPr>
        <a:xfrm>
          <a:off x="1590687" y="553287"/>
          <a:ext cx="2501936" cy="2501936"/>
        </a:xfrm>
        <a:prstGeom prst="ellipse">
          <a:avLst/>
        </a:prstGeom>
        <a:solidFill>
          <a:schemeClr val="accent1">
            <a:alpha val="50000"/>
            <a:hueOff val="0"/>
            <a:satOff val="0"/>
            <a:lumOff val="0"/>
            <a:alphaOff val="0"/>
          </a:schemeClr>
        </a:solidFill>
        <a:ln>
          <a:noFill/>
        </a:ln>
        <a:effectLst>
          <a:outerShdw blurRad="57150" dist="38100" dir="5400000" algn="ctr" rotWithShape="0">
            <a:schemeClr val="accent1">
              <a:alpha val="50000"/>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37690" tIns="22860" rIns="137690" bIns="22860" numCol="1" spcCol="1270" anchor="ctr" anchorCtr="0">
          <a:noAutofit/>
        </a:bodyPr>
        <a:lstStyle/>
        <a:p>
          <a:pPr lvl="0" algn="r" defTabSz="800100">
            <a:lnSpc>
              <a:spcPct val="90000"/>
            </a:lnSpc>
            <a:spcBef>
              <a:spcPct val="0"/>
            </a:spcBef>
            <a:spcAft>
              <a:spcPct val="35000"/>
            </a:spcAft>
          </a:pPr>
          <a:r>
            <a:rPr lang="fr-FR" sz="1800" kern="1200" dirty="0" smtClean="0"/>
            <a:t>WPF</a:t>
          </a:r>
          <a:endParaRPr lang="fr-FR" sz="1800" kern="1200" dirty="0"/>
        </a:p>
      </dsp:txBody>
      <dsp:txXfrm>
        <a:off x="1590687" y="553287"/>
        <a:ext cx="2501936" cy="2501936"/>
      </dsp:txXfrm>
    </dsp:sp>
    <dsp:sp modelId="{E393E66F-1265-45B8-8C5F-143658CA263F}">
      <dsp:nvSpPr>
        <dsp:cNvPr id="0" name=""/>
        <dsp:cNvSpPr/>
      </dsp:nvSpPr>
      <dsp:spPr>
        <a:xfrm>
          <a:off x="1008108" y="792097"/>
          <a:ext cx="2090567" cy="2090567"/>
        </a:xfrm>
        <a:prstGeom prst="ellipse">
          <a:avLst/>
        </a:prstGeom>
        <a:solidFill>
          <a:schemeClr val="accent3">
            <a:lumMod val="60000"/>
            <a:lumOff val="40000"/>
            <a:alpha val="50000"/>
          </a:schemeClr>
        </a:solidFill>
        <a:ln>
          <a:noFill/>
        </a:ln>
        <a:effectLst>
          <a:outerShdw blurRad="57150" dist="38100" dir="5400000" algn="ctr" rotWithShape="0">
            <a:schemeClr val="accent1">
              <a:alpha val="50000"/>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37690" tIns="26670" rIns="137690" bIns="26670" numCol="1" spcCol="1270" anchor="ctr" anchorCtr="0">
          <a:noAutofit/>
        </a:bodyPr>
        <a:lstStyle/>
        <a:p>
          <a:pPr lvl="0" algn="ctr" defTabSz="933450">
            <a:lnSpc>
              <a:spcPct val="90000"/>
            </a:lnSpc>
            <a:spcBef>
              <a:spcPct val="0"/>
            </a:spcBef>
            <a:spcAft>
              <a:spcPct val="35000"/>
            </a:spcAft>
          </a:pPr>
          <a:r>
            <a:rPr lang="fr-FR" sz="2100" kern="1200" dirty="0" err="1" smtClean="0"/>
            <a:t>Silverlight</a:t>
          </a:r>
          <a:endParaRPr lang="fr-FR" sz="2100" kern="1200" dirty="0"/>
        </a:p>
      </dsp:txBody>
      <dsp:txXfrm>
        <a:off x="1008108" y="792097"/>
        <a:ext cx="2090567" cy="209056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1A1BD7-FA80-4B4C-936E-4A939B246202}">
      <dsp:nvSpPr>
        <dsp:cNvPr id="0" name=""/>
        <dsp:cNvSpPr/>
      </dsp:nvSpPr>
      <dsp:spPr>
        <a:xfrm rot="5400000">
          <a:off x="-180999" y="183274"/>
          <a:ext cx="1206666" cy="844666"/>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1</a:t>
          </a:r>
          <a:endParaRPr lang="fr-FR" sz="2300" kern="1200" dirty="0"/>
        </a:p>
      </dsp:txBody>
      <dsp:txXfrm rot="5400000">
        <a:off x="-180999" y="183274"/>
        <a:ext cx="1206666" cy="844666"/>
      </dsp:txXfrm>
    </dsp:sp>
    <dsp:sp modelId="{7AA5F5B9-F45F-485A-8666-705F75856489}">
      <dsp:nvSpPr>
        <dsp:cNvPr id="0" name=""/>
        <dsp:cNvSpPr/>
      </dsp:nvSpPr>
      <dsp:spPr>
        <a:xfrm rot="5400000">
          <a:off x="4144966" y="-3298025"/>
          <a:ext cx="784333" cy="738493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dirty="0" smtClean="0">
              <a:solidFill>
                <a:schemeClr val="tx1"/>
              </a:solidFill>
              <a:latin typeface="+mn-lt"/>
              <a:ea typeface="+mn-ea"/>
              <a:cs typeface="+mn-cs"/>
            </a:rPr>
            <a:t>support for a small subset of XAML</a:t>
          </a:r>
          <a:endParaRPr lang="fr-FR" sz="2200" kern="1200" dirty="0"/>
        </a:p>
        <a:p>
          <a:pPr marL="228600" lvl="1" indent="-228600" algn="l" defTabSz="977900">
            <a:lnSpc>
              <a:spcPct val="90000"/>
            </a:lnSpc>
            <a:spcBef>
              <a:spcPct val="0"/>
            </a:spcBef>
            <a:spcAft>
              <a:spcPct val="15000"/>
            </a:spcAft>
            <a:buChar char="••"/>
          </a:pPr>
          <a:r>
            <a:rPr lang="fr-FR" sz="2200" kern="1200" dirty="0" smtClean="0"/>
            <a:t>JavaScript + XAML, no CLR</a:t>
          </a:r>
          <a:endParaRPr lang="fr-FR" sz="2200" kern="1200" dirty="0"/>
        </a:p>
      </dsp:txBody>
      <dsp:txXfrm rot="5400000">
        <a:off x="4144966" y="-3298025"/>
        <a:ext cx="784333" cy="7384933"/>
      </dsp:txXfrm>
    </dsp:sp>
    <dsp:sp modelId="{0FA54570-07FF-44D7-8483-148D97CC4C51}">
      <dsp:nvSpPr>
        <dsp:cNvPr id="0" name=""/>
        <dsp:cNvSpPr/>
      </dsp:nvSpPr>
      <dsp:spPr>
        <a:xfrm rot="5400000">
          <a:off x="-180999" y="1242681"/>
          <a:ext cx="1206666" cy="844666"/>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2</a:t>
          </a:r>
          <a:endParaRPr lang="fr-FR" sz="2300" kern="1200" dirty="0"/>
        </a:p>
      </dsp:txBody>
      <dsp:txXfrm rot="5400000">
        <a:off x="-180999" y="1242681"/>
        <a:ext cx="1206666" cy="844666"/>
      </dsp:txXfrm>
    </dsp:sp>
    <dsp:sp modelId="{D84C461A-A247-4B56-B8EA-1445C1B4DFDC}">
      <dsp:nvSpPr>
        <dsp:cNvPr id="0" name=""/>
        <dsp:cNvSpPr/>
      </dsp:nvSpPr>
      <dsp:spPr>
        <a:xfrm rot="5400000">
          <a:off x="4144966" y="-2238618"/>
          <a:ext cx="784333" cy="738493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dirty="0" smtClean="0">
              <a:solidFill>
                <a:schemeClr val="tx1"/>
              </a:solidFill>
              <a:latin typeface="+mn-lt"/>
              <a:ea typeface="+mn-ea"/>
              <a:cs typeface="+mn-cs"/>
            </a:rPr>
            <a:t>based on Microsoft .NET Framework 3.5</a:t>
          </a:r>
          <a:endParaRPr lang="fr-FR" sz="2200" kern="1200" dirty="0"/>
        </a:p>
        <a:p>
          <a:pPr marL="228600" lvl="1" indent="-228600" algn="l" defTabSz="977900">
            <a:lnSpc>
              <a:spcPct val="90000"/>
            </a:lnSpc>
            <a:spcBef>
              <a:spcPct val="0"/>
            </a:spcBef>
            <a:spcAft>
              <a:spcPct val="15000"/>
            </a:spcAft>
            <a:buChar char="••"/>
          </a:pPr>
          <a:r>
            <a:rPr lang="en-US" sz="2200" kern="1200" baseline="0" dirty="0" smtClean="0">
              <a:solidFill>
                <a:schemeClr val="tx1"/>
              </a:solidFill>
              <a:latin typeface="+mn-lt"/>
              <a:ea typeface="+mn-ea"/>
              <a:cs typeface="+mn-cs"/>
            </a:rPr>
            <a:t>Cross-browser, cross-platform, and cross-device RIAs</a:t>
          </a:r>
          <a:endParaRPr lang="fr-FR" sz="2200" kern="1200" dirty="0"/>
        </a:p>
      </dsp:txBody>
      <dsp:txXfrm rot="5400000">
        <a:off x="4144966" y="-2238618"/>
        <a:ext cx="784333" cy="7384933"/>
      </dsp:txXfrm>
    </dsp:sp>
    <dsp:sp modelId="{6A346F3C-0B70-4204-97B2-FC680692C387}">
      <dsp:nvSpPr>
        <dsp:cNvPr id="0" name=""/>
        <dsp:cNvSpPr/>
      </dsp:nvSpPr>
      <dsp:spPr>
        <a:xfrm rot="5400000">
          <a:off x="-180999" y="2302088"/>
          <a:ext cx="1206666" cy="844666"/>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3</a:t>
          </a:r>
          <a:endParaRPr lang="fr-FR" sz="2300" kern="1200" dirty="0"/>
        </a:p>
      </dsp:txBody>
      <dsp:txXfrm rot="5400000">
        <a:off x="-180999" y="2302088"/>
        <a:ext cx="1206666" cy="844666"/>
      </dsp:txXfrm>
    </dsp:sp>
    <dsp:sp modelId="{653493C6-4B23-4F60-873C-E9D497543B84}">
      <dsp:nvSpPr>
        <dsp:cNvPr id="0" name=""/>
        <dsp:cNvSpPr/>
      </dsp:nvSpPr>
      <dsp:spPr>
        <a:xfrm rot="5400000">
          <a:off x="4144966" y="-1179211"/>
          <a:ext cx="784333" cy="738493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dirty="0" smtClean="0">
              <a:solidFill>
                <a:schemeClr val="tx1"/>
              </a:solidFill>
              <a:latin typeface="+mn-lt"/>
              <a:ea typeface="+mn-ea"/>
              <a:cs typeface="+mn-cs"/>
            </a:rPr>
            <a:t>Improved graphics capabilities</a:t>
          </a:r>
          <a:endParaRPr lang="fr-FR" sz="2200" kern="1200" dirty="0"/>
        </a:p>
        <a:p>
          <a:pPr marL="228600" lvl="1" indent="-228600" algn="l" defTabSz="977900">
            <a:lnSpc>
              <a:spcPct val="90000"/>
            </a:lnSpc>
            <a:spcBef>
              <a:spcPct val="0"/>
            </a:spcBef>
            <a:spcAft>
              <a:spcPct val="15000"/>
            </a:spcAft>
            <a:buChar char="••"/>
          </a:pPr>
          <a:r>
            <a:rPr lang="en-US" sz="2200" kern="1200" baseline="0" dirty="0" smtClean="0">
              <a:solidFill>
                <a:schemeClr val="tx1"/>
              </a:solidFill>
              <a:latin typeface="+mn-lt"/>
              <a:ea typeface="+mn-ea"/>
              <a:cs typeface="+mn-cs"/>
            </a:rPr>
            <a:t>Enhanced media management</a:t>
          </a:r>
          <a:endParaRPr lang="fr-FR" sz="2200" kern="1200" dirty="0"/>
        </a:p>
      </dsp:txBody>
      <dsp:txXfrm rot="5400000">
        <a:off x="4144966" y="-1179211"/>
        <a:ext cx="784333" cy="7384933"/>
      </dsp:txXfrm>
    </dsp:sp>
    <dsp:sp modelId="{739225D3-FA3F-49FE-BA45-12D0889E8B50}">
      <dsp:nvSpPr>
        <dsp:cNvPr id="0" name=""/>
        <dsp:cNvSpPr/>
      </dsp:nvSpPr>
      <dsp:spPr>
        <a:xfrm rot="5400000">
          <a:off x="-180999" y="3361495"/>
          <a:ext cx="1206666" cy="844666"/>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4</a:t>
          </a:r>
          <a:endParaRPr lang="fr-FR" sz="2300" kern="1200" dirty="0"/>
        </a:p>
      </dsp:txBody>
      <dsp:txXfrm rot="5400000">
        <a:off x="-180999" y="3361495"/>
        <a:ext cx="1206666" cy="844666"/>
      </dsp:txXfrm>
    </dsp:sp>
    <dsp:sp modelId="{3D4C5819-7D48-4C5A-BA4F-8ECAE68B6B99}">
      <dsp:nvSpPr>
        <dsp:cNvPr id="0" name=""/>
        <dsp:cNvSpPr/>
      </dsp:nvSpPr>
      <dsp:spPr>
        <a:xfrm rot="5400000">
          <a:off x="4144966" y="-119804"/>
          <a:ext cx="784333" cy="738493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smtClean="0">
              <a:solidFill>
                <a:schemeClr val="tx1"/>
              </a:solidFill>
              <a:latin typeface="+mn-lt"/>
              <a:ea typeface="+mn-ea"/>
              <a:cs typeface="+mn-cs"/>
            </a:rPr>
            <a:t>Line of Business (LoB) data-driven RIAs </a:t>
          </a:r>
          <a:endParaRPr lang="fr-FR" sz="2200" kern="1200" dirty="0"/>
        </a:p>
        <a:p>
          <a:pPr marL="228600" lvl="1" indent="-228600" algn="l" defTabSz="977900">
            <a:lnSpc>
              <a:spcPct val="90000"/>
            </a:lnSpc>
            <a:spcBef>
              <a:spcPct val="0"/>
            </a:spcBef>
            <a:spcAft>
              <a:spcPct val="15000"/>
            </a:spcAft>
            <a:buChar char="••"/>
          </a:pPr>
          <a:r>
            <a:rPr lang="fr-FR" sz="2200" kern="1200" dirty="0" smtClean="0"/>
            <a:t>Windows Phone 7 and out-of-browser applications</a:t>
          </a:r>
          <a:endParaRPr lang="fr-FR" sz="2200" kern="1200" dirty="0"/>
        </a:p>
      </dsp:txBody>
      <dsp:txXfrm rot="5400000">
        <a:off x="4144966" y="-119804"/>
        <a:ext cx="784333" cy="738493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E1A7AF-8623-4419-B794-DCB35209C7DE}">
      <dsp:nvSpPr>
        <dsp:cNvPr id="0" name=""/>
        <dsp:cNvSpPr/>
      </dsp:nvSpPr>
      <dsp:spPr>
        <a:xfrm>
          <a:off x="1816124" y="611"/>
          <a:ext cx="4699289" cy="2386643"/>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7150" dist="38100" dir="5400000" algn="ctr" rotWithShape="0">
            <a:schemeClr val="accent1">
              <a:alpha val="90000"/>
              <a:tint val="40000"/>
              <a:hueOff val="0"/>
              <a:satOff val="0"/>
              <a:lumOff val="0"/>
              <a:alphaOff val="0"/>
              <a:shade val="9000"/>
              <a:satMod val="105000"/>
              <a:alpha val="48000"/>
            </a:scheme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fr-FR" sz="2000" kern="1200" dirty="0" smtClean="0"/>
            <a:t>One of the </a:t>
          </a:r>
          <a:r>
            <a:rPr lang="fr-FR" sz="2000" kern="1200" dirty="0" err="1" smtClean="0"/>
            <a:t>most</a:t>
          </a:r>
          <a:r>
            <a:rPr lang="fr-FR" sz="2000" kern="1200" dirty="0" smtClean="0"/>
            <a:t> </a:t>
          </a:r>
          <a:r>
            <a:rPr lang="fr-FR" sz="2000" kern="1200" dirty="0" err="1" smtClean="0"/>
            <a:t>assisted</a:t>
          </a:r>
          <a:r>
            <a:rPr lang="fr-FR" sz="2000" kern="1200" dirty="0" smtClean="0"/>
            <a:t>  IDE</a:t>
          </a:r>
          <a:endParaRPr lang="fr-FR" sz="2000" kern="1200" dirty="0"/>
        </a:p>
        <a:p>
          <a:pPr marL="228600" lvl="1" indent="-228600" algn="l" defTabSz="889000">
            <a:lnSpc>
              <a:spcPct val="90000"/>
            </a:lnSpc>
            <a:spcBef>
              <a:spcPct val="0"/>
            </a:spcBef>
            <a:spcAft>
              <a:spcPct val="15000"/>
            </a:spcAft>
            <a:buChar char="••"/>
          </a:pPr>
          <a:r>
            <a:rPr lang="fr-FR" sz="2000" kern="1200" dirty="0" err="1" smtClean="0"/>
            <a:t>Designed</a:t>
          </a:r>
          <a:r>
            <a:rPr lang="fr-FR" sz="2000" kern="1200" dirty="0" smtClean="0"/>
            <a:t> to </a:t>
          </a:r>
          <a:r>
            <a:rPr lang="fr-FR" sz="2000" kern="1200" dirty="0" err="1" smtClean="0"/>
            <a:t>work</a:t>
          </a:r>
          <a:r>
            <a:rPr lang="fr-FR" sz="2000" kern="1200" dirty="0" smtClean="0"/>
            <a:t> </a:t>
          </a:r>
          <a:r>
            <a:rPr lang="fr-FR" sz="2000" kern="1200" dirty="0" err="1" smtClean="0"/>
            <a:t>with</a:t>
          </a:r>
          <a:r>
            <a:rPr lang="fr-FR" sz="2000" kern="1200" dirty="0" smtClean="0"/>
            <a:t> </a:t>
          </a:r>
          <a:r>
            <a:rPr lang="fr-FR" sz="2000" kern="1200" dirty="0" err="1" smtClean="0"/>
            <a:t>msdn</a:t>
          </a:r>
          <a:r>
            <a:rPr lang="fr-FR" sz="2000" kern="1200" dirty="0" smtClean="0"/>
            <a:t> and the .NET Framework</a:t>
          </a:r>
          <a:endParaRPr lang="fr-FR" sz="2000" kern="1200" dirty="0"/>
        </a:p>
        <a:p>
          <a:pPr marL="228600" lvl="1" indent="-228600" algn="l" defTabSz="889000">
            <a:lnSpc>
              <a:spcPct val="90000"/>
            </a:lnSpc>
            <a:spcBef>
              <a:spcPct val="0"/>
            </a:spcBef>
            <a:spcAft>
              <a:spcPct val="15000"/>
            </a:spcAft>
            <a:buChar char="••"/>
          </a:pPr>
          <a:r>
            <a:rPr lang="fr-FR" sz="2000" kern="1200" dirty="0" smtClean="0"/>
            <a:t>A lot of </a:t>
          </a:r>
          <a:r>
            <a:rPr lang="fr-FR" sz="2000" kern="1200" dirty="0" err="1" smtClean="0"/>
            <a:t>pre</a:t>
          </a:r>
          <a:r>
            <a:rPr lang="fr-FR" sz="2000" kern="1200" dirty="0" smtClean="0"/>
            <a:t>-</a:t>
          </a:r>
          <a:r>
            <a:rPr lang="fr-FR" sz="2000" kern="1200" dirty="0" err="1" smtClean="0"/>
            <a:t>existing</a:t>
          </a:r>
          <a:r>
            <a:rPr lang="fr-FR" sz="2000" kern="1200" dirty="0" smtClean="0"/>
            <a:t> patterns</a:t>
          </a:r>
          <a:endParaRPr lang="fr-FR" sz="2000" kern="1200" dirty="0"/>
        </a:p>
      </dsp:txBody>
      <dsp:txXfrm>
        <a:off x="1816124" y="611"/>
        <a:ext cx="4699289" cy="2386643"/>
      </dsp:txXfrm>
    </dsp:sp>
    <dsp:sp modelId="{1C5E1DEC-14D4-479A-AC68-3144E89CBFBB}">
      <dsp:nvSpPr>
        <dsp:cNvPr id="0" name=""/>
        <dsp:cNvSpPr/>
      </dsp:nvSpPr>
      <dsp:spPr>
        <a:xfrm>
          <a:off x="801" y="83607"/>
          <a:ext cx="1815322" cy="2220652"/>
        </a:xfrm>
        <a:prstGeom prst="round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fr-FR" sz="2500" kern="1200" dirty="0" smtClean="0"/>
            <a:t>Visual Studio 2010</a:t>
          </a:r>
          <a:endParaRPr lang="fr-FR" sz="2500" kern="1200" dirty="0"/>
        </a:p>
      </dsp:txBody>
      <dsp:txXfrm>
        <a:off x="801" y="83607"/>
        <a:ext cx="1815322" cy="2220652"/>
      </dsp:txXfrm>
    </dsp:sp>
    <dsp:sp modelId="{6E7EA859-D6C0-46FB-A24C-171A840578BB}">
      <dsp:nvSpPr>
        <dsp:cNvPr id="0" name=""/>
        <dsp:cNvSpPr/>
      </dsp:nvSpPr>
      <dsp:spPr>
        <a:xfrm>
          <a:off x="1905823" y="2625920"/>
          <a:ext cx="4607534" cy="2386643"/>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7150" dist="38100" dir="5400000" algn="ctr" rotWithShape="0">
            <a:schemeClr val="accent1">
              <a:alpha val="90000"/>
              <a:tint val="40000"/>
              <a:hueOff val="0"/>
              <a:satOff val="0"/>
              <a:lumOff val="0"/>
              <a:alphaOff val="0"/>
              <a:shade val="9000"/>
              <a:satMod val="105000"/>
              <a:alpha val="48000"/>
            </a:scheme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fr-FR" sz="2700" kern="1200" dirty="0" err="1" smtClean="0"/>
            <a:t>Since</a:t>
          </a:r>
          <a:r>
            <a:rPr lang="fr-FR" sz="2700" kern="1200" dirty="0" smtClean="0"/>
            <a:t> </a:t>
          </a:r>
          <a:r>
            <a:rPr lang="fr-FR" sz="2700" kern="1200" dirty="0" err="1" smtClean="0"/>
            <a:t>Silverlight</a:t>
          </a:r>
          <a:r>
            <a:rPr lang="fr-FR" sz="2700" kern="1200" dirty="0" smtClean="0"/>
            <a:t> 3 </a:t>
          </a:r>
          <a:endParaRPr lang="fr-FR" sz="2700" kern="1200" dirty="0"/>
        </a:p>
        <a:p>
          <a:pPr marL="228600" lvl="1" indent="-228600" algn="l" defTabSz="1200150">
            <a:lnSpc>
              <a:spcPct val="90000"/>
            </a:lnSpc>
            <a:spcBef>
              <a:spcPct val="0"/>
            </a:spcBef>
            <a:spcAft>
              <a:spcPct val="15000"/>
            </a:spcAft>
            <a:buChar char="••"/>
          </a:pPr>
          <a:r>
            <a:rPr lang="fr-FR" sz="2700" kern="1200" dirty="0" smtClean="0"/>
            <a:t>UI design made simple</a:t>
          </a:r>
          <a:endParaRPr lang="fr-FR" sz="2700" kern="1200" dirty="0"/>
        </a:p>
        <a:p>
          <a:pPr marL="228600" lvl="1" indent="-228600" algn="l" defTabSz="1200150">
            <a:lnSpc>
              <a:spcPct val="90000"/>
            </a:lnSpc>
            <a:spcBef>
              <a:spcPct val="0"/>
            </a:spcBef>
            <a:spcAft>
              <a:spcPct val="15000"/>
            </a:spcAft>
            <a:buChar char="••"/>
          </a:pPr>
          <a:r>
            <a:rPr lang="fr-FR" sz="2700" kern="1200" dirty="0" err="1" smtClean="0"/>
            <a:t>Easy</a:t>
          </a:r>
          <a:r>
            <a:rPr lang="fr-FR" sz="2700" kern="1200" dirty="0" smtClean="0"/>
            <a:t> </a:t>
          </a:r>
          <a:r>
            <a:rPr lang="fr-FR" sz="2700" kern="1200" dirty="0" err="1" smtClean="0"/>
            <a:t>way</a:t>
          </a:r>
          <a:r>
            <a:rPr lang="fr-FR" sz="2700" kern="1200" dirty="0" smtClean="0"/>
            <a:t> to code XAML</a:t>
          </a:r>
          <a:endParaRPr lang="fr-FR" sz="2700" kern="1200" dirty="0"/>
        </a:p>
      </dsp:txBody>
      <dsp:txXfrm>
        <a:off x="1905823" y="2625920"/>
        <a:ext cx="4607534" cy="2386643"/>
      </dsp:txXfrm>
    </dsp:sp>
    <dsp:sp modelId="{47E62ACE-E3AE-45D6-A655-F02EBB87B9A8}">
      <dsp:nvSpPr>
        <dsp:cNvPr id="0" name=""/>
        <dsp:cNvSpPr/>
      </dsp:nvSpPr>
      <dsp:spPr>
        <a:xfrm>
          <a:off x="2858" y="2625920"/>
          <a:ext cx="1902964" cy="2386643"/>
        </a:xfrm>
        <a:prstGeom prst="roundRect">
          <a:avLst/>
        </a:prstGeom>
        <a:solidFill>
          <a:schemeClr val="accent2">
            <a:lumMod val="60000"/>
            <a:lumOff val="4000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fr-FR" sz="2500" kern="1200" dirty="0" smtClean="0"/>
            <a:t>Microsoft Expression </a:t>
          </a:r>
          <a:r>
            <a:rPr lang="fr-FR" sz="2500" kern="1200" dirty="0" err="1" smtClean="0"/>
            <a:t>Blend</a:t>
          </a:r>
          <a:endParaRPr lang="fr-FR" sz="2500" kern="1200" dirty="0"/>
        </a:p>
      </dsp:txBody>
      <dsp:txXfrm>
        <a:off x="2858" y="2625920"/>
        <a:ext cx="1902964" cy="238664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1ACF72-77F3-481E-9917-ACA7D628A5F3}">
      <dsp:nvSpPr>
        <dsp:cNvPr id="0" name=""/>
        <dsp:cNvSpPr/>
      </dsp:nvSpPr>
      <dsp:spPr>
        <a:xfrm rot="21300000">
          <a:off x="25254" y="1726403"/>
          <a:ext cx="8179091" cy="936629"/>
        </a:xfrm>
        <a:prstGeom prst="mathMinus">
          <a:avLst/>
        </a:prstGeom>
        <a:solidFill>
          <a:schemeClr val="accent1">
            <a:tint val="40000"/>
            <a:hueOff val="0"/>
            <a:satOff val="0"/>
            <a:lumOff val="0"/>
            <a:alphaOff val="0"/>
          </a:schemeClr>
        </a:solidFill>
        <a:ln>
          <a:noFill/>
        </a:ln>
        <a:effectLst>
          <a:outerShdw blurRad="57150" dist="38100" dir="5400000" algn="ctr" rotWithShape="0">
            <a:schemeClr val="accent1">
              <a:tint val="40000"/>
              <a:hueOff val="0"/>
              <a:satOff val="0"/>
              <a:lumOff val="0"/>
              <a:alphaOff val="0"/>
              <a:shade val="9000"/>
              <a:satMod val="105000"/>
              <a:alpha val="48000"/>
            </a:scheme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936BDC29-3C39-4671-A9DE-C1E74ADCF8A5}">
      <dsp:nvSpPr>
        <dsp:cNvPr id="0" name=""/>
        <dsp:cNvSpPr/>
      </dsp:nvSpPr>
      <dsp:spPr>
        <a:xfrm>
          <a:off x="987552" y="219471"/>
          <a:ext cx="2468880" cy="1755774"/>
        </a:xfrm>
        <a:prstGeom prst="downArrow">
          <a:avLst/>
        </a:prstGeom>
        <a:gradFill rotWithShape="0">
          <a:gsLst>
            <a:gs pos="0">
              <a:schemeClr val="accent1">
                <a:shade val="80000"/>
                <a:hueOff val="0"/>
                <a:satOff val="0"/>
                <a:lumOff val="0"/>
                <a:alphaOff val="0"/>
                <a:tint val="98000"/>
                <a:shade val="25000"/>
                <a:satMod val="250000"/>
              </a:schemeClr>
            </a:gs>
            <a:gs pos="68000">
              <a:schemeClr val="accent1">
                <a:shade val="80000"/>
                <a:hueOff val="0"/>
                <a:satOff val="0"/>
                <a:lumOff val="0"/>
                <a:alphaOff val="0"/>
                <a:tint val="86000"/>
                <a:satMod val="115000"/>
              </a:schemeClr>
            </a:gs>
            <a:gs pos="100000">
              <a:schemeClr val="accent1">
                <a:shade val="80000"/>
                <a:hueOff val="0"/>
                <a:satOff val="0"/>
                <a:lumOff val="0"/>
                <a:alphaOff val="0"/>
                <a:tint val="50000"/>
                <a:satMod val="150000"/>
              </a:schemeClr>
            </a:gs>
          </a:gsLst>
          <a:path path="circle">
            <a:fillToRect l="50000" t="130000" r="50000" b="-30000"/>
          </a:path>
        </a:gradFill>
        <a:ln>
          <a:noFill/>
        </a:ln>
        <a:effectLst>
          <a:outerShdw blurRad="50800" dist="38100" dir="13500000" algn="br" rotWithShape="0">
            <a:prstClr val="black">
              <a:alpha val="40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2E12339-01CF-4F68-89F5-9359675803A3}">
      <dsp:nvSpPr>
        <dsp:cNvPr id="0" name=""/>
        <dsp:cNvSpPr/>
      </dsp:nvSpPr>
      <dsp:spPr>
        <a:xfrm>
          <a:off x="3425620" y="-378372"/>
          <a:ext cx="4505607" cy="2600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l" defTabSz="1422400">
            <a:lnSpc>
              <a:spcPct val="90000"/>
            </a:lnSpc>
            <a:spcBef>
              <a:spcPct val="0"/>
            </a:spcBef>
            <a:spcAft>
              <a:spcPct val="35000"/>
            </a:spcAft>
          </a:pPr>
          <a:r>
            <a:rPr lang="fr-FR" sz="3200" kern="1200" dirty="0" err="1" smtClean="0"/>
            <a:t>Silverlight</a:t>
          </a:r>
          <a:endParaRPr lang="fr-FR" sz="3200" kern="1200" dirty="0"/>
        </a:p>
        <a:p>
          <a:pPr marL="228600" lvl="1" indent="-228600" algn="l" defTabSz="1111250">
            <a:lnSpc>
              <a:spcPct val="90000"/>
            </a:lnSpc>
            <a:spcBef>
              <a:spcPct val="0"/>
            </a:spcBef>
            <a:spcAft>
              <a:spcPct val="15000"/>
            </a:spcAft>
            <a:buChar char="••"/>
          </a:pPr>
          <a:r>
            <a:rPr lang="fr-FR" sz="2500" kern="1200" dirty="0" err="1" smtClean="0"/>
            <a:t>Technical</a:t>
          </a:r>
          <a:r>
            <a:rPr lang="fr-FR" sz="2500" kern="1200" dirty="0" smtClean="0"/>
            <a:t> score : 8.3</a:t>
          </a:r>
          <a:endParaRPr lang="fr-FR" sz="2500" kern="1200" dirty="0"/>
        </a:p>
        <a:p>
          <a:pPr marL="228600" lvl="1" indent="-228600" algn="l" defTabSz="1111250">
            <a:lnSpc>
              <a:spcPct val="90000"/>
            </a:lnSpc>
            <a:spcBef>
              <a:spcPct val="0"/>
            </a:spcBef>
            <a:spcAft>
              <a:spcPct val="15000"/>
            </a:spcAft>
            <a:buChar char="••"/>
          </a:pPr>
          <a:r>
            <a:rPr lang="fr-FR" sz="2500" kern="1200" dirty="0" err="1" smtClean="0"/>
            <a:t>Market</a:t>
          </a:r>
          <a:r>
            <a:rPr lang="fr-FR" sz="2500" kern="1200" dirty="0" smtClean="0"/>
            <a:t> </a:t>
          </a:r>
          <a:r>
            <a:rPr lang="fr-FR" sz="2500" kern="1200" dirty="0" err="1" smtClean="0"/>
            <a:t>penetration</a:t>
          </a:r>
          <a:r>
            <a:rPr lang="fr-FR" sz="2500" kern="1200" dirty="0" smtClean="0"/>
            <a:t> : 60%</a:t>
          </a:r>
          <a:endParaRPr lang="fr-FR" sz="2500" kern="1200" dirty="0"/>
        </a:p>
        <a:p>
          <a:pPr marL="228600" lvl="1" indent="-228600" algn="l" defTabSz="1111250">
            <a:lnSpc>
              <a:spcPct val="90000"/>
            </a:lnSpc>
            <a:spcBef>
              <a:spcPct val="0"/>
            </a:spcBef>
            <a:spcAft>
              <a:spcPct val="15000"/>
            </a:spcAft>
            <a:buChar char="••"/>
          </a:pPr>
          <a:r>
            <a:rPr lang="fr-FR" sz="2500" kern="1200" dirty="0" smtClean="0"/>
            <a:t>Windows Phone 7</a:t>
          </a:r>
          <a:endParaRPr lang="fr-FR" sz="2500" kern="1200" dirty="0"/>
        </a:p>
      </dsp:txBody>
      <dsp:txXfrm>
        <a:off x="3425620" y="-378372"/>
        <a:ext cx="4505607" cy="2600309"/>
      </dsp:txXfrm>
    </dsp:sp>
    <dsp:sp modelId="{AF238B12-97B6-4665-A1B8-6C573E95567E}">
      <dsp:nvSpPr>
        <dsp:cNvPr id="0" name=""/>
        <dsp:cNvSpPr/>
      </dsp:nvSpPr>
      <dsp:spPr>
        <a:xfrm>
          <a:off x="4773167" y="2414190"/>
          <a:ext cx="2468880" cy="1755774"/>
        </a:xfrm>
        <a:prstGeom prst="upArrow">
          <a:avLst/>
        </a:prstGeom>
        <a:gradFill rotWithShape="0">
          <a:gsLst>
            <a:gs pos="0">
              <a:schemeClr val="accent1">
                <a:shade val="80000"/>
                <a:hueOff val="709556"/>
                <a:satOff val="-39844"/>
                <a:lumOff val="34361"/>
                <a:alphaOff val="0"/>
                <a:tint val="98000"/>
                <a:shade val="25000"/>
                <a:satMod val="250000"/>
              </a:schemeClr>
            </a:gs>
            <a:gs pos="68000">
              <a:schemeClr val="accent1">
                <a:shade val="80000"/>
                <a:hueOff val="709556"/>
                <a:satOff val="-39844"/>
                <a:lumOff val="34361"/>
                <a:alphaOff val="0"/>
                <a:tint val="86000"/>
                <a:satMod val="115000"/>
              </a:schemeClr>
            </a:gs>
            <a:gs pos="100000">
              <a:schemeClr val="accent1">
                <a:shade val="80000"/>
                <a:hueOff val="709556"/>
                <a:satOff val="-39844"/>
                <a:lumOff val="34361"/>
                <a:alphaOff val="0"/>
                <a:tint val="50000"/>
                <a:satMod val="150000"/>
              </a:schemeClr>
            </a:gs>
          </a:gsLst>
          <a:path path="circle">
            <a:fillToRect l="50000" t="130000" r="50000" b="-30000"/>
          </a:path>
        </a:gradFill>
        <a:ln>
          <a:noFill/>
        </a:ln>
        <a:effectLst>
          <a:outerShdw blurRad="50800" dist="38100" dir="2700000" algn="tl" rotWithShape="0">
            <a:prstClr val="black">
              <a:alpha val="40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36D3E95-3CBF-4812-97E3-C44583E8AF2A}">
      <dsp:nvSpPr>
        <dsp:cNvPr id="0" name=""/>
        <dsp:cNvSpPr/>
      </dsp:nvSpPr>
      <dsp:spPr>
        <a:xfrm>
          <a:off x="195469" y="2273118"/>
          <a:ext cx="4711413" cy="238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lvl="0" algn="l" defTabSz="1377950">
            <a:lnSpc>
              <a:spcPct val="90000"/>
            </a:lnSpc>
            <a:spcBef>
              <a:spcPct val="0"/>
            </a:spcBef>
            <a:spcAft>
              <a:spcPct val="35000"/>
            </a:spcAft>
          </a:pPr>
          <a:r>
            <a:rPr lang="fr-FR" sz="3100" kern="1200" dirty="0" smtClean="0"/>
            <a:t>Flash</a:t>
          </a:r>
          <a:endParaRPr lang="fr-FR" sz="3100" kern="1200" dirty="0"/>
        </a:p>
        <a:p>
          <a:pPr marL="228600" lvl="1" indent="-228600" algn="l" defTabSz="1066800">
            <a:lnSpc>
              <a:spcPct val="90000"/>
            </a:lnSpc>
            <a:spcBef>
              <a:spcPct val="0"/>
            </a:spcBef>
            <a:spcAft>
              <a:spcPct val="15000"/>
            </a:spcAft>
            <a:buChar char="••"/>
          </a:pPr>
          <a:r>
            <a:rPr lang="fr-FR" sz="2400" kern="1200" dirty="0" err="1" smtClean="0"/>
            <a:t>Technical</a:t>
          </a:r>
          <a:r>
            <a:rPr lang="fr-FR" sz="2400" kern="1200" dirty="0" smtClean="0"/>
            <a:t> score : 7.8</a:t>
          </a:r>
          <a:endParaRPr lang="fr-FR" sz="2400" kern="1200" dirty="0"/>
        </a:p>
        <a:p>
          <a:pPr marL="228600" lvl="1" indent="-228600" algn="l" defTabSz="1066800">
            <a:lnSpc>
              <a:spcPct val="90000"/>
            </a:lnSpc>
            <a:spcBef>
              <a:spcPct val="0"/>
            </a:spcBef>
            <a:spcAft>
              <a:spcPct val="15000"/>
            </a:spcAft>
            <a:buChar char="••"/>
          </a:pPr>
          <a:r>
            <a:rPr lang="fr-FR" sz="2400" kern="1200" dirty="0" err="1" smtClean="0"/>
            <a:t>Market</a:t>
          </a:r>
          <a:r>
            <a:rPr lang="fr-FR" sz="2400" kern="1200" dirty="0" smtClean="0"/>
            <a:t> </a:t>
          </a:r>
          <a:r>
            <a:rPr lang="fr-FR" sz="2400" kern="1200" dirty="0" err="1" smtClean="0"/>
            <a:t>Penetration</a:t>
          </a:r>
          <a:r>
            <a:rPr lang="fr-FR" sz="2400" kern="1200" dirty="0" smtClean="0"/>
            <a:t> : 93%</a:t>
          </a:r>
          <a:endParaRPr lang="fr-FR" sz="2400" kern="1200" dirty="0"/>
        </a:p>
        <a:p>
          <a:pPr marL="228600" lvl="1" indent="-228600" algn="l" defTabSz="1066800">
            <a:lnSpc>
              <a:spcPct val="90000"/>
            </a:lnSpc>
            <a:spcBef>
              <a:spcPct val="0"/>
            </a:spcBef>
            <a:spcAft>
              <a:spcPct val="15000"/>
            </a:spcAft>
            <a:buChar char="••"/>
          </a:pPr>
          <a:r>
            <a:rPr lang="fr-FR" sz="2400" kern="1200" dirty="0" err="1" smtClean="0"/>
            <a:t>Touch</a:t>
          </a:r>
          <a:r>
            <a:rPr lang="fr-FR" sz="2400" kern="1200" dirty="0" smtClean="0"/>
            <a:t> </a:t>
          </a:r>
          <a:r>
            <a:rPr lang="fr-FR" sz="2400" kern="1200" dirty="0" err="1" smtClean="0"/>
            <a:t>screen</a:t>
          </a:r>
          <a:r>
            <a:rPr lang="fr-FR" sz="2400" kern="1200" dirty="0" smtClean="0"/>
            <a:t> </a:t>
          </a:r>
          <a:r>
            <a:rPr lang="fr-FR" sz="2400" kern="1200" dirty="0" err="1" smtClean="0"/>
            <a:t>features</a:t>
          </a:r>
          <a:endParaRPr lang="fr-FR" sz="2400" kern="1200" dirty="0"/>
        </a:p>
      </dsp:txBody>
      <dsp:txXfrm>
        <a:off x="195469" y="2273118"/>
        <a:ext cx="4711413" cy="2389073"/>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9D623-3B3E-487E-ACCB-072DCDF02951}" type="datetimeFigureOut">
              <a:rPr lang="fr-FR" smtClean="0"/>
              <a:pPr/>
              <a:t>09/12/2010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20635-9CB1-44AD-A3EB-C5D734193AA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en.wikipedia.org/wiki/XHTML" TargetMode="External"/><Relationship Id="rId13" Type="http://schemas.openxmlformats.org/officeDocument/2006/relationships/hyperlink" Target="http://en.wikipedia.org/wiki/Microsoft_Silverlight" TargetMode="External"/><Relationship Id="rId3" Type="http://schemas.openxmlformats.org/officeDocument/2006/relationships/hyperlink" Target="http://en.wikipedia.org/wiki/Microsoft_Java_Virtual_Machine" TargetMode="External"/><Relationship Id="rId7" Type="http://schemas.openxmlformats.org/officeDocument/2006/relationships/hyperlink" Target="http://en.wikipedia.org/wiki/HTML" TargetMode="External"/><Relationship Id="rId12" Type="http://schemas.openxmlformats.org/officeDocument/2006/relationships/hyperlink" Target="http://en.wikipedia.org/wiki/Adobe_Flash"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www.infoworld.com/d/developer-world/first-look-adobe-flash-and-flex-ignite-flash-catalyst-434" TargetMode="External"/><Relationship Id="rId11" Type="http://schemas.openxmlformats.org/officeDocument/2006/relationships/hyperlink" Target="http://en.wikipedia.org/wiki/Plug-in_(computing)" TargetMode="External"/><Relationship Id="rId5" Type="http://schemas.openxmlformats.org/officeDocument/2006/relationships/hyperlink" Target="http://www.infoworld.com/d/developer-world/infoworld-review-flash-builder-4-lights-rich-internet-app-development-774" TargetMode="External"/><Relationship Id="rId10" Type="http://schemas.openxmlformats.org/officeDocument/2006/relationships/hyperlink" Target="http://en.wikipedia.org/wiki/Drag-and-drop" TargetMode="External"/><Relationship Id="rId4" Type="http://schemas.openxmlformats.org/officeDocument/2006/relationships/hyperlink" Target="http://www.usdoj.gov/atr/cases/f1700/1762.htm" TargetMode="External"/><Relationship Id="rId9" Type="http://schemas.openxmlformats.org/officeDocument/2006/relationships/hyperlink" Target="http://en.wikipedia.org/wiki/World_Wide_Web"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shinedraw.com/"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www.infoworld.com/d/mobilize/windows-phone-7-dont-bother-disaster-211" TargetMode="External"/><Relationship Id="rId5" Type="http://schemas.openxmlformats.org/officeDocument/2006/relationships/hyperlink" Target="http://www.infoworld.com/d/developer-world/infoworld-review-microsoft-silverlight-4-vs-adobe-flash-101-260?page=0,0" TargetMode="External"/><Relationship Id="rId4" Type="http://schemas.openxmlformats.org/officeDocument/2006/relationships/hyperlink" Target="http://bubblemark.com/"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infoworld.com/d/mobilize/windows-phone-7-dont-bother-disaster-211"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infoworld.com/t/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classic</a:t>
            </a:r>
            <a:r>
              <a:rPr lang="fr-FR" baseline="0" dirty="0" smtClean="0"/>
              <a:t> </a:t>
            </a:r>
            <a:r>
              <a:rPr lang="fr-FR" baseline="0" dirty="0" err="1" smtClean="0"/>
              <a:t>summary</a:t>
            </a:r>
            <a:endParaRPr lang="fr-FR" baseline="0" dirty="0" smtClean="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EventHandlers</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MapSample</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StoryBoard</a:t>
            </a:r>
            <a:r>
              <a:rPr lang="fr-FR" dirty="0" smtClean="0"/>
              <a:t> </a:t>
            </a:r>
            <a:r>
              <a:rPr lang="fr-FR" dirty="0" err="1" smtClean="0"/>
              <a:t>Sample</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Microsoft Expression </a:t>
            </a:r>
            <a:r>
              <a:rPr lang="fr-FR" dirty="0" err="1" smtClean="0"/>
              <a:t>Blend</a:t>
            </a:r>
            <a:r>
              <a:rPr lang="fr-FR" dirty="0" smtClean="0"/>
              <a:t> </a:t>
            </a:r>
            <a:r>
              <a:rPr lang="fr-FR" dirty="0" err="1" smtClean="0"/>
              <a:t>hides</a:t>
            </a:r>
            <a:r>
              <a:rPr lang="fr-FR" baseline="0" dirty="0" smtClean="0"/>
              <a:t> XAML</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Designing</a:t>
            </a:r>
            <a:r>
              <a:rPr lang="fr-FR" dirty="0" smtClean="0"/>
              <a:t> </a:t>
            </a:r>
            <a:r>
              <a:rPr lang="fr-FR" dirty="0" err="1" smtClean="0"/>
              <a:t>StoryBoards</a:t>
            </a:r>
            <a:r>
              <a:rPr lang="fr-FR" baseline="0" dirty="0" smtClean="0"/>
              <a:t> in </a:t>
            </a:r>
            <a:r>
              <a:rPr lang="fr-FR" baseline="0" dirty="0" err="1" smtClean="0"/>
              <a:t>Blend</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15</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DataBinding</a:t>
            </a:r>
            <a:r>
              <a:rPr lang="fr-FR" dirty="0" smtClean="0"/>
              <a:t> (XAML)</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DataBinding</a:t>
            </a:r>
            <a:r>
              <a:rPr lang="fr-FR" dirty="0" smtClean="0"/>
              <a:t> (C#)</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r>
              <a:rPr lang="fr-FR" dirty="0" err="1" smtClean="0"/>
              <a:t>Silverlight</a:t>
            </a:r>
            <a:r>
              <a:rPr lang="fr-FR" dirty="0" smtClean="0"/>
              <a:t> </a:t>
            </a:r>
            <a:r>
              <a:rPr lang="fr-FR" dirty="0" err="1" smtClean="0"/>
              <a:t>is</a:t>
            </a:r>
            <a:r>
              <a:rPr lang="fr-FR" dirty="0" smtClean="0"/>
              <a:t> </a:t>
            </a:r>
            <a:r>
              <a:rPr lang="fr-FR" dirty="0" err="1" smtClean="0"/>
              <a:t>above</a:t>
            </a:r>
            <a:r>
              <a:rPr lang="fr-FR" baseline="0" dirty="0" smtClean="0"/>
              <a:t> all a cross-</a:t>
            </a:r>
            <a:r>
              <a:rPr lang="fr-FR" baseline="0" dirty="0" err="1" smtClean="0"/>
              <a:t>plateform</a:t>
            </a:r>
            <a:r>
              <a:rPr lang="fr-FR" baseline="0" dirty="0" smtClean="0"/>
              <a:t> .NET </a:t>
            </a:r>
            <a:r>
              <a:rPr lang="fr-FR" baseline="0" dirty="0" err="1" smtClean="0"/>
              <a:t>framework</a:t>
            </a:r>
            <a:r>
              <a:rPr lang="fr-FR" baseline="0" dirty="0" smtClean="0"/>
              <a:t>-</a:t>
            </a:r>
            <a:r>
              <a:rPr lang="fr-FR" baseline="0" dirty="0" err="1" smtClean="0"/>
              <a:t>based</a:t>
            </a:r>
            <a:r>
              <a:rPr lang="fr-FR" baseline="0" dirty="0" smtClean="0"/>
              <a:t> </a:t>
            </a:r>
            <a:r>
              <a:rPr lang="fr-FR" baseline="0" dirty="0" smtClean="0"/>
              <a:t>technologies. So </a:t>
            </a:r>
            <a:r>
              <a:rPr lang="fr-FR" baseline="0" dirty="0" err="1" smtClean="0"/>
              <a:t>its</a:t>
            </a:r>
            <a:r>
              <a:rPr lang="fr-FR" baseline="0" dirty="0" smtClean="0"/>
              <a:t> direct </a:t>
            </a:r>
            <a:r>
              <a:rPr lang="fr-FR" baseline="0" dirty="0" err="1" smtClean="0"/>
              <a:t>competitors</a:t>
            </a:r>
            <a:r>
              <a:rPr lang="fr-FR" baseline="0" dirty="0" smtClean="0"/>
              <a:t> are the </a:t>
            </a:r>
            <a:r>
              <a:rPr lang="fr-FR" baseline="0" dirty="0" err="1" smtClean="0"/>
              <a:t>other</a:t>
            </a:r>
            <a:r>
              <a:rPr lang="fr-FR" baseline="0" dirty="0" smtClean="0"/>
              <a:t> cross-</a:t>
            </a:r>
            <a:r>
              <a:rPr lang="fr-FR" baseline="0" dirty="0" err="1" smtClean="0"/>
              <a:t>platform</a:t>
            </a:r>
            <a:r>
              <a:rPr lang="fr-FR" baseline="0" dirty="0" smtClean="0"/>
              <a:t> </a:t>
            </a:r>
            <a:r>
              <a:rPr lang="fr-FR" baseline="0" dirty="0" err="1" smtClean="0"/>
              <a:t>frameworks</a:t>
            </a:r>
            <a:r>
              <a:rPr lang="fr-FR" baseline="0" dirty="0" smtClean="0"/>
              <a:t>.</a:t>
            </a:r>
          </a:p>
          <a:p>
            <a:r>
              <a:rPr lang="fr-FR" baseline="0" dirty="0" smtClean="0"/>
              <a:t>*clic*</a:t>
            </a:r>
          </a:p>
          <a:p>
            <a:r>
              <a:rPr lang="fr-FR" sz="1200" kern="1200" baseline="0" dirty="0" err="1" smtClean="0">
                <a:solidFill>
                  <a:schemeClr val="tx1"/>
                </a:solidFill>
                <a:latin typeface="+mn-lt"/>
                <a:ea typeface="+mn-ea"/>
                <a:cs typeface="+mn-cs"/>
              </a:rPr>
              <a:t>Qt</a:t>
            </a:r>
            <a:endParaRPr lang="fr-FR"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Qt (pronounced </a:t>
            </a:r>
            <a:r>
              <a:rPr lang="en-US" sz="1200" i="1" kern="1200" baseline="0" dirty="0" smtClean="0">
                <a:solidFill>
                  <a:schemeClr val="tx1"/>
                </a:solidFill>
                <a:latin typeface="+mn-lt"/>
                <a:ea typeface="+mn-ea"/>
                <a:cs typeface="+mn-cs"/>
              </a:rPr>
              <a:t>cute) is a cross-platform application development toolkit mainly for C++; however, it</a:t>
            </a:r>
          </a:p>
          <a:p>
            <a:r>
              <a:rPr lang="en-US" sz="1200" kern="1200" baseline="0" dirty="0" smtClean="0">
                <a:solidFill>
                  <a:schemeClr val="tx1"/>
                </a:solidFill>
                <a:latin typeface="+mn-lt"/>
                <a:ea typeface="+mn-ea"/>
                <a:cs typeface="+mn-cs"/>
              </a:rPr>
              <a:t>has support for other languages, such as Java. The significant benefit of Qt is that programs execute</a:t>
            </a:r>
          </a:p>
          <a:p>
            <a:r>
              <a:rPr lang="en-US" sz="1200" kern="1200" baseline="0" dirty="0" smtClean="0">
                <a:solidFill>
                  <a:schemeClr val="tx1"/>
                </a:solidFill>
                <a:latin typeface="+mn-lt"/>
                <a:ea typeface="+mn-ea"/>
                <a:cs typeface="+mn-cs"/>
              </a:rPr>
              <a:t>natively after compilation (i.e., no new virtual machine is needed). The cross-platform nature of Qt is</a:t>
            </a:r>
          </a:p>
          <a:p>
            <a:r>
              <a:rPr lang="en-US" sz="1200" kern="1200" baseline="0" dirty="0" smtClean="0">
                <a:solidFill>
                  <a:schemeClr val="tx1"/>
                </a:solidFill>
                <a:latin typeface="+mn-lt"/>
                <a:ea typeface="+mn-ea"/>
                <a:cs typeface="+mn-cs"/>
              </a:rPr>
              <a:t>provided at the source level, as long as developers utilize Qt’s platform-agnostic API. The major</a:t>
            </a:r>
          </a:p>
          <a:p>
            <a:r>
              <a:rPr lang="en-US" sz="1200" kern="1200" baseline="0" dirty="0" smtClean="0">
                <a:solidFill>
                  <a:schemeClr val="tx1"/>
                </a:solidFill>
                <a:latin typeface="+mn-lt"/>
                <a:ea typeface="+mn-ea"/>
                <a:cs typeface="+mn-cs"/>
              </a:rPr>
              <a:t>downsides to Qt are the learning curve for developers and the degree to which applications might</a:t>
            </a:r>
          </a:p>
          <a:p>
            <a:r>
              <a:rPr lang="en-US" sz="1200" kern="1200" baseline="0" dirty="0" smtClean="0">
                <a:solidFill>
                  <a:schemeClr val="tx1"/>
                </a:solidFill>
                <a:latin typeface="+mn-lt"/>
                <a:ea typeface="+mn-ea"/>
                <a:cs typeface="+mn-cs"/>
              </a:rPr>
              <a:t>become intertwined with Qt (though this might be acceptable to many organizations). Visit</a:t>
            </a:r>
          </a:p>
          <a:p>
            <a:r>
              <a:rPr lang="fr-FR" sz="1200" kern="1200" baseline="0" dirty="0" smtClean="0">
                <a:solidFill>
                  <a:schemeClr val="tx1"/>
                </a:solidFill>
                <a:latin typeface="+mn-lt"/>
                <a:ea typeface="+mn-ea"/>
                <a:cs typeface="+mn-cs"/>
              </a:rPr>
              <a:t>http://qt.nokia.com/products/ for more information.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*clic*</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The Java Platform</a:t>
            </a:r>
          </a:p>
          <a:p>
            <a:r>
              <a:rPr lang="en-US" sz="1200" kern="1200" baseline="0" dirty="0" smtClean="0">
                <a:solidFill>
                  <a:schemeClr val="tx1"/>
                </a:solidFill>
                <a:latin typeface="+mn-lt"/>
                <a:ea typeface="+mn-ea"/>
                <a:cs typeface="+mn-cs"/>
              </a:rPr>
              <a:t>The Java platform (mainly Java Applet and </a:t>
            </a:r>
            <a:r>
              <a:rPr lang="en-US" sz="1200" kern="1200" baseline="0" dirty="0" err="1" smtClean="0">
                <a:solidFill>
                  <a:schemeClr val="tx1"/>
                </a:solidFill>
                <a:latin typeface="+mn-lt"/>
                <a:ea typeface="+mn-ea"/>
                <a:cs typeface="+mn-cs"/>
              </a:rPr>
              <a:t>JavaFX</a:t>
            </a:r>
            <a:r>
              <a:rPr lang="en-US" sz="1200" kern="1200" baseline="0" dirty="0" smtClean="0">
                <a:solidFill>
                  <a:schemeClr val="tx1"/>
                </a:solidFill>
                <a:latin typeface="+mn-lt"/>
                <a:ea typeface="+mn-ea"/>
                <a:cs typeface="+mn-cs"/>
              </a:rPr>
              <a:t>) is possibly the closest comparison to Silverlight on</a:t>
            </a:r>
          </a:p>
          <a:p>
            <a:r>
              <a:rPr lang="en-US" sz="1200" kern="1200" baseline="0" dirty="0" smtClean="0">
                <a:solidFill>
                  <a:schemeClr val="tx1"/>
                </a:solidFill>
                <a:latin typeface="+mn-lt"/>
                <a:ea typeface="+mn-ea"/>
                <a:cs typeface="+mn-cs"/>
              </a:rPr>
              <a:t>the market. Much like .NET Framework, the Java-based platform is a managed environment. Until</a:t>
            </a:r>
          </a:p>
          <a:p>
            <a:r>
              <a:rPr lang="en-US" sz="1200" kern="1200" baseline="0" dirty="0" smtClean="0">
                <a:solidFill>
                  <a:schemeClr val="tx1"/>
                </a:solidFill>
                <a:latin typeface="+mn-lt"/>
                <a:ea typeface="+mn-ea"/>
                <a:cs typeface="+mn-cs"/>
              </a:rPr>
              <a:t>Silverlight, though, .NET is mainly available on Windows. Both platforms provide the ability to compile a</a:t>
            </a:r>
          </a:p>
          <a:p>
            <a:r>
              <a:rPr lang="en-US" sz="1200" kern="1200" baseline="0" dirty="0" smtClean="0">
                <a:solidFill>
                  <a:schemeClr val="tx1"/>
                </a:solidFill>
                <a:latin typeface="+mn-lt"/>
                <a:ea typeface="+mn-ea"/>
                <a:cs typeface="+mn-cs"/>
              </a:rPr>
              <a:t>program and immediately execute it on multiple platforms. The Java platform and Silverlight approach</a:t>
            </a:r>
          </a:p>
          <a:p>
            <a:r>
              <a:rPr lang="en-US" sz="1200" kern="1200" baseline="0" dirty="0" smtClean="0">
                <a:solidFill>
                  <a:schemeClr val="tx1"/>
                </a:solidFill>
                <a:latin typeface="+mn-lt"/>
                <a:ea typeface="+mn-ea"/>
                <a:cs typeface="+mn-cs"/>
              </a:rPr>
              <a:t>this similarly: an execution environment (known as a virtual machine) is developed for each platform</a:t>
            </a:r>
          </a:p>
          <a:p>
            <a:r>
              <a:rPr lang="en-US" sz="1200" kern="1200" baseline="0" dirty="0" smtClean="0">
                <a:solidFill>
                  <a:schemeClr val="tx1"/>
                </a:solidFill>
                <a:latin typeface="+mn-lt"/>
                <a:ea typeface="+mn-ea"/>
                <a:cs typeface="+mn-cs"/>
              </a:rPr>
              <a:t>where programs might be run. Java source code is compiled to Java byte code, which is then executed by</a:t>
            </a:r>
          </a:p>
          <a:p>
            <a:r>
              <a:rPr lang="en-US" sz="1200" kern="1200" baseline="0" dirty="0" smtClean="0">
                <a:solidFill>
                  <a:schemeClr val="tx1"/>
                </a:solidFill>
                <a:latin typeface="+mn-lt"/>
                <a:ea typeface="+mn-ea"/>
                <a:cs typeface="+mn-cs"/>
              </a:rPr>
              <a:t>the Java virtual machine in a sandbox environment. The downsides to this approach are the plethora of</a:t>
            </a:r>
          </a:p>
          <a:p>
            <a:r>
              <a:rPr lang="en-US" sz="1200" kern="1200" baseline="0" dirty="0" smtClean="0">
                <a:solidFill>
                  <a:schemeClr val="tx1"/>
                </a:solidFill>
                <a:latin typeface="+mn-lt"/>
                <a:ea typeface="+mn-ea"/>
                <a:cs typeface="+mn-cs"/>
              </a:rPr>
              <a:t>virtual machines that can be created, each with potential quirks that sometimes affect existing</a:t>
            </a:r>
          </a:p>
          <a:p>
            <a:r>
              <a:rPr lang="en-US" sz="1200" kern="1200" baseline="0" dirty="0" smtClean="0">
                <a:solidFill>
                  <a:schemeClr val="tx1"/>
                </a:solidFill>
                <a:latin typeface="+mn-lt"/>
                <a:ea typeface="+mn-ea"/>
                <a:cs typeface="+mn-cs"/>
              </a:rPr>
              <a:t>applications, and the time cost of starting up a Java virtual machine on a web site (you’ve no doubt seen</a:t>
            </a:r>
          </a:p>
          <a:p>
            <a:r>
              <a:rPr lang="en-US" sz="1200" kern="1200" baseline="0" dirty="0" smtClean="0">
                <a:solidFill>
                  <a:schemeClr val="tx1"/>
                </a:solidFill>
                <a:latin typeface="+mn-lt"/>
                <a:ea typeface="+mn-ea"/>
                <a:cs typeface="+mn-cs"/>
              </a:rPr>
              <a:t>the gray rectangle and the loading symbol on web pages). Sun also has a more direct competitor of</a:t>
            </a:r>
          </a:p>
          <a:p>
            <a:r>
              <a:rPr lang="en-US" sz="1200" kern="1200" baseline="0" dirty="0" smtClean="0">
                <a:solidFill>
                  <a:schemeClr val="tx1"/>
                </a:solidFill>
                <a:latin typeface="+mn-lt"/>
                <a:ea typeface="+mn-ea"/>
                <a:cs typeface="+mn-cs"/>
              </a:rPr>
              <a:t>Silverlight called </a:t>
            </a:r>
            <a:r>
              <a:rPr lang="en-US" sz="1200" kern="1200" baseline="0" dirty="0" err="1" smtClean="0">
                <a:solidFill>
                  <a:schemeClr val="tx1"/>
                </a:solidFill>
                <a:latin typeface="+mn-lt"/>
                <a:ea typeface="+mn-ea"/>
                <a:cs typeface="+mn-cs"/>
              </a:rPr>
              <a:t>JavaFX</a:t>
            </a:r>
            <a:r>
              <a:rPr lang="en-US" sz="1200" kern="1200" baseline="0" dirty="0" smtClean="0">
                <a:solidFill>
                  <a:schemeClr val="tx1"/>
                </a:solidFill>
                <a:latin typeface="+mn-lt"/>
                <a:ea typeface="+mn-ea"/>
                <a:cs typeface="+mn-cs"/>
              </a:rPr>
              <a:t>, a framework that includes a scripting language to more easily create Java</a:t>
            </a:r>
          </a:p>
          <a:p>
            <a:r>
              <a:rPr lang="en-US" sz="1200" kern="1200" baseline="0" dirty="0" smtClean="0">
                <a:solidFill>
                  <a:schemeClr val="tx1"/>
                </a:solidFill>
                <a:latin typeface="+mn-lt"/>
                <a:ea typeface="+mn-ea"/>
                <a:cs typeface="+mn-cs"/>
              </a:rPr>
              <a:t>applications. This framework makes the most sense for institutions and developers who are already used</a:t>
            </a:r>
          </a:p>
          <a:p>
            <a:r>
              <a:rPr lang="en-US" sz="1200" kern="1200" baseline="0" dirty="0" smtClean="0">
                <a:solidFill>
                  <a:schemeClr val="tx1"/>
                </a:solidFill>
                <a:latin typeface="+mn-lt"/>
                <a:ea typeface="+mn-ea"/>
                <a:cs typeface="+mn-cs"/>
              </a:rPr>
              <a:t>to working in the Java environment or need to extend their existing Java applications. Visit</a:t>
            </a:r>
          </a:p>
          <a:p>
            <a:r>
              <a:rPr lang="en-US" sz="1200" kern="1200" baseline="0" dirty="0" smtClean="0">
                <a:solidFill>
                  <a:schemeClr val="tx1"/>
                </a:solidFill>
                <a:latin typeface="+mn-lt"/>
                <a:ea typeface="+mn-ea"/>
                <a:cs typeface="+mn-cs"/>
              </a:rPr>
              <a:t>http://java.sun.com/javafx/ if you are curious about learning more.</a:t>
            </a:r>
          </a:p>
          <a:p>
            <a:endParaRPr lang="en-US" sz="1200" kern="1200" baseline="0" dirty="0" smtClean="0">
              <a:solidFill>
                <a:schemeClr val="tx1"/>
              </a:solidFill>
              <a:latin typeface="+mn-lt"/>
              <a:ea typeface="+mn-ea"/>
              <a:cs typeface="+mn-cs"/>
            </a:endParaRPr>
          </a:p>
          <a:p>
            <a:pPr fontAlgn="base"/>
            <a:r>
              <a:rPr lang="en-US" sz="1200" kern="1200" baseline="0" dirty="0" smtClean="0">
                <a:solidFill>
                  <a:schemeClr val="tx1"/>
                </a:solidFill>
                <a:latin typeface="+mn-lt"/>
                <a:ea typeface="+mn-ea"/>
                <a:cs typeface="+mn-cs"/>
              </a:rPr>
              <a:t>For general culture : </a:t>
            </a:r>
            <a:r>
              <a:rPr lang="en-US" sz="1200" b="0" i="0" kern="1200" dirty="0" smtClean="0">
                <a:solidFill>
                  <a:schemeClr val="tx1"/>
                </a:solidFill>
                <a:latin typeface="+mn-lt"/>
                <a:ea typeface="+mn-ea"/>
                <a:cs typeface="+mn-cs"/>
              </a:rPr>
              <a:t>One of the main reasons no one uses applets is that </a:t>
            </a:r>
            <a:r>
              <a:rPr lang="en-US" sz="1200" b="0" i="0" kern="1200" dirty="0" err="1" smtClean="0">
                <a:solidFill>
                  <a:schemeClr val="tx1"/>
                </a:solidFill>
                <a:latin typeface="+mn-lt"/>
                <a:ea typeface="+mn-ea"/>
                <a:cs typeface="+mn-cs"/>
              </a:rPr>
              <a:t>microsoft</a:t>
            </a:r>
            <a:r>
              <a:rPr lang="en-US" sz="1200" b="0" i="0" kern="1200" dirty="0" smtClean="0">
                <a:solidFill>
                  <a:schemeClr val="tx1"/>
                </a:solidFill>
                <a:latin typeface="+mn-lt"/>
                <a:ea typeface="+mn-ea"/>
                <a:cs typeface="+mn-cs"/>
              </a:rPr>
              <a:t> released their own </a:t>
            </a:r>
            <a:r>
              <a:rPr lang="en-US" sz="1200" b="0" i="0" u="none" strike="noStrike" kern="1200" dirty="0" smtClean="0">
                <a:solidFill>
                  <a:schemeClr val="tx1"/>
                </a:solidFill>
                <a:latin typeface="+mn-lt"/>
                <a:ea typeface="+mn-ea"/>
                <a:cs typeface="+mn-cs"/>
                <a:hlinkClick r:id="rId3"/>
              </a:rPr>
              <a:t>java </a:t>
            </a:r>
            <a:r>
              <a:rPr lang="en-US" sz="1200" b="0" i="0" u="none" strike="noStrike" kern="1200" dirty="0" err="1" smtClean="0">
                <a:solidFill>
                  <a:schemeClr val="tx1"/>
                </a:solidFill>
                <a:latin typeface="+mn-lt"/>
                <a:ea typeface="+mn-ea"/>
                <a:cs typeface="+mn-cs"/>
                <a:hlinkClick r:id="rId3"/>
              </a:rPr>
              <a:t>vm</a:t>
            </a:r>
            <a:r>
              <a:rPr lang="en-US" sz="1200" b="0" i="0" kern="1200" dirty="0" smtClean="0">
                <a:solidFill>
                  <a:schemeClr val="tx1"/>
                </a:solidFill>
                <a:latin typeface="+mn-lt"/>
                <a:ea typeface="+mn-ea"/>
                <a:cs typeface="+mn-cs"/>
              </a:rPr>
              <a:t> which broke the java standard. It was a disaster for Java Applet writers. Applications would work on one </a:t>
            </a:r>
            <a:r>
              <a:rPr lang="en-US" sz="1200" b="0" i="0" kern="1200" dirty="0" err="1" smtClean="0">
                <a:solidFill>
                  <a:schemeClr val="tx1"/>
                </a:solidFill>
                <a:latin typeface="+mn-lt"/>
                <a:ea typeface="+mn-ea"/>
                <a:cs typeface="+mn-cs"/>
              </a:rPr>
              <a:t>vm</a:t>
            </a:r>
            <a:r>
              <a:rPr lang="en-US" sz="1200" b="0" i="0" kern="1200" dirty="0" smtClean="0">
                <a:solidFill>
                  <a:schemeClr val="tx1"/>
                </a:solidFill>
                <a:latin typeface="+mn-lt"/>
                <a:ea typeface="+mn-ea"/>
                <a:cs typeface="+mn-cs"/>
              </a:rPr>
              <a:t>, but not the other.</a:t>
            </a:r>
          </a:p>
          <a:p>
            <a:pPr fontAlgn="base"/>
            <a:r>
              <a:rPr lang="en-US" sz="1200" b="0" i="0" kern="1200" dirty="0" smtClean="0">
                <a:solidFill>
                  <a:schemeClr val="tx1"/>
                </a:solidFill>
                <a:latin typeface="+mn-lt"/>
                <a:ea typeface="+mn-ea"/>
                <a:cs typeface="+mn-cs"/>
              </a:rPr>
              <a:t>Another internal Microsoft document indicates that the plan was not simply to blunt Java/browser cross-platform momentum, but to destroy the cross-platform threat entirely, with the "Strategic Objective" described as to "Kill cross-platform Java by grow[</a:t>
            </a:r>
            <a:r>
              <a:rPr lang="en-US" sz="1200" b="0" i="0" kern="1200" dirty="0" err="1" smtClean="0">
                <a:solidFill>
                  <a:schemeClr val="tx1"/>
                </a:solidFill>
                <a:latin typeface="+mn-lt"/>
                <a:ea typeface="+mn-ea"/>
                <a:cs typeface="+mn-cs"/>
              </a:rPr>
              <a:t>ing</a:t>
            </a:r>
            <a:r>
              <a:rPr lang="en-US" sz="1200" b="0" i="0" kern="1200" dirty="0" smtClean="0">
                <a:solidFill>
                  <a:schemeClr val="tx1"/>
                </a:solidFill>
                <a:latin typeface="+mn-lt"/>
                <a:ea typeface="+mn-ea"/>
                <a:cs typeface="+mn-cs"/>
              </a:rPr>
              <a:t>] the polluted Java </a:t>
            </a:r>
            <a:r>
              <a:rPr lang="en-US" sz="1200" b="0" i="0" kern="1200" dirty="0" err="1" smtClean="0">
                <a:solidFill>
                  <a:schemeClr val="tx1"/>
                </a:solidFill>
                <a:latin typeface="+mn-lt"/>
                <a:ea typeface="+mn-ea"/>
                <a:cs typeface="+mn-cs"/>
              </a:rPr>
              <a:t>market."</a:t>
            </a:r>
            <a:r>
              <a:rPr lang="en-US" sz="1200" b="0" i="0" u="none" strike="noStrike" kern="1200" dirty="0" err="1" smtClean="0">
                <a:solidFill>
                  <a:schemeClr val="tx1"/>
                </a:solidFill>
                <a:latin typeface="+mn-lt"/>
                <a:ea typeface="+mn-ea"/>
                <a:cs typeface="+mn-cs"/>
                <a:hlinkClick r:id="rId4"/>
              </a:rPr>
              <a:t>http</a:t>
            </a:r>
            <a:r>
              <a:rPr lang="en-US" sz="1200" b="0" i="0" u="none" strike="noStrike" kern="1200" dirty="0" smtClean="0">
                <a:solidFill>
                  <a:schemeClr val="tx1"/>
                </a:solidFill>
                <a:latin typeface="+mn-lt"/>
                <a:ea typeface="+mn-ea"/>
                <a:cs typeface="+mn-cs"/>
                <a:hlinkClick r:id="rId4"/>
              </a:rPr>
              <a:t>://</a:t>
            </a:r>
            <a:r>
              <a:rPr lang="en-US" sz="1200" b="0" i="0" u="none" strike="noStrike" kern="1200" dirty="0" err="1" smtClean="0">
                <a:solidFill>
                  <a:schemeClr val="tx1"/>
                </a:solidFill>
                <a:latin typeface="+mn-lt"/>
                <a:ea typeface="+mn-ea"/>
                <a:cs typeface="+mn-cs"/>
                <a:hlinkClick r:id="rId4"/>
              </a:rPr>
              <a:t>www.usdoj.gov</a:t>
            </a:r>
            <a:r>
              <a:rPr lang="en-US" sz="1200" b="0" i="0" u="none" strike="noStrike" kern="1200" dirty="0" smtClean="0">
                <a:solidFill>
                  <a:schemeClr val="tx1"/>
                </a:solidFill>
                <a:latin typeface="+mn-lt"/>
                <a:ea typeface="+mn-ea"/>
                <a:cs typeface="+mn-cs"/>
                <a:hlinkClick r:id="rId4"/>
              </a:rPr>
              <a:t>/</a:t>
            </a:r>
            <a:r>
              <a:rPr lang="en-US" sz="1200" b="0" i="0" u="none" strike="noStrike" kern="1200" dirty="0" err="1" smtClean="0">
                <a:solidFill>
                  <a:schemeClr val="tx1"/>
                </a:solidFill>
                <a:latin typeface="+mn-lt"/>
                <a:ea typeface="+mn-ea"/>
                <a:cs typeface="+mn-cs"/>
                <a:hlinkClick r:id="rId4"/>
              </a:rPr>
              <a:t>atr</a:t>
            </a:r>
            <a:r>
              <a:rPr lang="en-US" sz="1200" b="0" i="0" u="none" strike="noStrike" kern="1200" dirty="0" smtClean="0">
                <a:solidFill>
                  <a:schemeClr val="tx1"/>
                </a:solidFill>
                <a:latin typeface="+mn-lt"/>
                <a:ea typeface="+mn-ea"/>
                <a:cs typeface="+mn-cs"/>
                <a:hlinkClick r:id="rId4"/>
              </a:rPr>
              <a:t>/cases/f1700/1762.htm</a:t>
            </a:r>
            <a:endParaRPr lang="en-US" sz="1200" b="0" i="0"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Adobe Flash/</a:t>
            </a:r>
            <a:r>
              <a:rPr lang="fr-FR" sz="1200" kern="1200" baseline="0" dirty="0" err="1" smtClean="0">
                <a:solidFill>
                  <a:schemeClr val="tx1"/>
                </a:solidFill>
                <a:latin typeface="+mn-lt"/>
                <a:ea typeface="+mn-ea"/>
                <a:cs typeface="+mn-cs"/>
              </a:rPr>
              <a:t>Flex</a:t>
            </a:r>
            <a:r>
              <a:rPr lang="fr-FR" sz="1200" kern="1200" baseline="0" dirty="0" smtClean="0">
                <a:solidFill>
                  <a:schemeClr val="tx1"/>
                </a:solidFill>
                <a:latin typeface="+mn-lt"/>
                <a:ea typeface="+mn-ea"/>
                <a:cs typeface="+mn-cs"/>
              </a:rPr>
              <a:t>/AIR</a:t>
            </a:r>
          </a:p>
          <a:p>
            <a:r>
              <a:rPr lang="en-US" sz="1200" kern="1200" baseline="0" dirty="0" smtClean="0">
                <a:solidFill>
                  <a:schemeClr val="tx1"/>
                </a:solidFill>
                <a:latin typeface="+mn-lt"/>
                <a:ea typeface="+mn-ea"/>
                <a:cs typeface="+mn-cs"/>
              </a:rPr>
              <a:t>Adobe Flash is, by far, the most popular comparison to Silverlight. A browser plug-in that enables</a:t>
            </a:r>
          </a:p>
          <a:p>
            <a:r>
              <a:rPr lang="en-US" sz="1200" kern="1200" baseline="0" dirty="0" smtClean="0">
                <a:solidFill>
                  <a:schemeClr val="tx1"/>
                </a:solidFill>
                <a:latin typeface="+mn-lt"/>
                <a:ea typeface="+mn-ea"/>
                <a:cs typeface="+mn-cs"/>
              </a:rPr>
              <a:t>execution of rich content for the Web—doesn’t that sound familiar? This comparison is made even more</a:t>
            </a:r>
          </a:p>
          <a:p>
            <a:r>
              <a:rPr lang="en-US" sz="1200" kern="1200" baseline="0" dirty="0" smtClean="0">
                <a:solidFill>
                  <a:schemeClr val="tx1"/>
                </a:solidFill>
                <a:latin typeface="+mn-lt"/>
                <a:ea typeface="+mn-ea"/>
                <a:cs typeface="+mn-cs"/>
              </a:rPr>
              <a:t>explicit with Adobe releasing Flex, an environment for executing rich applications in the browser and on</a:t>
            </a:r>
          </a:p>
          <a:p>
            <a:r>
              <a:rPr lang="en-US" sz="1200" kern="1200" baseline="0" dirty="0" smtClean="0">
                <a:solidFill>
                  <a:schemeClr val="tx1"/>
                </a:solidFill>
                <a:latin typeface="+mn-lt"/>
                <a:ea typeface="+mn-ea"/>
                <a:cs typeface="+mn-cs"/>
              </a:rPr>
              <a:t>the desktop. Adobe Flex provides a rich UI component library and uses MXML, a declarative XML-based</a:t>
            </a:r>
          </a:p>
          <a:p>
            <a:r>
              <a:rPr lang="en-US" sz="1200" kern="1200" baseline="0" dirty="0" smtClean="0">
                <a:solidFill>
                  <a:schemeClr val="tx1"/>
                </a:solidFill>
                <a:latin typeface="+mn-lt"/>
                <a:ea typeface="+mn-ea"/>
                <a:cs typeface="+mn-cs"/>
              </a:rPr>
              <a:t>language, to develop rich, interactive user interfaces. While there are some feature differences between</a:t>
            </a:r>
          </a:p>
          <a:p>
            <a:r>
              <a:rPr lang="en-US" sz="1200" kern="1200" baseline="0" dirty="0" smtClean="0">
                <a:solidFill>
                  <a:schemeClr val="tx1"/>
                </a:solidFill>
                <a:latin typeface="+mn-lt"/>
                <a:ea typeface="+mn-ea"/>
                <a:cs typeface="+mn-cs"/>
              </a:rPr>
              <a:t>Flex and Silverlight that can make one more appealing than the other, Flex is a viable alternative to</a:t>
            </a:r>
          </a:p>
          <a:p>
            <a:r>
              <a:rPr lang="en-US" sz="1200" kern="1200" baseline="0" dirty="0" smtClean="0">
                <a:solidFill>
                  <a:schemeClr val="tx1"/>
                </a:solidFill>
                <a:latin typeface="+mn-lt"/>
                <a:ea typeface="+mn-ea"/>
                <a:cs typeface="+mn-cs"/>
              </a:rPr>
              <a:t>Silverlight; however, it caters to a different set of developers than Silverlight does. Flex capitalizes on the</a:t>
            </a:r>
          </a:p>
          <a:p>
            <a:r>
              <a:rPr lang="en-US" sz="1200" kern="1200" baseline="0" dirty="0" smtClean="0">
                <a:solidFill>
                  <a:schemeClr val="tx1"/>
                </a:solidFill>
                <a:latin typeface="+mn-lt"/>
                <a:ea typeface="+mn-ea"/>
                <a:cs typeface="+mn-cs"/>
              </a:rPr>
              <a:t>languages people already know, including JavaScript, HTML, CSS, and </a:t>
            </a:r>
            <a:r>
              <a:rPr lang="en-US" sz="1200" kern="1200" baseline="0" dirty="0" err="1" smtClean="0">
                <a:solidFill>
                  <a:schemeClr val="tx1"/>
                </a:solidFill>
                <a:latin typeface="+mn-lt"/>
                <a:ea typeface="+mn-ea"/>
                <a:cs typeface="+mn-cs"/>
              </a:rPr>
              <a:t>ActionScript</a:t>
            </a:r>
            <a:r>
              <a:rPr lang="en-US" sz="1200" kern="1200" baseline="0" dirty="0" smtClean="0">
                <a:solidFill>
                  <a:schemeClr val="tx1"/>
                </a:solidFill>
                <a:latin typeface="+mn-lt"/>
                <a:ea typeface="+mn-ea"/>
                <a:cs typeface="+mn-cs"/>
              </a:rPr>
              <a:t>. Silverlight, however,</a:t>
            </a:r>
          </a:p>
          <a:p>
            <a:r>
              <a:rPr lang="en-US" sz="1200" kern="1200" baseline="0" dirty="0" smtClean="0">
                <a:solidFill>
                  <a:schemeClr val="tx1"/>
                </a:solidFill>
                <a:latin typeface="+mn-lt"/>
                <a:ea typeface="+mn-ea"/>
                <a:cs typeface="+mn-cs"/>
              </a:rPr>
              <a:t>provides a markup language, but is an incredibly natural platform to develop on if you’re already a .NET</a:t>
            </a:r>
          </a:p>
          <a:p>
            <a:r>
              <a:rPr lang="en-US" sz="1200" kern="1200" baseline="0" dirty="0" smtClean="0">
                <a:solidFill>
                  <a:schemeClr val="tx1"/>
                </a:solidFill>
                <a:latin typeface="+mn-lt"/>
                <a:ea typeface="+mn-ea"/>
                <a:cs typeface="+mn-cs"/>
              </a:rPr>
              <a:t>developer. Visit www.adobe.com/products/flex/ if you want to learn more about Flex.</a:t>
            </a:r>
          </a:p>
          <a:p>
            <a:r>
              <a:rPr lang="en-US" sz="1200" kern="1200" baseline="0" dirty="0" smtClean="0">
                <a:solidFill>
                  <a:schemeClr val="tx1"/>
                </a:solidFill>
                <a:latin typeface="+mn-lt"/>
                <a:ea typeface="+mn-ea"/>
                <a:cs typeface="+mn-cs"/>
              </a:rPr>
              <a:t>In addition to Adobe Flash and Adobe Flex, in February 2008, Adobe introduced Adobe AIR for</a:t>
            </a:r>
          </a:p>
          <a:p>
            <a:r>
              <a:rPr lang="en-US" sz="1200" kern="1200" baseline="0" dirty="0" smtClean="0">
                <a:solidFill>
                  <a:schemeClr val="tx1"/>
                </a:solidFill>
                <a:latin typeface="+mn-lt"/>
                <a:ea typeface="+mn-ea"/>
                <a:cs typeface="+mn-cs"/>
              </a:rPr>
              <a:t>developing desktop applications that you can extend as RIAs. Visit www.adobe.com/products/air/ to get</a:t>
            </a:r>
          </a:p>
          <a:p>
            <a:r>
              <a:rPr lang="en-US" sz="1200" kern="1200" baseline="0" dirty="0" smtClean="0">
                <a:solidFill>
                  <a:schemeClr val="tx1"/>
                </a:solidFill>
                <a:latin typeface="+mn-lt"/>
                <a:ea typeface="+mn-ea"/>
                <a:cs typeface="+mn-cs"/>
              </a:rPr>
              <a:t>more information about Adobe AIR.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OR</a:t>
            </a:r>
          </a:p>
          <a:p>
            <a:endParaRPr lang="en-US" sz="1200" kern="1200" baseline="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Adobe Flash 10.1 and AIR 2</a:t>
            </a:r>
            <a:br>
              <a:rPr lang="en-US" sz="1200" b="1"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Adobe's Flash platform consists of the open source Flex SDK, a free Flex compiler, a </a:t>
            </a:r>
            <a:r>
              <a:rPr lang="en-US" sz="1200" b="0" i="0" kern="1200" dirty="0" err="1" smtClean="0">
                <a:solidFill>
                  <a:schemeClr val="tx1"/>
                </a:solidFill>
                <a:latin typeface="+mn-lt"/>
                <a:ea typeface="+mn-ea"/>
                <a:cs typeface="+mn-cs"/>
              </a:rPr>
              <a:t>proprietary</a:t>
            </a:r>
            <a:r>
              <a:rPr lang="en-US" sz="1200" b="1" i="0" u="none" strike="noStrike" kern="1200" dirty="0" err="1" smtClean="0">
                <a:solidFill>
                  <a:schemeClr val="tx1"/>
                </a:solidFill>
                <a:latin typeface="+mn-lt"/>
                <a:ea typeface="+mn-ea"/>
                <a:cs typeface="+mn-cs"/>
                <a:hlinkClick r:id="rId5"/>
              </a:rPr>
              <a:t>Eclipse</a:t>
            </a:r>
            <a:r>
              <a:rPr lang="en-US" sz="1200" b="1" i="0" u="none" strike="noStrike" kern="1200" dirty="0" smtClean="0">
                <a:solidFill>
                  <a:schemeClr val="tx1"/>
                </a:solidFill>
                <a:latin typeface="+mn-lt"/>
                <a:ea typeface="+mn-ea"/>
                <a:cs typeface="+mn-cs"/>
                <a:hlinkClick r:id="rId5"/>
              </a:rPr>
              <a:t>-based IDE called Flash Builder</a:t>
            </a:r>
            <a:r>
              <a:rPr lang="en-US" sz="1200" b="0" i="0" kern="1200" dirty="0" smtClean="0">
                <a:solidFill>
                  <a:schemeClr val="tx1"/>
                </a:solidFill>
                <a:latin typeface="+mn-lt"/>
                <a:ea typeface="+mn-ea"/>
                <a:cs typeface="+mn-cs"/>
              </a:rPr>
              <a:t>, the Flash Player browser plug-in, and Adobe AIR, a runtime for Windows, Mac, and Linux that allows rich Internet applications to be deployed directly to the desktop.</a:t>
            </a:r>
          </a:p>
          <a:p>
            <a:r>
              <a:rPr lang="en-US" sz="1200" b="0" i="0" kern="1200" dirty="0" smtClean="0">
                <a:solidFill>
                  <a:schemeClr val="tx1"/>
                </a:solidFill>
                <a:latin typeface="+mn-lt"/>
                <a:ea typeface="+mn-ea"/>
                <a:cs typeface="+mn-cs"/>
              </a:rPr>
              <a:t>In addition, Adobe offers a suite of tools (available as part of CS5 or standalone) that enhance Flash development. In </a:t>
            </a:r>
            <a:r>
              <a:rPr lang="en-US" sz="1200" b="0" i="0" kern="1200" dirty="0" err="1" smtClean="0">
                <a:solidFill>
                  <a:schemeClr val="tx1"/>
                </a:solidFill>
                <a:latin typeface="+mn-lt"/>
                <a:ea typeface="+mn-ea"/>
                <a:cs typeface="+mn-cs"/>
              </a:rPr>
              <a:t>additon</a:t>
            </a:r>
            <a:r>
              <a:rPr lang="en-US" sz="1200" b="0" i="0" kern="1200" dirty="0" smtClean="0">
                <a:solidFill>
                  <a:schemeClr val="tx1"/>
                </a:solidFill>
                <a:latin typeface="+mn-lt"/>
                <a:ea typeface="+mn-ea"/>
                <a:cs typeface="+mn-cs"/>
              </a:rPr>
              <a:t> to the Flash Professional authoring tool, there's the new </a:t>
            </a:r>
            <a:r>
              <a:rPr lang="en-US" sz="1200" b="1" i="0" u="none" strike="noStrike" kern="1200" dirty="0" smtClean="0">
                <a:solidFill>
                  <a:schemeClr val="tx1"/>
                </a:solidFill>
                <a:latin typeface="+mn-lt"/>
                <a:ea typeface="+mn-ea"/>
                <a:cs typeface="+mn-cs"/>
                <a:hlinkClick r:id="rId6"/>
              </a:rPr>
              <a:t>Flash Catalyst</a:t>
            </a:r>
            <a:r>
              <a:rPr lang="en-US" sz="1200" b="0" i="0" kern="1200" dirty="0" smtClean="0">
                <a:solidFill>
                  <a:schemeClr val="tx1"/>
                </a:solidFill>
                <a:latin typeface="+mn-lt"/>
                <a:ea typeface="+mn-ea"/>
                <a:cs typeface="+mn-cs"/>
              </a:rPr>
              <a:t> -- an interaction design tool for quick prototyping of user interfaces and behaviors -- and either </a:t>
            </a:r>
            <a:r>
              <a:rPr lang="en-US" sz="1200" b="0" i="0" kern="1200" dirty="0" err="1" smtClean="0">
                <a:solidFill>
                  <a:schemeClr val="tx1"/>
                </a:solidFill>
                <a:latin typeface="+mn-lt"/>
                <a:ea typeface="+mn-ea"/>
                <a:cs typeface="+mn-cs"/>
              </a:rPr>
              <a:t>LiveCycle</a:t>
            </a:r>
            <a:r>
              <a:rPr lang="en-US" sz="1200" b="0" i="0" kern="1200" dirty="0" smtClean="0">
                <a:solidFill>
                  <a:schemeClr val="tx1"/>
                </a:solidFill>
                <a:latin typeface="+mn-lt"/>
                <a:ea typeface="+mn-ea"/>
                <a:cs typeface="+mn-cs"/>
              </a:rPr>
              <a:t> Data Services or Adobe's open sourced </a:t>
            </a:r>
            <a:r>
              <a:rPr lang="en-US" sz="1200" b="0" i="0" kern="1200" dirty="0" err="1" smtClean="0">
                <a:solidFill>
                  <a:schemeClr val="tx1"/>
                </a:solidFill>
                <a:latin typeface="+mn-lt"/>
                <a:ea typeface="+mn-ea"/>
                <a:cs typeface="+mn-cs"/>
              </a:rPr>
              <a:t>BlazeDS</a:t>
            </a:r>
            <a:r>
              <a:rPr lang="en-US" sz="1200" b="0" i="0" kern="1200" dirty="0" smtClean="0">
                <a:solidFill>
                  <a:schemeClr val="tx1"/>
                </a:solidFill>
                <a:latin typeface="+mn-lt"/>
                <a:ea typeface="+mn-ea"/>
                <a:cs typeface="+mn-cs"/>
              </a:rPr>
              <a:t> for Java </a:t>
            </a:r>
            <a:r>
              <a:rPr lang="en-US" sz="1200" b="0" i="0" kern="1200" dirty="0" err="1" smtClean="0">
                <a:solidFill>
                  <a:schemeClr val="tx1"/>
                </a:solidFill>
                <a:latin typeface="+mn-lt"/>
                <a:ea typeface="+mn-ea"/>
                <a:cs typeface="+mn-cs"/>
              </a:rPr>
              <a:t>remoting</a:t>
            </a:r>
            <a:r>
              <a:rPr lang="en-US" sz="1200" b="0" i="0" kern="1200" dirty="0" smtClean="0">
                <a:solidFill>
                  <a:schemeClr val="tx1"/>
                </a:solidFill>
                <a:latin typeface="+mn-lt"/>
                <a:ea typeface="+mn-ea"/>
                <a:cs typeface="+mn-cs"/>
              </a:rPr>
              <a:t> and messaging.</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Microsoft ASP.NET AJAX</a:t>
            </a:r>
          </a:p>
          <a:p>
            <a:r>
              <a:rPr lang="en-US" sz="1200" kern="1200" baseline="0" dirty="0" smtClean="0">
                <a:solidFill>
                  <a:schemeClr val="tx1"/>
                </a:solidFill>
                <a:latin typeface="+mn-lt"/>
                <a:ea typeface="+mn-ea"/>
                <a:cs typeface="+mn-cs"/>
              </a:rPr>
              <a:t>Microsoft ASP.NET AJAX, a set of JavaScript libraries built into ASP.NET 3.5 and 4.0, is available as a</a:t>
            </a:r>
          </a:p>
          <a:p>
            <a:r>
              <a:rPr lang="en-US" sz="1200" kern="1200" baseline="0" dirty="0" smtClean="0">
                <a:solidFill>
                  <a:schemeClr val="tx1"/>
                </a:solidFill>
                <a:latin typeface="+mn-lt"/>
                <a:ea typeface="+mn-ea"/>
                <a:cs typeface="+mn-cs"/>
              </a:rPr>
              <a:t>separate download for ASP.NET 2.0. Being an integral part of ASP.NET 3.5 and 4.0 and the Ajax Library</a:t>
            </a:r>
          </a:p>
          <a:p>
            <a:r>
              <a:rPr lang="en-US" sz="1200" kern="1200" baseline="0" dirty="0" smtClean="0">
                <a:solidFill>
                  <a:schemeClr val="tx1"/>
                </a:solidFill>
                <a:latin typeface="+mn-lt"/>
                <a:ea typeface="+mn-ea"/>
                <a:cs typeface="+mn-cs"/>
              </a:rPr>
              <a:t>(comes with AJAX Controls Toolkit for ASP.NET 3.5), now ASP.NET AJAX client- and server-side libraries</a:t>
            </a:r>
          </a:p>
          <a:p>
            <a:r>
              <a:rPr lang="en-US" sz="1200" kern="1200" baseline="0" dirty="0" smtClean="0">
                <a:solidFill>
                  <a:schemeClr val="tx1"/>
                </a:solidFill>
                <a:latin typeface="+mn-lt"/>
                <a:ea typeface="+mn-ea"/>
                <a:cs typeface="+mn-cs"/>
              </a:rPr>
              <a:t>are more integrated with Visual Studio 2010 (and Visual Studio 2008). The client-side library allows you</a:t>
            </a:r>
          </a:p>
          <a:p>
            <a:r>
              <a:rPr lang="en-US" sz="1200" kern="1200" baseline="0" dirty="0" smtClean="0">
                <a:solidFill>
                  <a:schemeClr val="tx1"/>
                </a:solidFill>
                <a:latin typeface="+mn-lt"/>
                <a:ea typeface="+mn-ea"/>
                <a:cs typeface="+mn-cs"/>
              </a:rPr>
              <a:t>to implement client-level processing such as processing and validating information entered by the end</a:t>
            </a:r>
          </a:p>
          <a:p>
            <a:r>
              <a:rPr lang="en-US" sz="1200" kern="1200" baseline="0" dirty="0" smtClean="0">
                <a:solidFill>
                  <a:schemeClr val="tx1"/>
                </a:solidFill>
                <a:latin typeface="+mn-lt"/>
                <a:ea typeface="+mn-ea"/>
                <a:cs typeface="+mn-cs"/>
              </a:rPr>
              <a:t>user, refreshing a portion of the web page, and developing rich, interactive user interfaces. You can also</a:t>
            </a:r>
          </a:p>
          <a:p>
            <a:r>
              <a:rPr lang="en-US" sz="1200" kern="1200" baseline="0" dirty="0" smtClean="0">
                <a:solidFill>
                  <a:schemeClr val="tx1"/>
                </a:solidFill>
                <a:latin typeface="+mn-lt"/>
                <a:ea typeface="+mn-ea"/>
                <a:cs typeface="+mn-cs"/>
              </a:rPr>
              <a:t>efficiently integrate the client-side library components with the server-side ASP.NET controls library in</a:t>
            </a:r>
          </a:p>
          <a:p>
            <a:r>
              <a:rPr lang="en-US" sz="1200" kern="1200" baseline="0" dirty="0" smtClean="0">
                <a:solidFill>
                  <a:schemeClr val="tx1"/>
                </a:solidFill>
                <a:latin typeface="+mn-lt"/>
                <a:ea typeface="+mn-ea"/>
                <a:cs typeface="+mn-cs"/>
              </a:rPr>
              <a:t>asynchronous mode. The key technology driver of ASP.NET AJAX is scripting. In general, script-based</a:t>
            </a:r>
          </a:p>
          <a:p>
            <a:r>
              <a:rPr lang="en-US" sz="1200" kern="1200" baseline="0" dirty="0" smtClean="0">
                <a:solidFill>
                  <a:schemeClr val="tx1"/>
                </a:solidFill>
                <a:latin typeface="+mn-lt"/>
                <a:ea typeface="+mn-ea"/>
                <a:cs typeface="+mn-cs"/>
              </a:rPr>
              <a:t>web applications face several challenges due to different browser settings (e.g., JavaScript is not enabled</a:t>
            </a:r>
          </a:p>
          <a:p>
            <a:r>
              <a:rPr lang="en-US" sz="1200" kern="1200" baseline="0" dirty="0" smtClean="0">
                <a:solidFill>
                  <a:schemeClr val="tx1"/>
                </a:solidFill>
                <a:latin typeface="+mn-lt"/>
                <a:ea typeface="+mn-ea"/>
                <a:cs typeface="+mn-cs"/>
              </a:rPr>
              <a:t>by default) on PCs and mobile devices. As a result, scripting is often not always the best strategy for</a:t>
            </a:r>
          </a:p>
          <a:p>
            <a:r>
              <a:rPr lang="en-US" sz="1200" kern="1200" baseline="0" dirty="0" smtClean="0">
                <a:solidFill>
                  <a:schemeClr val="tx1"/>
                </a:solidFill>
                <a:latin typeface="+mn-lt"/>
                <a:ea typeface="+mn-ea"/>
                <a:cs typeface="+mn-cs"/>
              </a:rPr>
              <a:t>enterprises to use to develop secured and scalable RIAs. ASP.NET AJAX also supports limited features of</a:t>
            </a:r>
          </a:p>
          <a:p>
            <a:r>
              <a:rPr lang="en-US" sz="1200" kern="1200" baseline="0" dirty="0" smtClean="0">
                <a:solidFill>
                  <a:schemeClr val="tx1"/>
                </a:solidFill>
                <a:latin typeface="+mn-lt"/>
                <a:ea typeface="+mn-ea"/>
                <a:cs typeface="+mn-cs"/>
              </a:rPr>
              <a:t>RIAs and does not support effective multimedia integration, managed code-behind integration, or</a:t>
            </a:r>
          </a:p>
          <a:p>
            <a:r>
              <a:rPr lang="en-US" sz="1200" kern="1200" baseline="0" dirty="0" smtClean="0">
                <a:solidFill>
                  <a:schemeClr val="tx1"/>
                </a:solidFill>
                <a:latin typeface="+mn-lt"/>
                <a:ea typeface="+mn-ea"/>
                <a:cs typeface="+mn-cs"/>
              </a:rPr>
              <a:t>metadata and information management. Microsoft ASP.NET AJAX is a widely accepted model for</a:t>
            </a:r>
          </a:p>
          <a:p>
            <a:r>
              <a:rPr lang="en-US" sz="1200" kern="1200" baseline="0" dirty="0" smtClean="0">
                <a:solidFill>
                  <a:schemeClr val="tx1"/>
                </a:solidFill>
                <a:latin typeface="+mn-lt"/>
                <a:ea typeface="+mn-ea"/>
                <a:cs typeface="+mn-cs"/>
              </a:rPr>
              <a:t>building RIAs, but it is very likely that, having Silverlight as an option, .NET developers will migrate</a:t>
            </a:r>
          </a:p>
          <a:p>
            <a:r>
              <a:rPr lang="en-US" sz="1200" kern="1200" baseline="0" dirty="0" smtClean="0">
                <a:solidFill>
                  <a:schemeClr val="tx1"/>
                </a:solidFill>
                <a:latin typeface="+mn-lt"/>
                <a:ea typeface="+mn-ea"/>
                <a:cs typeface="+mn-cs"/>
              </a:rPr>
              <a:t>ASP.NET AJAX applications to Silverlight RIAs. Visit www.asp.net/ajax/ if you want to learn more about</a:t>
            </a:r>
          </a:p>
          <a:p>
            <a:r>
              <a:rPr lang="fr-FR" sz="1200" kern="1200" baseline="0" dirty="0" smtClean="0">
                <a:solidFill>
                  <a:schemeClr val="tx1"/>
                </a:solidFill>
                <a:latin typeface="+mn-lt"/>
                <a:ea typeface="+mn-ea"/>
                <a:cs typeface="+mn-cs"/>
              </a:rPr>
              <a:t>Microsoft ASP.NET AJAX.</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*clic*</a:t>
            </a:r>
          </a:p>
          <a:p>
            <a:endParaRPr lang="fr-FR" sz="1200" kern="1200" baseline="0" dirty="0" smtClean="0">
              <a:solidFill>
                <a:schemeClr val="tx1"/>
              </a:solidFill>
              <a:latin typeface="+mn-lt"/>
              <a:ea typeface="+mn-ea"/>
              <a:cs typeface="+mn-cs"/>
            </a:endParaRPr>
          </a:p>
          <a:p>
            <a:r>
              <a:rPr lang="fr-FR" dirty="0" smtClean="0"/>
              <a:t>HTML5</a:t>
            </a:r>
          </a:p>
          <a:p>
            <a:r>
              <a:rPr lang="en-US" sz="1200" b="1" i="0" kern="1200" dirty="0" smtClean="0">
                <a:solidFill>
                  <a:schemeClr val="tx1"/>
                </a:solidFill>
                <a:latin typeface="+mn-lt"/>
                <a:ea typeface="+mn-ea"/>
                <a:cs typeface="+mn-cs"/>
              </a:rPr>
              <a:t>HTML5</a:t>
            </a:r>
            <a:r>
              <a:rPr lang="en-US" sz="1200" b="0" i="0" kern="1200" dirty="0" smtClean="0">
                <a:solidFill>
                  <a:schemeClr val="tx1"/>
                </a:solidFill>
                <a:latin typeface="+mn-lt"/>
                <a:ea typeface="+mn-ea"/>
                <a:cs typeface="+mn-cs"/>
              </a:rPr>
              <a:t> is the next major revision of the </a:t>
            </a:r>
            <a:r>
              <a:rPr lang="en-US" sz="1200" b="0" i="0" u="none" strike="noStrike" kern="1200" dirty="0" smtClean="0">
                <a:solidFill>
                  <a:schemeClr val="tx1"/>
                </a:solidFill>
                <a:latin typeface="+mn-lt"/>
                <a:ea typeface="+mn-ea"/>
                <a:cs typeface="+mn-cs"/>
                <a:hlinkClick r:id="rId7" tooltip="HTML"/>
              </a:rPr>
              <a:t>HTML</a:t>
            </a:r>
            <a:r>
              <a:rPr lang="en-US" sz="1200" b="0" i="0" kern="1200" dirty="0" smtClean="0">
                <a:solidFill>
                  <a:schemeClr val="tx1"/>
                </a:solidFill>
                <a:latin typeface="+mn-lt"/>
                <a:ea typeface="+mn-ea"/>
                <a:cs typeface="+mn-cs"/>
              </a:rPr>
              <a:t> standard, currently under development.</a:t>
            </a:r>
          </a:p>
          <a:p>
            <a:r>
              <a:rPr lang="en-US" sz="1200" b="0" i="0" kern="1200" dirty="0" smtClean="0">
                <a:solidFill>
                  <a:schemeClr val="tx1"/>
                </a:solidFill>
                <a:latin typeface="+mn-lt"/>
                <a:ea typeface="+mn-ea"/>
                <a:cs typeface="+mn-cs"/>
              </a:rPr>
              <a:t>Like its immediate predecessors, HTML 4.01 and </a:t>
            </a:r>
            <a:r>
              <a:rPr lang="en-US" sz="1200" b="0" i="0" u="none" strike="noStrike" kern="1200" dirty="0" smtClean="0">
                <a:solidFill>
                  <a:schemeClr val="tx1"/>
                </a:solidFill>
                <a:latin typeface="+mn-lt"/>
                <a:ea typeface="+mn-ea"/>
                <a:cs typeface="+mn-cs"/>
                <a:hlinkClick r:id="rId8" tooltip="XHTML"/>
              </a:rPr>
              <a:t>XHTML</a:t>
            </a:r>
            <a:r>
              <a:rPr lang="en-US" sz="1200" b="0" i="0" kern="1200" dirty="0" smtClean="0">
                <a:solidFill>
                  <a:schemeClr val="tx1"/>
                </a:solidFill>
                <a:latin typeface="+mn-lt"/>
                <a:ea typeface="+mn-ea"/>
                <a:cs typeface="+mn-cs"/>
              </a:rPr>
              <a:t> 1.1, HTML5 is a standard for structuring and presenting content on the </a:t>
            </a:r>
            <a:r>
              <a:rPr lang="en-US" sz="1200" b="0" i="0" u="none" strike="noStrike" kern="1200" dirty="0" smtClean="0">
                <a:solidFill>
                  <a:schemeClr val="tx1"/>
                </a:solidFill>
                <a:latin typeface="+mn-lt"/>
                <a:ea typeface="+mn-ea"/>
                <a:cs typeface="+mn-cs"/>
                <a:hlinkClick r:id="rId9" tooltip="World Wide Web"/>
              </a:rPr>
              <a:t>World Wide Web</a:t>
            </a:r>
            <a:r>
              <a:rPr lang="en-US" sz="1200" b="0" i="0" kern="1200" dirty="0" smtClean="0">
                <a:solidFill>
                  <a:schemeClr val="tx1"/>
                </a:solidFill>
                <a:latin typeface="+mn-lt"/>
                <a:ea typeface="+mn-ea"/>
                <a:cs typeface="+mn-cs"/>
              </a:rPr>
              <a:t>. The new standard incorporates features like video playback and </a:t>
            </a:r>
            <a:r>
              <a:rPr lang="en-US" sz="1200" b="0" i="0" u="none" strike="noStrike" kern="1200" dirty="0" smtClean="0">
                <a:solidFill>
                  <a:schemeClr val="tx1"/>
                </a:solidFill>
                <a:latin typeface="+mn-lt"/>
                <a:ea typeface="+mn-ea"/>
                <a:cs typeface="+mn-cs"/>
                <a:hlinkClick r:id="rId10" tooltip="Drag-and-drop"/>
              </a:rPr>
              <a:t>drag-and-drop</a:t>
            </a:r>
            <a:r>
              <a:rPr lang="en-US" sz="1200" b="0" i="0" kern="1200" dirty="0" smtClean="0">
                <a:solidFill>
                  <a:schemeClr val="tx1"/>
                </a:solidFill>
                <a:latin typeface="+mn-lt"/>
                <a:ea typeface="+mn-ea"/>
                <a:cs typeface="+mn-cs"/>
              </a:rPr>
              <a:t> that have been previously dependent on third-party browser </a:t>
            </a:r>
            <a:r>
              <a:rPr lang="en-US" sz="1200" b="0" i="0" u="none" strike="noStrike" kern="1200" dirty="0" smtClean="0">
                <a:solidFill>
                  <a:schemeClr val="tx1"/>
                </a:solidFill>
                <a:latin typeface="+mn-lt"/>
                <a:ea typeface="+mn-ea"/>
                <a:cs typeface="+mn-cs"/>
                <a:hlinkClick r:id="rId11" tooltip="Plug-in (computing)"/>
              </a:rPr>
              <a:t>plug-ins</a:t>
            </a:r>
            <a:r>
              <a:rPr lang="en-US" sz="1200" b="0" i="0" kern="1200" dirty="0" smtClean="0">
                <a:solidFill>
                  <a:schemeClr val="tx1"/>
                </a:solidFill>
                <a:latin typeface="+mn-lt"/>
                <a:ea typeface="+mn-ea"/>
                <a:cs typeface="+mn-cs"/>
              </a:rPr>
              <a:t> such as </a:t>
            </a:r>
            <a:r>
              <a:rPr lang="en-US" sz="1200" b="0" i="0" u="none" strike="noStrike" kern="1200" dirty="0" smtClean="0">
                <a:solidFill>
                  <a:schemeClr val="tx1"/>
                </a:solidFill>
                <a:latin typeface="+mn-lt"/>
                <a:ea typeface="+mn-ea"/>
                <a:cs typeface="+mn-cs"/>
                <a:hlinkClick r:id="rId12" tooltip="Adobe Flash"/>
              </a:rPr>
              <a:t>Adobe Flash</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3" tooltip="Microsoft Silverlight"/>
              </a:rPr>
              <a:t>Microsoft Silverlight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As it’s not an</a:t>
            </a:r>
            <a:r>
              <a:rPr lang="en-US" sz="1200" b="0" i="0" kern="1200" baseline="0" dirty="0" smtClean="0">
                <a:solidFill>
                  <a:schemeClr val="tx1"/>
                </a:solidFill>
                <a:latin typeface="+mn-lt"/>
                <a:ea typeface="+mn-ea"/>
                <a:cs typeface="+mn-cs"/>
              </a:rPr>
              <a:t> actual cross-platform framework, I will talk more in detail about HTML5 later,</a:t>
            </a:r>
          </a:p>
          <a:p>
            <a:r>
              <a:rPr lang="en-US" sz="1200" b="0" i="0" kern="1200" baseline="0" dirty="0" smtClean="0">
                <a:solidFill>
                  <a:schemeClr val="tx1"/>
                </a:solidFill>
                <a:latin typeface="+mn-lt"/>
                <a:ea typeface="+mn-ea"/>
                <a:cs typeface="+mn-cs"/>
              </a:rPr>
              <a:t>*</a:t>
            </a:r>
            <a:r>
              <a:rPr lang="en-US" sz="1200" b="0" i="0" kern="1200" baseline="0" dirty="0" err="1" smtClean="0">
                <a:solidFill>
                  <a:schemeClr val="tx1"/>
                </a:solidFill>
                <a:latin typeface="+mn-lt"/>
                <a:ea typeface="+mn-ea"/>
                <a:cs typeface="+mn-cs"/>
              </a:rPr>
              <a:t>clic</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 for the moment, let’s concentrate on Silverlight’s main competitor : Adobe’s Flash</a:t>
            </a:r>
            <a:endParaRPr lang="en-US" sz="1200" b="0" i="0" kern="1200" dirty="0" smtClean="0">
              <a:solidFill>
                <a:schemeClr val="tx1"/>
              </a:solidFill>
              <a:latin typeface="+mn-lt"/>
              <a:ea typeface="+mn-ea"/>
              <a:cs typeface="+mn-cs"/>
            </a:endParaRP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18</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We can do some can of live demo at this point with that set of applications, if possible </a:t>
            </a:r>
            <a:r>
              <a:rPr lang="fr-FR" dirty="0" smtClean="0">
                <a:hlinkClick r:id="rId3"/>
              </a:rPr>
              <a:t>http://www.shinedraw.com/</a:t>
            </a:r>
            <a:r>
              <a:rPr lang="fr-FR" dirty="0" smtClean="0"/>
              <a:t> or </a:t>
            </a:r>
            <a:r>
              <a:rPr lang="fr-FR" dirty="0" smtClean="0">
                <a:hlinkClick r:id="rId4"/>
              </a:rPr>
              <a:t>http://bubblemark.com/</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Source </a:t>
            </a:r>
            <a:r>
              <a:rPr lang="fr-FR" dirty="0" smtClean="0">
                <a:hlinkClick r:id="rId5"/>
              </a:rPr>
              <a:t>http://www.infoworld.com/d/developer-world/infoworld-review-microsoft-silverlight-4-vs-adobe-flash-101-260?page=0,0</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fr-FR" dirty="0" err="1" smtClean="0"/>
              <a:t>While</a:t>
            </a:r>
            <a:r>
              <a:rPr lang="fr-FR" baseline="0" dirty="0" smtClean="0"/>
              <a:t> </a:t>
            </a:r>
            <a:r>
              <a:rPr lang="fr-FR" baseline="0" dirty="0" err="1" smtClean="0"/>
              <a:t>commenting</a:t>
            </a:r>
            <a:r>
              <a:rPr lang="fr-FR" baseline="0" dirty="0" smtClean="0"/>
              <a:t> the graph :</a:t>
            </a:r>
          </a:p>
          <a:p>
            <a:pPr marL="0" marR="0" indent="0" algn="l" defTabSz="914400" rtl="0" eaLnBrk="1" fontAlgn="auto" latinLnBrk="0" hangingPunct="1">
              <a:lnSpc>
                <a:spcPct val="100000"/>
              </a:lnSpc>
              <a:spcBef>
                <a:spcPts val="0"/>
              </a:spcBef>
              <a:spcAft>
                <a:spcPts val="0"/>
              </a:spcAft>
              <a:buClrTx/>
              <a:buSzTx/>
              <a:buFontTx/>
              <a:buChar char="-"/>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Adobe Flash 10.1/AIR 2Microsoft </a:t>
            </a:r>
            <a:r>
              <a:rPr lang="fr-FR" sz="1200" b="0" i="0" kern="1200" dirty="0" err="1" smtClean="0">
                <a:solidFill>
                  <a:schemeClr val="tx1"/>
                </a:solidFill>
                <a:latin typeface="+mn-lt"/>
                <a:ea typeface="+mn-ea"/>
                <a:cs typeface="+mn-cs"/>
              </a:rPr>
              <a:t>Silverlight</a:t>
            </a:r>
            <a:r>
              <a:rPr lang="fr-FR" sz="1200" b="0" i="0" kern="120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4</a:t>
            </a:r>
          </a:p>
          <a:p>
            <a:pPr marL="0" marR="0" indent="0" algn="l" defTabSz="914400" rtl="0" eaLnBrk="1" fontAlgn="auto" latinLnBrk="0" hangingPunct="1">
              <a:lnSpc>
                <a:spcPct val="100000"/>
              </a:lnSpc>
              <a:spcBef>
                <a:spcPts val="0"/>
              </a:spcBef>
              <a:spcAft>
                <a:spcPts val="0"/>
              </a:spcAft>
              <a:buClrTx/>
              <a:buSzTx/>
              <a:buFontTx/>
              <a:buChar char="-"/>
              <a:tabLst/>
              <a:defRPr/>
            </a:pPr>
            <a:r>
              <a:rPr lang="hu-HU" sz="1200" b="0" i="0" kern="1200" dirty="0" smtClean="0">
                <a:solidFill>
                  <a:schemeClr val="tx1"/>
                </a:solidFill>
                <a:latin typeface="+mn-lt"/>
                <a:ea typeface="+mn-ea"/>
                <a:cs typeface="+mn-cs"/>
              </a:rPr>
              <a:t> </a:t>
            </a:r>
            <a:r>
              <a:rPr lang="fr-FR" sz="1200" b="1" i="0" kern="1200" dirty="0" smtClean="0">
                <a:solidFill>
                  <a:schemeClr val="tx1"/>
                </a:solidFill>
                <a:latin typeface="+mn-lt"/>
                <a:ea typeface="+mn-ea"/>
                <a:cs typeface="+mn-cs"/>
              </a:rPr>
              <a:t>Client platform support</a:t>
            </a:r>
            <a:r>
              <a:rPr lang="hu-HU" sz="1200" b="1" i="0" kern="1200" dirty="0" smtClean="0">
                <a:solidFill>
                  <a:schemeClr val="tx1"/>
                </a:solidFill>
                <a:latin typeface="+mn-lt"/>
                <a:ea typeface="+mn-ea"/>
                <a:cs typeface="+mn-cs"/>
              </a:rPr>
              <a:t>: </a:t>
            </a:r>
            <a:endParaRPr lang="fr-FR"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err="1" smtClean="0">
                <a:solidFill>
                  <a:schemeClr val="tx1"/>
                </a:solidFill>
                <a:latin typeface="+mn-lt"/>
                <a:ea typeface="+mn-ea"/>
                <a:cs typeface="+mn-cs"/>
              </a:rPr>
              <a:t>Runs</a:t>
            </a:r>
            <a:r>
              <a:rPr lang="fr-FR" sz="1200" b="0" i="0" kern="120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on Windows XP SP3, Windows 7/Vista, Mac OS X, and Linux (Fedora Core 12, Ubuntu 9.10, OpenSuse 11.2); Flash Player 10.1 for Android. Mac support has </a:t>
            </a:r>
            <a:r>
              <a:rPr lang="fr-FR" sz="1200" b="0" i="0" kern="1200" dirty="0" err="1" smtClean="0">
                <a:solidFill>
                  <a:schemeClr val="tx1"/>
                </a:solidFill>
                <a:latin typeface="+mn-lt"/>
                <a:ea typeface="+mn-ea"/>
                <a:cs typeface="+mn-cs"/>
              </a:rPr>
              <a:t>improved</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with</a:t>
            </a:r>
            <a:r>
              <a:rPr lang="fr-FR" sz="1200" b="0" i="0" kern="1200" dirty="0" smtClean="0">
                <a:solidFill>
                  <a:schemeClr val="tx1"/>
                </a:solidFill>
                <a:latin typeface="+mn-lt"/>
                <a:ea typeface="+mn-ea"/>
                <a:cs typeface="+mn-cs"/>
              </a:rPr>
              <a:t> a shift to </a:t>
            </a:r>
            <a:r>
              <a:rPr lang="fr-FR" sz="1200" b="0" i="0" kern="1200" dirty="0" err="1" smtClean="0">
                <a:solidFill>
                  <a:schemeClr val="tx1"/>
                </a:solidFill>
                <a:latin typeface="+mn-lt"/>
                <a:ea typeface="+mn-ea"/>
                <a:cs typeface="+mn-cs"/>
              </a:rPr>
              <a:t>Cocoa</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framework</a:t>
            </a:r>
            <a:r>
              <a:rPr lang="fr-FR" sz="1200" b="0" i="0" kern="1200" dirty="0" smtClean="0">
                <a:solidFill>
                  <a:schemeClr val="tx1"/>
                </a:solidFill>
                <a:latin typeface="+mn-lt"/>
                <a:ea typeface="+mn-ea"/>
                <a:cs typeface="+mn-cs"/>
              </a:rPr>
              <a:t> (native </a:t>
            </a:r>
            <a:r>
              <a:rPr lang="fr-FR" sz="1200" b="0" i="0" kern="1200" dirty="0" err="1" smtClean="0">
                <a:solidFill>
                  <a:schemeClr val="tx1"/>
                </a:solidFill>
                <a:latin typeface="+mn-lt"/>
                <a:ea typeface="+mn-ea"/>
                <a:cs typeface="+mn-cs"/>
              </a:rPr>
              <a:t>graphics</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sound</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print</a:t>
            </a:r>
            <a:r>
              <a:rPr lang="fr-FR" sz="1200" b="0" i="0" kern="1200" dirty="0" smtClean="0">
                <a:solidFill>
                  <a:schemeClr val="tx1"/>
                </a:solidFill>
                <a:latin typeface="+mn-lt"/>
                <a:ea typeface="+mn-ea"/>
                <a:cs typeface="+mn-cs"/>
              </a:rPr>
              <a:t>). Still no 64-bit Flash Player for Windows</a:t>
            </a:r>
            <a:r>
              <a:rPr lang="fr-FR" sz="1200" b="0"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hu-HU" sz="1200" b="0" i="0" kern="120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Runs on Windows XP SP3, Windows 7/Vista, Windows Server 2003 SP2, Windows Server 2008 SP2, Windows Phone 7, Symbian, and most browsers on Windows and Mac. Not available on Linux, although an open source solution comprising Moonlight and Mono (for code execution) is a possible workaround for Silverlight 2 apps.</a:t>
            </a:r>
            <a:r>
              <a:rPr lang="hu-HU" sz="1200" b="0" i="0" kern="1200" dirty="0" smtClean="0">
                <a:solidFill>
                  <a:schemeClr val="tx1"/>
                </a:solidFill>
                <a:latin typeface="+mn-lt"/>
                <a:ea typeface="+mn-ea"/>
                <a:cs typeface="+mn-cs"/>
              </a:rPr>
              <a:t> </a:t>
            </a: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1" i="0" kern="1200" dirty="0" smtClean="0">
                <a:solidFill>
                  <a:schemeClr val="tx1"/>
                </a:solidFill>
                <a:latin typeface="+mn-lt"/>
                <a:ea typeface="+mn-ea"/>
                <a:cs typeface="+mn-cs"/>
              </a:rPr>
              <a:t>IDE</a:t>
            </a:r>
            <a:r>
              <a:rPr lang="hu-HU" sz="1200" b="1" i="0" kern="1200" dirty="0" smtClean="0">
                <a:solidFill>
                  <a:schemeClr val="tx1"/>
                </a:solidFill>
                <a:latin typeface="+mn-lt"/>
                <a:ea typeface="+mn-ea"/>
                <a:cs typeface="+mn-cs"/>
              </a:rPr>
              <a:t>: </a:t>
            </a:r>
            <a:endParaRPr lang="fr-FR"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Flash </a:t>
            </a:r>
            <a:r>
              <a:rPr lang="fr-FR" sz="1200" b="0" i="0" kern="1200" dirty="0" smtClean="0">
                <a:solidFill>
                  <a:schemeClr val="tx1"/>
                </a:solidFill>
                <a:latin typeface="+mn-lt"/>
                <a:ea typeface="+mn-ea"/>
                <a:cs typeface="+mn-cs"/>
              </a:rPr>
              <a:t>Builder is helpful for binding Flash and AIR apps to back-end data sources, but any transport mediation requires addition of BlazeDS or LiveCycle. </a:t>
            </a:r>
            <a:r>
              <a:rPr lang="fr-FR" sz="1200" b="0" i="0" kern="1200" dirty="0" err="1" smtClean="0">
                <a:solidFill>
                  <a:schemeClr val="tx1"/>
                </a:solidFill>
                <a:latin typeface="+mn-lt"/>
                <a:ea typeface="+mn-ea"/>
                <a:cs typeface="+mn-cs"/>
              </a:rPr>
              <a:t>ActionScript</a:t>
            </a:r>
            <a:r>
              <a:rPr lang="fr-FR" sz="1200" b="0" i="0" kern="1200" dirty="0" smtClean="0">
                <a:solidFill>
                  <a:schemeClr val="tx1"/>
                </a:solidFill>
                <a:latin typeface="+mn-lt"/>
                <a:ea typeface="+mn-ea"/>
                <a:cs typeface="+mn-cs"/>
              </a:rPr>
              <a:t> debugger </a:t>
            </a:r>
            <a:r>
              <a:rPr lang="fr-FR" sz="1200" b="0" i="0" kern="1200" dirty="0" err="1" smtClean="0">
                <a:solidFill>
                  <a:schemeClr val="tx1"/>
                </a:solidFill>
                <a:latin typeface="+mn-lt"/>
                <a:ea typeface="+mn-ea"/>
                <a:cs typeface="+mn-cs"/>
              </a:rPr>
              <a:t>is</a:t>
            </a:r>
            <a:r>
              <a:rPr lang="fr-FR" sz="1200" b="0" i="0" kern="1200" dirty="0" smtClean="0">
                <a:solidFill>
                  <a:schemeClr val="tx1"/>
                </a:solidFill>
                <a:latin typeface="+mn-lt"/>
                <a:ea typeface="+mn-ea"/>
                <a:cs typeface="+mn-cs"/>
              </a:rPr>
              <a:t> light </a:t>
            </a:r>
            <a:r>
              <a:rPr lang="fr-FR" sz="1200" b="0" i="0" kern="1200" dirty="0" err="1" smtClean="0">
                <a:solidFill>
                  <a:schemeClr val="tx1"/>
                </a:solidFill>
                <a:latin typeface="+mn-lt"/>
                <a:ea typeface="+mn-ea"/>
                <a:cs typeface="+mn-cs"/>
              </a:rPr>
              <a:t>compared</a:t>
            </a:r>
            <a:r>
              <a:rPr lang="fr-FR" sz="1200" b="0" i="0" kern="1200" dirty="0" smtClean="0">
                <a:solidFill>
                  <a:schemeClr val="tx1"/>
                </a:solidFill>
                <a:latin typeface="+mn-lt"/>
                <a:ea typeface="+mn-ea"/>
                <a:cs typeface="+mn-cs"/>
              </a:rPr>
              <a:t> to </a:t>
            </a:r>
            <a:r>
              <a:rPr lang="fr-FR" sz="1200" b="0" i="0" kern="1200" dirty="0" err="1" smtClean="0">
                <a:solidFill>
                  <a:schemeClr val="tx1"/>
                </a:solidFill>
                <a:latin typeface="+mn-lt"/>
                <a:ea typeface="+mn-ea"/>
                <a:cs typeface="+mn-cs"/>
              </a:rPr>
              <a:t>debugging</a:t>
            </a:r>
            <a:r>
              <a:rPr lang="fr-FR" sz="1200" b="0" i="0" kern="1200" dirty="0" smtClean="0">
                <a:solidFill>
                  <a:schemeClr val="tx1"/>
                </a:solidFill>
                <a:latin typeface="+mn-lt"/>
                <a:ea typeface="+mn-ea"/>
                <a:cs typeface="+mn-cs"/>
              </a:rPr>
              <a:t> in Visual Studio. Removal of Version Cue support leaves developers seeking an asset management solution.</a:t>
            </a:r>
            <a:r>
              <a:rPr lang="hu-HU" sz="1200" b="0" i="0" kern="1200" dirty="0" smtClean="0">
                <a:solidFill>
                  <a:schemeClr val="tx1"/>
                </a:solidFill>
                <a:latin typeface="+mn-lt"/>
                <a:ea typeface="+mn-ea"/>
                <a:cs typeface="+mn-cs"/>
              </a:rPr>
              <a:t> </a:t>
            </a: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hu-HU" sz="1200" b="0" i="0" kern="1200" dirty="0" smtClean="0">
                <a:solidFill>
                  <a:schemeClr val="tx1"/>
                </a:solidFill>
                <a:latin typeface="+mn-lt"/>
                <a:ea typeface="+mn-ea"/>
                <a:cs typeface="+mn-cs"/>
              </a:rPr>
              <a:t>V</a:t>
            </a:r>
            <a:r>
              <a:rPr lang="fr-FR" sz="1200" b="0" i="0" kern="1200" dirty="0" smtClean="0">
                <a:solidFill>
                  <a:schemeClr val="tx1"/>
                </a:solidFill>
                <a:latin typeface="+mn-lt"/>
                <a:ea typeface="+mn-ea"/>
                <a:cs typeface="+mn-cs"/>
              </a:rPr>
              <a:t>isual Studio 2010 with Silverlight 4 Toolkit with WCF RIA Services 1.0 provides good data access for n-tier, data-driven apps. Excellent </a:t>
            </a:r>
            <a:r>
              <a:rPr lang="fr-FR" sz="1200" b="0" i="0" kern="1200" dirty="0" err="1" smtClean="0">
                <a:solidFill>
                  <a:schemeClr val="tx1"/>
                </a:solidFill>
                <a:latin typeface="+mn-lt"/>
                <a:ea typeface="+mn-ea"/>
                <a:cs typeface="+mn-cs"/>
              </a:rPr>
              <a:t>debugging</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facilities</a:t>
            </a:r>
            <a:r>
              <a:rPr lang="fr-FR" sz="1200" b="0" i="0" kern="1200" dirty="0" smtClean="0">
                <a:solidFill>
                  <a:schemeClr val="tx1"/>
                </a:solidFill>
                <a:latin typeface="+mn-lt"/>
                <a:ea typeface="+mn-ea"/>
                <a:cs typeface="+mn-cs"/>
              </a:rPr>
              <a:t>. Supports cross-compile for .NET and </a:t>
            </a:r>
            <a:r>
              <a:rPr lang="fr-FR" sz="1200" b="0" i="0" kern="1200" dirty="0" err="1" smtClean="0">
                <a:solidFill>
                  <a:schemeClr val="tx1"/>
                </a:solidFill>
                <a:latin typeface="+mn-lt"/>
                <a:ea typeface="+mn-ea"/>
                <a:cs typeface="+mn-cs"/>
              </a:rPr>
              <a:t>Silverlight</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from</a:t>
            </a:r>
            <a:r>
              <a:rPr lang="fr-FR" sz="1200" b="0" i="0" kern="1200" dirty="0" smtClean="0">
                <a:solidFill>
                  <a:schemeClr val="tx1"/>
                </a:solidFill>
                <a:latin typeface="+mn-lt"/>
                <a:ea typeface="+mn-ea"/>
                <a:cs typeface="+mn-cs"/>
              </a:rPr>
              <a:t> a single </a:t>
            </a:r>
            <a:r>
              <a:rPr lang="fr-FR" sz="1200" b="0" i="0" kern="1200" dirty="0" err="1" smtClean="0">
                <a:solidFill>
                  <a:schemeClr val="tx1"/>
                </a:solidFill>
                <a:latin typeface="+mn-lt"/>
                <a:ea typeface="+mn-ea"/>
                <a:cs typeface="+mn-cs"/>
              </a:rPr>
              <a:t>codebase</a:t>
            </a:r>
            <a:r>
              <a:rPr lang="fr-FR" sz="1200" b="0" i="0" kern="1200" dirty="0" smtClean="0">
                <a:solidFill>
                  <a:schemeClr val="tx1"/>
                </a:solidFill>
                <a:latin typeface="+mn-lt"/>
                <a:ea typeface="+mn-ea"/>
                <a:cs typeface="+mn-cs"/>
              </a:rPr>
              <a:t>. A world-class toolkit.</a:t>
            </a:r>
            <a:r>
              <a:rPr lang="hu-HU" sz="1200" b="0" i="0" kern="1200" dirty="0" smtClean="0">
                <a:solidFill>
                  <a:schemeClr val="tx1"/>
                </a:solidFill>
                <a:latin typeface="+mn-lt"/>
                <a:ea typeface="+mn-ea"/>
                <a:cs typeface="+mn-cs"/>
              </a:rPr>
              <a:t> </a:t>
            </a: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1" i="0" kern="1200" dirty="0" smtClean="0">
                <a:solidFill>
                  <a:schemeClr val="tx1"/>
                </a:solidFill>
                <a:latin typeface="+mn-lt"/>
                <a:ea typeface="+mn-ea"/>
                <a:cs typeface="+mn-cs"/>
              </a:rPr>
              <a:t>UI </a:t>
            </a:r>
            <a:r>
              <a:rPr lang="fr-FR" sz="1200" b="1" i="0" kern="1200" dirty="0" smtClean="0">
                <a:solidFill>
                  <a:schemeClr val="tx1"/>
                </a:solidFill>
                <a:latin typeface="+mn-lt"/>
                <a:ea typeface="+mn-ea"/>
                <a:cs typeface="+mn-cs"/>
              </a:rPr>
              <a:t>designer and interaction </a:t>
            </a:r>
            <a:r>
              <a:rPr lang="fr-FR" sz="1200" b="1" i="0" kern="1200" dirty="0" err="1" smtClean="0">
                <a:solidFill>
                  <a:schemeClr val="tx1"/>
                </a:solidFill>
                <a:latin typeface="+mn-lt"/>
                <a:ea typeface="+mn-ea"/>
                <a:cs typeface="+mn-cs"/>
              </a:rPr>
              <a:t>coding</a:t>
            </a:r>
            <a:r>
              <a:rPr lang="hu-HU" sz="1200" b="1" i="0" kern="1200" dirty="0" smtClean="0">
                <a:solidFill>
                  <a:schemeClr val="tx1"/>
                </a:solidFill>
                <a:latin typeface="+mn-lt"/>
                <a:ea typeface="+mn-ea"/>
                <a:cs typeface="+mn-cs"/>
              </a:rPr>
              <a:t>:</a:t>
            </a:r>
            <a:endParaRPr lang="fr-FR"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hu-HU" sz="1200" b="1" i="0" kern="120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Adobe Flash Catalyst offers good asset import from other CS5 design tools and helps wire triggers and behaviors to import into Flash Builder. </a:t>
            </a:r>
            <a:r>
              <a:rPr lang="fr-FR" sz="1200" b="0" i="0" kern="1200" dirty="0" err="1" smtClean="0">
                <a:solidFill>
                  <a:schemeClr val="tx1"/>
                </a:solidFill>
                <a:latin typeface="+mn-lt"/>
                <a:ea typeface="+mn-ea"/>
                <a:cs typeface="+mn-cs"/>
              </a:rPr>
              <a:t>Modified</a:t>
            </a:r>
            <a:r>
              <a:rPr lang="fr-FR" sz="1200" b="0" i="0" kern="1200" dirty="0" smtClean="0">
                <a:solidFill>
                  <a:schemeClr val="tx1"/>
                </a:solidFill>
                <a:latin typeface="+mn-lt"/>
                <a:ea typeface="+mn-ea"/>
                <a:cs typeface="+mn-cs"/>
              </a:rPr>
              <a:t> files </a:t>
            </a:r>
            <a:r>
              <a:rPr lang="fr-FR" sz="1200" b="0" i="0" kern="1200" dirty="0" err="1" smtClean="0">
                <a:solidFill>
                  <a:schemeClr val="tx1"/>
                </a:solidFill>
                <a:latin typeface="+mn-lt"/>
                <a:ea typeface="+mn-ea"/>
                <a:cs typeface="+mn-cs"/>
              </a:rPr>
              <a:t>can't</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be</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reopened</a:t>
            </a:r>
            <a:r>
              <a:rPr lang="fr-FR" sz="1200" b="0" i="0" kern="1200" dirty="0" smtClean="0">
                <a:solidFill>
                  <a:schemeClr val="tx1"/>
                </a:solidFill>
                <a:latin typeface="+mn-lt"/>
                <a:ea typeface="+mn-ea"/>
                <a:cs typeface="+mn-cs"/>
              </a:rPr>
              <a:t> in </a:t>
            </a:r>
            <a:r>
              <a:rPr lang="fr-FR" sz="1200" b="0" i="0" kern="1200" dirty="0" err="1" smtClean="0">
                <a:solidFill>
                  <a:schemeClr val="tx1"/>
                </a:solidFill>
                <a:latin typeface="+mn-lt"/>
                <a:ea typeface="+mn-ea"/>
                <a:cs typeface="+mn-cs"/>
              </a:rPr>
              <a:t>Catalyst</a:t>
            </a:r>
            <a:r>
              <a:rPr lang="fr-FR" sz="1200" b="0" i="0" kern="1200" dirty="0" smtClean="0">
                <a:solidFill>
                  <a:schemeClr val="tx1"/>
                </a:solidFill>
                <a:latin typeface="+mn-lt"/>
                <a:ea typeface="+mn-ea"/>
                <a:cs typeface="+mn-cs"/>
              </a:rPr>
              <a:t>. Interface is clumsy compared to Microsoft's </a:t>
            </a:r>
            <a:r>
              <a:rPr lang="fr-FR" sz="1200" b="0" i="0" kern="1200" dirty="0" err="1" smtClean="0">
                <a:solidFill>
                  <a:schemeClr val="tx1"/>
                </a:solidFill>
                <a:latin typeface="+mn-lt"/>
                <a:ea typeface="+mn-ea"/>
                <a:cs typeface="+mn-cs"/>
              </a:rPr>
              <a:t>tools</a:t>
            </a:r>
            <a:r>
              <a:rPr lang="fr-FR" sz="1200" b="0"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hu-HU" sz="1200" b="0" i="0" kern="120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Microsoft Expression Blend 4 wows with advanced features such as conditional behavior modeling. Code </a:t>
            </a:r>
            <a:r>
              <a:rPr lang="fr-FR" sz="1200" b="0" i="0" kern="1200" dirty="0" err="1" smtClean="0">
                <a:solidFill>
                  <a:schemeClr val="tx1"/>
                </a:solidFill>
                <a:latin typeface="+mn-lt"/>
                <a:ea typeface="+mn-ea"/>
                <a:cs typeface="+mn-cs"/>
              </a:rPr>
              <a:t>completion</a:t>
            </a:r>
            <a:r>
              <a:rPr lang="fr-FR" sz="1200" b="0" i="0" kern="1200" dirty="0" smtClean="0">
                <a:solidFill>
                  <a:schemeClr val="tx1"/>
                </a:solidFill>
                <a:latin typeface="+mn-lt"/>
                <a:ea typeface="+mn-ea"/>
                <a:cs typeface="+mn-cs"/>
              </a:rPr>
              <a:t> and drag-and-drop </a:t>
            </a:r>
            <a:r>
              <a:rPr lang="fr-FR" sz="1200" b="0" i="0" kern="1200" dirty="0" err="1" smtClean="0">
                <a:solidFill>
                  <a:schemeClr val="tx1"/>
                </a:solidFill>
                <a:latin typeface="+mn-lt"/>
                <a:ea typeface="+mn-ea"/>
                <a:cs typeface="+mn-cs"/>
              </a:rPr>
              <a:t>binding</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make</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Blend</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feel</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like</a:t>
            </a:r>
            <a:r>
              <a:rPr lang="fr-FR" sz="1200" b="0" i="0" kern="1200" dirty="0" smtClean="0">
                <a:solidFill>
                  <a:schemeClr val="tx1"/>
                </a:solidFill>
                <a:latin typeface="+mn-lt"/>
                <a:ea typeface="+mn-ea"/>
                <a:cs typeface="+mn-cs"/>
              </a:rPr>
              <a:t> a real </a:t>
            </a:r>
            <a:r>
              <a:rPr lang="fr-FR" sz="1200" b="0" i="0" kern="1200" dirty="0" err="1" smtClean="0">
                <a:solidFill>
                  <a:schemeClr val="tx1"/>
                </a:solidFill>
                <a:latin typeface="+mn-lt"/>
                <a:ea typeface="+mn-ea"/>
                <a:cs typeface="+mn-cs"/>
              </a:rPr>
              <a:t>dev</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tool</a:t>
            </a:r>
            <a:r>
              <a:rPr lang="fr-FR" sz="1200" b="0" i="0" kern="1200" dirty="0" smtClean="0">
                <a:solidFill>
                  <a:schemeClr val="tx1"/>
                </a:solidFill>
                <a:latin typeface="+mn-lt"/>
                <a:ea typeface="+mn-ea"/>
                <a:cs typeface="+mn-cs"/>
              </a:rPr>
              <a:t>. New XAML designer in Visual Studio 2010 means never having to leave the IDE</a:t>
            </a:r>
            <a:r>
              <a:rPr lang="fr-FR" sz="1200" b="0"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hu-HU" sz="1200" b="0" i="0" kern="1200" dirty="0" smtClean="0">
                <a:solidFill>
                  <a:schemeClr val="tx1"/>
                </a:solidFill>
                <a:latin typeface="+mn-lt"/>
                <a:ea typeface="+mn-ea"/>
                <a:cs typeface="+mn-cs"/>
              </a:rPr>
              <a:t> </a:t>
            </a:r>
            <a:r>
              <a:rPr lang="fr-FR" sz="1200" b="1" i="0" kern="1200" dirty="0" smtClean="0">
                <a:solidFill>
                  <a:schemeClr val="tx1"/>
                </a:solidFill>
                <a:latin typeface="+mn-lt"/>
                <a:ea typeface="+mn-ea"/>
                <a:cs typeface="+mn-cs"/>
              </a:rPr>
              <a:t>Codec support</a:t>
            </a:r>
            <a:r>
              <a:rPr lang="hu-HU" sz="1200" b="1" i="0" kern="1200" dirty="0" smtClean="0">
                <a:solidFill>
                  <a:schemeClr val="tx1"/>
                </a:solidFill>
                <a:latin typeface="+mn-lt"/>
                <a:ea typeface="+mn-ea"/>
                <a:cs typeface="+mn-cs"/>
              </a:rPr>
              <a:t>: </a:t>
            </a:r>
            <a:endParaRPr lang="fr-FR"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err="1" smtClean="0">
                <a:solidFill>
                  <a:schemeClr val="tx1"/>
                </a:solidFill>
                <a:latin typeface="+mn-lt"/>
                <a:ea typeface="+mn-ea"/>
                <a:cs typeface="+mn-cs"/>
              </a:rPr>
              <a:t>Sorenson</a:t>
            </a:r>
            <a:r>
              <a:rPr lang="fr-FR" sz="1200" b="0" i="0" kern="120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Spark, ON2 VP6, H.264, F4V. ADPCM, MP3, AAC, Speex.WMV/WMA, H.264, MP3, AAC. Third-party codecs supported via the new Raw AV pipeline</a:t>
            </a:r>
            <a:r>
              <a:rPr lang="fr-FR" sz="1200" b="0"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hu-HU" sz="1200" b="0" i="0" kern="1200" dirty="0" smtClean="0">
                <a:solidFill>
                  <a:schemeClr val="tx1"/>
                </a:solidFill>
                <a:latin typeface="+mn-lt"/>
                <a:ea typeface="+mn-ea"/>
                <a:cs typeface="+mn-cs"/>
              </a:rPr>
              <a:t> </a:t>
            </a:r>
            <a:r>
              <a:rPr lang="fr-FR" sz="1200" b="1" i="0" kern="1200" dirty="0" smtClean="0">
                <a:solidFill>
                  <a:schemeClr val="tx1"/>
                </a:solidFill>
                <a:latin typeface="+mn-lt"/>
                <a:ea typeface="+mn-ea"/>
                <a:cs typeface="+mn-cs"/>
              </a:rPr>
              <a:t>DRM</a:t>
            </a:r>
            <a:r>
              <a:rPr lang="hu-HU" sz="1200" b="1" i="0" kern="1200" dirty="0" smtClean="0">
                <a:solidFill>
                  <a:schemeClr val="tx1"/>
                </a:solidFill>
                <a:latin typeface="+mn-lt"/>
                <a:ea typeface="+mn-ea"/>
                <a:cs typeface="+mn-cs"/>
              </a:rPr>
              <a:t>: </a:t>
            </a:r>
            <a:endParaRPr lang="fr-FR"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Adobe </a:t>
            </a:r>
            <a:r>
              <a:rPr lang="fr-FR" sz="1200" b="0" i="0" kern="1200" dirty="0" smtClean="0">
                <a:solidFill>
                  <a:schemeClr val="tx1"/>
                </a:solidFill>
                <a:latin typeface="+mn-lt"/>
                <a:ea typeface="+mn-ea"/>
                <a:cs typeface="+mn-cs"/>
              </a:rPr>
              <a:t>Flash Access 2 provides content security and device access controls via Flash and AIR clients. Good </a:t>
            </a:r>
            <a:r>
              <a:rPr lang="fr-FR" sz="1200" b="0" i="0" kern="1200" dirty="0" err="1" smtClean="0">
                <a:solidFill>
                  <a:schemeClr val="tx1"/>
                </a:solidFill>
                <a:latin typeface="+mn-lt"/>
                <a:ea typeface="+mn-ea"/>
                <a:cs typeface="+mn-cs"/>
              </a:rPr>
              <a:t>authentication</a:t>
            </a:r>
            <a:r>
              <a:rPr lang="fr-FR" sz="1200" b="0" i="0" kern="1200" dirty="0" smtClean="0">
                <a:solidFill>
                  <a:schemeClr val="tx1"/>
                </a:solidFill>
                <a:latin typeface="+mn-lt"/>
                <a:ea typeface="+mn-ea"/>
                <a:cs typeface="+mn-cs"/>
              </a:rPr>
              <a:t> and </a:t>
            </a:r>
            <a:r>
              <a:rPr lang="fr-FR" sz="1200" b="0" i="0" kern="1200" dirty="0" err="1" smtClean="0">
                <a:solidFill>
                  <a:schemeClr val="tx1"/>
                </a:solidFill>
                <a:latin typeface="+mn-lt"/>
                <a:ea typeface="+mn-ea"/>
                <a:cs typeface="+mn-cs"/>
              </a:rPr>
              <a:t>rules</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development</a:t>
            </a:r>
            <a:r>
              <a:rPr lang="fr-FR" sz="1200" b="0" i="0" kern="1200" dirty="0" smtClean="0">
                <a:solidFill>
                  <a:schemeClr val="tx1"/>
                </a:solidFill>
                <a:latin typeface="+mn-lt"/>
                <a:ea typeface="+mn-ea"/>
                <a:cs typeface="+mn-cs"/>
              </a:rPr>
              <a:t>. Supports HDCP flags. Works with Flash Media Server and HTTP dynamic streaming.</a:t>
            </a:r>
            <a:r>
              <a:rPr lang="hu-HU" sz="1200" b="0" i="0" kern="1200" dirty="0" smtClean="0">
                <a:solidFill>
                  <a:schemeClr val="tx1"/>
                </a:solidFill>
                <a:latin typeface="+mn-lt"/>
                <a:ea typeface="+mn-ea"/>
                <a:cs typeface="+mn-cs"/>
              </a:rPr>
              <a:t> </a:t>
            </a: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Windows </a:t>
            </a:r>
            <a:r>
              <a:rPr lang="fr-FR" sz="1200" b="0" i="0" kern="1200" dirty="0" smtClean="0">
                <a:solidFill>
                  <a:schemeClr val="tx1"/>
                </a:solidFill>
                <a:latin typeface="+mn-lt"/>
                <a:ea typeface="+mn-ea"/>
                <a:cs typeface="+mn-cs"/>
              </a:rPr>
              <a:t>Media Digital Rights Management 10 (WMDRM 10) and Microsoft PlayReady DRM (available with additional server for AES encryption and extending DRM to offline content) secure streams, downloads, subscriptions, and rentals. No support for Linux clients </a:t>
            </a:r>
            <a:r>
              <a:rPr lang="fr-FR" sz="1200" b="0" i="0" kern="1200" dirty="0" err="1" smtClean="0">
                <a:solidFill>
                  <a:schemeClr val="tx1"/>
                </a:solidFill>
                <a:latin typeface="+mn-lt"/>
                <a:ea typeface="+mn-ea"/>
                <a:cs typeface="+mn-cs"/>
              </a:rPr>
              <a:t>yet</a:t>
            </a:r>
            <a:r>
              <a:rPr lang="fr-FR" sz="1200" b="0" i="0" kern="1200" dirty="0" smtClean="0">
                <a:solidFill>
                  <a:schemeClr val="tx1"/>
                </a:solidFill>
                <a:latin typeface="+mn-lt"/>
                <a:ea typeface="+mn-ea"/>
                <a:cs typeface="+mn-cs"/>
              </a:rPr>
              <a:t>.</a:t>
            </a:r>
            <a:endParaRPr lang="fr-FR"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fr-FR" dirty="0" smtClean="0"/>
          </a:p>
          <a:p>
            <a:r>
              <a:rPr lang="en-US" sz="1200" b="1" i="0" kern="1200" dirty="0" smtClean="0">
                <a:solidFill>
                  <a:schemeClr val="tx1"/>
                </a:solidFill>
                <a:latin typeface="+mn-lt"/>
                <a:ea typeface="+mn-ea"/>
                <a:cs typeface="+mn-cs"/>
              </a:rPr>
              <a:t>Flash or Silverlight?</a:t>
            </a:r>
            <a:br>
              <a:rPr lang="en-US" sz="1200" b="1"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Adobe has long dominated the RIA scene thanks to the ubiquitous Flash Player, estimated to run in upward of 93 percent of the world's Web browsers. But that domination was born in a near-vacuum of competitive choice. Adobe has improved the developer experience and finally constructed a bridge to its formidable design suite, but Microsoft has come further faster. To be fair, although Microsoft has made great strides with each release of Silverlight, much of the distance it has crossed had already been trod by Adobe.</a:t>
            </a:r>
          </a:p>
          <a:p>
            <a:r>
              <a:rPr lang="en-US" sz="1200" b="0" i="0" kern="1200" dirty="0" smtClean="0">
                <a:solidFill>
                  <a:schemeClr val="tx1"/>
                </a:solidFill>
                <a:latin typeface="+mn-lt"/>
                <a:ea typeface="+mn-ea"/>
                <a:cs typeface="+mn-cs"/>
              </a:rPr>
              <a:t>Ultimately, innovative feature sets and powerful development tools will eke out an RIA category killer. Development of a solid mobile framework will be essential for both vendors as data consumption continues to shift from traditional desktop and laptop computers to smaller, touch-screen devices. Time will tell how Flash and AIR will fare on Android and whether Silverlight will join them there or remain faithful to </a:t>
            </a:r>
            <a:r>
              <a:rPr lang="en-US" sz="1200" b="1" i="0" u="none" strike="noStrike" kern="1200" dirty="0" smtClean="0">
                <a:solidFill>
                  <a:schemeClr val="tx1"/>
                </a:solidFill>
                <a:latin typeface="+mn-lt"/>
                <a:ea typeface="+mn-ea"/>
                <a:cs typeface="+mn-cs"/>
                <a:hlinkClick r:id="rId6"/>
              </a:rPr>
              <a:t>Windows Phone 7</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For the moment, the decision is between Microsoft's strong developer orientation and Adobe's emphasis on design. For any enterprise project requiring heavy programming or data access, especially in-house applications that would benefit from Windows desktop integration, Silverlight is the top choice. The available </a:t>
            </a:r>
            <a:r>
              <a:rPr lang="en-US" sz="1200" b="0" i="0" kern="1200" dirty="0" err="1" smtClean="0">
                <a:solidFill>
                  <a:schemeClr val="tx1"/>
                </a:solidFill>
                <a:latin typeface="+mn-lt"/>
                <a:ea typeface="+mn-ea"/>
                <a:cs typeface="+mn-cs"/>
              </a:rPr>
              <a:t>codecs</a:t>
            </a:r>
            <a:r>
              <a:rPr lang="en-US" sz="1200" b="0" i="0" kern="1200" dirty="0" smtClean="0">
                <a:solidFill>
                  <a:schemeClr val="tx1"/>
                </a:solidFill>
                <a:latin typeface="+mn-lt"/>
                <a:ea typeface="+mn-ea"/>
                <a:cs typeface="+mn-cs"/>
              </a:rPr>
              <a:t> are sufficient by today's standards, and in most cases the user interface designs can be ported from Adobe Photoshop or Adobe Illustrator without degradation -- although workflow will be somewhat encumbered.</a:t>
            </a:r>
          </a:p>
          <a:p>
            <a:r>
              <a:rPr lang="en-US" sz="1200" b="0" i="0" kern="1200" dirty="0" smtClean="0">
                <a:solidFill>
                  <a:schemeClr val="tx1"/>
                </a:solidFill>
                <a:latin typeface="+mn-lt"/>
                <a:ea typeface="+mn-ea"/>
                <a:cs typeface="+mn-cs"/>
              </a:rPr>
              <a:t>However, if your application will be making basic service calls to feed data and won't require a lot of processing overhead, or if your goal is eye-popping layouts or 3D graphics for customer-facing communications -- i.e., whenever the development process is design-intensive -- then you'll benefit from Adobe's designer-oriented approach. If you're already an Adobe shop, or you've already begun with Silverlight, you're undoubtedly happy with what you've got. Both platforms are strong, and the competition will keep both vendors working hard to make them better.</a:t>
            </a:r>
          </a:p>
          <a:p>
            <a:pPr>
              <a:buFontTx/>
              <a:buChar char="-"/>
            </a:pPr>
            <a:endParaRPr lang="fr-FR" dirty="0" smtClean="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19</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en-US" sz="1200" b="1" i="0" kern="1200" dirty="0" smtClean="0">
                <a:solidFill>
                  <a:schemeClr val="tx1"/>
                </a:solidFill>
                <a:latin typeface="+mn-lt"/>
                <a:ea typeface="+mn-ea"/>
                <a:cs typeface="+mn-cs"/>
              </a:rPr>
              <a:t>Flash or Silverlight?</a:t>
            </a:r>
            <a:br>
              <a:rPr lang="en-US" sz="1200" b="1"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Adobe has long dominated the RIA scene thanks to the ubiquitous Flash Player, estimated to run in upward of 93 percent of the world's Web browsers. But that domination was born in a near-vacuum of competitive choice. Adobe has improved the developer experience and finally constructed a bridge to its formidable design suite, but Microsoft has come further faster. To be fair, although Microsoft has made great strides with each release of Silverlight, much of the distance it has crossed had already been trod by Adobe.</a:t>
            </a:r>
          </a:p>
          <a:p>
            <a:r>
              <a:rPr lang="en-US" sz="1200" b="0" i="0" kern="1200" dirty="0" smtClean="0">
                <a:solidFill>
                  <a:schemeClr val="tx1"/>
                </a:solidFill>
                <a:latin typeface="+mn-lt"/>
                <a:ea typeface="+mn-ea"/>
                <a:cs typeface="+mn-cs"/>
              </a:rPr>
              <a:t>Ultimately, innovative feature sets and powerful development tools will eke out an RIA category killer. Development of a solid mobile framework will be essential for both vendors as data consumption continues to shift from traditional desktop and laptop computers to smaller, touch-screen devices. Time will tell how Flash and AIR will fare on Android and whether Silverlight will join them there or remain faithful to </a:t>
            </a:r>
            <a:r>
              <a:rPr lang="en-US" sz="1200" b="1" i="0" u="none" strike="noStrike" kern="1200" dirty="0" smtClean="0">
                <a:solidFill>
                  <a:schemeClr val="tx1"/>
                </a:solidFill>
                <a:latin typeface="+mn-lt"/>
                <a:ea typeface="+mn-ea"/>
                <a:cs typeface="+mn-cs"/>
                <a:hlinkClick r:id="rId3"/>
              </a:rPr>
              <a:t>Windows Phone 7</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For the moment, the decision is between Microsoft's strong developer orientation and Adobe's emphasis on design. For any enterprise project requiring heavy programming or data access, especially in-house applications that would benefit from Windows desktop integration, Silverlight is the top choice. The available </a:t>
            </a:r>
            <a:r>
              <a:rPr lang="en-US" sz="1200" b="0" i="0" kern="1200" dirty="0" err="1" smtClean="0">
                <a:solidFill>
                  <a:schemeClr val="tx1"/>
                </a:solidFill>
                <a:latin typeface="+mn-lt"/>
                <a:ea typeface="+mn-ea"/>
                <a:cs typeface="+mn-cs"/>
              </a:rPr>
              <a:t>codecs</a:t>
            </a:r>
            <a:r>
              <a:rPr lang="en-US" sz="1200" b="0" i="0" kern="1200" dirty="0" smtClean="0">
                <a:solidFill>
                  <a:schemeClr val="tx1"/>
                </a:solidFill>
                <a:latin typeface="+mn-lt"/>
                <a:ea typeface="+mn-ea"/>
                <a:cs typeface="+mn-cs"/>
              </a:rPr>
              <a:t> are sufficient by today's standards, and in most cases the user interface designs can be ported from Adobe Photoshop or Adobe Illustrator without degradation -- although workflow will be somewhat encumbered.</a:t>
            </a:r>
          </a:p>
          <a:p>
            <a:r>
              <a:rPr lang="en-US" sz="1200" b="0" i="0" kern="1200" dirty="0" smtClean="0">
                <a:solidFill>
                  <a:schemeClr val="tx1"/>
                </a:solidFill>
                <a:latin typeface="+mn-lt"/>
                <a:ea typeface="+mn-ea"/>
                <a:cs typeface="+mn-cs"/>
              </a:rPr>
              <a:t>However, if your application will be making basic service calls to feed data and won't require a lot of processing overhead, or if your goal is eye-popping layouts or 3D graphics for customer-facing communications -- i.e., whenever the development process is design-intensive -- then you'll benefit from Adobe's designer-oriented approach. If you're already an Adobe shop, or you've already begun with Silverlight, you're undoubtedly happy with what you've got. Both platforms are strong, and the competition will keep both vendors working hard to make them better.</a:t>
            </a:r>
          </a:p>
          <a:p>
            <a:pPr>
              <a:buFontTx/>
              <a:buChar cha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20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TOREAD : CSharp4 and .NET4 introduction</a:t>
            </a:r>
          </a:p>
          <a:p>
            <a:r>
              <a:rPr lang="en-US" dirty="0" smtClean="0"/>
              <a:t>TO SAY :</a:t>
            </a:r>
          </a:p>
          <a:p>
            <a:r>
              <a:rPr lang="en-US" dirty="0" smtClean="0"/>
              <a:t>Microsoft .NET : </a:t>
            </a:r>
            <a:r>
              <a:rPr lang="hu-HU" b="1" dirty="0" smtClean="0">
                <a:solidFill>
                  <a:srgbClr val="C00000"/>
                </a:solidFill>
              </a:rPr>
              <a:t>&lt;</a:t>
            </a:r>
            <a:r>
              <a:rPr lang="hu-HU" b="1" dirty="0" err="1" smtClean="0">
                <a:solidFill>
                  <a:srgbClr val="C00000"/>
                </a:solidFill>
              </a:rPr>
              <a:t>framework</a:t>
            </a:r>
            <a:r>
              <a:rPr lang="hu-HU" b="1" dirty="0" smtClean="0">
                <a:solidFill>
                  <a:srgbClr val="C00000"/>
                </a:solidFill>
              </a:rPr>
              <a:t>, </a:t>
            </a:r>
            <a:r>
              <a:rPr lang="hu-HU" b="1" dirty="0" err="1" smtClean="0">
                <a:solidFill>
                  <a:srgbClr val="C00000"/>
                </a:solidFill>
              </a:rPr>
              <a:t>between</a:t>
            </a:r>
            <a:r>
              <a:rPr lang="hu-HU" b="1" dirty="0" smtClean="0">
                <a:solidFill>
                  <a:srgbClr val="C00000"/>
                </a:solidFill>
              </a:rPr>
              <a:t> </a:t>
            </a:r>
            <a:r>
              <a:rPr lang="hu-HU" b="1" dirty="0" err="1" smtClean="0">
                <a:solidFill>
                  <a:srgbClr val="C00000"/>
                </a:solidFill>
              </a:rPr>
              <a:t>the</a:t>
            </a:r>
            <a:r>
              <a:rPr lang="hu-HU" b="1" dirty="0" smtClean="0">
                <a:solidFill>
                  <a:srgbClr val="C00000"/>
                </a:solidFill>
              </a:rPr>
              <a:t> OS and </a:t>
            </a:r>
            <a:r>
              <a:rPr lang="hu-HU" b="1" dirty="0" err="1" smtClean="0">
                <a:solidFill>
                  <a:srgbClr val="C00000"/>
                </a:solidFill>
              </a:rPr>
              <a:t>the</a:t>
            </a:r>
            <a:r>
              <a:rPr lang="hu-HU" b="1" dirty="0" smtClean="0">
                <a:solidFill>
                  <a:srgbClr val="C00000"/>
                </a:solidFill>
              </a:rPr>
              <a:t> </a:t>
            </a:r>
            <a:r>
              <a:rPr lang="hu-HU" b="1" dirty="0" err="1" smtClean="0">
                <a:solidFill>
                  <a:srgbClr val="C00000"/>
                </a:solidFill>
              </a:rPr>
              <a:t>user</a:t>
            </a:r>
            <a:r>
              <a:rPr lang="hu-HU" b="1" dirty="0" smtClean="0">
                <a:solidFill>
                  <a:srgbClr val="C00000"/>
                </a:solidFill>
              </a:rPr>
              <a:t> </a:t>
            </a:r>
            <a:r>
              <a:rPr lang="hu-HU" b="1" dirty="0" err="1" smtClean="0">
                <a:solidFill>
                  <a:srgbClr val="C00000"/>
                </a:solidFill>
              </a:rPr>
              <a:t>application</a:t>
            </a:r>
            <a:r>
              <a:rPr lang="hu-HU" b="1" dirty="0" smtClean="0">
                <a:solidFill>
                  <a:srgbClr val="C00000"/>
                </a:solidFill>
              </a:rPr>
              <a:t>, </a:t>
            </a:r>
            <a:r>
              <a:rPr lang="hu-HU" b="1" dirty="0" err="1" smtClean="0">
                <a:solidFill>
                  <a:srgbClr val="C00000"/>
                </a:solidFill>
              </a:rPr>
              <a:t>provides</a:t>
            </a:r>
            <a:r>
              <a:rPr lang="hu-HU" b="1" baseline="0" dirty="0" smtClean="0">
                <a:solidFill>
                  <a:srgbClr val="C00000"/>
                </a:solidFill>
              </a:rPr>
              <a:t> </a:t>
            </a:r>
            <a:r>
              <a:rPr lang="hu-HU" b="1" baseline="0" dirty="0" err="1" smtClean="0">
                <a:solidFill>
                  <a:srgbClr val="C00000"/>
                </a:solidFill>
              </a:rPr>
              <a:t>simpler</a:t>
            </a:r>
            <a:r>
              <a:rPr lang="hu-HU" b="1" baseline="0" dirty="0" smtClean="0">
                <a:solidFill>
                  <a:srgbClr val="C00000"/>
                </a:solidFill>
              </a:rPr>
              <a:t> </a:t>
            </a:r>
            <a:r>
              <a:rPr lang="hu-HU" b="1" baseline="0" dirty="0" err="1" smtClean="0">
                <a:solidFill>
                  <a:srgbClr val="C00000"/>
                </a:solidFill>
              </a:rPr>
              <a:t>access</a:t>
            </a:r>
            <a:r>
              <a:rPr lang="hu-HU" b="1" baseline="0" dirty="0" smtClean="0">
                <a:solidFill>
                  <a:srgbClr val="C00000"/>
                </a:solidFill>
              </a:rPr>
              <a:t> </a:t>
            </a:r>
            <a:r>
              <a:rPr lang="hu-HU" b="1" baseline="0" dirty="0" err="1" smtClean="0">
                <a:solidFill>
                  <a:srgbClr val="C00000"/>
                </a:solidFill>
              </a:rPr>
              <a:t>to</a:t>
            </a:r>
            <a:r>
              <a:rPr lang="hu-HU" b="1" baseline="0" dirty="0" smtClean="0">
                <a:solidFill>
                  <a:srgbClr val="C00000"/>
                </a:solidFill>
              </a:rPr>
              <a:t> OS </a:t>
            </a:r>
            <a:r>
              <a:rPr lang="hu-HU" b="1" baseline="0" dirty="0" err="1" smtClean="0">
                <a:solidFill>
                  <a:srgbClr val="C00000"/>
                </a:solidFill>
              </a:rPr>
              <a:t>functions</a:t>
            </a:r>
            <a:r>
              <a:rPr lang="hu-HU" b="1" baseline="0" dirty="0" smtClean="0">
                <a:solidFill>
                  <a:srgbClr val="C00000"/>
                </a:solidFill>
              </a:rPr>
              <a:t>. </a:t>
            </a:r>
            <a:r>
              <a:rPr lang="hu-HU" b="1" baseline="0" dirty="0" err="1" smtClean="0">
                <a:solidFill>
                  <a:srgbClr val="C00000"/>
                </a:solidFill>
              </a:rPr>
              <a:t>Language</a:t>
            </a:r>
            <a:r>
              <a:rPr lang="hu-HU" b="1" baseline="0" dirty="0" smtClean="0">
                <a:solidFill>
                  <a:srgbClr val="C00000"/>
                </a:solidFill>
              </a:rPr>
              <a:t> </a:t>
            </a:r>
            <a:r>
              <a:rPr lang="hu-HU" b="1" baseline="0" dirty="0" err="1" smtClean="0">
                <a:solidFill>
                  <a:srgbClr val="C00000"/>
                </a:solidFill>
              </a:rPr>
              <a:t>independent</a:t>
            </a:r>
            <a:r>
              <a:rPr lang="hu-HU" b="1" baseline="0" dirty="0" smtClean="0">
                <a:solidFill>
                  <a:srgbClr val="C00000"/>
                </a:solidFill>
              </a:rPr>
              <a:t> (IL </a:t>
            </a:r>
            <a:r>
              <a:rPr lang="hu-HU" b="1" baseline="0" dirty="0" err="1" smtClean="0">
                <a:solidFill>
                  <a:srgbClr val="C00000"/>
                </a:solidFill>
              </a:rPr>
              <a:t>code</a:t>
            </a:r>
            <a:r>
              <a:rPr lang="hu-HU" b="1" baseline="0" dirty="0" smtClean="0">
                <a:solidFill>
                  <a:srgbClr val="C00000"/>
                </a:solidFill>
              </a:rPr>
              <a:t>), </a:t>
            </a:r>
            <a:r>
              <a:rPr lang="hu-HU" b="1" baseline="0" dirty="0" err="1" smtClean="0">
                <a:solidFill>
                  <a:srgbClr val="C00000"/>
                </a:solidFill>
              </a:rPr>
              <a:t>managed</a:t>
            </a:r>
            <a:r>
              <a:rPr lang="hu-HU" b="1" baseline="0" dirty="0" smtClean="0">
                <a:solidFill>
                  <a:srgbClr val="C00000"/>
                </a:solidFill>
              </a:rPr>
              <a:t> </a:t>
            </a:r>
            <a:r>
              <a:rPr lang="hu-HU" b="1" baseline="0" dirty="0" err="1" smtClean="0">
                <a:solidFill>
                  <a:srgbClr val="C00000"/>
                </a:solidFill>
              </a:rPr>
              <a:t>runtime</a:t>
            </a:r>
            <a:r>
              <a:rPr lang="hu-HU" b="1" baseline="0" dirty="0" smtClean="0">
                <a:solidFill>
                  <a:srgbClr val="C00000"/>
                </a:solidFill>
              </a:rPr>
              <a:t>. </a:t>
            </a:r>
            <a:r>
              <a:rPr lang="hu-HU" b="1" baseline="0" dirty="0" err="1" smtClean="0">
                <a:solidFill>
                  <a:srgbClr val="C00000"/>
                </a:solidFill>
              </a:rPr>
              <a:t>Relies</a:t>
            </a:r>
            <a:r>
              <a:rPr lang="hu-HU" b="1" baseline="0" dirty="0" smtClean="0">
                <a:solidFill>
                  <a:srgbClr val="C00000"/>
                </a:solidFill>
              </a:rPr>
              <a:t> </a:t>
            </a:r>
            <a:r>
              <a:rPr lang="hu-HU" b="1" baseline="0" dirty="0" err="1" smtClean="0">
                <a:solidFill>
                  <a:srgbClr val="C00000"/>
                </a:solidFill>
              </a:rPr>
              <a:t>on</a:t>
            </a:r>
            <a:r>
              <a:rPr lang="hu-HU" b="1" baseline="0" dirty="0" smtClean="0">
                <a:solidFill>
                  <a:srgbClr val="C00000"/>
                </a:solidFill>
              </a:rPr>
              <a:t> Windows, </a:t>
            </a:r>
            <a:r>
              <a:rPr lang="hu-HU" b="1" baseline="0" dirty="0" err="1" smtClean="0">
                <a:solidFill>
                  <a:srgbClr val="C00000"/>
                </a:solidFill>
              </a:rPr>
              <a:t>but</a:t>
            </a:r>
            <a:r>
              <a:rPr lang="hu-HU" b="1" baseline="0" dirty="0" smtClean="0">
                <a:solidFill>
                  <a:srgbClr val="C00000"/>
                </a:solidFill>
              </a:rPr>
              <a:t> </a:t>
            </a:r>
            <a:r>
              <a:rPr lang="hu-HU" b="1" baseline="0" dirty="0" err="1" smtClean="0">
                <a:solidFill>
                  <a:srgbClr val="C00000"/>
                </a:solidFill>
              </a:rPr>
              <a:t>Mono</a:t>
            </a:r>
            <a:r>
              <a:rPr lang="hu-HU" b="1" baseline="0" dirty="0" smtClean="0">
                <a:solidFill>
                  <a:srgbClr val="C00000"/>
                </a:solidFill>
              </a:rPr>
              <a:t> Linux project </a:t>
            </a:r>
            <a:r>
              <a:rPr lang="hu-HU" b="1" baseline="0" dirty="0" err="1" smtClean="0">
                <a:solidFill>
                  <a:srgbClr val="C00000"/>
                </a:solidFill>
              </a:rPr>
              <a:t>aims</a:t>
            </a:r>
            <a:r>
              <a:rPr lang="hu-HU" b="1" baseline="0" dirty="0" smtClean="0">
                <a:solidFill>
                  <a:srgbClr val="C00000"/>
                </a:solidFill>
              </a:rPr>
              <a:t> </a:t>
            </a:r>
            <a:r>
              <a:rPr lang="hu-HU" b="1" baseline="0" dirty="0" err="1" smtClean="0">
                <a:solidFill>
                  <a:srgbClr val="C00000"/>
                </a:solidFill>
              </a:rPr>
              <a:t>decreasing</a:t>
            </a:r>
            <a:r>
              <a:rPr lang="hu-HU" b="1" baseline="0" dirty="0" smtClean="0">
                <a:solidFill>
                  <a:srgbClr val="C00000"/>
                </a:solidFill>
              </a:rPr>
              <a:t> platform </a:t>
            </a:r>
            <a:r>
              <a:rPr lang="hu-HU" b="1" baseline="0" dirty="0" err="1" smtClean="0">
                <a:solidFill>
                  <a:srgbClr val="C00000"/>
                </a:solidFill>
              </a:rPr>
              <a:t>dependency</a:t>
            </a:r>
            <a:r>
              <a:rPr lang="hu-HU" b="1" baseline="0" dirty="0" smtClean="0">
                <a:solidFill>
                  <a:srgbClr val="C00000"/>
                </a:solidFill>
              </a:rPr>
              <a:t>. </a:t>
            </a:r>
            <a:r>
              <a:rPr lang="hu-HU" b="1" baseline="0" dirty="0" err="1" smtClean="0">
                <a:solidFill>
                  <a:srgbClr val="C00000"/>
                </a:solidFill>
              </a:rPr>
              <a:t>Very</a:t>
            </a:r>
            <a:r>
              <a:rPr lang="hu-HU" b="1" baseline="0" dirty="0" smtClean="0">
                <a:solidFill>
                  <a:srgbClr val="C00000"/>
                </a:solidFill>
              </a:rPr>
              <a:t> </a:t>
            </a:r>
            <a:r>
              <a:rPr lang="hu-HU" b="1" baseline="0" dirty="0" err="1" smtClean="0">
                <a:solidFill>
                  <a:srgbClr val="C00000"/>
                </a:solidFill>
              </a:rPr>
              <a:t>wide</a:t>
            </a:r>
            <a:r>
              <a:rPr lang="hu-HU" b="1" baseline="0" dirty="0" smtClean="0">
                <a:solidFill>
                  <a:srgbClr val="C00000"/>
                </a:solidFill>
              </a:rPr>
              <a:t> </a:t>
            </a:r>
            <a:r>
              <a:rPr lang="hu-HU" b="1" baseline="0" dirty="0" err="1" smtClean="0">
                <a:solidFill>
                  <a:srgbClr val="C00000"/>
                </a:solidFill>
              </a:rPr>
              <a:t>support</a:t>
            </a:r>
            <a:r>
              <a:rPr lang="hu-HU" b="1" baseline="0" dirty="0" smtClean="0">
                <a:solidFill>
                  <a:srgbClr val="C00000"/>
                </a:solidFill>
              </a:rPr>
              <a:t> and </a:t>
            </a:r>
            <a:r>
              <a:rPr lang="hu-HU" b="1" baseline="0" dirty="0" err="1" smtClean="0">
                <a:solidFill>
                  <a:srgbClr val="C00000"/>
                </a:solidFill>
              </a:rPr>
              <a:t>integration</a:t>
            </a:r>
            <a:r>
              <a:rPr lang="hu-HU" b="1" baseline="0" dirty="0" smtClean="0">
                <a:solidFill>
                  <a:srgbClr val="C00000"/>
                </a:solidFill>
              </a:rPr>
              <a:t> </a:t>
            </a:r>
            <a:r>
              <a:rPr lang="hu-HU" b="1" baseline="0" dirty="0" err="1" smtClean="0">
                <a:solidFill>
                  <a:srgbClr val="C00000"/>
                </a:solidFill>
              </a:rPr>
              <a:t>on</a:t>
            </a:r>
            <a:r>
              <a:rPr lang="hu-HU" b="1" baseline="0" dirty="0" smtClean="0">
                <a:solidFill>
                  <a:srgbClr val="C00000"/>
                </a:solidFill>
              </a:rPr>
              <a:t> Windows </a:t>
            </a:r>
            <a:r>
              <a:rPr lang="hu-HU" b="1" baseline="0" dirty="0" err="1" smtClean="0">
                <a:solidFill>
                  <a:srgbClr val="C00000"/>
                </a:solidFill>
              </a:rPr>
              <a:t>systems</a:t>
            </a:r>
            <a:r>
              <a:rPr lang="hu-HU" b="1" baseline="0" dirty="0" smtClean="0">
                <a:solidFill>
                  <a:srgbClr val="C00000"/>
                </a:solidFill>
              </a:rPr>
              <a:t>. </a:t>
            </a:r>
            <a:r>
              <a:rPr lang="hu-HU" b="1" baseline="0" dirty="0" err="1" smtClean="0">
                <a:solidFill>
                  <a:srgbClr val="C00000"/>
                </a:solidFill>
              </a:rPr>
              <a:t>Similar</a:t>
            </a:r>
            <a:r>
              <a:rPr lang="hu-HU" b="1" baseline="0" dirty="0" smtClean="0">
                <a:solidFill>
                  <a:srgbClr val="C00000"/>
                </a:solidFill>
              </a:rPr>
              <a:t> </a:t>
            </a:r>
            <a:r>
              <a:rPr lang="hu-HU" b="1" baseline="0" dirty="0" err="1" smtClean="0">
                <a:solidFill>
                  <a:srgbClr val="C00000"/>
                </a:solidFill>
              </a:rPr>
              <a:t>to</a:t>
            </a:r>
            <a:r>
              <a:rPr lang="hu-HU" b="1" baseline="0" dirty="0" smtClean="0">
                <a:solidFill>
                  <a:srgbClr val="C00000"/>
                </a:solidFill>
              </a:rPr>
              <a:t> Java, </a:t>
            </a:r>
            <a:r>
              <a:rPr lang="hu-HU" b="1" baseline="0" dirty="0" err="1" smtClean="0">
                <a:solidFill>
                  <a:srgbClr val="C00000"/>
                </a:solidFill>
              </a:rPr>
              <a:t>but</a:t>
            </a:r>
            <a:r>
              <a:rPr lang="hu-HU" b="1" baseline="0" dirty="0" smtClean="0">
                <a:solidFill>
                  <a:srgbClr val="C00000"/>
                </a:solidFill>
              </a:rPr>
              <a:t> </a:t>
            </a:r>
            <a:r>
              <a:rPr lang="hu-HU" b="1" baseline="0" dirty="0" err="1" smtClean="0">
                <a:solidFill>
                  <a:srgbClr val="C00000"/>
                </a:solidFill>
              </a:rPr>
              <a:t>development</a:t>
            </a:r>
            <a:r>
              <a:rPr lang="hu-HU" b="1" baseline="0" dirty="0" smtClean="0">
                <a:solidFill>
                  <a:srgbClr val="C00000"/>
                </a:solidFill>
              </a:rPr>
              <a:t> </a:t>
            </a:r>
            <a:r>
              <a:rPr lang="hu-HU" b="1" baseline="0" dirty="0" err="1" smtClean="0">
                <a:solidFill>
                  <a:srgbClr val="C00000"/>
                </a:solidFill>
              </a:rPr>
              <a:t>took</a:t>
            </a:r>
            <a:r>
              <a:rPr lang="hu-HU" b="1" baseline="0" dirty="0" smtClean="0">
                <a:solidFill>
                  <a:srgbClr val="C00000"/>
                </a:solidFill>
              </a:rPr>
              <a:t> </a:t>
            </a:r>
            <a:r>
              <a:rPr lang="hu-HU" b="1" baseline="0" dirty="0" err="1" smtClean="0">
                <a:solidFill>
                  <a:srgbClr val="C00000"/>
                </a:solidFill>
              </a:rPr>
              <a:t>different</a:t>
            </a:r>
            <a:r>
              <a:rPr lang="hu-HU" b="1" baseline="0" dirty="0" smtClean="0">
                <a:solidFill>
                  <a:srgbClr val="C00000"/>
                </a:solidFill>
              </a:rPr>
              <a:t> </a:t>
            </a:r>
            <a:r>
              <a:rPr lang="hu-HU" b="1" baseline="0" dirty="0" err="1" smtClean="0">
                <a:solidFill>
                  <a:srgbClr val="C00000"/>
                </a:solidFill>
              </a:rPr>
              <a:t>directions</a:t>
            </a:r>
            <a:r>
              <a:rPr lang="hu-HU" b="1" baseline="0" dirty="0" smtClean="0">
                <a:solidFill>
                  <a:srgbClr val="C00000"/>
                </a:solidFill>
              </a:rPr>
              <a:t> </a:t>
            </a:r>
            <a:r>
              <a:rPr lang="hu-HU" b="1" baseline="0" dirty="0" err="1" smtClean="0">
                <a:solidFill>
                  <a:srgbClr val="C00000"/>
                </a:solidFill>
              </a:rPr>
              <a:t>many</a:t>
            </a:r>
            <a:r>
              <a:rPr lang="hu-HU" b="1" baseline="0" dirty="0" smtClean="0">
                <a:solidFill>
                  <a:srgbClr val="C00000"/>
                </a:solidFill>
              </a:rPr>
              <a:t> </a:t>
            </a:r>
            <a:r>
              <a:rPr lang="hu-HU" b="1" baseline="0" dirty="0" err="1" smtClean="0">
                <a:solidFill>
                  <a:srgbClr val="C00000"/>
                </a:solidFill>
              </a:rPr>
              <a:t>times</a:t>
            </a:r>
            <a:r>
              <a:rPr lang="hu-HU" b="1" baseline="0" dirty="0" smtClean="0">
                <a:solidFill>
                  <a:srgbClr val="C00000"/>
                </a:solidFill>
              </a:rPr>
              <a:t>. </a:t>
            </a:r>
            <a:r>
              <a:rPr lang="hu-HU" b="1" baseline="0" dirty="0" smtClean="0"/>
              <a:t>&gt; </a:t>
            </a:r>
            <a:r>
              <a:rPr lang="en-US" dirty="0" smtClean="0"/>
              <a:t>simple yet sophisticated set of languages, environments, and</a:t>
            </a:r>
          </a:p>
          <a:p>
            <a:r>
              <a:rPr lang="en-US" dirty="0" smtClean="0"/>
              <a:t>developer tools, which makes it easy for developers to write state-of-the-art software. </a:t>
            </a:r>
          </a:p>
          <a:p>
            <a:r>
              <a:rPr lang="en-US" dirty="0" smtClean="0"/>
              <a:t>*</a:t>
            </a:r>
            <a:r>
              <a:rPr lang="en-US" dirty="0" err="1" smtClean="0"/>
              <a:t>clic</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introducing .NET to you because Silverlight mostly relies on the .NET CLR. Indeed, </a:t>
            </a:r>
            <a:r>
              <a:rPr lang="fr-FR" dirty="0" err="1" smtClean="0"/>
              <a:t>Silverlight</a:t>
            </a:r>
            <a:r>
              <a:rPr lang="fr-FR" dirty="0" smtClean="0"/>
              <a:t> : </a:t>
            </a:r>
            <a:r>
              <a:rPr lang="en-US" dirty="0" smtClean="0"/>
              <a:t> a cross-platform version of the .NET Common Language Runtime (CLR) and libraries </a:t>
            </a:r>
          </a:p>
          <a:p>
            <a:r>
              <a:rPr lang="en-US" dirty="0" smtClean="0"/>
              <a:t>*</a:t>
            </a:r>
            <a:r>
              <a:rPr lang="en-US" dirty="0" err="1" smtClean="0"/>
              <a:t>clic</a:t>
            </a:r>
            <a:r>
              <a:rPr lang="en-US" dirty="0" smtClean="0"/>
              <a:t>*</a:t>
            </a:r>
          </a:p>
          <a:p>
            <a:r>
              <a:rPr lang="en-US" dirty="0" smtClean="0"/>
              <a:t>Roughly speaking, .NET is a</a:t>
            </a:r>
          </a:p>
          <a:p>
            <a:r>
              <a:rPr lang="en-US" dirty="0" smtClean="0"/>
              <a:t>framework — an API — for programming on the Windows platform.</a:t>
            </a:r>
          </a:p>
          <a:p>
            <a:r>
              <a:rPr lang="en-US" dirty="0" smtClean="0"/>
              <a:t>*</a:t>
            </a:r>
            <a:r>
              <a:rPr lang="en-US" dirty="0" err="1" smtClean="0"/>
              <a:t>clic</a:t>
            </a:r>
            <a:r>
              <a:rPr lang="en-US" dirty="0" smtClean="0"/>
              <a:t>*</a:t>
            </a:r>
          </a:p>
          <a:p>
            <a:r>
              <a:rPr lang="en-US" dirty="0" smtClean="0"/>
              <a:t>.NET relies on several Microsoft technologies : WPF, WCF, ASP.NET, Visual Studio</a:t>
            </a:r>
            <a:r>
              <a:rPr lang="en-US" baseline="0" dirty="0" smtClean="0"/>
              <a:t> developer tools, C# </a:t>
            </a:r>
            <a:r>
              <a:rPr lang="en-US" baseline="0" dirty="0" err="1" smtClean="0"/>
              <a:t>ans</a:t>
            </a:r>
            <a:r>
              <a:rPr lang="en-US" baseline="0" dirty="0" smtClean="0"/>
              <a:t> XAML languages, etc…</a:t>
            </a:r>
          </a:p>
          <a:p>
            <a:r>
              <a:rPr lang="en-US" baseline="0" dirty="0" smtClean="0"/>
              <a:t>The technologies that are relevant for Silverlight are first of all the C# and XAML language</a:t>
            </a:r>
          </a:p>
          <a:p>
            <a:r>
              <a:rPr lang="en-US" baseline="0" dirty="0" smtClean="0"/>
              <a:t>*</a:t>
            </a:r>
            <a:r>
              <a:rPr lang="en-US" baseline="0" dirty="0" err="1" smtClean="0"/>
              <a:t>clic</a:t>
            </a:r>
            <a:r>
              <a:rPr lang="en-US" baseline="0" dirty="0" smtClean="0"/>
              <a:t>*</a:t>
            </a:r>
          </a:p>
          <a:p>
            <a:r>
              <a:rPr lang="en-US" baseline="0" dirty="0" smtClean="0"/>
              <a:t>But also the WPF</a:t>
            </a:r>
          </a:p>
          <a:p>
            <a:r>
              <a:rPr lang="en-US" baseline="0" dirty="0" smtClean="0"/>
              <a:t>*</a:t>
            </a:r>
            <a:r>
              <a:rPr lang="en-US" baseline="0" dirty="0" err="1" smtClean="0"/>
              <a:t>clic</a:t>
            </a:r>
            <a:r>
              <a:rPr lang="en-US" baseline="0" dirty="0" smtClean="0"/>
              <a:t>*</a:t>
            </a:r>
            <a:endParaRPr lang="en-US" dirty="0" smtClean="0"/>
          </a:p>
          <a:p>
            <a:endParaRPr lang="en-US" dirty="0" smtClean="0"/>
          </a:p>
          <a:p>
            <a:endParaRPr lang="en-US" dirty="0" smtClean="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fr-FR" smtClean="0"/>
              <a:t>I</a:t>
            </a:r>
            <a:r>
              <a:rPr lang="fr-FR" baseline="0" smtClean="0"/>
              <a:t> </a:t>
            </a:r>
            <a:r>
              <a:rPr lang="fr-FR" baseline="0" dirty="0" smtClean="0"/>
              <a:t>guess each one of you have heard about HTML5, but I’m going to explain why it is such a threat for the plug-in cross-platform technologies. </a:t>
            </a:r>
            <a:r>
              <a:rPr lang="fr-FR" baseline="0" dirty="0" err="1" smtClean="0"/>
              <a:t>Unlike</a:t>
            </a:r>
            <a:r>
              <a:rPr lang="fr-FR" baseline="0" dirty="0" smtClean="0"/>
              <a:t> </a:t>
            </a:r>
            <a:r>
              <a:rPr lang="fr-FR" baseline="0" dirty="0" err="1" smtClean="0"/>
              <a:t>JavaFX</a:t>
            </a:r>
            <a:r>
              <a:rPr lang="fr-FR" baseline="0" dirty="0" smtClean="0"/>
              <a:t>, Flash and of course </a:t>
            </a:r>
            <a:r>
              <a:rPr lang="fr-FR" baseline="0" dirty="0" err="1" smtClean="0"/>
              <a:t>Silverlight</a:t>
            </a:r>
            <a:r>
              <a:rPr lang="fr-FR" baseline="0" dirty="0" smtClean="0"/>
              <a:t>, HTML5 </a:t>
            </a:r>
            <a:r>
              <a:rPr lang="fr-FR" baseline="0" dirty="0" err="1" smtClean="0"/>
              <a:t>does</a:t>
            </a:r>
            <a:r>
              <a:rPr lang="fr-FR" baseline="0" dirty="0" smtClean="0"/>
              <a:t> not </a:t>
            </a:r>
            <a:r>
              <a:rPr lang="fr-FR" baseline="0" dirty="0" err="1" smtClean="0"/>
              <a:t>need</a:t>
            </a:r>
            <a:r>
              <a:rPr lang="fr-FR" baseline="0" dirty="0" smtClean="0"/>
              <a:t> </a:t>
            </a:r>
            <a:r>
              <a:rPr lang="fr-FR" baseline="0" dirty="0" err="1" smtClean="0"/>
              <a:t>any</a:t>
            </a:r>
            <a:r>
              <a:rPr lang="fr-FR" baseline="0" dirty="0" smtClean="0"/>
              <a:t> plug-in to </a:t>
            </a:r>
            <a:r>
              <a:rPr lang="fr-FR" baseline="0" dirty="0" err="1" smtClean="0"/>
              <a:t>work</a:t>
            </a:r>
            <a:r>
              <a:rPr lang="fr-FR" baseline="0" dirty="0" smtClean="0"/>
              <a:t> on the browser, as </a:t>
            </a:r>
            <a:r>
              <a:rPr lang="fr-FR" baseline="0" dirty="0" err="1" smtClean="0"/>
              <a:t>it</a:t>
            </a:r>
            <a:r>
              <a:rPr lang="fr-FR" baseline="0" dirty="0" smtClean="0"/>
              <a:t> </a:t>
            </a:r>
            <a:r>
              <a:rPr lang="fr-FR" baseline="0" dirty="0" err="1" smtClean="0"/>
              <a:t>is</a:t>
            </a:r>
            <a:r>
              <a:rPr lang="fr-FR" baseline="0" dirty="0" smtClean="0"/>
              <a:t> part of the W3C. So </a:t>
            </a:r>
            <a:r>
              <a:rPr lang="en-US" sz="1200" b="1" i="0" u="none" strike="noStrike" kern="1200" dirty="0" smtClean="0">
                <a:solidFill>
                  <a:schemeClr val="tx1"/>
                </a:solidFill>
                <a:latin typeface="+mn-lt"/>
                <a:ea typeface="+mn-ea"/>
                <a:cs typeface="+mn-cs"/>
                <a:hlinkClick r:id="rId3"/>
              </a:rPr>
              <a:t>HTML5</a:t>
            </a:r>
            <a:r>
              <a:rPr lang="en-US" sz="1200" b="0" i="0" kern="1200" dirty="0" smtClean="0">
                <a:solidFill>
                  <a:schemeClr val="tx1"/>
                </a:solidFill>
                <a:latin typeface="+mn-lt"/>
                <a:ea typeface="+mn-ea"/>
                <a:cs typeface="+mn-cs"/>
              </a:rPr>
              <a:t>, with its promises of plug-in free browsing, a 3D graphics and animation API, built-in video and audio tags, an offline data store, and Web Workers to manage long-running background processes, would seem to spell the end of proprietary RIA (rich Internet application) platforms.</a:t>
            </a:r>
          </a:p>
          <a:p>
            <a:r>
              <a:rPr lang="en-US" sz="1200" b="0" i="0" kern="1200" baseline="0" dirty="0" smtClean="0">
                <a:solidFill>
                  <a:schemeClr val="tx1"/>
                </a:solidFill>
                <a:latin typeface="+mn-lt"/>
                <a:ea typeface="+mn-ea"/>
                <a:cs typeface="+mn-cs"/>
              </a:rPr>
              <a:t>Some of you may not agree with me, but I think </a:t>
            </a:r>
            <a:r>
              <a:rPr lang="en-US" sz="1200" b="0" i="0" kern="1200" dirty="0" smtClean="0">
                <a:solidFill>
                  <a:schemeClr val="tx1"/>
                </a:solidFill>
                <a:latin typeface="+mn-lt"/>
                <a:ea typeface="+mn-ea"/>
                <a:cs typeface="+mn-cs"/>
              </a:rPr>
              <a:t>the reports of the death of Flash and Silverlight, as the saying goes, have been greatly exaggerated.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a:t>
            </a:r>
            <a:r>
              <a:rPr lang="en-US" sz="1200" b="0" i="0" kern="1200" baseline="0" dirty="0" err="1" smtClean="0">
                <a:solidFill>
                  <a:schemeClr val="tx1"/>
                </a:solidFill>
                <a:latin typeface="+mn-lt"/>
                <a:ea typeface="+mn-ea"/>
                <a:cs typeface="+mn-cs"/>
              </a:rPr>
              <a:t>clic</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First of all, Silverlight is better in media than HTML5 is :  "Silverlight will still be necessary as it provides more advanced features -- such as a richer and faster programming model (C#), 3-D, and out-of-browser capabilities. With those features, Silverlight will ultimately provide a richer Internet experience.“</a:t>
            </a:r>
          </a:p>
          <a:p>
            <a:r>
              <a:rPr lang="en-US" sz="1200" b="0" i="0" kern="1200" baseline="0" dirty="0" smtClean="0">
                <a:solidFill>
                  <a:schemeClr val="tx1"/>
                </a:solidFill>
                <a:latin typeface="+mn-lt"/>
                <a:ea typeface="+mn-ea"/>
                <a:cs typeface="+mn-cs"/>
              </a:rPr>
              <a:t>*</a:t>
            </a:r>
            <a:r>
              <a:rPr lang="en-US" sz="1200" b="0" i="0" kern="1200" baseline="0" dirty="0" err="1" smtClean="0">
                <a:solidFill>
                  <a:schemeClr val="tx1"/>
                </a:solidFill>
                <a:latin typeface="+mn-lt"/>
                <a:ea typeface="+mn-ea"/>
                <a:cs typeface="+mn-cs"/>
              </a:rPr>
              <a:t>clic</a:t>
            </a:r>
            <a:r>
              <a:rPr lang="en-US" sz="1200" b="0" i="0" kern="1200" baseline="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Work on HTML5 was first started in 2004, and it isn't anticipated to have actual W3C Recommendation status until at least 2022.</a:t>
            </a:r>
            <a:r>
              <a:rPr lang="en-US" sz="1200" b="0" i="0" kern="1200" baseline="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"HTML5 is still a standard in progress and the makers of it say it will be five to ten years at least before it's done, so it's too early to make any comparisons at this time,“</a:t>
            </a:r>
          </a:p>
          <a:p>
            <a:r>
              <a:rPr lang="en-US" sz="1200" b="0" i="0" kern="1200" baseline="0" dirty="0" smtClean="0">
                <a:solidFill>
                  <a:schemeClr val="tx1"/>
                </a:solidFill>
                <a:latin typeface="+mn-lt"/>
                <a:ea typeface="+mn-ea"/>
                <a:cs typeface="+mn-cs"/>
              </a:rPr>
              <a:t>*</a:t>
            </a:r>
            <a:r>
              <a:rPr lang="en-US" sz="1200" b="0" i="0" kern="1200" baseline="0" dirty="0" err="1" smtClean="0">
                <a:solidFill>
                  <a:schemeClr val="tx1"/>
                </a:solidFill>
                <a:latin typeface="+mn-lt"/>
                <a:ea typeface="+mn-ea"/>
                <a:cs typeface="+mn-cs"/>
              </a:rPr>
              <a:t>clic</a:t>
            </a:r>
            <a:r>
              <a:rPr lang="en-US" sz="1200" b="0" i="0" kern="1200" baseline="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"HTML5 faces many challenges," says Dave Story, vice president of developer tools at Adobe. "The browser market remains highly fragmented, and incompatibilities between browsers reign. The HTML5 timeline states that it will be at least a decade before the evolving HTML5/CSS 3 efforts are finalized, and it remains to be seen what parts will be implemented consistently across all browsers. In the meantime, the Flash platform will continue to deliver a ubiquitous, consistent platform that enables ever richer, more engaging user experiences."</a:t>
            </a:r>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t>
            </a:r>
            <a:r>
              <a:rPr lang="en-US" sz="1200" b="0" i="0" kern="1200" baseline="0" dirty="0" err="1" smtClean="0">
                <a:solidFill>
                  <a:schemeClr val="tx1"/>
                </a:solidFill>
                <a:latin typeface="+mn-lt"/>
                <a:ea typeface="+mn-ea"/>
                <a:cs typeface="+mn-cs"/>
              </a:rPr>
              <a:t>clic</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For the W3C standards :</a:t>
            </a:r>
          </a:p>
          <a:p>
            <a:r>
              <a:rPr lang="en-US" sz="1200" b="0" i="0" kern="1200" dirty="0" smtClean="0">
                <a:solidFill>
                  <a:schemeClr val="tx1"/>
                </a:solidFill>
                <a:latin typeface="+mn-lt"/>
                <a:ea typeface="+mn-ea"/>
                <a:cs typeface="+mn-cs"/>
              </a:rPr>
              <a:t>"They're single-vendor solutions [and] they don't really fit well into the Web platform," </a:t>
            </a:r>
            <a:r>
              <a:rPr lang="en-US" sz="1200" b="0" i="0" kern="1200" dirty="0" err="1" smtClean="0">
                <a:solidFill>
                  <a:schemeClr val="tx1"/>
                </a:solidFill>
                <a:latin typeface="+mn-lt"/>
                <a:ea typeface="+mn-ea"/>
                <a:cs typeface="+mn-cs"/>
              </a:rPr>
              <a:t>Hickson</a:t>
            </a:r>
            <a:r>
              <a:rPr lang="en-US" sz="1200" b="0" i="0" kern="1200" dirty="0" smtClean="0">
                <a:solidFill>
                  <a:schemeClr val="tx1"/>
                </a:solidFill>
                <a:latin typeface="+mn-lt"/>
                <a:ea typeface="+mn-ea"/>
                <a:cs typeface="+mn-cs"/>
              </a:rPr>
              <a:t> says. "It's always a problem when you're stuck with a single software provider -- what if they decide to abandon the product you're using? What if they decide to start charging? With an open platform, there's no such risk, since we have true competition, many vendors, and an open standard that anyone can implement.« </a:t>
            </a:r>
            <a:endParaRPr lang="fr-FR" baseline="0" dirty="0" smtClean="0"/>
          </a:p>
          <a:p>
            <a:r>
              <a:rPr lang="fr-FR" baseline="0" dirty="0" smtClean="0"/>
              <a:t>But the </a:t>
            </a:r>
            <a:r>
              <a:rPr lang="fr-FR" baseline="0" dirty="0" err="1" smtClean="0"/>
              <a:t>fact</a:t>
            </a:r>
            <a:r>
              <a:rPr lang="fr-FR" baseline="0" dirty="0" smtClean="0"/>
              <a:t> </a:t>
            </a:r>
            <a:r>
              <a:rPr lang="fr-FR" baseline="0" dirty="0" err="1" smtClean="0"/>
              <a:t>is</a:t>
            </a:r>
            <a:r>
              <a:rPr lang="fr-FR" baseline="0" dirty="0" smtClean="0"/>
              <a:t> : </a:t>
            </a:r>
            <a:r>
              <a:rPr lang="en-US" sz="1200" b="0" i="0" kern="1200" dirty="0" smtClean="0">
                <a:solidFill>
                  <a:schemeClr val="tx1"/>
                </a:solidFill>
                <a:latin typeface="+mn-lt"/>
                <a:ea typeface="+mn-ea"/>
                <a:cs typeface="+mn-cs"/>
              </a:rPr>
              <a:t>To meet the needs of a continually evolving Web, companies like Adobe and Microsoft can enhance their plug-ins far more quickly than any standards group can push new specs through a committee.   The Web will continue to change, and it won't be the standards bodies who are leading the way.</a:t>
            </a:r>
          </a:p>
          <a:p>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clic</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Today, the Web Hypertext Application Technology Working Group (WHATWG), a consortium aimed at driving new Web standards, can't even agree on which video </a:t>
            </a:r>
            <a:r>
              <a:rPr lang="en-US" sz="1200" b="0" i="0" kern="1200" dirty="0" err="1" smtClean="0">
                <a:solidFill>
                  <a:schemeClr val="tx1"/>
                </a:solidFill>
                <a:latin typeface="+mn-lt"/>
                <a:ea typeface="+mn-ea"/>
                <a:cs typeface="+mn-cs"/>
              </a:rPr>
              <a:t>codecs</a:t>
            </a:r>
            <a:r>
              <a:rPr lang="en-US" sz="1200" b="0" i="0" kern="1200" dirty="0" smtClean="0">
                <a:solidFill>
                  <a:schemeClr val="tx1"/>
                </a:solidFill>
                <a:latin typeface="+mn-lt"/>
                <a:ea typeface="+mn-ea"/>
                <a:cs typeface="+mn-cs"/>
              </a:rPr>
              <a:t> to support, leaving choices for interoperability to the individual browser makers. Support for the new HTML standard will come in dribs and drabs that only complicate the developer's job. Web content providers and developers of rich Internet apps will continue to gravitate toward the strongest RIA ecosystem -- the most complete development toolsets and the most reliable content delivery mechanisms, neither of which are addressed by HTML5. The richest RIA platforms today (and for the foreseeable future) come from clashing titans Adobe and Microsoft, whose Flash and Silverlight platforms both combine excellent tools for developers and designers, broad client support, strong support for server-side technologies, digital rights management capabilities, and the ability to satisfy use cases as varied as enterprise dashboards, live video streaming, and online games.</a:t>
            </a:r>
          </a:p>
          <a:p>
            <a:endParaRPr lang="fr-FR"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21</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1" dirty="0" smtClean="0"/>
              <a:t>VIK: Maybe a </a:t>
            </a:r>
            <a:r>
              <a:rPr lang="hu-HU" b="1" dirty="0" err="1" smtClean="0"/>
              <a:t>very</a:t>
            </a:r>
            <a:r>
              <a:rPr lang="hu-HU" b="1" dirty="0" smtClean="0"/>
              <a:t> </a:t>
            </a:r>
            <a:r>
              <a:rPr lang="hu-HU" b="1" dirty="0" err="1" smtClean="0"/>
              <a:t>short</a:t>
            </a:r>
            <a:r>
              <a:rPr lang="hu-HU" b="1" dirty="0" smtClean="0"/>
              <a:t> </a:t>
            </a:r>
            <a:r>
              <a:rPr lang="hu-HU" b="1" dirty="0" err="1" smtClean="0"/>
              <a:t>demo</a:t>
            </a:r>
            <a:r>
              <a:rPr lang="hu-HU" b="1" dirty="0" smtClean="0"/>
              <a:t>, </a:t>
            </a:r>
            <a:r>
              <a:rPr lang="hu-HU" b="1" dirty="0" err="1" smtClean="0"/>
              <a:t>preparated</a:t>
            </a:r>
            <a:r>
              <a:rPr lang="hu-HU" b="1" dirty="0" smtClean="0"/>
              <a:t>,</a:t>
            </a:r>
            <a:r>
              <a:rPr lang="hu-HU" b="1" baseline="0" dirty="0" smtClean="0"/>
              <a:t> </a:t>
            </a:r>
            <a:r>
              <a:rPr lang="hu-HU" b="1" baseline="0" dirty="0" err="1" smtClean="0"/>
              <a:t>to</a:t>
            </a:r>
            <a:r>
              <a:rPr lang="hu-HU" b="1" baseline="0" dirty="0" smtClean="0"/>
              <a:t> show </a:t>
            </a:r>
            <a:r>
              <a:rPr lang="hu-HU" b="1" baseline="0" dirty="0" err="1" smtClean="0"/>
              <a:t>how</a:t>
            </a:r>
            <a:r>
              <a:rPr lang="hu-HU" b="1" baseline="0" dirty="0" smtClean="0"/>
              <a:t> </a:t>
            </a:r>
            <a:r>
              <a:rPr lang="hu-HU" b="1" baseline="0" dirty="0" err="1" smtClean="0"/>
              <a:t>easy</a:t>
            </a:r>
            <a:r>
              <a:rPr lang="hu-HU" b="1" baseline="0" dirty="0" smtClean="0"/>
              <a:t> </a:t>
            </a:r>
            <a:r>
              <a:rPr lang="hu-HU" b="1" baseline="0" dirty="0" err="1" smtClean="0"/>
              <a:t>it</a:t>
            </a:r>
            <a:r>
              <a:rPr lang="hu-HU" b="1" baseline="0" dirty="0" smtClean="0"/>
              <a:t> is </a:t>
            </a:r>
            <a:r>
              <a:rPr lang="hu-HU" b="1" baseline="0" dirty="0" err="1" smtClean="0"/>
              <a:t>to</a:t>
            </a:r>
            <a:r>
              <a:rPr lang="hu-HU" b="1" baseline="0" dirty="0" smtClean="0"/>
              <a:t> </a:t>
            </a:r>
            <a:r>
              <a:rPr lang="hu-HU" b="1" baseline="0" dirty="0" err="1" smtClean="0"/>
              <a:t>make</a:t>
            </a:r>
            <a:r>
              <a:rPr lang="hu-HU" b="1" baseline="0" dirty="0" smtClean="0"/>
              <a:t> </a:t>
            </a:r>
            <a:r>
              <a:rPr lang="hu-HU" b="1" baseline="0" dirty="0" err="1" smtClean="0"/>
              <a:t>animations</a:t>
            </a:r>
            <a:r>
              <a:rPr lang="hu-HU" b="1" baseline="0" dirty="0" smtClean="0"/>
              <a:t>, UI, and </a:t>
            </a:r>
            <a:r>
              <a:rPr lang="hu-HU" b="1" baseline="0" dirty="0" err="1" smtClean="0"/>
              <a:t>simple</a:t>
            </a:r>
            <a:r>
              <a:rPr lang="hu-HU" b="1" baseline="0" dirty="0" smtClean="0"/>
              <a:t> </a:t>
            </a:r>
            <a:r>
              <a:rPr lang="hu-HU" b="1" baseline="0" dirty="0" err="1" smtClean="0"/>
              <a:t>code-UI</a:t>
            </a:r>
            <a:r>
              <a:rPr lang="hu-HU" b="1" baseline="0" dirty="0" smtClean="0"/>
              <a:t> </a:t>
            </a:r>
            <a:r>
              <a:rPr lang="hu-HU" b="1" baseline="0" dirty="0" err="1" smtClean="0"/>
              <a:t>interaction</a:t>
            </a:r>
            <a:r>
              <a:rPr lang="hu-HU" b="1" baseline="0" dirty="0" smtClean="0"/>
              <a:t>?!</a:t>
            </a:r>
          </a:p>
          <a:p>
            <a:r>
              <a:rPr lang="hu-HU" b="1" baseline="0" dirty="0" err="1" smtClean="0"/>
              <a:t>-Storyboard</a:t>
            </a:r>
            <a:endParaRPr lang="hu-HU" b="1" baseline="0" dirty="0" smtClean="0"/>
          </a:p>
          <a:p>
            <a:r>
              <a:rPr lang="hu-HU" b="1" baseline="0" dirty="0" err="1" smtClean="0"/>
              <a:t>-Binding</a:t>
            </a:r>
            <a:endParaRPr lang="hu-HU" b="1" baseline="0" dirty="0" smtClean="0"/>
          </a:p>
          <a:p>
            <a:r>
              <a:rPr lang="hu-HU" b="1" baseline="0" smtClean="0"/>
              <a:t>-3D?</a:t>
            </a:r>
            <a:endParaRPr lang="en-US" b="1"/>
          </a:p>
        </p:txBody>
      </p:sp>
      <p:sp>
        <p:nvSpPr>
          <p:cNvPr id="4" name="Dia számának helye 3"/>
          <p:cNvSpPr>
            <a:spLocks noGrp="1"/>
          </p:cNvSpPr>
          <p:nvPr>
            <p:ph type="sldNum" sz="quarter" idx="10"/>
          </p:nvPr>
        </p:nvSpPr>
        <p:spPr/>
        <p:txBody>
          <a:bodyPr/>
          <a:lstStyle/>
          <a:p>
            <a:fld id="{A6C20635-9CB1-44AD-A3EB-C5D734193AA8}" type="slidenum">
              <a:rPr lang="fr-FR" smtClean="0"/>
              <a:pPr/>
              <a:t>22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C# and XAML are two different languages that are used for different purposes.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common point between </a:t>
            </a:r>
            <a:r>
              <a:rPr lang="en-US" sz="1200" kern="1200" baseline="0" dirty="0" err="1" smtClean="0">
                <a:solidFill>
                  <a:schemeClr val="tx1"/>
                </a:solidFill>
                <a:latin typeface="+mn-lt"/>
                <a:ea typeface="+mn-ea"/>
                <a:cs typeface="+mn-cs"/>
              </a:rPr>
              <a:t>thos</a:t>
            </a:r>
            <a:r>
              <a:rPr lang="en-US" sz="1200" kern="1200" baseline="0" dirty="0" smtClean="0">
                <a:solidFill>
                  <a:schemeClr val="tx1"/>
                </a:solidFill>
                <a:latin typeface="+mn-lt"/>
                <a:ea typeface="+mn-ea"/>
                <a:cs typeface="+mn-cs"/>
              </a:rPr>
              <a:t> is that they both are designed to work along with the .NET framework 4</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 : managed like java, </a:t>
            </a:r>
            <a:r>
              <a:rPr lang="hu-HU" sz="1200" b="1" kern="1200" dirty="0" smtClean="0">
                <a:solidFill>
                  <a:schemeClr val="tx1"/>
                </a:solidFill>
                <a:latin typeface="+mn-lt"/>
                <a:ea typeface="+mn-ea"/>
                <a:cs typeface="+mn-cs"/>
              </a:rPr>
              <a:t>&lt;--</a:t>
            </a:r>
            <a:r>
              <a:rPr lang="fr-FR" sz="1200" b="1" kern="1200" dirty="0" smtClean="0">
                <a:solidFill>
                  <a:schemeClr val="tx1"/>
                </a:solidFill>
                <a:latin typeface="+mn-lt"/>
                <a:ea typeface="+mn-ea"/>
                <a:cs typeface="+mn-cs"/>
              </a:rPr>
              <a:t>looks like C++</a:t>
            </a:r>
            <a:r>
              <a:rPr lang="hu-HU" sz="1200" b="1" kern="1200" dirty="0" smtClean="0">
                <a:solidFill>
                  <a:schemeClr val="tx1"/>
                </a:solidFill>
                <a:latin typeface="+mn-lt"/>
                <a:ea typeface="+mn-ea"/>
                <a:cs typeface="+mn-cs"/>
              </a:rPr>
              <a:t>--&gt;</a:t>
            </a:r>
            <a:r>
              <a:rPr lang="hu-HU" sz="1200" b="0" kern="1200" dirty="0" smtClean="0">
                <a:solidFill>
                  <a:schemeClr val="tx1"/>
                </a:solidFill>
                <a:latin typeface="+mn-lt"/>
                <a:ea typeface="+mn-ea"/>
                <a:cs typeface="+mn-cs"/>
              </a:rPr>
              <a:t>,</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in</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some</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cases</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with</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extended</a:t>
            </a:r>
            <a:r>
              <a:rPr lang="hu-HU" sz="1200" b="1" kern="1200" dirty="0" smtClean="0">
                <a:solidFill>
                  <a:schemeClr val="tx1"/>
                </a:solidFill>
                <a:latin typeface="+mn-lt"/>
                <a:ea typeface="+mn-ea"/>
                <a:cs typeface="+mn-cs"/>
              </a:rPr>
              <a:t> and </a:t>
            </a:r>
            <a:r>
              <a:rPr lang="hu-HU" sz="1200" b="1" kern="1200" dirty="0" err="1" smtClean="0">
                <a:solidFill>
                  <a:schemeClr val="tx1"/>
                </a:solidFill>
                <a:latin typeface="+mn-lt"/>
                <a:ea typeface="+mn-ea"/>
                <a:cs typeface="+mn-cs"/>
              </a:rPr>
              <a:t>simplified</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solutions</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but</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opposed</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to</a:t>
            </a:r>
            <a:r>
              <a:rPr lang="hu-HU" sz="1200" b="1" kern="1200" dirty="0" smtClean="0">
                <a:solidFill>
                  <a:schemeClr val="tx1"/>
                </a:solidFill>
                <a:latin typeface="+mn-lt"/>
                <a:ea typeface="+mn-ea"/>
                <a:cs typeface="+mn-cs"/>
              </a:rPr>
              <a:t> java, </a:t>
            </a:r>
            <a:r>
              <a:rPr lang="hu-HU" sz="1200" b="1" kern="1200" dirty="0" err="1" smtClean="0">
                <a:solidFill>
                  <a:schemeClr val="tx1"/>
                </a:solidFill>
                <a:latin typeface="+mn-lt"/>
                <a:ea typeface="+mn-ea"/>
                <a:cs typeface="+mn-cs"/>
              </a:rPr>
              <a:t>it</a:t>
            </a:r>
            <a:r>
              <a:rPr lang="hu-HU" sz="1200" b="1" kern="1200" dirty="0" smtClean="0">
                <a:solidFill>
                  <a:schemeClr val="tx1"/>
                </a:solidFill>
                <a:latin typeface="+mn-lt"/>
                <a:ea typeface="+mn-ea"/>
                <a:cs typeface="+mn-cs"/>
              </a:rPr>
              <a:t> is </a:t>
            </a:r>
            <a:r>
              <a:rPr lang="hu-HU" sz="1200" b="1" kern="1200" dirty="0" err="1" smtClean="0">
                <a:solidFill>
                  <a:schemeClr val="tx1"/>
                </a:solidFill>
                <a:latin typeface="+mn-lt"/>
                <a:ea typeface="+mn-ea"/>
                <a:cs typeface="+mn-cs"/>
              </a:rPr>
              <a:t>important</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to</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distinguish</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what</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are</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language</a:t>
            </a:r>
            <a:r>
              <a:rPr lang="hu-HU" sz="1200" b="1" kern="1200" dirty="0" smtClean="0">
                <a:solidFill>
                  <a:schemeClr val="tx1"/>
                </a:solidFill>
                <a:latin typeface="+mn-lt"/>
                <a:ea typeface="+mn-ea"/>
                <a:cs typeface="+mn-cs"/>
              </a:rPr>
              <a:t> </a:t>
            </a:r>
            <a:r>
              <a:rPr lang="hu-HU" sz="1200" b="1" kern="1200" dirty="0" err="1" smtClean="0">
                <a:solidFill>
                  <a:schemeClr val="tx1"/>
                </a:solidFill>
                <a:latin typeface="+mn-lt"/>
                <a:ea typeface="+mn-ea"/>
                <a:cs typeface="+mn-cs"/>
              </a:rPr>
              <a:t>features</a:t>
            </a:r>
            <a:r>
              <a:rPr lang="hu-HU" sz="1200" b="1" kern="1200" dirty="0" smtClean="0">
                <a:solidFill>
                  <a:schemeClr val="tx1"/>
                </a:solidFill>
                <a:latin typeface="+mn-lt"/>
                <a:ea typeface="+mn-ea"/>
                <a:cs typeface="+mn-cs"/>
              </a:rPr>
              <a:t> and CLR </a:t>
            </a:r>
            <a:r>
              <a:rPr lang="hu-HU" sz="1200" b="1" kern="1200" dirty="0" err="1" smtClean="0">
                <a:solidFill>
                  <a:schemeClr val="tx1"/>
                </a:solidFill>
                <a:latin typeface="+mn-lt"/>
                <a:ea typeface="+mn-ea"/>
                <a:cs typeface="+mn-cs"/>
              </a:rPr>
              <a:t>features</a:t>
            </a:r>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C# is a powerful and popular object-oriented language intended for use with .NET.</a:t>
            </a:r>
          </a:p>
          <a:p>
            <a:r>
              <a:rPr lang="en-US" sz="1200" kern="1200" baseline="0" dirty="0" smtClean="0">
                <a:solidFill>
                  <a:schemeClr val="tx1"/>
                </a:solidFill>
                <a:latin typeface="+mn-lt"/>
                <a:ea typeface="+mn-ea"/>
                <a:cs typeface="+mn-cs"/>
              </a:rPr>
              <a:t>C# is a language that has been designed from scratch to work with .NET, as well as to take advantage of all the</a:t>
            </a:r>
          </a:p>
          <a:p>
            <a:r>
              <a:rPr lang="en-US" sz="1200" kern="1200" baseline="0" dirty="0" smtClean="0">
                <a:solidFill>
                  <a:schemeClr val="tx1"/>
                </a:solidFill>
                <a:latin typeface="+mn-lt"/>
                <a:ea typeface="+mn-ea"/>
                <a:cs typeface="+mn-cs"/>
              </a:rPr>
              <a:t>progress in developer environments and in our understanding of object-oriented programming principles</a:t>
            </a:r>
          </a:p>
          <a:p>
            <a:r>
              <a:rPr lang="en-US" sz="1200" kern="1200" baseline="0" dirty="0" smtClean="0">
                <a:solidFill>
                  <a:schemeClr val="tx1"/>
                </a:solidFill>
                <a:latin typeface="+mn-lt"/>
                <a:ea typeface="+mn-ea"/>
                <a:cs typeface="+mn-cs"/>
              </a:rPr>
              <a:t>that have taken place over the past 25 years.</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Extensible Application Markup Language : XAML is used as a user interface markup language to define UI elements, data binding, </a:t>
            </a:r>
            <a:r>
              <a:rPr lang="en-US" sz="1200" kern="1200" baseline="0" dirty="0" err="1" smtClean="0">
                <a:solidFill>
                  <a:schemeClr val="tx1"/>
                </a:solidFill>
                <a:latin typeface="+mn-lt"/>
                <a:ea typeface="+mn-ea"/>
                <a:cs typeface="+mn-cs"/>
              </a:rPr>
              <a:t>eventing</a:t>
            </a:r>
            <a:r>
              <a:rPr lang="en-US" sz="1200" kern="1200" baseline="0" dirty="0" smtClean="0">
                <a:solidFill>
                  <a:schemeClr val="tx1"/>
                </a:solidFill>
                <a:latin typeface="+mn-lt"/>
                <a:ea typeface="+mn-ea"/>
                <a:cs typeface="+mn-cs"/>
              </a:rPr>
              <a:t>, and other features. Anything that is created or implemented in XAML can be expressed using a more traditional .NET language, such as C#.</a:t>
            </a:r>
            <a:r>
              <a:rPr lang="hu-HU" sz="1200"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Opposed</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to</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the</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imperative</a:t>
            </a:r>
            <a:r>
              <a:rPr lang="hu-HU" sz="1200" b="1" kern="1200" baseline="0" dirty="0" smtClean="0">
                <a:solidFill>
                  <a:schemeClr val="tx1"/>
                </a:solidFill>
                <a:latin typeface="+mn-lt"/>
                <a:ea typeface="+mn-ea"/>
                <a:cs typeface="+mn-cs"/>
              </a:rPr>
              <a:t> C#, XAML </a:t>
            </a:r>
            <a:r>
              <a:rPr lang="hu-HU" sz="1200" b="1" kern="1200" baseline="0" dirty="0" err="1" smtClean="0">
                <a:solidFill>
                  <a:schemeClr val="tx1"/>
                </a:solidFill>
                <a:latin typeface="+mn-lt"/>
                <a:ea typeface="+mn-ea"/>
                <a:cs typeface="+mn-cs"/>
              </a:rPr>
              <a:t>provides</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declarative</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programming</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user</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interface</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programming</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object</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instantiation</a:t>
            </a:r>
            <a:r>
              <a:rPr lang="hu-HU" sz="1200" b="1" kern="1200" baseline="0" dirty="0" smtClean="0">
                <a:solidFill>
                  <a:schemeClr val="tx1"/>
                </a:solidFill>
                <a:latin typeface="+mn-lt"/>
                <a:ea typeface="+mn-ea"/>
                <a:cs typeface="+mn-cs"/>
              </a:rPr>
              <a:t> is </a:t>
            </a:r>
            <a:r>
              <a:rPr lang="hu-HU" sz="1200" b="1" kern="1200" baseline="0" dirty="0" err="1" smtClean="0">
                <a:solidFill>
                  <a:schemeClr val="tx1"/>
                </a:solidFill>
                <a:latin typeface="+mn-lt"/>
                <a:ea typeface="+mn-ea"/>
                <a:cs typeface="+mn-cs"/>
              </a:rPr>
              <a:t>typical</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is</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beneficial</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in</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this</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kind</a:t>
            </a:r>
            <a:r>
              <a:rPr lang="hu-HU" sz="1200" b="1" kern="1200" baseline="0" dirty="0" smtClean="0">
                <a:solidFill>
                  <a:schemeClr val="tx1"/>
                </a:solidFill>
                <a:latin typeface="+mn-lt"/>
                <a:ea typeface="+mn-ea"/>
                <a:cs typeface="+mn-cs"/>
              </a:rPr>
              <a:t> of </a:t>
            </a:r>
            <a:r>
              <a:rPr lang="hu-HU" sz="1200" b="1" kern="1200" baseline="0" dirty="0" err="1" smtClean="0">
                <a:solidFill>
                  <a:schemeClr val="tx1"/>
                </a:solidFill>
                <a:latin typeface="+mn-lt"/>
                <a:ea typeface="+mn-ea"/>
                <a:cs typeface="+mn-cs"/>
              </a:rPr>
              <a:t>system</a:t>
            </a:r>
            <a:endParaRPr lang="en-US" sz="1200" b="1"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 why do I present you both technologies? It’s because </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Silverlight is actually written in both C# and XAML. As you probably guessed it, C# is used for coding the logic of the application while XAML is used to code the UI elements.</a:t>
            </a:r>
          </a:p>
          <a:p>
            <a:endParaRPr lang="en-US" sz="1200"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The Windows Presentation Foundation is another feature of</a:t>
            </a:r>
            <a:r>
              <a:rPr lang="fr-FR" baseline="0" dirty="0" smtClean="0"/>
              <a:t> the .NET Framework</a:t>
            </a:r>
            <a:r>
              <a:rPr lang="hu-HU" b="1" baseline="0" dirty="0" smtClean="0"/>
              <a:t> (3.0-)</a:t>
            </a:r>
            <a:r>
              <a:rPr lang="fr-FR" baseline="0" dirty="0" smtClean="0"/>
              <a:t>. </a:t>
            </a:r>
            <a:endParaRPr lang="hu-HU" baseline="0" dirty="0" smtClean="0"/>
          </a:p>
          <a:p>
            <a:r>
              <a:rPr lang="hu-HU" b="1" baseline="0" dirty="0" err="1" smtClean="0"/>
              <a:t>It</a:t>
            </a:r>
            <a:r>
              <a:rPr lang="hu-HU" b="1" baseline="0" dirty="0" smtClean="0"/>
              <a:t> is </a:t>
            </a:r>
            <a:r>
              <a:rPr lang="hu-HU" b="1" baseline="0" dirty="0" err="1" smtClean="0"/>
              <a:t>supposed</a:t>
            </a:r>
            <a:r>
              <a:rPr lang="hu-HU" b="1" baseline="0" dirty="0" smtClean="0"/>
              <a:t> </a:t>
            </a:r>
            <a:r>
              <a:rPr lang="hu-HU" b="1" baseline="0" dirty="0" err="1" smtClean="0"/>
              <a:t>to</a:t>
            </a:r>
            <a:r>
              <a:rPr lang="hu-HU" b="1" baseline="0" dirty="0" smtClean="0"/>
              <a:t> </a:t>
            </a:r>
            <a:r>
              <a:rPr lang="hu-HU" b="1" baseline="0" dirty="0" err="1" smtClean="0"/>
              <a:t>replace</a:t>
            </a:r>
            <a:r>
              <a:rPr lang="hu-HU" b="1" baseline="0" dirty="0" smtClean="0"/>
              <a:t> </a:t>
            </a:r>
            <a:r>
              <a:rPr lang="hu-HU" b="1" baseline="0" dirty="0" err="1" smtClean="0"/>
              <a:t>the</a:t>
            </a:r>
            <a:r>
              <a:rPr lang="hu-HU" b="1" baseline="0" dirty="0" smtClean="0"/>
              <a:t> old Win32 GUI API (</a:t>
            </a:r>
            <a:r>
              <a:rPr lang="hu-HU" b="1" baseline="0" dirty="0" err="1" smtClean="0"/>
              <a:t>WinForms</a:t>
            </a:r>
            <a:r>
              <a:rPr lang="hu-HU" b="1" baseline="0" dirty="0" smtClean="0"/>
              <a:t>) and </a:t>
            </a:r>
            <a:r>
              <a:rPr lang="hu-HU" b="1" baseline="0" dirty="0" err="1" smtClean="0"/>
              <a:t>provide</a:t>
            </a:r>
            <a:r>
              <a:rPr lang="hu-HU" b="1" baseline="0" dirty="0" smtClean="0"/>
              <a:t> a modern API </a:t>
            </a:r>
            <a:r>
              <a:rPr lang="hu-HU" b="1" baseline="0" dirty="0" err="1" smtClean="0"/>
              <a:t>for</a:t>
            </a:r>
            <a:r>
              <a:rPr lang="hu-HU" b="1" baseline="0" dirty="0" smtClean="0"/>
              <a:t> GUI </a:t>
            </a:r>
            <a:r>
              <a:rPr lang="hu-HU" b="1" baseline="0" dirty="0" err="1" smtClean="0"/>
              <a:t>development</a:t>
            </a:r>
            <a:r>
              <a:rPr lang="hu-HU" b="1" baseline="0" dirty="0" smtClean="0"/>
              <a:t>. </a:t>
            </a:r>
            <a:r>
              <a:rPr lang="hu-HU" b="1" baseline="0" dirty="0" err="1" smtClean="0"/>
              <a:t>It</a:t>
            </a:r>
            <a:r>
              <a:rPr lang="hu-HU" b="1" baseline="0" dirty="0" smtClean="0"/>
              <a:t> is </a:t>
            </a:r>
            <a:r>
              <a:rPr lang="hu-HU" b="1" baseline="0" dirty="0" err="1" smtClean="0"/>
              <a:t>accelerated</a:t>
            </a:r>
            <a:r>
              <a:rPr lang="hu-HU" b="1" baseline="0" dirty="0" smtClean="0"/>
              <a:t> </a:t>
            </a:r>
            <a:r>
              <a:rPr lang="hu-HU" b="1" baseline="0" dirty="0" err="1" smtClean="0"/>
              <a:t>by</a:t>
            </a:r>
            <a:r>
              <a:rPr lang="hu-HU" b="1" baseline="0" dirty="0" smtClean="0"/>
              <a:t> hardware, </a:t>
            </a:r>
            <a:r>
              <a:rPr lang="hu-HU" b="1" baseline="0" dirty="0" err="1" smtClean="0"/>
              <a:t>based</a:t>
            </a:r>
            <a:r>
              <a:rPr lang="hu-HU" b="1" baseline="0" dirty="0" smtClean="0"/>
              <a:t> </a:t>
            </a:r>
            <a:r>
              <a:rPr lang="hu-HU" b="1" baseline="0" dirty="0" err="1" smtClean="0"/>
              <a:t>on</a:t>
            </a:r>
            <a:r>
              <a:rPr lang="hu-HU" b="1" baseline="0" dirty="0" smtClean="0"/>
              <a:t> </a:t>
            </a:r>
            <a:r>
              <a:rPr lang="hu-HU" b="1" baseline="0" dirty="0" err="1" smtClean="0"/>
              <a:t>DirectX</a:t>
            </a:r>
            <a:r>
              <a:rPr lang="hu-HU" b="1" baseline="0" dirty="0" smtClean="0"/>
              <a:t>, </a:t>
            </a:r>
            <a:r>
              <a:rPr lang="hu-HU" b="1" baseline="0" dirty="0" err="1" smtClean="0"/>
              <a:t>better</a:t>
            </a:r>
            <a:r>
              <a:rPr lang="hu-HU" b="1" baseline="0" dirty="0" smtClean="0"/>
              <a:t> </a:t>
            </a:r>
            <a:r>
              <a:rPr lang="hu-HU" b="1" baseline="0" dirty="0" err="1" smtClean="0"/>
              <a:t>UI-Input</a:t>
            </a:r>
            <a:r>
              <a:rPr lang="hu-HU" b="1" baseline="0" dirty="0" smtClean="0"/>
              <a:t> </a:t>
            </a:r>
            <a:r>
              <a:rPr lang="hu-HU" b="1" baseline="0" dirty="0" err="1" smtClean="0"/>
              <a:t>integration</a:t>
            </a:r>
            <a:r>
              <a:rPr lang="hu-HU" b="1" baseline="0" dirty="0" smtClean="0"/>
              <a:t> (input </a:t>
            </a:r>
            <a:r>
              <a:rPr lang="hu-HU" b="1" baseline="0" dirty="0" err="1" smtClean="0"/>
              <a:t>events</a:t>
            </a:r>
            <a:r>
              <a:rPr lang="hu-HU" b="1" baseline="0" dirty="0" smtClean="0"/>
              <a:t> </a:t>
            </a:r>
            <a:r>
              <a:rPr lang="hu-HU" b="1" baseline="0" dirty="0" err="1" smtClean="0"/>
              <a:t>transformed</a:t>
            </a:r>
            <a:r>
              <a:rPr lang="hu-HU" b="1" baseline="0" dirty="0" smtClean="0"/>
              <a:t>, </a:t>
            </a:r>
            <a:r>
              <a:rPr lang="hu-HU" b="1" baseline="0" dirty="0" err="1" smtClean="0"/>
              <a:t>bubbling</a:t>
            </a:r>
            <a:r>
              <a:rPr lang="hu-HU" b="1" baseline="0" dirty="0" smtClean="0"/>
              <a:t>, </a:t>
            </a:r>
            <a:r>
              <a:rPr lang="hu-HU" b="1" baseline="0" dirty="0" err="1" smtClean="0"/>
              <a:t>multitouch</a:t>
            </a:r>
            <a:r>
              <a:rPr lang="hu-HU" b="1" baseline="0" dirty="0" smtClean="0"/>
              <a:t> </a:t>
            </a:r>
            <a:r>
              <a:rPr lang="hu-HU" b="1" baseline="0" dirty="0" err="1" smtClean="0"/>
              <a:t>etc</a:t>
            </a:r>
            <a:r>
              <a:rPr lang="hu-HU" b="1" baseline="0" dirty="0" smtClean="0"/>
              <a:t>)…</a:t>
            </a:r>
            <a:endParaRPr lang="fr-FR" b="1" baseline="0" dirty="0" smtClean="0"/>
          </a:p>
          <a:p>
            <a:r>
              <a:rPr lang="fr-FR" baseline="0" dirty="0" smtClean="0"/>
              <a:t>*clic* </a:t>
            </a:r>
          </a:p>
          <a:p>
            <a:r>
              <a:rPr lang="fr-FR" baseline="0" dirty="0" err="1" smtClean="0"/>
              <a:t>We</a:t>
            </a:r>
            <a:r>
              <a:rPr lang="fr-FR" baseline="0" dirty="0" smtClean="0"/>
              <a:t> </a:t>
            </a:r>
            <a:r>
              <a:rPr lang="fr-FR" baseline="0" dirty="0" err="1" smtClean="0"/>
              <a:t>introduce</a:t>
            </a:r>
            <a:r>
              <a:rPr lang="fr-FR" baseline="0" dirty="0" smtClean="0"/>
              <a:t> </a:t>
            </a:r>
            <a:r>
              <a:rPr lang="fr-FR" baseline="0" dirty="0" err="1" smtClean="0"/>
              <a:t>you</a:t>
            </a:r>
            <a:r>
              <a:rPr lang="fr-FR" baseline="0" dirty="0" smtClean="0"/>
              <a:t> </a:t>
            </a:r>
            <a:r>
              <a:rPr lang="fr-FR" baseline="0" dirty="0" err="1" smtClean="0"/>
              <a:t>this</a:t>
            </a:r>
            <a:r>
              <a:rPr lang="fr-FR" baseline="0" dirty="0" smtClean="0"/>
              <a:t> </a:t>
            </a:r>
            <a:r>
              <a:rPr lang="fr-FR" baseline="0" dirty="0" err="1" smtClean="0"/>
              <a:t>technology</a:t>
            </a:r>
            <a:r>
              <a:rPr lang="fr-FR" baseline="0" dirty="0" smtClean="0"/>
              <a:t> </a:t>
            </a:r>
            <a:r>
              <a:rPr lang="fr-FR" baseline="0" dirty="0" err="1" smtClean="0"/>
              <a:t>because</a:t>
            </a:r>
            <a:r>
              <a:rPr lang="fr-FR" baseline="0" dirty="0" smtClean="0"/>
              <a:t> </a:t>
            </a:r>
            <a:r>
              <a:rPr lang="fr-FR" baseline="0" dirty="0" err="1" smtClean="0"/>
              <a:t>Silverlight</a:t>
            </a:r>
            <a:r>
              <a:rPr lang="fr-FR" baseline="0" dirty="0" smtClean="0"/>
              <a:t> </a:t>
            </a:r>
            <a:r>
              <a:rPr lang="fr-FR" baseline="0" dirty="0" err="1" smtClean="0"/>
              <a:t>is</a:t>
            </a:r>
            <a:r>
              <a:rPr lang="fr-FR" baseline="0" dirty="0" smtClean="0"/>
              <a:t> a </a:t>
            </a:r>
            <a:r>
              <a:rPr lang="fr-FR" baseline="0" dirty="0" err="1" smtClean="0"/>
              <a:t>subset</a:t>
            </a:r>
            <a:r>
              <a:rPr lang="fr-FR" baseline="0" dirty="0" smtClean="0"/>
              <a:t> of WPF, </a:t>
            </a:r>
            <a:r>
              <a:rPr lang="fr-FR" baseline="0" dirty="0" err="1" smtClean="0"/>
              <a:t>with</a:t>
            </a:r>
            <a:r>
              <a:rPr lang="fr-FR" baseline="0" dirty="0" smtClean="0"/>
              <a:t> </a:t>
            </a:r>
            <a:r>
              <a:rPr lang="fr-FR" baseline="0" dirty="0" err="1" smtClean="0"/>
              <a:t>some</a:t>
            </a:r>
            <a:r>
              <a:rPr lang="fr-FR" baseline="0" dirty="0" smtClean="0"/>
              <a:t> additions</a:t>
            </a:r>
          </a:p>
          <a:p>
            <a:r>
              <a:rPr lang="fr-FR" baseline="0" dirty="0" smtClean="0"/>
              <a:t>*clic*</a:t>
            </a:r>
          </a:p>
          <a:p>
            <a:r>
              <a:rPr lang="fr-FR" dirty="0" smtClean="0"/>
              <a:t>It </a:t>
            </a:r>
            <a:r>
              <a:rPr lang="fr-FR" dirty="0" err="1" smtClean="0"/>
              <a:t>is</a:t>
            </a:r>
            <a:r>
              <a:rPr lang="fr-FR" dirty="0" smtClean="0"/>
              <a:t> the Windows </a:t>
            </a:r>
            <a:r>
              <a:rPr lang="fr-FR" dirty="0" err="1" smtClean="0"/>
              <a:t>graphical</a:t>
            </a:r>
            <a:r>
              <a:rPr lang="fr-FR" dirty="0" smtClean="0"/>
              <a:t> </a:t>
            </a:r>
            <a:r>
              <a:rPr lang="fr-FR" dirty="0" err="1" smtClean="0"/>
              <a:t>subsystem</a:t>
            </a:r>
            <a:r>
              <a:rPr lang="fr-FR" dirty="0" smtClean="0"/>
              <a:t> </a:t>
            </a:r>
            <a:r>
              <a:rPr lang="fr-FR" dirty="0" err="1" smtClean="0"/>
              <a:t>used</a:t>
            </a:r>
            <a:r>
              <a:rPr lang="fr-FR" dirty="0" smtClean="0"/>
              <a:t> to </a:t>
            </a:r>
            <a:r>
              <a:rPr lang="fr-FR" dirty="0" err="1" smtClean="0"/>
              <a:t>create</a:t>
            </a:r>
            <a:r>
              <a:rPr lang="fr-FR" baseline="0" dirty="0" smtClean="0"/>
              <a:t> </a:t>
            </a:r>
            <a:r>
              <a:rPr lang="fr-FR" baseline="0" dirty="0" err="1" smtClean="0"/>
              <a:t>windows</a:t>
            </a:r>
            <a:r>
              <a:rPr lang="fr-FR" baseline="0" dirty="0" smtClean="0"/>
              <a:t> user-</a:t>
            </a:r>
            <a:r>
              <a:rPr lang="fr-FR" baseline="0" dirty="0" err="1" smtClean="0"/>
              <a:t>friendly</a:t>
            </a:r>
            <a:r>
              <a:rPr lang="fr-FR" baseline="0" dirty="0" smtClean="0"/>
              <a:t> application.</a:t>
            </a:r>
          </a:p>
          <a:p>
            <a:r>
              <a:rPr lang="fr-FR" baseline="0" dirty="0" smtClean="0"/>
              <a:t>It </a:t>
            </a:r>
            <a:r>
              <a:rPr lang="fr-FR" baseline="0" dirty="0" err="1" smtClean="0"/>
              <a:t>is</a:t>
            </a:r>
            <a:r>
              <a:rPr lang="fr-FR" baseline="0" dirty="0" smtClean="0"/>
              <a:t> </a:t>
            </a:r>
            <a:r>
              <a:rPr lang="fr-FR" baseline="0" dirty="0" err="1" smtClean="0"/>
              <a:t>included</a:t>
            </a:r>
            <a:r>
              <a:rPr lang="fr-FR" baseline="0" dirty="0" smtClean="0"/>
              <a:t> </a:t>
            </a:r>
            <a:r>
              <a:rPr lang="fr-FR" baseline="0" dirty="0" err="1" smtClean="0"/>
              <a:t>into</a:t>
            </a:r>
            <a:r>
              <a:rPr lang="fr-FR" baseline="0" dirty="0" smtClean="0"/>
              <a:t> all versions of Windows </a:t>
            </a:r>
            <a:r>
              <a:rPr lang="fr-FR" baseline="0" dirty="0" err="1" smtClean="0"/>
              <a:t>since</a:t>
            </a:r>
            <a:r>
              <a:rPr lang="fr-FR" baseline="0" dirty="0" smtClean="0"/>
              <a:t> Windows Vista. It </a:t>
            </a:r>
            <a:r>
              <a:rPr lang="fr-FR" baseline="0" dirty="0" err="1" smtClean="0"/>
              <a:t>was</a:t>
            </a:r>
            <a:r>
              <a:rPr lang="fr-FR" baseline="0" dirty="0" smtClean="0"/>
              <a:t> </a:t>
            </a:r>
            <a:r>
              <a:rPr lang="fr-FR" baseline="0" dirty="0" err="1" smtClean="0"/>
              <a:t>introduced</a:t>
            </a:r>
            <a:r>
              <a:rPr lang="fr-FR" baseline="0" dirty="0" smtClean="0"/>
              <a:t> </a:t>
            </a:r>
            <a:r>
              <a:rPr lang="fr-FR" baseline="0" dirty="0" err="1" smtClean="0"/>
              <a:t>before</a:t>
            </a:r>
            <a:r>
              <a:rPr lang="fr-FR" baseline="0" dirty="0" smtClean="0"/>
              <a:t> </a:t>
            </a:r>
            <a:r>
              <a:rPr lang="fr-FR" baseline="0" dirty="0" err="1" smtClean="0"/>
              <a:t>Silverlight</a:t>
            </a:r>
            <a:endParaRPr lang="fr-FR" baseline="0" dirty="0" smtClean="0"/>
          </a:p>
          <a:p>
            <a:r>
              <a:rPr lang="fr-FR" baseline="0" dirty="0" smtClean="0"/>
              <a:t>*clic*</a:t>
            </a:r>
          </a:p>
          <a:p>
            <a:r>
              <a:rPr lang="fr-FR" baseline="0" dirty="0" err="1" smtClean="0"/>
              <a:t>Like</a:t>
            </a:r>
            <a:r>
              <a:rPr lang="fr-FR" baseline="0" dirty="0" smtClean="0"/>
              <a:t> </a:t>
            </a:r>
            <a:r>
              <a:rPr lang="fr-FR" baseline="0" dirty="0" err="1" smtClean="0"/>
              <a:t>Silverlight</a:t>
            </a:r>
            <a:r>
              <a:rPr lang="fr-FR" baseline="0" dirty="0" smtClean="0"/>
              <a:t>, </a:t>
            </a:r>
            <a:r>
              <a:rPr lang="fr-FR" baseline="0" dirty="0" err="1" smtClean="0"/>
              <a:t>it</a:t>
            </a:r>
            <a:r>
              <a:rPr lang="fr-FR" baseline="0" dirty="0" smtClean="0"/>
              <a:t> uses </a:t>
            </a:r>
            <a:r>
              <a:rPr lang="fr-FR" baseline="0" dirty="0" err="1" smtClean="0"/>
              <a:t>both</a:t>
            </a:r>
            <a:r>
              <a:rPr lang="fr-FR" baseline="0" dirty="0" smtClean="0"/>
              <a:t> XAML and C# (or Visual Basic). </a:t>
            </a:r>
            <a:r>
              <a:rPr lang="en-US" baseline="0" dirty="0" smtClean="0"/>
              <a:t>WPF applications can be deployed as standalone desktop programs, or hosted as an embedded object in a website. It aims to unify a number of common user interface elements.</a:t>
            </a:r>
          </a:p>
          <a:p>
            <a:r>
              <a:rPr lang="en-US" baseline="0" dirty="0" smtClean="0"/>
              <a:t>*</a:t>
            </a:r>
            <a:r>
              <a:rPr lang="en-US" baseline="0" dirty="0" err="1" smtClean="0"/>
              <a:t>clic</a:t>
            </a:r>
            <a:r>
              <a:rPr lang="en-US" baseline="0" dirty="0" smtClean="0"/>
              <a:t>*</a:t>
            </a:r>
          </a:p>
          <a:p>
            <a:r>
              <a:rPr lang="en-US" baseline="0" dirty="0" smtClean="0"/>
              <a:t>Here is an screenshot of an application you can build using WPF.</a:t>
            </a:r>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fr-FR" dirty="0" err="1" smtClean="0"/>
              <a:t>Now</a:t>
            </a:r>
            <a:r>
              <a:rPr lang="fr-FR" dirty="0" smtClean="0"/>
              <a:t>,</a:t>
            </a:r>
            <a:r>
              <a:rPr lang="fr-FR" baseline="0" dirty="0" smtClean="0"/>
              <a:t> </a:t>
            </a:r>
            <a:r>
              <a:rPr lang="fr-FR" baseline="0" dirty="0" err="1" smtClean="0"/>
              <a:t>here</a:t>
            </a:r>
            <a:r>
              <a:rPr lang="fr-FR" baseline="0" dirty="0" smtClean="0"/>
              <a:t> </a:t>
            </a:r>
            <a:r>
              <a:rPr lang="fr-FR" baseline="0" dirty="0" err="1" smtClean="0"/>
              <a:t>we</a:t>
            </a:r>
            <a:r>
              <a:rPr lang="fr-FR" baseline="0" dirty="0" smtClean="0"/>
              <a:t> are. </a:t>
            </a:r>
            <a:r>
              <a:rPr lang="fr-FR" baseline="0" dirty="0" err="1" smtClean="0"/>
              <a:t>What</a:t>
            </a:r>
            <a:r>
              <a:rPr lang="fr-FR" baseline="0" dirty="0" smtClean="0"/>
              <a:t> </a:t>
            </a:r>
            <a:r>
              <a:rPr lang="fr-FR" baseline="0" dirty="0" err="1" smtClean="0"/>
              <a:t>is</a:t>
            </a:r>
            <a:r>
              <a:rPr lang="fr-FR" baseline="0" dirty="0" smtClean="0"/>
              <a:t> </a:t>
            </a:r>
            <a:r>
              <a:rPr lang="fr-FR" baseline="0" dirty="0" err="1" smtClean="0"/>
              <a:t>Silverlight</a:t>
            </a:r>
            <a:r>
              <a:rPr lang="fr-FR" baseline="0" dirty="0" smtClean="0"/>
              <a:t>?</a:t>
            </a:r>
          </a:p>
          <a:p>
            <a:r>
              <a:rPr lang="fr-FR" baseline="0" dirty="0" smtClean="0"/>
              <a:t>*clic*</a:t>
            </a:r>
          </a:p>
          <a:p>
            <a:r>
              <a:rPr lang="fr-FR" baseline="0" dirty="0" smtClean="0"/>
              <a:t>To put </a:t>
            </a:r>
            <a:r>
              <a:rPr lang="fr-FR" baseline="0" dirty="0" err="1" smtClean="0"/>
              <a:t>it</a:t>
            </a:r>
            <a:r>
              <a:rPr lang="fr-FR" baseline="0" dirty="0" smtClean="0"/>
              <a:t> in a </a:t>
            </a:r>
            <a:r>
              <a:rPr lang="fr-FR" baseline="0" dirty="0" err="1" smtClean="0"/>
              <a:t>nutshell</a:t>
            </a:r>
            <a:r>
              <a:rPr lang="fr-FR" baseline="0" dirty="0" smtClean="0"/>
              <a:t>, </a:t>
            </a:r>
            <a:r>
              <a:rPr lang="en-US" dirty="0" smtClean="0"/>
              <a:t>A cross-platform .NET runtime, cross-browser plug-in, and a set of Windows-based developer tools for building RIAs.</a:t>
            </a:r>
            <a:r>
              <a:rPr lang="en-US" baseline="0" dirty="0" smtClean="0"/>
              <a:t> As told before, Silverlight applications are designed in C# and XAML, and use the .NET Framework… So why the hell should I use Silverlight, it is just like WPF? Well, not exactly</a:t>
            </a:r>
          </a:p>
          <a:p>
            <a:r>
              <a:rPr lang="en-US" baseline="0" dirty="0" smtClean="0"/>
              <a:t>*</a:t>
            </a:r>
            <a:r>
              <a:rPr lang="en-US" baseline="0" dirty="0" err="1" smtClean="0"/>
              <a:t>clic</a:t>
            </a:r>
            <a:r>
              <a:rPr lang="en-US" baseline="0" dirty="0" smtClean="0"/>
              <a:t>*</a:t>
            </a:r>
          </a:p>
          <a:p>
            <a:r>
              <a:rPr lang="en-US" baseline="0" dirty="0" smtClean="0"/>
              <a:t>Silverlight is indeed an implementation of WPF, but WPF was not suitable enough for web applications.</a:t>
            </a:r>
            <a:endParaRPr lang="fr-FR"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WPF is large and complex. It’s also deeply rooted in Windows, with no good way to substitute alternate stacks for those it relies on. WPF also relies on the rather outdated and web-unfriendly code access security model for application security. So, when Microsoft decided to enter the RIA space with a CLR based vector UI technology, they took the concepts and some of the code from WPF and </a:t>
            </a:r>
            <a:r>
              <a:rPr lang="en-US" sz="1200" kern="1200" baseline="0" dirty="0" err="1" smtClean="0">
                <a:solidFill>
                  <a:schemeClr val="tx1"/>
                </a:solidFill>
                <a:latin typeface="+mn-lt"/>
                <a:ea typeface="+mn-ea"/>
                <a:cs typeface="+mn-cs"/>
              </a:rPr>
              <a:t>reimplemented</a:t>
            </a:r>
            <a:r>
              <a:rPr lang="en-US" sz="1200" kern="1200" baseline="0" dirty="0" smtClean="0">
                <a:solidFill>
                  <a:schemeClr val="tx1"/>
                </a:solidFill>
                <a:latin typeface="+mn-lt"/>
                <a:ea typeface="+mn-ea"/>
                <a:cs typeface="+mn-cs"/>
              </a:rPr>
              <a:t> it in a smaller, tighter, and more platform-independent way. </a:t>
            </a:r>
          </a:p>
          <a:p>
            <a:r>
              <a:rPr lang="en-US" sz="1200" kern="1200" baseline="0" dirty="0" smtClean="0">
                <a:solidFill>
                  <a:schemeClr val="tx1"/>
                </a:solidFill>
                <a:latin typeface="+mn-lt"/>
                <a:ea typeface="+mn-ea"/>
                <a:cs typeface="+mn-cs"/>
              </a:rPr>
              <a:t>Silverlight primarily is a subset of WPF with some additions. Some of the additions, such as the </a:t>
            </a:r>
          </a:p>
          <a:p>
            <a:r>
              <a:rPr lang="en-US" sz="1200" kern="1200" baseline="0" dirty="0" smtClean="0">
                <a:solidFill>
                  <a:schemeClr val="tx1"/>
                </a:solidFill>
                <a:latin typeface="+mn-lt"/>
                <a:ea typeface="+mn-ea"/>
                <a:cs typeface="+mn-cs"/>
              </a:rPr>
              <a:t>Visual State Manager, have been migrated back from Silverlight into WPF. Others, such as Deep </a:t>
            </a:r>
          </a:p>
          <a:p>
            <a:r>
              <a:rPr lang="en-US" sz="1200" kern="1200" baseline="0" dirty="0" smtClean="0">
                <a:solidFill>
                  <a:schemeClr val="tx1"/>
                </a:solidFill>
                <a:latin typeface="+mn-lt"/>
                <a:ea typeface="+mn-ea"/>
                <a:cs typeface="+mn-cs"/>
              </a:rPr>
              <a:t>Zoom, Media Stream Source, and the webcam and microphone APIs, are currently Silverlight-only features. Ignoring alternative solutions to the same problems, figure 1 shows this relationship using our friend, the Venn diagram. </a:t>
            </a:r>
          </a:p>
          <a:p>
            <a:r>
              <a:rPr lang="en-US" sz="1200" kern="1200" baseline="0" dirty="0" smtClean="0">
                <a:solidFill>
                  <a:schemeClr val="tx1"/>
                </a:solidFill>
                <a:latin typeface="+mn-lt"/>
                <a:ea typeface="+mn-ea"/>
                <a:cs typeface="+mn-cs"/>
              </a:rPr>
              <a:t>Though Silverlight doesn’t have everything WPF has, Silverlight is an excellent, capable development platform and can cover many types of applications we would’ve previously written in Windows Forms, WPF, or even HTML. </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Four versions of Microsoft Silverlight are available to date: Silverlight 1, Silverlight 2, Silverlight 3, and Silverlight 4, the up-to-date version. </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fr-FR" sz="1200" b="1" kern="1200" baseline="0" dirty="0" err="1" smtClean="0">
                <a:solidFill>
                  <a:schemeClr val="tx1"/>
                </a:solidFill>
                <a:latin typeface="+mn-lt"/>
                <a:ea typeface="+mn-ea"/>
                <a:cs typeface="+mn-cs"/>
              </a:rPr>
              <a:t>Silverlight</a:t>
            </a:r>
            <a:r>
              <a:rPr lang="fr-FR" sz="1200" b="1" kern="1200" baseline="0" dirty="0" smtClean="0">
                <a:solidFill>
                  <a:schemeClr val="tx1"/>
                </a:solidFill>
                <a:latin typeface="+mn-lt"/>
                <a:ea typeface="+mn-ea"/>
                <a:cs typeface="+mn-cs"/>
              </a:rPr>
              <a:t> 1 </a:t>
            </a:r>
          </a:p>
          <a:p>
            <a:r>
              <a:rPr lang="en-US" sz="1200" kern="1200" baseline="0" dirty="0" smtClean="0">
                <a:solidFill>
                  <a:schemeClr val="tx1"/>
                </a:solidFill>
                <a:latin typeface="+mn-lt"/>
                <a:ea typeface="+mn-ea"/>
                <a:cs typeface="+mn-cs"/>
              </a:rPr>
              <a:t>The initial release of Silverlight 1 did not have CLR or anywhere close to the capabilities provided by Silverlight 2. What it did have, though, is support for a small subset of XAML and a variety of capabilities that foreshadowed the future of Silverlight. Possibly the most obvious aspect of Silverlight 1 is that applications are written either completely in XAML or in a mix of XAML and JavaScript with a Document Object Model (DOM) to manipulate the UI. Since there is no CLR, there is no compilation step, and the JavaScript is interpreted on the client. All Silverlight versions, including Silverlight 1, require a plug-in on the client side. </a:t>
            </a:r>
          </a:p>
          <a:p>
            <a:r>
              <a:rPr lang="en-US" sz="1200" kern="1200" baseline="0" dirty="0" smtClean="0">
                <a:solidFill>
                  <a:schemeClr val="tx1"/>
                </a:solidFill>
                <a:latin typeface="+mn-lt"/>
                <a:ea typeface="+mn-ea"/>
                <a:cs typeface="+mn-cs"/>
              </a:rPr>
              <a:t>The major features supported by Silverlight 1 include only one basic layout component (the Canvas), basic controls (the </a:t>
            </a:r>
            <a:r>
              <a:rPr lang="en-US" sz="1200" kern="1200" baseline="0" dirty="0" err="1" smtClean="0">
                <a:solidFill>
                  <a:schemeClr val="tx1"/>
                </a:solidFill>
                <a:latin typeface="+mn-lt"/>
                <a:ea typeface="+mn-ea"/>
                <a:cs typeface="+mn-cs"/>
              </a:rPr>
              <a:t>TextBlock</a:t>
            </a:r>
            <a:r>
              <a:rPr lang="en-US" sz="1200" kern="1200" baseline="0" dirty="0" smtClean="0">
                <a:solidFill>
                  <a:schemeClr val="tx1"/>
                </a:solidFill>
                <a:latin typeface="+mn-lt"/>
                <a:ea typeface="+mn-ea"/>
                <a:cs typeface="+mn-cs"/>
              </a:rPr>
              <a:t>) and geometry-based 2D graphics, but already support media features such as images and audio. In order to make the user interface friendlier, it also contains a set of animations, brushes and transforms. </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fr-FR" sz="1200" b="1" kern="1200" baseline="0" dirty="0" err="1" smtClean="0">
                <a:solidFill>
                  <a:schemeClr val="tx1"/>
                </a:solidFill>
                <a:latin typeface="+mn-lt"/>
                <a:ea typeface="+mn-ea"/>
                <a:cs typeface="+mn-cs"/>
              </a:rPr>
              <a:t>Silverlight</a:t>
            </a:r>
            <a:r>
              <a:rPr lang="fr-FR" sz="1200" b="1" kern="1200" baseline="0" dirty="0" smtClean="0">
                <a:solidFill>
                  <a:schemeClr val="tx1"/>
                </a:solidFill>
                <a:latin typeface="+mn-lt"/>
                <a:ea typeface="+mn-ea"/>
                <a:cs typeface="+mn-cs"/>
              </a:rPr>
              <a:t> 2 </a:t>
            </a:r>
          </a:p>
          <a:p>
            <a:r>
              <a:rPr lang="en-US" sz="1200" kern="1200" baseline="0" dirty="0" smtClean="0">
                <a:solidFill>
                  <a:schemeClr val="tx1"/>
                </a:solidFill>
                <a:latin typeface="+mn-lt"/>
                <a:ea typeface="+mn-ea"/>
                <a:cs typeface="+mn-cs"/>
              </a:rPr>
              <a:t>While Silverlight 1 could be used to develop some impressive and rich media-based applications, the possibilities greatly expanded with the ability to target the .NET platform and know that the application would run on multiple host platforms. The biggest missing feature from Silverlight 1.1 was a set of standard controls. This made developing useful user interfaces difficult. Handling input events was also difficult since events could only be captured on the root container. You then had to manually propagate the events to child objects. Input focus was also tricky. It was a big leap from the first basic version to version 2. </a:t>
            </a:r>
          </a:p>
          <a:p>
            <a:r>
              <a:rPr lang="en-US" sz="1200" kern="1200" baseline="0" dirty="0" smtClean="0">
                <a:solidFill>
                  <a:schemeClr val="tx1"/>
                </a:solidFill>
                <a:latin typeface="+mn-lt"/>
                <a:ea typeface="+mn-ea"/>
                <a:cs typeface="+mn-cs"/>
              </a:rPr>
              <a:t>The following are some of the key features of Silverlight 2: </a:t>
            </a:r>
          </a:p>
          <a:p>
            <a:r>
              <a:rPr lang="en-US" sz="1200" kern="1200" baseline="0" dirty="0" smtClean="0">
                <a:solidFill>
                  <a:schemeClr val="tx1"/>
                </a:solidFill>
                <a:latin typeface="+mn-lt"/>
                <a:ea typeface="+mn-ea"/>
                <a:cs typeface="+mn-cs"/>
              </a:rPr>
              <a:t>• Provides a platform to develop cross-browser, cross-platform, and cross-device RIAs. </a:t>
            </a:r>
          </a:p>
          <a:p>
            <a:r>
              <a:rPr lang="en-US" sz="1200" kern="1200" baseline="0" dirty="0" smtClean="0">
                <a:solidFill>
                  <a:schemeClr val="tx1"/>
                </a:solidFill>
                <a:latin typeface="+mn-lt"/>
                <a:ea typeface="+mn-ea"/>
                <a:cs typeface="+mn-cs"/>
              </a:rPr>
              <a:t>• Silverlight 2 is based on Microsoft .NET Framework 3.5. </a:t>
            </a:r>
          </a:p>
          <a:p>
            <a:r>
              <a:rPr lang="en-US" sz="1200" kern="1200" baseline="0" dirty="0" smtClean="0">
                <a:solidFill>
                  <a:schemeClr val="tx1"/>
                </a:solidFill>
                <a:latin typeface="+mn-lt"/>
                <a:ea typeface="+mn-ea"/>
                <a:cs typeface="+mn-cs"/>
              </a:rPr>
              <a:t>• Silverlight 2 provides effective media management, supporting secured multimedia streaming. </a:t>
            </a:r>
          </a:p>
          <a:p>
            <a:r>
              <a:rPr lang="en-US" sz="1200" kern="1200" baseline="0" dirty="0" smtClean="0">
                <a:solidFill>
                  <a:schemeClr val="tx1"/>
                </a:solidFill>
                <a:latin typeface="+mn-lt"/>
                <a:ea typeface="+mn-ea"/>
                <a:cs typeface="+mn-cs"/>
              </a:rPr>
              <a:t>• Silverlight 2 provides networking support. </a:t>
            </a:r>
          </a:p>
          <a:p>
            <a:r>
              <a:rPr lang="en-US" sz="1200" kern="1200" baseline="0" dirty="0" smtClean="0">
                <a:solidFill>
                  <a:schemeClr val="tx1"/>
                </a:solidFill>
                <a:latin typeface="+mn-lt"/>
                <a:ea typeface="+mn-ea"/>
                <a:cs typeface="+mn-cs"/>
              </a:rPr>
              <a:t>• Silverlight 2 supports rich graphics and animation. </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fr-FR" sz="1200" b="1" kern="1200" baseline="0" dirty="0" err="1" smtClean="0">
                <a:solidFill>
                  <a:schemeClr val="tx1"/>
                </a:solidFill>
                <a:latin typeface="+mn-lt"/>
                <a:ea typeface="+mn-ea"/>
                <a:cs typeface="+mn-cs"/>
              </a:rPr>
              <a:t>Silverlight</a:t>
            </a:r>
            <a:r>
              <a:rPr lang="fr-FR" sz="1200" b="1" kern="1200" baseline="0" dirty="0" smtClean="0">
                <a:solidFill>
                  <a:schemeClr val="tx1"/>
                </a:solidFill>
                <a:latin typeface="+mn-lt"/>
                <a:ea typeface="+mn-ea"/>
                <a:cs typeface="+mn-cs"/>
              </a:rPr>
              <a:t> 3 </a:t>
            </a:r>
          </a:p>
          <a:p>
            <a:r>
              <a:rPr lang="en-US" sz="1200" kern="1200" baseline="0" dirty="0" smtClean="0">
                <a:solidFill>
                  <a:schemeClr val="tx1"/>
                </a:solidFill>
                <a:latin typeface="+mn-lt"/>
                <a:ea typeface="+mn-ea"/>
                <a:cs typeface="+mn-cs"/>
              </a:rPr>
              <a:t>Silverlight 3 is an extension of Silverlight 2 and mainly provides improvements in graphics capabilities, media management, application development areas (additional controls, enhanced binding support, and out-of-browser functionality), and integration with the designers’ Expression Blend 3 tool. </a:t>
            </a:r>
          </a:p>
          <a:p>
            <a:r>
              <a:rPr lang="en-US" sz="1200" kern="1200" baseline="0" dirty="0" smtClean="0">
                <a:solidFill>
                  <a:schemeClr val="tx1"/>
                </a:solidFill>
                <a:latin typeface="+mn-lt"/>
                <a:ea typeface="+mn-ea"/>
                <a:cs typeface="+mn-cs"/>
              </a:rPr>
              <a:t>In addition to the features mentioned in the Silverlight 2 section, the following are the key enhanced features in Silverlight 3: </a:t>
            </a:r>
          </a:p>
          <a:p>
            <a:r>
              <a:rPr lang="en-US" sz="1200" kern="1200" baseline="0" dirty="0" smtClean="0">
                <a:solidFill>
                  <a:schemeClr val="tx1"/>
                </a:solidFill>
                <a:latin typeface="+mn-lt"/>
                <a:ea typeface="+mn-ea"/>
                <a:cs typeface="+mn-cs"/>
              </a:rPr>
              <a:t>• Improved graphics capabilities to support a richer and more interactive user interface. </a:t>
            </a:r>
            <a:r>
              <a:rPr lang="hu-HU" sz="1200" b="1" kern="1200" baseline="0" dirty="0" smtClean="0">
                <a:solidFill>
                  <a:schemeClr val="tx1"/>
                </a:solidFill>
                <a:latin typeface="+mn-lt"/>
                <a:ea typeface="+mn-ea"/>
                <a:cs typeface="+mn-cs"/>
              </a:rPr>
              <a:t>GPU </a:t>
            </a:r>
            <a:r>
              <a:rPr lang="hu-HU" sz="1200" b="1" kern="1200" baseline="0" dirty="0" err="1" smtClean="0">
                <a:solidFill>
                  <a:schemeClr val="tx1"/>
                </a:solidFill>
                <a:latin typeface="+mn-lt"/>
                <a:ea typeface="+mn-ea"/>
                <a:cs typeface="+mn-cs"/>
              </a:rPr>
              <a:t>acceleration</a:t>
            </a:r>
            <a:r>
              <a:rPr lang="hu-HU" sz="1200" b="1" kern="1200" baseline="0" dirty="0" smtClean="0">
                <a:solidFill>
                  <a:schemeClr val="tx1"/>
                </a:solidFill>
                <a:latin typeface="+mn-lt"/>
                <a:ea typeface="+mn-ea"/>
                <a:cs typeface="+mn-cs"/>
              </a:rPr>
              <a:t> </a:t>
            </a:r>
            <a:r>
              <a:rPr lang="hu-HU" sz="1200" b="1" kern="1200" baseline="0" dirty="0" err="1" smtClean="0">
                <a:solidFill>
                  <a:schemeClr val="tx1"/>
                </a:solidFill>
                <a:latin typeface="+mn-lt"/>
                <a:ea typeface="+mn-ea"/>
                <a:cs typeface="+mn-cs"/>
              </a:rPr>
              <a:t>appeared</a:t>
            </a:r>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Enhanced media management supporting high-quality and secured multimedia streaming. </a:t>
            </a:r>
          </a:p>
          <a:p>
            <a:r>
              <a:rPr lang="en-US" sz="1200" kern="1200" baseline="0" dirty="0" smtClean="0">
                <a:solidFill>
                  <a:schemeClr val="tx1"/>
                </a:solidFill>
                <a:latin typeface="+mn-lt"/>
                <a:ea typeface="+mn-ea"/>
                <a:cs typeface="+mn-cs"/>
              </a:rPr>
              <a:t>• Empowers developers to develop data-rich and media-rich interactive RIAs. </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fr-FR" sz="1200" b="1" kern="1200" baseline="0" dirty="0" err="1" smtClean="0">
                <a:solidFill>
                  <a:schemeClr val="tx1"/>
                </a:solidFill>
                <a:latin typeface="+mn-lt"/>
                <a:ea typeface="+mn-ea"/>
                <a:cs typeface="+mn-cs"/>
              </a:rPr>
              <a:t>Silverlight</a:t>
            </a:r>
            <a:r>
              <a:rPr lang="fr-FR" sz="1200" b="1" kern="1200" baseline="0" dirty="0" smtClean="0">
                <a:solidFill>
                  <a:schemeClr val="tx1"/>
                </a:solidFill>
                <a:latin typeface="+mn-lt"/>
                <a:ea typeface="+mn-ea"/>
                <a:cs typeface="+mn-cs"/>
              </a:rPr>
              <a:t> 4 </a:t>
            </a:r>
          </a:p>
          <a:p>
            <a:r>
              <a:rPr lang="en-US" sz="1200" kern="1200" baseline="0" dirty="0" smtClean="0">
                <a:solidFill>
                  <a:schemeClr val="tx1"/>
                </a:solidFill>
                <a:latin typeface="+mn-lt"/>
                <a:ea typeface="+mn-ea"/>
                <a:cs typeface="+mn-cs"/>
              </a:rPr>
              <a:t>Microsoft mainly focused on media-driven capabilities until the Silverlight 3 version. Silverlight 3 introduced key data integration capabilities to develop data-driven applications easily. However, if you want to develop Line of Business (</a:t>
            </a:r>
            <a:r>
              <a:rPr lang="en-US" sz="1200" kern="1200" baseline="0" dirty="0" err="1" smtClean="0">
                <a:solidFill>
                  <a:schemeClr val="tx1"/>
                </a:solidFill>
                <a:latin typeface="+mn-lt"/>
                <a:ea typeface="+mn-ea"/>
                <a:cs typeface="+mn-cs"/>
              </a:rPr>
              <a:t>LoB</a:t>
            </a:r>
            <a:r>
              <a:rPr lang="en-US" sz="1200" kern="1200" baseline="0" dirty="0" smtClean="0">
                <a:solidFill>
                  <a:schemeClr val="tx1"/>
                </a:solidFill>
                <a:latin typeface="+mn-lt"/>
                <a:ea typeface="+mn-ea"/>
                <a:cs typeface="+mn-cs"/>
              </a:rPr>
              <a:t>) data-driven RIAs with some core functionalities such as printing, documents integration, reporting, rich offline capabilities and local </a:t>
            </a:r>
          </a:p>
          <a:p>
            <a:r>
              <a:rPr lang="en-US" sz="1200" kern="1200" baseline="0" dirty="0" smtClean="0">
                <a:solidFill>
                  <a:schemeClr val="tx1"/>
                </a:solidFill>
                <a:latin typeface="+mn-lt"/>
                <a:ea typeface="+mn-ea"/>
                <a:cs typeface="+mn-cs"/>
              </a:rPr>
              <a:t>devices integration, Silverlight 4 is the version to start with. Silverlight 4 is released on April 12, 2010 during the </a:t>
            </a:r>
            <a:r>
              <a:rPr lang="en-US" sz="1200" kern="1200" baseline="0" dirty="0" err="1" smtClean="0">
                <a:solidFill>
                  <a:schemeClr val="tx1"/>
                </a:solidFill>
                <a:latin typeface="+mn-lt"/>
                <a:ea typeface="+mn-ea"/>
                <a:cs typeface="+mn-cs"/>
              </a:rPr>
              <a:t>DevConnection</a:t>
            </a:r>
            <a:r>
              <a:rPr lang="en-US" sz="1200" kern="1200" baseline="0" dirty="0" smtClean="0">
                <a:solidFill>
                  <a:schemeClr val="tx1"/>
                </a:solidFill>
                <a:latin typeface="+mn-lt"/>
                <a:ea typeface="+mn-ea"/>
                <a:cs typeface="+mn-cs"/>
              </a:rPr>
              <a:t> conference. </a:t>
            </a:r>
          </a:p>
          <a:p>
            <a:r>
              <a:rPr lang="en-US" sz="1200" kern="1200" baseline="0" dirty="0" smtClean="0">
                <a:solidFill>
                  <a:schemeClr val="tx1"/>
                </a:solidFill>
                <a:latin typeface="+mn-lt"/>
                <a:ea typeface="+mn-ea"/>
                <a:cs typeface="+mn-cs"/>
              </a:rPr>
              <a:t>In addition to the features mentioned in the Silverlight 3 section, the following are the key enhanced features of Silverlight 4: </a:t>
            </a:r>
          </a:p>
          <a:p>
            <a:r>
              <a:rPr lang="en-US" sz="1200" kern="1200" baseline="0" dirty="0" smtClean="0">
                <a:solidFill>
                  <a:schemeClr val="tx1"/>
                </a:solidFill>
                <a:latin typeface="+mn-lt"/>
                <a:ea typeface="+mn-ea"/>
                <a:cs typeface="+mn-cs"/>
              </a:rPr>
              <a:t>• Introduction of new and enhanced </a:t>
            </a:r>
            <a:r>
              <a:rPr lang="en-US" sz="1200" kern="1200" baseline="0" dirty="0" err="1" smtClean="0">
                <a:solidFill>
                  <a:schemeClr val="tx1"/>
                </a:solidFill>
                <a:latin typeface="+mn-lt"/>
                <a:ea typeface="+mn-ea"/>
                <a:cs typeface="+mn-cs"/>
              </a:rPr>
              <a:t>LoB</a:t>
            </a:r>
            <a:r>
              <a:rPr lang="en-US" sz="1200" kern="1200" baseline="0" dirty="0" smtClean="0">
                <a:solidFill>
                  <a:schemeClr val="tx1"/>
                </a:solidFill>
                <a:latin typeface="+mn-lt"/>
                <a:ea typeface="+mn-ea"/>
                <a:cs typeface="+mn-cs"/>
              </a:rPr>
              <a:t> RIAs features. </a:t>
            </a:r>
          </a:p>
          <a:p>
            <a:r>
              <a:rPr lang="en-US" sz="1200" kern="1200" baseline="0" dirty="0" smtClean="0">
                <a:solidFill>
                  <a:schemeClr val="tx1"/>
                </a:solidFill>
                <a:latin typeface="+mn-lt"/>
                <a:ea typeface="+mn-ea"/>
                <a:cs typeface="+mn-cs"/>
              </a:rPr>
              <a:t>• Allowing Silverlight applications to be “trusted” as out-of-browser applications. </a:t>
            </a:r>
          </a:p>
          <a:p>
            <a:r>
              <a:rPr lang="en-US" sz="1200" kern="1200" baseline="0" dirty="0" smtClean="0">
                <a:solidFill>
                  <a:schemeClr val="tx1"/>
                </a:solidFill>
                <a:latin typeface="+mn-lt"/>
                <a:ea typeface="+mn-ea"/>
                <a:cs typeface="+mn-cs"/>
              </a:rPr>
              <a:t>• Inclusion of a few key enhancements to protect, process, and deliver media-richer RIAs. </a:t>
            </a:r>
          </a:p>
          <a:p>
            <a:r>
              <a:rPr lang="en-US" sz="1200" kern="1200" baseline="0" dirty="0" smtClean="0">
                <a:solidFill>
                  <a:schemeClr val="tx1"/>
                </a:solidFill>
                <a:latin typeface="+mn-lt"/>
                <a:ea typeface="+mn-ea"/>
                <a:cs typeface="+mn-cs"/>
              </a:rPr>
              <a:t>• Integration capabilities with webcam and microphone. </a:t>
            </a:r>
          </a:p>
          <a:p>
            <a:r>
              <a:rPr lang="en-US" sz="1200" kern="1200" baseline="0" dirty="0" smtClean="0">
                <a:solidFill>
                  <a:schemeClr val="tx1"/>
                </a:solidFill>
                <a:latin typeface="+mn-lt"/>
                <a:ea typeface="+mn-ea"/>
                <a:cs typeface="+mn-cs"/>
              </a:rPr>
              <a:t>• Silverlight 4 and Windows Phone development tools enable development of interactive Silverlight applications for Windows 7 Mobile Phone series. </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When building Silverlight applications, you are likely to use one of the following scenarios: </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Your entire application is written in Silverlight, the player takes up 100 percent of the height</a:t>
            </a:r>
          </a:p>
          <a:p>
            <a:r>
              <a:rPr lang="en-US" sz="1200" kern="1200" baseline="0" dirty="0" smtClean="0">
                <a:solidFill>
                  <a:schemeClr val="tx1"/>
                </a:solidFill>
                <a:latin typeface="+mn-lt"/>
                <a:ea typeface="+mn-ea"/>
                <a:cs typeface="+mn-cs"/>
              </a:rPr>
              <a:t>and width of the browser, and all UI interaction is done through Silverlight.</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You implement an “Islands of Richness” scenario, in which your application is an ASP.NET</a:t>
            </a:r>
          </a:p>
          <a:p>
            <a:r>
              <a:rPr lang="en-US" sz="1200" kern="1200" baseline="0" dirty="0" smtClean="0">
                <a:solidFill>
                  <a:schemeClr val="tx1"/>
                </a:solidFill>
                <a:latin typeface="+mn-lt"/>
                <a:ea typeface="+mn-ea"/>
                <a:cs typeface="+mn-cs"/>
              </a:rPr>
              <a:t>application (or any other type of HTML-rendered application), and you build islands of your</a:t>
            </a:r>
          </a:p>
          <a:p>
            <a:r>
              <a:rPr lang="en-US" sz="1200" kern="1200" baseline="0" dirty="0" smtClean="0">
                <a:solidFill>
                  <a:schemeClr val="tx1"/>
                </a:solidFill>
                <a:latin typeface="+mn-lt"/>
                <a:ea typeface="+mn-ea"/>
                <a:cs typeface="+mn-cs"/>
              </a:rPr>
              <a:t>UI with Silverlight. Thus, you add richness to your web applications but you don’t build the</a:t>
            </a:r>
          </a:p>
          <a:p>
            <a:r>
              <a:rPr lang="fr-FR" sz="1200" kern="1200" baseline="0" dirty="0" err="1" smtClean="0">
                <a:solidFill>
                  <a:schemeClr val="tx1"/>
                </a:solidFill>
                <a:latin typeface="+mn-lt"/>
                <a:ea typeface="+mn-ea"/>
                <a:cs typeface="+mn-cs"/>
              </a:rPr>
              <a:t>entire</a:t>
            </a:r>
            <a:r>
              <a:rPr lang="fr-FR" sz="1200" kern="1200" baseline="0" dirty="0" smtClean="0">
                <a:solidFill>
                  <a:schemeClr val="tx1"/>
                </a:solidFill>
                <a:latin typeface="+mn-lt"/>
                <a:ea typeface="+mn-ea"/>
                <a:cs typeface="+mn-cs"/>
              </a:rPr>
              <a:t> interaction </a:t>
            </a:r>
            <a:r>
              <a:rPr lang="fr-FR" sz="1200" kern="1200" baseline="0" dirty="0" err="1" smtClean="0">
                <a:solidFill>
                  <a:schemeClr val="tx1"/>
                </a:solidFill>
                <a:latin typeface="+mn-lt"/>
                <a:ea typeface="+mn-ea"/>
                <a:cs typeface="+mn-cs"/>
              </a:rPr>
              <a:t>using</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Silverlight</a:t>
            </a:r>
            <a:r>
              <a:rPr lang="fr-FR" sz="1200" kern="1200" baseline="0" dirty="0" smtClean="0">
                <a:solidFill>
                  <a:schemeClr val="tx1"/>
                </a:solidFill>
                <a:latin typeface="+mn-lt"/>
                <a:ea typeface="+mn-ea"/>
                <a:cs typeface="+mn-cs"/>
              </a:rPr>
              <a:t>.</a:t>
            </a:r>
          </a:p>
          <a:p>
            <a:r>
              <a:rPr lang="fr-FR" sz="1200" kern="1200" baseline="0" dirty="0" smtClean="0">
                <a:solidFill>
                  <a:schemeClr val="tx1"/>
                </a:solidFill>
                <a:latin typeface="+mn-lt"/>
                <a:ea typeface="+mn-ea"/>
                <a:cs typeface="+mn-cs"/>
              </a:rPr>
              <a:t>*clic*</a:t>
            </a:r>
          </a:p>
          <a:p>
            <a:r>
              <a:rPr lang="en-US" sz="1200" kern="1200" baseline="0" dirty="0" smtClean="0">
                <a:solidFill>
                  <a:schemeClr val="tx1"/>
                </a:solidFill>
                <a:latin typeface="+mn-lt"/>
                <a:ea typeface="+mn-ea"/>
                <a:cs typeface="+mn-cs"/>
              </a:rPr>
              <a:t>➤➤ You create an out-of-browser (OOB) experience, with the specific need to use elevated permissions</a:t>
            </a:r>
          </a:p>
          <a:p>
            <a:r>
              <a:rPr lang="en-US" sz="1200" kern="1200" baseline="0" dirty="0" smtClean="0">
                <a:solidFill>
                  <a:schemeClr val="tx1"/>
                </a:solidFill>
                <a:latin typeface="+mn-lt"/>
                <a:ea typeface="+mn-ea"/>
                <a:cs typeface="+mn-cs"/>
              </a:rPr>
              <a:t>on the client machine. This means that you create more of a desktop-like experience</a:t>
            </a:r>
          </a:p>
          <a:p>
            <a:r>
              <a:rPr lang="en-US" sz="1200" kern="1200" baseline="0" dirty="0" smtClean="0">
                <a:solidFill>
                  <a:schemeClr val="tx1"/>
                </a:solidFill>
                <a:latin typeface="+mn-lt"/>
                <a:ea typeface="+mn-ea"/>
                <a:cs typeface="+mn-cs"/>
              </a:rPr>
              <a:t>and you can access the local </a:t>
            </a:r>
            <a:r>
              <a:rPr lang="en-US" sz="1200" kern="1200" baseline="0" dirty="0" err="1" smtClean="0">
                <a:solidFill>
                  <a:schemeClr val="tx1"/>
                </a:solidFill>
                <a:latin typeface="+mn-lt"/>
                <a:ea typeface="+mn-ea"/>
                <a:cs typeface="+mn-cs"/>
              </a:rPr>
              <a:t>filesystem</a:t>
            </a:r>
            <a:r>
              <a:rPr lang="en-US" sz="1200" kern="1200" baseline="0" dirty="0" smtClean="0">
                <a:solidFill>
                  <a:schemeClr val="tx1"/>
                </a:solidFill>
                <a:latin typeface="+mn-lt"/>
                <a:ea typeface="+mn-ea"/>
                <a:cs typeface="+mn-cs"/>
              </a:rPr>
              <a:t>, use COM interoperability, keyboard in full screen</a:t>
            </a:r>
          </a:p>
          <a:p>
            <a:r>
              <a:rPr lang="en-US" sz="1200" kern="1200" baseline="0" dirty="0" smtClean="0">
                <a:solidFill>
                  <a:schemeClr val="tx1"/>
                </a:solidFill>
                <a:latin typeface="+mn-lt"/>
                <a:ea typeface="+mn-ea"/>
                <a:cs typeface="+mn-cs"/>
              </a:rPr>
              <a:t>mode, and other out-of-browser–only features.</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You are building a mobile application that is targeting the Windows 7 Series Phone.</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What kind of applications can I build?</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Silverlight excels at media. When Silverlight 1.0 was first introduced, one of the few capabilities it had was an excellent media stack. Silverlight through version 4 has built upon that to include new media capabilities such as smooth streaming, pluggable </a:t>
            </a:r>
            <a:r>
              <a:rPr lang="en-US" sz="1200" kern="1200" baseline="0" dirty="0" err="1" smtClean="0">
                <a:solidFill>
                  <a:schemeClr val="tx1"/>
                </a:solidFill>
                <a:latin typeface="+mn-lt"/>
                <a:ea typeface="+mn-ea"/>
                <a:cs typeface="+mn-cs"/>
              </a:rPr>
              <a:t>codecs</a:t>
            </a:r>
            <a:r>
              <a:rPr lang="en-US" sz="1200" kern="1200" baseline="0" dirty="0" smtClean="0">
                <a:solidFill>
                  <a:schemeClr val="tx1"/>
                </a:solidFill>
                <a:latin typeface="+mn-lt"/>
                <a:ea typeface="+mn-ea"/>
                <a:cs typeface="+mn-cs"/>
              </a:rPr>
              <a:t> using the Media Stream Source API, and even the DRM technologies required for the large content producers to adopt Silverlight. </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Starting with versions 3 and 4, Silverlight gained serious business capabilities. From simple things such as sync and </a:t>
            </a:r>
            <a:r>
              <a:rPr lang="en-US" sz="1200" kern="1200" baseline="0" dirty="0" err="1" smtClean="0">
                <a:solidFill>
                  <a:schemeClr val="tx1"/>
                </a:solidFill>
                <a:latin typeface="+mn-lt"/>
                <a:ea typeface="+mn-ea"/>
                <a:cs typeface="+mn-cs"/>
              </a:rPr>
              <a:t>async</a:t>
            </a:r>
            <a:r>
              <a:rPr lang="en-US" sz="1200" kern="1200" baseline="0" dirty="0" smtClean="0">
                <a:solidFill>
                  <a:schemeClr val="tx1"/>
                </a:solidFill>
                <a:latin typeface="+mn-lt"/>
                <a:ea typeface="+mn-ea"/>
                <a:cs typeface="+mn-cs"/>
              </a:rPr>
              <a:t> validation, to patterns such as MVVM and Prism, and entire middle-tier frameworks such as WCF RIA Services, Silverlight showed itself to be a mature platform, able to absorb the best practices from other areas and build upon them. </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clic</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Though business and media applications certainly are great staples, another fun application type is games. Silverlight has good support for casual games, including the ability to generate bitmaps on the fly, create sound from bits, loop audio in the background, and more. The community has successfully ported over physics and gaming engines to Silverlight, making it even easier to create complex casual games. Future versions of Silverlight are expected to be even more gaming friendly; we’ve just seen the tip of the iceberg so far.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(Should we add some sample videos here?)</a:t>
            </a:r>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So I </a:t>
            </a:r>
            <a:r>
              <a:rPr lang="fr-FR" dirty="0" err="1" smtClean="0"/>
              <a:t>can</a:t>
            </a:r>
            <a:r>
              <a:rPr lang="fr-FR" dirty="0" smtClean="0"/>
              <a:t> </a:t>
            </a:r>
            <a:r>
              <a:rPr lang="fr-FR" dirty="0" err="1" smtClean="0"/>
              <a:t>buy</a:t>
            </a:r>
            <a:r>
              <a:rPr lang="fr-FR" dirty="0" smtClean="0"/>
              <a:t> </a:t>
            </a:r>
            <a:r>
              <a:rPr lang="fr-FR" dirty="0" err="1" smtClean="0"/>
              <a:t>several</a:t>
            </a:r>
            <a:r>
              <a:rPr lang="fr-FR" baseline="0" dirty="0" smtClean="0"/>
              <a:t> </a:t>
            </a:r>
            <a:r>
              <a:rPr lang="fr-FR" baseline="0" dirty="0" err="1" smtClean="0"/>
              <a:t>kinds</a:t>
            </a:r>
            <a:r>
              <a:rPr lang="fr-FR" baseline="0" dirty="0" smtClean="0"/>
              <a:t> of applications </a:t>
            </a:r>
            <a:r>
              <a:rPr lang="fr-FR" baseline="0" dirty="0" err="1" smtClean="0"/>
              <a:t>with</a:t>
            </a:r>
            <a:r>
              <a:rPr lang="fr-FR" baseline="0" dirty="0" smtClean="0"/>
              <a:t> </a:t>
            </a:r>
            <a:r>
              <a:rPr lang="fr-FR" baseline="0" dirty="0" err="1" smtClean="0"/>
              <a:t>Silverlight</a:t>
            </a:r>
            <a:r>
              <a:rPr lang="fr-FR" baseline="0" dirty="0" smtClean="0"/>
              <a:t>, but </a:t>
            </a:r>
            <a:r>
              <a:rPr lang="fr-FR" baseline="0" dirty="0" err="1" smtClean="0"/>
              <a:t>is</a:t>
            </a:r>
            <a:r>
              <a:rPr lang="fr-FR" baseline="0" dirty="0" smtClean="0"/>
              <a:t> </a:t>
            </a:r>
            <a:r>
              <a:rPr lang="fr-FR" baseline="0" dirty="0" err="1" smtClean="0"/>
              <a:t>it</a:t>
            </a:r>
            <a:r>
              <a:rPr lang="fr-FR" baseline="0" dirty="0" smtClean="0"/>
              <a:t> </a:t>
            </a:r>
            <a:r>
              <a:rPr lang="fr-FR" baseline="0" dirty="0" err="1" smtClean="0"/>
              <a:t>easy</a:t>
            </a:r>
            <a:r>
              <a:rPr lang="fr-FR" baseline="0" dirty="0" smtClean="0"/>
              <a:t> to do?</a:t>
            </a:r>
          </a:p>
          <a:p>
            <a:r>
              <a:rPr lang="fr-FR" baseline="0" dirty="0" smtClean="0"/>
              <a:t>Microsoft </a:t>
            </a:r>
            <a:r>
              <a:rPr lang="fr-FR" baseline="0" dirty="0" err="1" smtClean="0"/>
              <a:t>actually</a:t>
            </a:r>
            <a:r>
              <a:rPr lang="fr-FR" baseline="0" dirty="0" smtClean="0"/>
              <a:t> </a:t>
            </a:r>
            <a:r>
              <a:rPr lang="fr-FR" baseline="0" dirty="0" err="1" smtClean="0"/>
              <a:t>provides</a:t>
            </a:r>
            <a:r>
              <a:rPr lang="fr-FR" baseline="0" dirty="0" smtClean="0"/>
              <a:t> </a:t>
            </a:r>
            <a:r>
              <a:rPr lang="fr-FR" baseline="0" dirty="0" err="1" smtClean="0"/>
              <a:t>different</a:t>
            </a:r>
            <a:r>
              <a:rPr lang="fr-FR" baseline="0" dirty="0" smtClean="0"/>
              <a:t> </a:t>
            </a:r>
            <a:r>
              <a:rPr lang="fr-FR" baseline="0" dirty="0" err="1" smtClean="0"/>
              <a:t>tools</a:t>
            </a:r>
            <a:r>
              <a:rPr lang="fr-FR" baseline="0" dirty="0" smtClean="0"/>
              <a:t> for </a:t>
            </a:r>
            <a:r>
              <a:rPr lang="fr-FR" baseline="0" dirty="0" err="1" smtClean="0"/>
              <a:t>developping</a:t>
            </a:r>
            <a:r>
              <a:rPr lang="fr-FR" baseline="0" dirty="0" smtClean="0"/>
              <a:t> </a:t>
            </a:r>
            <a:r>
              <a:rPr lang="fr-FR" baseline="0" dirty="0" err="1" smtClean="0"/>
              <a:t>Silverlight</a:t>
            </a:r>
            <a:r>
              <a:rPr lang="fr-FR" baseline="0" dirty="0" smtClean="0"/>
              <a:t> </a:t>
            </a:r>
            <a:r>
              <a:rPr lang="fr-FR" baseline="0" dirty="0" err="1" smtClean="0"/>
              <a:t>applicaitons</a:t>
            </a:r>
            <a:endParaRPr lang="fr-FR" baseline="0" dirty="0" smtClean="0"/>
          </a:p>
          <a:p>
            <a:r>
              <a:rPr lang="fr-FR" baseline="0" dirty="0" smtClean="0"/>
              <a:t>*clic*</a:t>
            </a:r>
          </a:p>
          <a:p>
            <a:r>
              <a:rPr lang="fr-FR" baseline="0" dirty="0" smtClean="0"/>
              <a:t>Visual Studio, in </a:t>
            </a:r>
            <a:r>
              <a:rPr lang="fr-FR" baseline="0" dirty="0" err="1" smtClean="0"/>
              <a:t>its</a:t>
            </a:r>
            <a:r>
              <a:rPr lang="fr-FR" baseline="0" dirty="0" smtClean="0"/>
              <a:t> last version, </a:t>
            </a:r>
            <a:r>
              <a:rPr lang="fr-FR" baseline="0" dirty="0" err="1" smtClean="0"/>
              <a:t>is</a:t>
            </a:r>
            <a:r>
              <a:rPr lang="fr-FR" baseline="0" dirty="0" smtClean="0"/>
              <a:t> the </a:t>
            </a:r>
            <a:r>
              <a:rPr lang="fr-FR" baseline="0" dirty="0" err="1" smtClean="0"/>
              <a:t>most</a:t>
            </a:r>
            <a:r>
              <a:rPr lang="fr-FR" baseline="0" dirty="0" smtClean="0"/>
              <a:t> </a:t>
            </a:r>
            <a:r>
              <a:rPr lang="fr-FR" baseline="0" dirty="0" err="1" smtClean="0"/>
              <a:t>well</a:t>
            </a:r>
            <a:r>
              <a:rPr lang="fr-FR" baseline="0" dirty="0" smtClean="0"/>
              <a:t> </a:t>
            </a:r>
            <a:r>
              <a:rPr lang="fr-FR" baseline="0" dirty="0" err="1" smtClean="0"/>
              <a:t>known</a:t>
            </a:r>
            <a:r>
              <a:rPr lang="fr-FR" baseline="0" dirty="0" smtClean="0"/>
              <a:t> IDE </a:t>
            </a:r>
            <a:r>
              <a:rPr lang="fr-FR" baseline="0" dirty="0" err="1" smtClean="0"/>
              <a:t>from</a:t>
            </a:r>
            <a:r>
              <a:rPr lang="fr-FR" baseline="0" dirty="0" smtClean="0"/>
              <a:t> Microsoft.</a:t>
            </a:r>
          </a:p>
          <a:p>
            <a:r>
              <a:rPr lang="en-US" baseline="0" dirty="0" smtClean="0"/>
              <a:t>It can be used to develop console and graphical user interface applications along with Windows Forms applications, web sites, web applications, and web services in both native code together with managed code. But here, we focus on the Silverlight applications.</a:t>
            </a:r>
          </a:p>
          <a:p>
            <a:r>
              <a:rPr lang="fr-FR" baseline="0" dirty="0" smtClean="0"/>
              <a:t>Visual Studio </a:t>
            </a:r>
            <a:r>
              <a:rPr lang="fr-FR" baseline="0" dirty="0" err="1" smtClean="0"/>
              <a:t>includes</a:t>
            </a:r>
            <a:r>
              <a:rPr lang="fr-FR" baseline="0" dirty="0" smtClean="0"/>
              <a:t> a code editor </a:t>
            </a:r>
            <a:r>
              <a:rPr lang="fr-FR" baseline="0" dirty="0" err="1" smtClean="0"/>
              <a:t>supporting</a:t>
            </a:r>
            <a:r>
              <a:rPr lang="fr-FR" baseline="0" dirty="0" smtClean="0"/>
              <a:t> IntelliSense as </a:t>
            </a:r>
            <a:r>
              <a:rPr lang="fr-FR" baseline="0" dirty="0" err="1" smtClean="0"/>
              <a:t>well</a:t>
            </a:r>
            <a:r>
              <a:rPr lang="fr-FR" baseline="0" dirty="0" smtClean="0"/>
              <a:t> as code </a:t>
            </a:r>
            <a:r>
              <a:rPr lang="fr-FR" baseline="0" dirty="0" err="1" smtClean="0"/>
              <a:t>refactoring</a:t>
            </a:r>
            <a:r>
              <a:rPr lang="fr-FR" baseline="0" dirty="0" smtClean="0"/>
              <a:t>. </a:t>
            </a:r>
            <a:r>
              <a:rPr lang="en-US" baseline="0" dirty="0" err="1" smtClean="0"/>
              <a:t>Autocomplete</a:t>
            </a:r>
            <a:r>
              <a:rPr lang="en-US" baseline="0" dirty="0" smtClean="0"/>
              <a:t> suggestions are popped up in a modeless list box, overlaid on top of the code editor.</a:t>
            </a:r>
            <a:endParaRPr lang="hu-HU" baseline="0" dirty="0" smtClean="0"/>
          </a:p>
          <a:p>
            <a:r>
              <a:rPr lang="hu-HU" b="1" baseline="0" dirty="0" err="1" smtClean="0"/>
              <a:t>Provides</a:t>
            </a:r>
            <a:r>
              <a:rPr lang="hu-HU" b="1" baseline="0" dirty="0" smtClean="0"/>
              <a:t> a </a:t>
            </a:r>
            <a:r>
              <a:rPr lang="hu-HU" b="1" baseline="0" dirty="0" err="1" smtClean="0"/>
              <a:t>simple</a:t>
            </a:r>
            <a:r>
              <a:rPr lang="hu-HU" b="1" baseline="0" dirty="0" smtClean="0"/>
              <a:t> </a:t>
            </a:r>
            <a:r>
              <a:rPr lang="hu-HU" b="1" baseline="0" dirty="0" err="1" smtClean="0"/>
              <a:t>designer</a:t>
            </a:r>
            <a:r>
              <a:rPr lang="hu-HU" b="1" baseline="0" dirty="0" smtClean="0"/>
              <a:t> (</a:t>
            </a:r>
            <a:r>
              <a:rPr lang="hu-HU" b="1" baseline="0" dirty="0" err="1" smtClean="0"/>
              <a:t>drag</a:t>
            </a:r>
            <a:r>
              <a:rPr lang="hu-HU" b="1" baseline="0" dirty="0" smtClean="0"/>
              <a:t> and </a:t>
            </a:r>
            <a:r>
              <a:rPr lang="hu-HU" b="1" baseline="0" dirty="0" err="1" smtClean="0"/>
              <a:t>drop</a:t>
            </a:r>
            <a:r>
              <a:rPr lang="hu-HU" b="1" baseline="0" dirty="0" smtClean="0"/>
              <a:t>, </a:t>
            </a:r>
            <a:r>
              <a:rPr lang="hu-HU" b="1" baseline="0" dirty="0" err="1" smtClean="0"/>
              <a:t>properties</a:t>
            </a:r>
            <a:r>
              <a:rPr lang="hu-HU" b="1" baseline="0" dirty="0" smtClean="0"/>
              <a:t> </a:t>
            </a:r>
            <a:r>
              <a:rPr lang="hu-HU" b="1" baseline="0" dirty="0" err="1" smtClean="0"/>
              <a:t>window</a:t>
            </a:r>
            <a:r>
              <a:rPr lang="hu-HU" b="1" baseline="0" dirty="0" smtClean="0"/>
              <a:t>), </a:t>
            </a:r>
            <a:r>
              <a:rPr lang="hu-HU" b="1" baseline="0" dirty="0" err="1" smtClean="0"/>
              <a:t>also</a:t>
            </a:r>
            <a:r>
              <a:rPr lang="hu-HU" b="1" baseline="0" dirty="0" smtClean="0"/>
              <a:t> XAML and C# </a:t>
            </a:r>
            <a:r>
              <a:rPr lang="hu-HU" b="1" baseline="0" dirty="0" err="1" smtClean="0"/>
              <a:t>source</a:t>
            </a:r>
            <a:r>
              <a:rPr lang="hu-HU" b="1" baseline="0" dirty="0" smtClean="0"/>
              <a:t> </a:t>
            </a:r>
            <a:r>
              <a:rPr lang="hu-HU" b="1" baseline="0" dirty="0" err="1" smtClean="0"/>
              <a:t>code</a:t>
            </a:r>
            <a:r>
              <a:rPr lang="hu-HU" b="1" baseline="0" dirty="0" smtClean="0"/>
              <a:t> editor.</a:t>
            </a:r>
            <a:endParaRPr lang="en-US" b="1" baseline="0" dirty="0" smtClean="0"/>
          </a:p>
          <a:p>
            <a:r>
              <a:rPr lang="en-US" baseline="0" dirty="0" smtClean="0"/>
              <a:t>It also includes MSDN support, which is really helpful to access quickly the information you need about the .NET framework.</a:t>
            </a:r>
          </a:p>
          <a:p>
            <a:r>
              <a:rPr lang="en-US" baseline="0" dirty="0" smtClean="0"/>
              <a:t>When starting a project, if the correct plug-in is installed, you can choose between several different pre-existing patterns, depending on what kind of application you want to create.</a:t>
            </a:r>
          </a:p>
          <a:p>
            <a:r>
              <a:rPr lang="en-US" baseline="0" dirty="0" smtClean="0"/>
              <a:t>But there is another tool provided by Microsoft which is even more useful to create user interface</a:t>
            </a:r>
          </a:p>
          <a:p>
            <a:r>
              <a:rPr lang="en-US" baseline="0" dirty="0" smtClean="0"/>
              <a:t>*</a:t>
            </a:r>
            <a:r>
              <a:rPr lang="en-US" baseline="0" dirty="0" err="1" smtClean="0"/>
              <a:t>clic</a:t>
            </a:r>
            <a:r>
              <a:rPr lang="en-US" baseline="0" dirty="0" smtClean="0"/>
              <a:t>*</a:t>
            </a:r>
          </a:p>
          <a:p>
            <a:r>
              <a:rPr lang="en-US" baseline="0" dirty="0" smtClean="0"/>
              <a:t>Microsoft Expression Blend is not such an IDE as VS is, because you cannot debug with it. It is aimed to work along with VS10 to make the animation and graphics creation easier. Since Silverlight 3, you are able to use Blend along with VS. Current version is 4.</a:t>
            </a:r>
          </a:p>
          <a:p>
            <a:r>
              <a:rPr lang="en-US" baseline="0" dirty="0" smtClean="0"/>
              <a:t>Blend auto-writes XAML while you just drag and drop or select the animation or design you need.</a:t>
            </a:r>
          </a:p>
          <a:p>
            <a:r>
              <a:rPr lang="en-US" baseline="0" dirty="0" smtClean="0"/>
              <a:t>You have real-time preview of your modifications, so you know exactly how you are modifying the UI without having to actually run the application. It is not compulsory, but it makes the UI design really simpler.</a:t>
            </a:r>
            <a:endParaRPr lang="hu-HU" baseline="0" dirty="0" smtClean="0"/>
          </a:p>
          <a:p>
            <a:r>
              <a:rPr lang="hu-HU" b="1" baseline="0" dirty="0" smtClean="0"/>
              <a:t>Both </a:t>
            </a:r>
            <a:r>
              <a:rPr lang="hu-HU" b="1" baseline="0" dirty="0" err="1" smtClean="0"/>
              <a:t>applications</a:t>
            </a:r>
            <a:r>
              <a:rPr lang="hu-HU" b="1" baseline="0" dirty="0" smtClean="0"/>
              <a:t> </a:t>
            </a:r>
            <a:r>
              <a:rPr lang="hu-HU" b="1" baseline="0" dirty="0" err="1" smtClean="0"/>
              <a:t>can</a:t>
            </a:r>
            <a:r>
              <a:rPr lang="hu-HU" b="1" baseline="0" dirty="0" smtClean="0"/>
              <a:t> be </a:t>
            </a:r>
            <a:r>
              <a:rPr lang="hu-HU" b="1" baseline="0" dirty="0" err="1" smtClean="0"/>
              <a:t>used</a:t>
            </a:r>
            <a:r>
              <a:rPr lang="hu-HU" b="1" baseline="0" dirty="0" smtClean="0"/>
              <a:t> </a:t>
            </a:r>
            <a:r>
              <a:rPr lang="hu-HU" b="1" baseline="0" dirty="0" err="1" smtClean="0"/>
              <a:t>at</a:t>
            </a:r>
            <a:r>
              <a:rPr lang="hu-HU" b="1" baseline="0" dirty="0" smtClean="0"/>
              <a:t> </a:t>
            </a:r>
            <a:r>
              <a:rPr lang="hu-HU" b="1" baseline="0" dirty="0" err="1" smtClean="0"/>
              <a:t>the</a:t>
            </a:r>
            <a:r>
              <a:rPr lang="hu-HU" b="1" baseline="0" dirty="0" smtClean="0"/>
              <a:t> </a:t>
            </a:r>
            <a:r>
              <a:rPr lang="hu-HU" b="1" baseline="0" dirty="0" err="1" smtClean="0"/>
              <a:t>same</a:t>
            </a:r>
            <a:r>
              <a:rPr lang="hu-HU" b="1" baseline="0" dirty="0" smtClean="0"/>
              <a:t> </a:t>
            </a:r>
            <a:r>
              <a:rPr lang="hu-HU" b="1" baseline="0" dirty="0" err="1" smtClean="0"/>
              <a:t>time</a:t>
            </a:r>
            <a:r>
              <a:rPr lang="hu-HU" b="1" baseline="0" dirty="0" smtClean="0"/>
              <a:t>, </a:t>
            </a:r>
            <a:r>
              <a:rPr lang="hu-HU" b="1" baseline="0" dirty="0" err="1" smtClean="0"/>
              <a:t>making</a:t>
            </a:r>
            <a:r>
              <a:rPr lang="hu-HU" b="1" baseline="0" dirty="0" smtClean="0"/>
              <a:t> </a:t>
            </a:r>
            <a:r>
              <a:rPr lang="hu-HU" b="1" baseline="0" dirty="0" err="1" smtClean="0"/>
              <a:t>code</a:t>
            </a:r>
            <a:r>
              <a:rPr lang="hu-HU" b="1" baseline="0" dirty="0" smtClean="0"/>
              <a:t> and UI </a:t>
            </a:r>
            <a:r>
              <a:rPr lang="hu-HU" b="1" baseline="0" dirty="0" err="1" smtClean="0"/>
              <a:t>development</a:t>
            </a:r>
            <a:r>
              <a:rPr lang="hu-HU" b="1" baseline="0" dirty="0" smtClean="0"/>
              <a:t> more </a:t>
            </a:r>
            <a:r>
              <a:rPr lang="hu-HU" b="1" baseline="0" dirty="0" err="1" smtClean="0"/>
              <a:t>efficient</a:t>
            </a:r>
            <a:r>
              <a:rPr lang="hu-HU" b="1" baseline="0" dirty="0" smtClean="0"/>
              <a:t>.</a:t>
            </a:r>
            <a:endParaRPr lang="fr-FR" b="1" baseline="0" dirty="0" smtClean="0"/>
          </a:p>
          <a:p>
            <a:endParaRPr lang="fr-FR" dirty="0"/>
          </a:p>
        </p:txBody>
      </p:sp>
      <p:sp>
        <p:nvSpPr>
          <p:cNvPr id="4" name="Espace réservé du numéro de diapositive 3"/>
          <p:cNvSpPr>
            <a:spLocks noGrp="1"/>
          </p:cNvSpPr>
          <p:nvPr>
            <p:ph type="sldNum" sz="quarter" idx="10"/>
          </p:nvPr>
        </p:nvSpPr>
        <p:spPr/>
        <p:txBody>
          <a:bodyPr/>
          <a:lstStyle/>
          <a:p>
            <a:fld id="{A6C20635-9CB1-44AD-A3EB-C5D734193AA8}"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19F251E5-9CD6-4576-9397-2D8D8542C6A4}"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251E5-9CD6-4576-9397-2D8D8542C6A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251E5-9CD6-4576-9397-2D8D8542C6A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251E5-9CD6-4576-9397-2D8D8542C6A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251E5-9CD6-4576-9397-2D8D8542C6A4}"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F251E5-9CD6-4576-9397-2D8D8542C6A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9F251E5-9CD6-4576-9397-2D8D8542C6A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9F251E5-9CD6-4576-9397-2D8D8542C6A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9F251E5-9CD6-4576-9397-2D8D8542C6A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F251E5-9CD6-4576-9397-2D8D8542C6A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56DBEB7-353C-4F65-A1C5-C4150C12EA55}" type="datetimeFigureOut">
              <a:rPr lang="fr-FR" smtClean="0"/>
              <a:pPr/>
              <a:t>09/12/2010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19F251E5-9CD6-4576-9397-2D8D8542C6A4}"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56DBEB7-353C-4F65-A1C5-C4150C12EA55}" type="datetimeFigureOut">
              <a:rPr lang="fr-FR" smtClean="0"/>
              <a:pPr/>
              <a:t>09/12/2010</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F251E5-9CD6-4576-9397-2D8D8542C6A4}"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8.pn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gif"/><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9.gif"/><Relationship Id="rId7" Type="http://schemas.openxmlformats.org/officeDocument/2006/relationships/diagramQuickStyle" Target="../diagrams/quickStyle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Microsoft </a:t>
            </a:r>
            <a:r>
              <a:rPr lang="fr-FR" dirty="0" err="1" smtClean="0"/>
              <a:t>Silverlight</a:t>
            </a:r>
            <a:endParaRPr lang="fr-FR" dirty="0"/>
          </a:p>
        </p:txBody>
      </p:sp>
      <p:sp>
        <p:nvSpPr>
          <p:cNvPr id="3" name="Sous-titre 2"/>
          <p:cNvSpPr>
            <a:spLocks noGrp="1"/>
          </p:cNvSpPr>
          <p:nvPr>
            <p:ph type="subTitle" idx="1"/>
          </p:nvPr>
        </p:nvSpPr>
        <p:spPr>
          <a:xfrm>
            <a:off x="533400" y="3228536"/>
            <a:ext cx="7854696" cy="1064560"/>
          </a:xfrm>
        </p:spPr>
        <p:style>
          <a:lnRef idx="3">
            <a:schemeClr val="lt1"/>
          </a:lnRef>
          <a:fillRef idx="1">
            <a:schemeClr val="accent3"/>
          </a:fillRef>
          <a:effectRef idx="1">
            <a:schemeClr val="accent3"/>
          </a:effectRef>
          <a:fontRef idx="minor">
            <a:schemeClr val="lt1"/>
          </a:fontRef>
        </p:style>
        <p:txBody>
          <a:bodyPr/>
          <a:lstStyle/>
          <a:p>
            <a:r>
              <a:rPr lang="fr-FR" dirty="0" smtClean="0">
                <a:solidFill>
                  <a:schemeClr val="accent1">
                    <a:lumMod val="50000"/>
                  </a:schemeClr>
                </a:solidFill>
              </a:rPr>
              <a:t>The </a:t>
            </a:r>
            <a:r>
              <a:rPr lang="fr-FR" dirty="0" err="1" smtClean="0">
                <a:solidFill>
                  <a:schemeClr val="accent1">
                    <a:lumMod val="50000"/>
                  </a:schemeClr>
                </a:solidFill>
              </a:rPr>
              <a:t>Microsoft’s</a:t>
            </a:r>
            <a:r>
              <a:rPr lang="fr-FR" dirty="0" smtClean="0">
                <a:solidFill>
                  <a:schemeClr val="accent1">
                    <a:lumMod val="50000"/>
                  </a:schemeClr>
                </a:solidFill>
              </a:rPr>
              <a:t> solution for building cross-</a:t>
            </a:r>
            <a:r>
              <a:rPr lang="fr-FR" dirty="0" err="1" smtClean="0">
                <a:solidFill>
                  <a:schemeClr val="accent1">
                    <a:lumMod val="50000"/>
                  </a:schemeClr>
                </a:solidFill>
              </a:rPr>
              <a:t>platform</a:t>
            </a:r>
            <a:r>
              <a:rPr lang="fr-FR" dirty="0" smtClean="0">
                <a:solidFill>
                  <a:schemeClr val="accent1">
                    <a:lumMod val="50000"/>
                  </a:schemeClr>
                </a:solidFill>
              </a:rPr>
              <a:t> </a:t>
            </a:r>
            <a:r>
              <a:rPr lang="fr-FR" dirty="0" err="1" smtClean="0">
                <a:solidFill>
                  <a:schemeClr val="accent1">
                    <a:lumMod val="50000"/>
                  </a:schemeClr>
                </a:solidFill>
              </a:rPr>
              <a:t>Rich</a:t>
            </a:r>
            <a:r>
              <a:rPr lang="fr-FR" dirty="0" smtClean="0">
                <a:solidFill>
                  <a:schemeClr val="accent1">
                    <a:lumMod val="50000"/>
                  </a:schemeClr>
                </a:solidFill>
              </a:rPr>
              <a:t> Internet Applications</a:t>
            </a:r>
            <a:endParaRPr lang="fr-FR"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sz="4000" dirty="0" smtClean="0"/>
              <a:t>How </a:t>
            </a:r>
            <a:r>
              <a:rPr lang="fr-FR" sz="4000" dirty="0" err="1" smtClean="0"/>
              <a:t>can</a:t>
            </a:r>
            <a:r>
              <a:rPr lang="fr-FR" sz="4000" dirty="0" smtClean="0"/>
              <a:t> I </a:t>
            </a:r>
            <a:r>
              <a:rPr lang="fr-FR" sz="4000" dirty="0" err="1" smtClean="0"/>
              <a:t>develop</a:t>
            </a:r>
            <a:r>
              <a:rPr lang="fr-FR" sz="4000" dirty="0" smtClean="0"/>
              <a:t> </a:t>
            </a:r>
            <a:r>
              <a:rPr lang="fr-FR" sz="4000" dirty="0" err="1" smtClean="0"/>
              <a:t>Silverlight</a:t>
            </a:r>
            <a:r>
              <a:rPr lang="fr-FR" sz="4000" dirty="0" smtClean="0"/>
              <a:t> applications?</a:t>
            </a:r>
            <a:endParaRPr lang="fr-FR" sz="4000" dirty="0"/>
          </a:p>
        </p:txBody>
      </p:sp>
      <p:pic>
        <p:nvPicPr>
          <p:cNvPr id="6" name="Image 5" descr="Blend3Logo.png"/>
          <p:cNvPicPr>
            <a:picLocks noChangeAspect="1"/>
          </p:cNvPicPr>
          <p:nvPr/>
        </p:nvPicPr>
        <p:blipFill>
          <a:blip r:embed="rId3" cstate="print"/>
          <a:stretch>
            <a:fillRect/>
          </a:stretch>
        </p:blipFill>
        <p:spPr>
          <a:xfrm>
            <a:off x="6804248" y="4437112"/>
            <a:ext cx="1790328" cy="1790328"/>
          </a:xfrm>
          <a:prstGeom prst="rect">
            <a:avLst/>
          </a:prstGeom>
        </p:spPr>
      </p:pic>
      <p:graphicFrame>
        <p:nvGraphicFramePr>
          <p:cNvPr id="7" name="Diagramme 6"/>
          <p:cNvGraphicFramePr/>
          <p:nvPr/>
        </p:nvGraphicFramePr>
        <p:xfrm>
          <a:off x="0" y="1844824"/>
          <a:ext cx="6516216" cy="5013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Image 8" descr="visualLogo.png"/>
          <p:cNvPicPr>
            <a:picLocks noChangeAspect="1"/>
          </p:cNvPicPr>
          <p:nvPr/>
        </p:nvPicPr>
        <p:blipFill>
          <a:blip r:embed="rId9" cstate="print"/>
          <a:stretch>
            <a:fillRect/>
          </a:stretch>
        </p:blipFill>
        <p:spPr>
          <a:xfrm>
            <a:off x="6623720" y="2348880"/>
            <a:ext cx="2520280" cy="13719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graphicEl>
                                              <a:dgm id="{1C5E1DEC-14D4-479A-AC68-3144E89CBFBB}"/>
                                            </p:graphicEl>
                                          </p:spTgt>
                                        </p:tgtEl>
                                        <p:attrNameLst>
                                          <p:attrName>style.visibility</p:attrName>
                                        </p:attrNameLst>
                                      </p:cBhvr>
                                      <p:to>
                                        <p:strVal val="visible"/>
                                      </p:to>
                                    </p:set>
                                    <p:animEffect transition="in" filter="slide(fromLeft)">
                                      <p:cBhvr>
                                        <p:cTn id="7" dur="500"/>
                                        <p:tgtEl>
                                          <p:spTgt spid="7">
                                            <p:graphicEl>
                                              <a:dgm id="{1C5E1DEC-14D4-479A-AC68-3144E89CBFBB}"/>
                                            </p:graphicEl>
                                          </p:spTgt>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7">
                                            <p:graphicEl>
                                              <a:dgm id="{66E1A7AF-8623-4419-B794-DCB35209C7DE}"/>
                                            </p:graphicEl>
                                          </p:spTgt>
                                        </p:tgtEl>
                                        <p:attrNameLst>
                                          <p:attrName>style.visibility</p:attrName>
                                        </p:attrNameLst>
                                      </p:cBhvr>
                                      <p:to>
                                        <p:strVal val="visible"/>
                                      </p:to>
                                    </p:set>
                                    <p:animEffect transition="in" filter="slide(fromLeft)">
                                      <p:cBhvr>
                                        <p:cTn id="11" dur="500"/>
                                        <p:tgtEl>
                                          <p:spTgt spid="7">
                                            <p:graphicEl>
                                              <a:dgm id="{66E1A7AF-8623-4419-B794-DCB35209C7DE}"/>
                                            </p:graphicEl>
                                          </p:spTgt>
                                        </p:tgtEl>
                                      </p:cBhvr>
                                    </p:animEffect>
                                  </p:childTnLst>
                                </p:cTn>
                              </p:par>
                              <p:par>
                                <p:cTn id="12" presetID="12" presetClass="entr" presetSubtype="2"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slide(fromRigh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7">
                                            <p:graphicEl>
                                              <a:dgm id="{47E62ACE-E3AE-45D6-A655-F02EBB87B9A8}"/>
                                            </p:graphicEl>
                                          </p:spTgt>
                                        </p:tgtEl>
                                        <p:attrNameLst>
                                          <p:attrName>style.visibility</p:attrName>
                                        </p:attrNameLst>
                                      </p:cBhvr>
                                      <p:to>
                                        <p:strVal val="visible"/>
                                      </p:to>
                                    </p:set>
                                    <p:animEffect transition="in" filter="slide(fromLeft)">
                                      <p:cBhvr>
                                        <p:cTn id="19" dur="500"/>
                                        <p:tgtEl>
                                          <p:spTgt spid="7">
                                            <p:graphicEl>
                                              <a:dgm id="{47E62ACE-E3AE-45D6-A655-F02EBB87B9A8}"/>
                                            </p:graphicEl>
                                          </p:spTgt>
                                        </p:tgtEl>
                                      </p:cBhvr>
                                    </p:animEffect>
                                  </p:childTnLst>
                                </p:cTn>
                              </p:par>
                            </p:childTnLst>
                          </p:cTn>
                        </p:par>
                        <p:par>
                          <p:cTn id="20" fill="hold">
                            <p:stCondLst>
                              <p:cond delay="500"/>
                            </p:stCondLst>
                            <p:childTnLst>
                              <p:par>
                                <p:cTn id="21" presetID="12" presetClass="entr" presetSubtype="8" fill="hold" grpId="0" nodeType="afterEffect">
                                  <p:stCondLst>
                                    <p:cond delay="0"/>
                                  </p:stCondLst>
                                  <p:childTnLst>
                                    <p:set>
                                      <p:cBhvr>
                                        <p:cTn id="22" dur="1" fill="hold">
                                          <p:stCondLst>
                                            <p:cond delay="0"/>
                                          </p:stCondLst>
                                        </p:cTn>
                                        <p:tgtEl>
                                          <p:spTgt spid="7">
                                            <p:graphicEl>
                                              <a:dgm id="{6E7EA859-D6C0-46FB-A24C-171A840578BB}"/>
                                            </p:graphicEl>
                                          </p:spTgt>
                                        </p:tgtEl>
                                        <p:attrNameLst>
                                          <p:attrName>style.visibility</p:attrName>
                                        </p:attrNameLst>
                                      </p:cBhvr>
                                      <p:to>
                                        <p:strVal val="visible"/>
                                      </p:to>
                                    </p:set>
                                    <p:animEffect transition="in" filter="slide(fromLeft)">
                                      <p:cBhvr>
                                        <p:cTn id="23" dur="500"/>
                                        <p:tgtEl>
                                          <p:spTgt spid="7">
                                            <p:graphicEl>
                                              <a:dgm id="{6E7EA859-D6C0-46FB-A24C-171A840578BB}"/>
                                            </p:graphicEl>
                                          </p:spTgt>
                                        </p:tgtEl>
                                      </p:cBhvr>
                                    </p:animEffect>
                                  </p:childTnLst>
                                </p:cTn>
                              </p:par>
                              <p:par>
                                <p:cTn id="24" presetID="12" presetClass="entr" presetSubtype="2"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lide(fromRigh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smtClean="0"/>
              <a:t>Key </a:t>
            </a:r>
            <a:r>
              <a:rPr lang="fr-FR" dirty="0" err="1" smtClean="0"/>
              <a:t>Features</a:t>
            </a:r>
            <a:r>
              <a:rPr lang="fr-FR" dirty="0" smtClean="0"/>
              <a:t> : </a:t>
            </a:r>
            <a:r>
              <a:rPr lang="fr-FR" dirty="0" err="1" smtClean="0"/>
              <a:t>Screenshots</a:t>
            </a:r>
            <a:r>
              <a:rPr lang="fr-FR" dirty="0" smtClean="0"/>
              <a:t> (1)</a:t>
            </a:r>
            <a:endParaRPr lang="fr-FR" sz="4000" dirty="0"/>
          </a:p>
        </p:txBody>
      </p:sp>
      <p:sp>
        <p:nvSpPr>
          <p:cNvPr id="3" name="Espace réservé du contenu 2"/>
          <p:cNvSpPr>
            <a:spLocks noGrp="1"/>
          </p:cNvSpPr>
          <p:nvPr>
            <p:ph idx="1"/>
          </p:nvPr>
        </p:nvSpPr>
        <p:spPr/>
        <p:txBody>
          <a:bodyPr/>
          <a:lstStyle/>
          <a:p>
            <a:endParaRPr lang="fr-FR"/>
          </a:p>
        </p:txBody>
      </p:sp>
      <p:pic>
        <p:nvPicPr>
          <p:cNvPr id="1026" name="Picture 2"/>
          <p:cNvPicPr>
            <a:picLocks noChangeAspect="1" noChangeArrowheads="1"/>
          </p:cNvPicPr>
          <p:nvPr/>
        </p:nvPicPr>
        <p:blipFill>
          <a:blip r:embed="rId3" cstate="print"/>
          <a:srcRect/>
          <a:stretch>
            <a:fillRect/>
          </a:stretch>
        </p:blipFill>
        <p:spPr bwMode="auto">
          <a:xfrm>
            <a:off x="227335" y="1844824"/>
            <a:ext cx="8916665" cy="5013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smtClean="0"/>
              <a:t>Key </a:t>
            </a:r>
            <a:r>
              <a:rPr lang="fr-FR" dirty="0" err="1" smtClean="0"/>
              <a:t>Features</a:t>
            </a:r>
            <a:r>
              <a:rPr lang="fr-FR" dirty="0" smtClean="0"/>
              <a:t> : </a:t>
            </a:r>
            <a:r>
              <a:rPr lang="fr-FR" dirty="0" err="1" smtClean="0"/>
              <a:t>Screenshots</a:t>
            </a:r>
            <a:r>
              <a:rPr lang="fr-FR" dirty="0" smtClean="0"/>
              <a:t> </a:t>
            </a:r>
            <a:r>
              <a:rPr lang="fr-FR" dirty="0" smtClean="0"/>
              <a:t>(2)</a:t>
            </a:r>
            <a:endParaRPr lang="fr-FR"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668373" y="1935163"/>
            <a:ext cx="780725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smtClean="0"/>
              <a:t>Key </a:t>
            </a:r>
            <a:r>
              <a:rPr lang="fr-FR" dirty="0" err="1" smtClean="0"/>
              <a:t>Features</a:t>
            </a:r>
            <a:r>
              <a:rPr lang="fr-FR" dirty="0" smtClean="0"/>
              <a:t> : </a:t>
            </a:r>
            <a:r>
              <a:rPr lang="fr-FR" dirty="0" err="1" smtClean="0"/>
              <a:t>Screenshots</a:t>
            </a:r>
            <a:r>
              <a:rPr lang="fr-FR" dirty="0" smtClean="0"/>
              <a:t> </a:t>
            </a:r>
            <a:r>
              <a:rPr lang="fr-FR" dirty="0" smtClean="0"/>
              <a:t>(3)</a:t>
            </a:r>
            <a:endParaRPr lang="fr-FR"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251520" y="1844824"/>
            <a:ext cx="8224107" cy="4623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smtClean="0"/>
              <a:t>Key </a:t>
            </a:r>
            <a:r>
              <a:rPr lang="fr-FR" dirty="0" err="1" smtClean="0"/>
              <a:t>Features</a:t>
            </a:r>
            <a:r>
              <a:rPr lang="fr-FR" dirty="0" smtClean="0"/>
              <a:t> : </a:t>
            </a:r>
            <a:r>
              <a:rPr lang="fr-FR" dirty="0" err="1" smtClean="0"/>
              <a:t>Screenshots</a:t>
            </a:r>
            <a:r>
              <a:rPr lang="fr-FR" dirty="0" smtClean="0"/>
              <a:t> </a:t>
            </a:r>
            <a:r>
              <a:rPr lang="fr-FR" dirty="0" smtClean="0"/>
              <a:t>(4)</a:t>
            </a:r>
            <a:endParaRPr lang="fr-FR"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668373" y="1935163"/>
            <a:ext cx="780725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smtClean="0"/>
              <a:t>Key </a:t>
            </a:r>
            <a:r>
              <a:rPr lang="fr-FR" dirty="0" err="1" smtClean="0"/>
              <a:t>Features</a:t>
            </a:r>
            <a:r>
              <a:rPr lang="fr-FR" dirty="0" smtClean="0"/>
              <a:t> : </a:t>
            </a:r>
            <a:r>
              <a:rPr lang="fr-FR" dirty="0" err="1" smtClean="0"/>
              <a:t>Screenshots</a:t>
            </a:r>
            <a:r>
              <a:rPr lang="fr-FR" dirty="0" smtClean="0"/>
              <a:t> </a:t>
            </a:r>
            <a:r>
              <a:rPr lang="fr-FR" dirty="0" smtClean="0"/>
              <a:t>(5)</a:t>
            </a:r>
            <a:endParaRPr lang="fr-FR"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668373" y="1935163"/>
            <a:ext cx="780725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smtClean="0"/>
              <a:t>Key </a:t>
            </a:r>
            <a:r>
              <a:rPr lang="fr-FR" dirty="0" err="1" smtClean="0"/>
              <a:t>Features</a:t>
            </a:r>
            <a:r>
              <a:rPr lang="fr-FR" dirty="0" smtClean="0"/>
              <a:t> : </a:t>
            </a:r>
            <a:r>
              <a:rPr lang="fr-FR" dirty="0" err="1" smtClean="0"/>
              <a:t>Screenshots</a:t>
            </a:r>
            <a:r>
              <a:rPr lang="fr-FR" dirty="0" smtClean="0"/>
              <a:t> </a:t>
            </a:r>
            <a:r>
              <a:rPr lang="fr-FR" dirty="0" smtClean="0"/>
              <a:t>(6)</a:t>
            </a:r>
            <a:endParaRPr lang="fr-FR"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668373" y="1935163"/>
            <a:ext cx="780725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smtClean="0"/>
              <a:t>Key </a:t>
            </a:r>
            <a:r>
              <a:rPr lang="fr-FR" dirty="0" err="1" smtClean="0"/>
              <a:t>Features</a:t>
            </a:r>
            <a:r>
              <a:rPr lang="fr-FR" dirty="0" smtClean="0"/>
              <a:t> : </a:t>
            </a:r>
            <a:r>
              <a:rPr lang="fr-FR" dirty="0" err="1" smtClean="0"/>
              <a:t>Screenshots</a:t>
            </a:r>
            <a:r>
              <a:rPr lang="fr-FR" dirty="0" smtClean="0"/>
              <a:t> </a:t>
            </a:r>
            <a:r>
              <a:rPr lang="fr-FR" dirty="0" smtClean="0"/>
              <a:t>(</a:t>
            </a:r>
            <a:r>
              <a:rPr lang="fr-FR" dirty="0" smtClean="0"/>
              <a:t>7</a:t>
            </a:r>
            <a:r>
              <a:rPr lang="fr-FR" dirty="0" smtClean="0"/>
              <a:t>)</a:t>
            </a:r>
            <a:endParaRPr lang="fr-FR"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668373" y="1935163"/>
            <a:ext cx="780725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versus </a:t>
            </a:r>
            <a:r>
              <a:rPr lang="fr-FR" sz="2700" dirty="0" err="1" smtClean="0">
                <a:solidFill>
                  <a:schemeClr val="accent2">
                    <a:lumMod val="60000"/>
                    <a:lumOff val="40000"/>
                  </a:schemeClr>
                </a:solidFill>
              </a:rPr>
              <a:t>its</a:t>
            </a:r>
            <a:r>
              <a:rPr lang="fr-FR" sz="2700" dirty="0" smtClean="0">
                <a:solidFill>
                  <a:schemeClr val="accent2">
                    <a:lumMod val="60000"/>
                    <a:lumOff val="40000"/>
                  </a:schemeClr>
                </a:solidFill>
              </a:rPr>
              <a:t> alternatives</a:t>
            </a:r>
            <a:r>
              <a:rPr lang="fr-FR" dirty="0" smtClean="0"/>
              <a:t/>
            </a:r>
            <a:br>
              <a:rPr lang="fr-FR" dirty="0" smtClean="0"/>
            </a:br>
            <a:r>
              <a:rPr lang="fr-FR" dirty="0" err="1" smtClean="0"/>
              <a:t>What</a:t>
            </a:r>
            <a:r>
              <a:rPr lang="fr-FR" dirty="0" smtClean="0"/>
              <a:t> are the alternatives?</a:t>
            </a:r>
            <a:endParaRPr lang="fr-FR" dirty="0"/>
          </a:p>
        </p:txBody>
      </p:sp>
      <p:sp>
        <p:nvSpPr>
          <p:cNvPr id="3" name="Espace réservé du contenu 2"/>
          <p:cNvSpPr>
            <a:spLocks noGrp="1"/>
          </p:cNvSpPr>
          <p:nvPr>
            <p:ph idx="1"/>
          </p:nvPr>
        </p:nvSpPr>
        <p:spPr/>
        <p:txBody>
          <a:bodyPr/>
          <a:lstStyle/>
          <a:p>
            <a:r>
              <a:rPr lang="fr-FR" dirty="0" smtClean="0"/>
              <a:t>The </a:t>
            </a:r>
            <a:r>
              <a:rPr lang="fr-FR" dirty="0" err="1" smtClean="0"/>
              <a:t>other</a:t>
            </a:r>
            <a:r>
              <a:rPr lang="fr-FR" dirty="0" smtClean="0"/>
              <a:t> cross-</a:t>
            </a:r>
            <a:r>
              <a:rPr lang="fr-FR" dirty="0" err="1" smtClean="0"/>
              <a:t>platform</a:t>
            </a:r>
            <a:r>
              <a:rPr lang="fr-FR" dirty="0" smtClean="0"/>
              <a:t> </a:t>
            </a:r>
            <a:r>
              <a:rPr lang="fr-FR" dirty="0" err="1" smtClean="0"/>
              <a:t>frameworks</a:t>
            </a:r>
            <a:endParaRPr lang="fr-FR" dirty="0"/>
          </a:p>
        </p:txBody>
      </p:sp>
      <p:pic>
        <p:nvPicPr>
          <p:cNvPr id="4" name="Image 3" descr="qt-logo.jpg"/>
          <p:cNvPicPr>
            <a:picLocks noChangeAspect="1"/>
          </p:cNvPicPr>
          <p:nvPr/>
        </p:nvPicPr>
        <p:blipFill>
          <a:blip r:embed="rId3" cstate="print"/>
          <a:stretch>
            <a:fillRect/>
          </a:stretch>
        </p:blipFill>
        <p:spPr>
          <a:xfrm>
            <a:off x="755576" y="2852936"/>
            <a:ext cx="1440160" cy="1440160"/>
          </a:xfrm>
          <a:prstGeom prst="rect">
            <a:avLst/>
          </a:prstGeom>
        </p:spPr>
      </p:pic>
      <p:pic>
        <p:nvPicPr>
          <p:cNvPr id="5" name="Image 4" descr="javafx.png"/>
          <p:cNvPicPr>
            <a:picLocks noChangeAspect="1"/>
          </p:cNvPicPr>
          <p:nvPr/>
        </p:nvPicPr>
        <p:blipFill>
          <a:blip r:embed="rId4" cstate="print"/>
          <a:stretch>
            <a:fillRect/>
          </a:stretch>
        </p:blipFill>
        <p:spPr>
          <a:xfrm>
            <a:off x="2267744" y="4365104"/>
            <a:ext cx="1378843" cy="1575821"/>
          </a:xfrm>
          <a:prstGeom prst="rect">
            <a:avLst/>
          </a:prstGeom>
        </p:spPr>
      </p:pic>
      <p:pic>
        <p:nvPicPr>
          <p:cNvPr id="6" name="Image 5" descr="adobe_flash_logo.gif"/>
          <p:cNvPicPr>
            <a:picLocks noChangeAspect="1"/>
          </p:cNvPicPr>
          <p:nvPr/>
        </p:nvPicPr>
        <p:blipFill>
          <a:blip r:embed="rId5" cstate="print"/>
          <a:stretch>
            <a:fillRect/>
          </a:stretch>
        </p:blipFill>
        <p:spPr>
          <a:xfrm>
            <a:off x="3779912" y="2852936"/>
            <a:ext cx="1656184" cy="1451635"/>
          </a:xfrm>
          <a:prstGeom prst="rect">
            <a:avLst/>
          </a:prstGeom>
        </p:spPr>
      </p:pic>
      <p:pic>
        <p:nvPicPr>
          <p:cNvPr id="7" name="Image 6" descr="ajax-poster-photo-logo.gif"/>
          <p:cNvPicPr>
            <a:picLocks noChangeAspect="1"/>
          </p:cNvPicPr>
          <p:nvPr/>
        </p:nvPicPr>
        <p:blipFill>
          <a:blip r:embed="rId6" cstate="print"/>
          <a:stretch>
            <a:fillRect/>
          </a:stretch>
        </p:blipFill>
        <p:spPr>
          <a:xfrm>
            <a:off x="5076056" y="4797152"/>
            <a:ext cx="2174354" cy="1095540"/>
          </a:xfrm>
          <a:prstGeom prst="rect">
            <a:avLst/>
          </a:prstGeom>
        </p:spPr>
      </p:pic>
      <p:pic>
        <p:nvPicPr>
          <p:cNvPr id="8" name="Image 7" descr="HTML5-logo.png"/>
          <p:cNvPicPr>
            <a:picLocks noChangeAspect="1"/>
          </p:cNvPicPr>
          <p:nvPr/>
        </p:nvPicPr>
        <p:blipFill>
          <a:blip r:embed="rId7" cstate="print"/>
          <a:stretch>
            <a:fillRect/>
          </a:stretch>
        </p:blipFill>
        <p:spPr>
          <a:xfrm>
            <a:off x="6948264" y="2780928"/>
            <a:ext cx="1512168" cy="1701189"/>
          </a:xfrm>
          <a:prstGeom prst="rect">
            <a:avLst/>
          </a:prstGeom>
        </p:spPr>
      </p:pic>
      <p:pic>
        <p:nvPicPr>
          <p:cNvPr id="9" name="Image 8" descr="microsoft-silverlight-logo.png"/>
          <p:cNvPicPr>
            <a:picLocks noChangeAspect="1"/>
          </p:cNvPicPr>
          <p:nvPr/>
        </p:nvPicPr>
        <p:blipFill>
          <a:blip r:embed="rId8" cstate="print"/>
          <a:stretch>
            <a:fillRect/>
          </a:stretch>
        </p:blipFill>
        <p:spPr>
          <a:xfrm>
            <a:off x="1115616" y="3573016"/>
            <a:ext cx="1872208" cy="1386604"/>
          </a:xfrm>
          <a:prstGeom prst="rect">
            <a:avLst/>
          </a:prstGeom>
        </p:spPr>
      </p:pic>
      <p:sp>
        <p:nvSpPr>
          <p:cNvPr id="12" name="Rectangle 11"/>
          <p:cNvSpPr/>
          <p:nvPr/>
        </p:nvSpPr>
        <p:spPr>
          <a:xfrm>
            <a:off x="3203848" y="3573016"/>
            <a:ext cx="2448271" cy="1569660"/>
          </a:xfrm>
          <a:prstGeom prst="rect">
            <a:avLst/>
          </a:prstGeom>
          <a:noFill/>
        </p:spPr>
        <p:txBody>
          <a:bodyPr wrap="square" lIns="91440" tIns="45720" rIns="91440" bIns="45720">
            <a:spAutoFit/>
            <a:scene3d>
              <a:camera prst="perspectiveRelaxedModerately"/>
              <a:lightRig rig="threePt" dir="t"/>
            </a:scene3d>
          </a:bodyPr>
          <a:lstStyle/>
          <a:p>
            <a:pPr algn="ctr"/>
            <a:r>
              <a:rPr lang="fr-FR" sz="96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3">
                      <a:satMod val="175000"/>
                      <a:alpha val="40000"/>
                    </a:schemeClr>
                  </a:glow>
                  <a:outerShdw blurRad="41275" dist="12700" dir="12000000" algn="tl" rotWithShape="0">
                    <a:srgbClr val="000000">
                      <a:alpha val="40000"/>
                    </a:srgbClr>
                  </a:outerShdw>
                </a:effectLst>
              </a:rPr>
              <a:t>VS</a:t>
            </a:r>
            <a:endParaRPr lang="fr-FR" sz="96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228600">
                  <a:schemeClr val="accent3">
                    <a:satMod val="175000"/>
                    <a:alpha val="40000"/>
                  </a:schemeClr>
                </a:glow>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4.16667E-6 1.11111E-6 L 0.29931 0.11551 " pathEditMode="relative" ptsTypes="AA">
                                      <p:cBhvr>
                                        <p:cTn id="45" dur="500" fill="hold"/>
                                        <p:tgtEl>
                                          <p:spTgt spid="6"/>
                                        </p:tgtEl>
                                        <p:attrNameLst>
                                          <p:attrName>ppt_x</p:attrName>
                                          <p:attrName>ppt_y</p:attrName>
                                        </p:attrNameLst>
                                      </p:cBhvr>
                                    </p:animMotion>
                                  </p:childTnLst>
                                </p:cTn>
                              </p:par>
                              <p:par>
                                <p:cTn id="46" presetID="2" presetClass="entr" presetSubtype="8"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0-#ppt_w/2"/>
                                          </p:val>
                                        </p:tav>
                                        <p:tav tm="100000">
                                          <p:val>
                                            <p:strVal val="#ppt_x"/>
                                          </p:val>
                                        </p:tav>
                                      </p:tavLst>
                                    </p:anim>
                                    <p:anim calcmode="lin" valueType="num">
                                      <p:cBhvr additive="base">
                                        <p:cTn id="49" dur="500" fill="hold"/>
                                        <p:tgtEl>
                                          <p:spTgt spid="9"/>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3" presetClass="entr" presetSubtype="16"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adobe_flash_logo.gif"/>
          <p:cNvPicPr>
            <a:picLocks noChangeAspect="1"/>
          </p:cNvPicPr>
          <p:nvPr/>
        </p:nvPicPr>
        <p:blipFill>
          <a:blip r:embed="rId3" cstate="print"/>
          <a:stretch>
            <a:fillRect/>
          </a:stretch>
        </p:blipFill>
        <p:spPr>
          <a:xfrm>
            <a:off x="6156176" y="4762500"/>
            <a:ext cx="2390775" cy="2095500"/>
          </a:xfrm>
          <a:prstGeom prst="rect">
            <a:avLst/>
          </a:prstGeom>
        </p:spPr>
      </p:pic>
      <p:pic>
        <p:nvPicPr>
          <p:cNvPr id="7" name="Image 6" descr="microsoft-silverlight-logo.png"/>
          <p:cNvPicPr>
            <a:picLocks noChangeAspect="1"/>
          </p:cNvPicPr>
          <p:nvPr/>
        </p:nvPicPr>
        <p:blipFill>
          <a:blip r:embed="rId4" cstate="print"/>
          <a:stretch>
            <a:fillRect/>
          </a:stretch>
        </p:blipFill>
        <p:spPr>
          <a:xfrm>
            <a:off x="0" y="1700808"/>
            <a:ext cx="3384376" cy="2506553"/>
          </a:xfrm>
          <a:prstGeom prst="rect">
            <a:avLst/>
          </a:prstGeom>
        </p:spPr>
      </p:pic>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versus </a:t>
            </a:r>
            <a:r>
              <a:rPr lang="fr-FR" sz="2700" dirty="0" err="1" smtClean="0">
                <a:solidFill>
                  <a:schemeClr val="accent2">
                    <a:lumMod val="60000"/>
                    <a:lumOff val="40000"/>
                  </a:schemeClr>
                </a:solidFill>
              </a:rPr>
              <a:t>its</a:t>
            </a:r>
            <a:r>
              <a:rPr lang="fr-FR" sz="2700" dirty="0" smtClean="0">
                <a:solidFill>
                  <a:schemeClr val="accent2">
                    <a:lumMod val="60000"/>
                    <a:lumOff val="40000"/>
                  </a:schemeClr>
                </a:solidFill>
              </a:rPr>
              <a:t> alternatives</a:t>
            </a:r>
            <a:r>
              <a:rPr lang="fr-FR" dirty="0" smtClean="0"/>
              <a:t/>
            </a:r>
            <a:br>
              <a:rPr lang="fr-FR" dirty="0" smtClean="0"/>
            </a:br>
            <a:r>
              <a:rPr lang="fr-FR" dirty="0" err="1" smtClean="0"/>
              <a:t>Silverlight</a:t>
            </a:r>
            <a:r>
              <a:rPr lang="fr-FR" dirty="0" smtClean="0"/>
              <a:t> or Flash? (1)</a:t>
            </a:r>
            <a:endParaRPr lang="fr-FR" dirty="0"/>
          </a:p>
        </p:txBody>
      </p:sp>
      <p:graphicFrame>
        <p:nvGraphicFramePr>
          <p:cNvPr id="10" name="Espace réservé du contenu 9"/>
          <p:cNvGraphicFramePr>
            <a:graphicFrameLocks noGrp="1"/>
          </p:cNvGraphicFramePr>
          <p:nvPr>
            <p:ph idx="1"/>
          </p:nvPr>
        </p:nvGraphicFramePr>
        <p:xfrm>
          <a:off x="914400" y="1916832"/>
          <a:ext cx="8229600" cy="4389437"/>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fade">
                                      <p:cBhvr>
                                        <p:cTn id="7" dur="500"/>
                                        <p:tgtEl>
                                          <p:spTgt spid="10">
                                            <p:graphicEl>
                                              <a:chart seriesIdx="-3" categoryIdx="-3" bldStep="gridLegen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fade">
                                      <p:cBhvr>
                                        <p:cTn id="11" dur="500"/>
                                        <p:tgtEl>
                                          <p:spTgt spid="10">
                                            <p:graphicEl>
                                              <a:chart seriesIdx="0" categoryIdx="-4" bldStep="series"/>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fade">
                                      <p:cBhvr>
                                        <p:cTn id="15" dur="500"/>
                                        <p:tgtEl>
                                          <p:spTgt spid="10">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microsoft-silverlight-logo.png"/>
          <p:cNvPicPr>
            <a:picLocks noChangeAspect="1"/>
          </p:cNvPicPr>
          <p:nvPr/>
        </p:nvPicPr>
        <p:blipFill>
          <a:blip r:embed="rId3" cstate="print"/>
          <a:stretch>
            <a:fillRect/>
          </a:stretch>
        </p:blipFill>
        <p:spPr>
          <a:xfrm>
            <a:off x="4117486" y="2060848"/>
            <a:ext cx="5026514" cy="3722762"/>
          </a:xfrm>
          <a:prstGeom prst="rect">
            <a:avLst/>
          </a:prstGeom>
        </p:spPr>
      </p:pic>
      <p:sp>
        <p:nvSpPr>
          <p:cNvPr id="2" name="Titre 1"/>
          <p:cNvSpPr>
            <a:spLocks noGrp="1"/>
          </p:cNvSpPr>
          <p:nvPr>
            <p:ph type="title"/>
          </p:nvPr>
        </p:nvSpPr>
        <p:spPr/>
        <p:txBody>
          <a:bodyPr/>
          <a:lstStyle/>
          <a:p>
            <a:r>
              <a:rPr lang="fr-FR" dirty="0" err="1" smtClean="0"/>
              <a:t>Summary</a:t>
            </a:r>
            <a:endParaRPr lang="fr-FR" dirty="0"/>
          </a:p>
        </p:txBody>
      </p:sp>
      <p:sp>
        <p:nvSpPr>
          <p:cNvPr id="3" name="Espace réservé du contenu 2"/>
          <p:cNvSpPr>
            <a:spLocks noGrp="1"/>
          </p:cNvSpPr>
          <p:nvPr>
            <p:ph idx="1"/>
          </p:nvPr>
        </p:nvSpPr>
        <p:spPr/>
        <p:txBody>
          <a:bodyPr>
            <a:normAutofit fontScale="92500" lnSpcReduction="10000"/>
          </a:bodyPr>
          <a:lstStyle/>
          <a:p>
            <a:pPr marL="514350" indent="-514350">
              <a:buFont typeface="+mj-lt"/>
              <a:buAutoNum type="arabicPeriod"/>
            </a:pPr>
            <a:r>
              <a:rPr lang="fr-FR" dirty="0" smtClean="0"/>
              <a:t>The .NET technologies</a:t>
            </a:r>
          </a:p>
          <a:p>
            <a:pPr marL="788670" lvl="1" indent="-514350">
              <a:buFont typeface="+mj-lt"/>
              <a:buAutoNum type="alphaLcParenR"/>
            </a:pPr>
            <a:r>
              <a:rPr lang="fr-FR" sz="1800" dirty="0" smtClean="0"/>
              <a:t>C# and XAML</a:t>
            </a:r>
          </a:p>
          <a:p>
            <a:pPr marL="788670" lvl="1" indent="-514350">
              <a:buFont typeface="+mj-lt"/>
              <a:buAutoNum type="alphaLcParenR"/>
            </a:pPr>
            <a:r>
              <a:rPr lang="fr-FR" sz="1800" dirty="0" smtClean="0"/>
              <a:t>Windows </a:t>
            </a:r>
            <a:r>
              <a:rPr lang="fr-FR" sz="1800" dirty="0" err="1" smtClean="0"/>
              <a:t>Presentation</a:t>
            </a:r>
            <a:r>
              <a:rPr lang="fr-FR" sz="1800" dirty="0" smtClean="0"/>
              <a:t> </a:t>
            </a:r>
            <a:r>
              <a:rPr lang="fr-FR" sz="1800" dirty="0" err="1" smtClean="0"/>
              <a:t>Foundation</a:t>
            </a:r>
            <a:r>
              <a:rPr lang="fr-FR" sz="1800" dirty="0" smtClean="0"/>
              <a:t> (WPF)</a:t>
            </a:r>
          </a:p>
          <a:p>
            <a:pPr marL="514350" indent="-514350">
              <a:buFont typeface="+mj-lt"/>
              <a:buAutoNum type="arabicPeriod"/>
            </a:pPr>
            <a:r>
              <a:rPr lang="fr-FR" sz="2400" dirty="0" err="1" smtClean="0"/>
              <a:t>Silverlight</a:t>
            </a:r>
            <a:r>
              <a:rPr lang="fr-FR" sz="2400" dirty="0" smtClean="0"/>
              <a:t> : the </a:t>
            </a:r>
            <a:r>
              <a:rPr lang="fr-FR" sz="2400" dirty="0" err="1" smtClean="0"/>
              <a:t>technical</a:t>
            </a:r>
            <a:r>
              <a:rPr lang="fr-FR" sz="2400" dirty="0" smtClean="0"/>
              <a:t> </a:t>
            </a:r>
            <a:r>
              <a:rPr lang="fr-FR" sz="2400" dirty="0" err="1" smtClean="0"/>
              <a:t>side</a:t>
            </a:r>
            <a:endParaRPr lang="fr-FR" sz="2400" dirty="0" smtClean="0"/>
          </a:p>
          <a:p>
            <a:pPr marL="788670" lvl="1" indent="-514350">
              <a:buFont typeface="+mj-lt"/>
              <a:buAutoNum type="alphaLcParenR"/>
            </a:pPr>
            <a:r>
              <a:rPr lang="fr-FR" sz="1800" dirty="0" err="1" smtClean="0"/>
              <a:t>What</a:t>
            </a:r>
            <a:r>
              <a:rPr lang="fr-FR" sz="1800" dirty="0" smtClean="0"/>
              <a:t> </a:t>
            </a:r>
            <a:r>
              <a:rPr lang="fr-FR" sz="1800" dirty="0" err="1" smtClean="0"/>
              <a:t>is</a:t>
            </a:r>
            <a:r>
              <a:rPr lang="fr-FR" sz="1800" dirty="0" smtClean="0"/>
              <a:t> </a:t>
            </a:r>
            <a:r>
              <a:rPr lang="fr-FR" sz="1800" dirty="0" err="1" smtClean="0"/>
              <a:t>Silverlight</a:t>
            </a:r>
            <a:r>
              <a:rPr lang="fr-FR" sz="1800" dirty="0" smtClean="0"/>
              <a:t>?</a:t>
            </a:r>
          </a:p>
          <a:p>
            <a:pPr marL="788670" lvl="1" indent="-514350">
              <a:buFont typeface="+mj-lt"/>
              <a:buAutoNum type="alphaLcParenR"/>
            </a:pPr>
            <a:r>
              <a:rPr lang="fr-FR" sz="1800" dirty="0" smtClean="0"/>
              <a:t>Versions </a:t>
            </a:r>
            <a:r>
              <a:rPr lang="fr-FR" sz="1800" dirty="0" err="1" smtClean="0"/>
              <a:t>history</a:t>
            </a:r>
            <a:endParaRPr lang="fr-FR" sz="1800" dirty="0" smtClean="0"/>
          </a:p>
          <a:p>
            <a:pPr marL="788670" lvl="1" indent="-514350">
              <a:buFont typeface="+mj-lt"/>
              <a:buAutoNum type="alphaLcParenR"/>
            </a:pPr>
            <a:r>
              <a:rPr lang="fr-FR" sz="1800" dirty="0" err="1" smtClean="0"/>
              <a:t>What</a:t>
            </a:r>
            <a:r>
              <a:rPr lang="fr-FR" sz="1800" dirty="0" smtClean="0"/>
              <a:t> </a:t>
            </a:r>
            <a:r>
              <a:rPr lang="fr-FR" sz="1800" dirty="0" err="1" smtClean="0"/>
              <a:t>can</a:t>
            </a:r>
            <a:r>
              <a:rPr lang="fr-FR" sz="1800" dirty="0" smtClean="0"/>
              <a:t> I do </a:t>
            </a:r>
            <a:r>
              <a:rPr lang="fr-FR" sz="1800" dirty="0" err="1" smtClean="0"/>
              <a:t>with</a:t>
            </a:r>
            <a:r>
              <a:rPr lang="fr-FR" sz="1800" dirty="0" smtClean="0"/>
              <a:t> </a:t>
            </a:r>
            <a:r>
              <a:rPr lang="fr-FR" sz="1800" dirty="0" err="1" smtClean="0"/>
              <a:t>Silverlight</a:t>
            </a:r>
            <a:r>
              <a:rPr lang="fr-FR" sz="1800" dirty="0" smtClean="0"/>
              <a:t>?</a:t>
            </a:r>
          </a:p>
          <a:p>
            <a:pPr marL="788670" lvl="1" indent="-514350">
              <a:buFont typeface="+mj-lt"/>
              <a:buAutoNum type="alphaLcParenR"/>
            </a:pPr>
            <a:r>
              <a:rPr lang="fr-FR" sz="1800" dirty="0" smtClean="0"/>
              <a:t>How </a:t>
            </a:r>
            <a:r>
              <a:rPr lang="fr-FR" sz="1800" dirty="0" err="1" smtClean="0"/>
              <a:t>can</a:t>
            </a:r>
            <a:r>
              <a:rPr lang="fr-FR" sz="1800" dirty="0" smtClean="0"/>
              <a:t> I </a:t>
            </a:r>
            <a:r>
              <a:rPr lang="fr-FR" sz="1800" dirty="0" err="1" smtClean="0"/>
              <a:t>develop</a:t>
            </a:r>
            <a:r>
              <a:rPr lang="fr-FR" sz="1800" dirty="0" smtClean="0"/>
              <a:t> </a:t>
            </a:r>
            <a:r>
              <a:rPr lang="fr-FR" sz="1800" dirty="0" err="1" smtClean="0"/>
              <a:t>Silverlight</a:t>
            </a:r>
            <a:r>
              <a:rPr lang="fr-FR" sz="1800" dirty="0" smtClean="0"/>
              <a:t> applications</a:t>
            </a:r>
            <a:r>
              <a:rPr lang="fr-FR" sz="1800" dirty="0" smtClean="0"/>
              <a:t>?</a:t>
            </a:r>
          </a:p>
          <a:p>
            <a:pPr marL="788670" lvl="1" indent="-514350">
              <a:buFont typeface="+mj-lt"/>
              <a:buAutoNum type="alphaLcParenR"/>
            </a:pPr>
            <a:r>
              <a:rPr lang="fr-FR" sz="1800" dirty="0" smtClean="0"/>
              <a:t>Live </a:t>
            </a:r>
            <a:r>
              <a:rPr lang="fr-FR" sz="1800" dirty="0" err="1" smtClean="0"/>
              <a:t>demonstration</a:t>
            </a:r>
            <a:endParaRPr lang="fr-FR" sz="1800" dirty="0" smtClean="0"/>
          </a:p>
          <a:p>
            <a:pPr marL="514350" indent="-514350">
              <a:buFont typeface="+mj-lt"/>
              <a:buAutoNum type="arabicPeriod"/>
            </a:pPr>
            <a:r>
              <a:rPr lang="fr-FR" sz="2400" dirty="0" err="1" smtClean="0"/>
              <a:t>Silverlight</a:t>
            </a:r>
            <a:r>
              <a:rPr lang="fr-FR" sz="2400" dirty="0" smtClean="0"/>
              <a:t> versus </a:t>
            </a:r>
            <a:r>
              <a:rPr lang="fr-FR" sz="2400" dirty="0" err="1" smtClean="0"/>
              <a:t>its</a:t>
            </a:r>
            <a:r>
              <a:rPr lang="fr-FR" sz="2400" dirty="0" smtClean="0"/>
              <a:t> alternatives</a:t>
            </a:r>
          </a:p>
          <a:p>
            <a:pPr marL="788670" lvl="1" indent="-514350">
              <a:buFont typeface="+mj-lt"/>
              <a:buAutoNum type="alphaLcParenR"/>
            </a:pPr>
            <a:r>
              <a:rPr lang="fr-FR" sz="1800" dirty="0" err="1" smtClean="0"/>
              <a:t>What</a:t>
            </a:r>
            <a:r>
              <a:rPr lang="fr-FR" sz="1800" dirty="0" smtClean="0"/>
              <a:t> are the alternatives?</a:t>
            </a:r>
          </a:p>
          <a:p>
            <a:pPr marL="788670" lvl="1" indent="-514350">
              <a:buFont typeface="+mj-lt"/>
              <a:buAutoNum type="alphaLcParenR"/>
            </a:pPr>
            <a:r>
              <a:rPr lang="fr-FR" sz="1800" dirty="0" err="1" smtClean="0"/>
              <a:t>Silverlight</a:t>
            </a:r>
            <a:r>
              <a:rPr lang="fr-FR" sz="1800" dirty="0" smtClean="0"/>
              <a:t> or Flash?</a:t>
            </a:r>
          </a:p>
          <a:p>
            <a:pPr marL="788670" lvl="1" indent="-514350">
              <a:buFont typeface="+mj-lt"/>
              <a:buAutoNum type="alphaLcParenR"/>
            </a:pPr>
            <a:r>
              <a:rPr lang="fr-FR" sz="1800" dirty="0" err="1" smtClean="0"/>
              <a:t>What</a:t>
            </a:r>
            <a:r>
              <a:rPr lang="fr-FR" sz="1800" dirty="0" smtClean="0"/>
              <a:t> about HTML5?</a:t>
            </a:r>
          </a:p>
          <a:p>
            <a:pPr marL="788670" lvl="1" indent="-514350">
              <a:buFont typeface="+mj-lt"/>
              <a:buAutoNum type="alphaLcParenR"/>
            </a:pPr>
            <a:r>
              <a:rPr lang="fr-FR" sz="1800" dirty="0" smtClean="0"/>
              <a:t>Questions? </a:t>
            </a:r>
            <a:r>
              <a:rPr lang="fr-FR" sz="1800" dirty="0" err="1" smtClean="0"/>
              <a:t>Comments</a:t>
            </a:r>
            <a:r>
              <a:rPr lang="fr-FR" sz="1800" dirty="0" smtClean="0"/>
              <a:t>?</a:t>
            </a:r>
            <a:endParaRPr lang="fr-F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adobe_flash_logo.gif"/>
          <p:cNvPicPr>
            <a:picLocks noChangeAspect="1"/>
          </p:cNvPicPr>
          <p:nvPr/>
        </p:nvPicPr>
        <p:blipFill>
          <a:blip r:embed="rId3" cstate="print"/>
          <a:stretch>
            <a:fillRect/>
          </a:stretch>
        </p:blipFill>
        <p:spPr>
          <a:xfrm>
            <a:off x="6156176" y="4762500"/>
            <a:ext cx="2390775" cy="2095500"/>
          </a:xfrm>
          <a:prstGeom prst="rect">
            <a:avLst/>
          </a:prstGeom>
        </p:spPr>
      </p:pic>
      <p:pic>
        <p:nvPicPr>
          <p:cNvPr id="4" name="Image 3" descr="microsoft-silverlight-logo.png"/>
          <p:cNvPicPr>
            <a:picLocks noChangeAspect="1"/>
          </p:cNvPicPr>
          <p:nvPr/>
        </p:nvPicPr>
        <p:blipFill>
          <a:blip r:embed="rId4" cstate="print"/>
          <a:stretch>
            <a:fillRect/>
          </a:stretch>
        </p:blipFill>
        <p:spPr>
          <a:xfrm>
            <a:off x="0" y="1844824"/>
            <a:ext cx="3384376" cy="2506553"/>
          </a:xfrm>
          <a:prstGeom prst="rect">
            <a:avLst/>
          </a:prstGeom>
        </p:spPr>
      </p:pic>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versus </a:t>
            </a:r>
            <a:r>
              <a:rPr lang="fr-FR" sz="2700" dirty="0" err="1" smtClean="0">
                <a:solidFill>
                  <a:schemeClr val="accent2">
                    <a:lumMod val="60000"/>
                    <a:lumOff val="40000"/>
                  </a:schemeClr>
                </a:solidFill>
              </a:rPr>
              <a:t>its</a:t>
            </a:r>
            <a:r>
              <a:rPr lang="fr-FR" sz="2700" dirty="0" smtClean="0">
                <a:solidFill>
                  <a:schemeClr val="accent2">
                    <a:lumMod val="60000"/>
                    <a:lumOff val="40000"/>
                  </a:schemeClr>
                </a:solidFill>
              </a:rPr>
              <a:t> alternatives</a:t>
            </a:r>
            <a:r>
              <a:rPr lang="fr-FR" dirty="0" smtClean="0"/>
              <a:t/>
            </a:r>
            <a:br>
              <a:rPr lang="fr-FR" dirty="0" smtClean="0"/>
            </a:br>
            <a:r>
              <a:rPr lang="fr-FR" dirty="0" err="1" smtClean="0"/>
              <a:t>Silverlight</a:t>
            </a:r>
            <a:r>
              <a:rPr lang="fr-FR" dirty="0" smtClean="0"/>
              <a:t> or Flash? (2)</a:t>
            </a:r>
            <a:endParaRPr lang="fr-FR" dirty="0"/>
          </a:p>
        </p:txBody>
      </p:sp>
      <p:graphicFrame>
        <p:nvGraphicFramePr>
          <p:cNvPr id="6" name="Espace réservé du contenu 5"/>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BD1ACF72-77F3-481E-9917-ACA7D628A5F3}"/>
                                            </p:graphicEl>
                                          </p:spTgt>
                                        </p:tgtEl>
                                        <p:attrNameLst>
                                          <p:attrName>style.visibility</p:attrName>
                                        </p:attrNameLst>
                                      </p:cBhvr>
                                      <p:to>
                                        <p:strVal val="visible"/>
                                      </p:to>
                                    </p:set>
                                    <p:animEffect transition="in" filter="fade">
                                      <p:cBhvr>
                                        <p:cTn id="7" dur="500"/>
                                        <p:tgtEl>
                                          <p:spTgt spid="6">
                                            <p:graphicEl>
                                              <a:dgm id="{BD1ACF72-77F3-481E-9917-ACA7D628A5F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
                                            <p:graphicEl>
                                              <a:dgm id="{936BDC29-3C39-4671-A9DE-C1E74ADCF8A5}"/>
                                            </p:graphicEl>
                                          </p:spTgt>
                                        </p:tgtEl>
                                        <p:attrNameLst>
                                          <p:attrName>style.visibility</p:attrName>
                                        </p:attrNameLst>
                                      </p:cBhvr>
                                      <p:to>
                                        <p:strVal val="visible"/>
                                      </p:to>
                                    </p:set>
                                    <p:animEffect transition="in" filter="slide(fromTop)">
                                      <p:cBhvr>
                                        <p:cTn id="12" dur="500"/>
                                        <p:tgtEl>
                                          <p:spTgt spid="6">
                                            <p:graphicEl>
                                              <a:dgm id="{936BDC29-3C39-4671-A9DE-C1E74ADCF8A5}"/>
                                            </p:graphicEl>
                                          </p:spTgt>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6">
                                            <p:graphicEl>
                                              <a:dgm id="{72E12339-01CF-4F68-89F5-9359675803A3}"/>
                                            </p:graphicEl>
                                          </p:spTgt>
                                        </p:tgtEl>
                                        <p:attrNameLst>
                                          <p:attrName>style.visibility</p:attrName>
                                        </p:attrNameLst>
                                      </p:cBhvr>
                                      <p:to>
                                        <p:strVal val="visible"/>
                                      </p:to>
                                    </p:set>
                                    <p:animEffect transition="in" filter="slide(fromTop)">
                                      <p:cBhvr>
                                        <p:cTn id="15" dur="500"/>
                                        <p:tgtEl>
                                          <p:spTgt spid="6">
                                            <p:graphicEl>
                                              <a:dgm id="{72E12339-01CF-4F68-89F5-9359675803A3}"/>
                                            </p:graphicEl>
                                          </p:spTgt>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6">
                                            <p:graphicEl>
                                              <a:dgm id="{AF238B12-97B6-4665-A1B8-6C573E95567E}"/>
                                            </p:graphicEl>
                                          </p:spTgt>
                                        </p:tgtEl>
                                        <p:attrNameLst>
                                          <p:attrName>style.visibility</p:attrName>
                                        </p:attrNameLst>
                                      </p:cBhvr>
                                      <p:to>
                                        <p:strVal val="visible"/>
                                      </p:to>
                                    </p:set>
                                    <p:anim calcmode="lin" valueType="num">
                                      <p:cBhvr additive="base">
                                        <p:cTn id="18" dur="500" fill="hold"/>
                                        <p:tgtEl>
                                          <p:spTgt spid="6">
                                            <p:graphicEl>
                                              <a:dgm id="{AF238B12-97B6-4665-A1B8-6C573E95567E}"/>
                                            </p:graphic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graphicEl>
                                              <a:dgm id="{AF238B12-97B6-4665-A1B8-6C573E95567E}"/>
                                            </p:graphic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6">
                                            <p:graphicEl>
                                              <a:dgm id="{236D3E95-3CBF-4812-97E3-C44583E8AF2A}"/>
                                            </p:graphicEl>
                                          </p:spTgt>
                                        </p:tgtEl>
                                        <p:attrNameLst>
                                          <p:attrName>style.visibility</p:attrName>
                                        </p:attrNameLst>
                                      </p:cBhvr>
                                      <p:to>
                                        <p:strVal val="visible"/>
                                      </p:to>
                                    </p:set>
                                    <p:anim calcmode="lin" valueType="num">
                                      <p:cBhvr additive="base">
                                        <p:cTn id="22" dur="500" fill="hold"/>
                                        <p:tgtEl>
                                          <p:spTgt spid="6">
                                            <p:graphicEl>
                                              <a:dgm id="{236D3E95-3CBF-4812-97E3-C44583E8AF2A}"/>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graphicEl>
                                              <a:dgm id="{236D3E95-3CBF-4812-97E3-C44583E8AF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HTML5-logo.png"/>
          <p:cNvPicPr>
            <a:picLocks noChangeAspect="1"/>
          </p:cNvPicPr>
          <p:nvPr/>
        </p:nvPicPr>
        <p:blipFill>
          <a:blip r:embed="rId3" cstate="print"/>
          <a:stretch>
            <a:fillRect/>
          </a:stretch>
        </p:blipFill>
        <p:spPr>
          <a:xfrm>
            <a:off x="6142484" y="3481294"/>
            <a:ext cx="3001516" cy="3376706"/>
          </a:xfrm>
          <a:prstGeom prst="rect">
            <a:avLst/>
          </a:prstGeom>
        </p:spPr>
      </p:pic>
      <p:pic>
        <p:nvPicPr>
          <p:cNvPr id="4" name="Image 3" descr="microsoft-silverlight-logo.png"/>
          <p:cNvPicPr>
            <a:picLocks noChangeAspect="1"/>
          </p:cNvPicPr>
          <p:nvPr/>
        </p:nvPicPr>
        <p:blipFill>
          <a:blip r:embed="rId4" cstate="print"/>
          <a:stretch>
            <a:fillRect/>
          </a:stretch>
        </p:blipFill>
        <p:spPr>
          <a:xfrm>
            <a:off x="0" y="1700808"/>
            <a:ext cx="3384376" cy="2506553"/>
          </a:xfrm>
          <a:prstGeom prst="rect">
            <a:avLst/>
          </a:prstGeom>
        </p:spPr>
      </p:pic>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versus </a:t>
            </a:r>
            <a:r>
              <a:rPr lang="fr-FR" sz="2700" dirty="0" err="1" smtClean="0">
                <a:solidFill>
                  <a:schemeClr val="accent2">
                    <a:lumMod val="60000"/>
                    <a:lumOff val="40000"/>
                  </a:schemeClr>
                </a:solidFill>
              </a:rPr>
              <a:t>its</a:t>
            </a:r>
            <a:r>
              <a:rPr lang="fr-FR" sz="2700" dirty="0" smtClean="0">
                <a:solidFill>
                  <a:schemeClr val="accent2">
                    <a:lumMod val="60000"/>
                    <a:lumOff val="40000"/>
                  </a:schemeClr>
                </a:solidFill>
              </a:rPr>
              <a:t> alternatives</a:t>
            </a:r>
            <a:r>
              <a:rPr lang="fr-FR" dirty="0" smtClean="0"/>
              <a:t/>
            </a:r>
            <a:br>
              <a:rPr lang="fr-FR" dirty="0" smtClean="0"/>
            </a:br>
            <a:r>
              <a:rPr lang="fr-FR" dirty="0" err="1" smtClean="0"/>
              <a:t>What</a:t>
            </a:r>
            <a:r>
              <a:rPr lang="fr-FR" dirty="0" smtClean="0"/>
              <a:t> about HTML5?</a:t>
            </a:r>
            <a:endParaRPr lang="fr-FR" dirty="0"/>
          </a:p>
        </p:txBody>
      </p:sp>
      <p:sp>
        <p:nvSpPr>
          <p:cNvPr id="3" name="Espace réservé du contenu 2"/>
          <p:cNvSpPr>
            <a:spLocks noGrp="1"/>
          </p:cNvSpPr>
          <p:nvPr>
            <p:ph idx="1"/>
          </p:nvPr>
        </p:nvSpPr>
        <p:spPr>
          <a:solidFill>
            <a:schemeClr val="lt1">
              <a:alpha val="30000"/>
            </a:schemeClr>
          </a:solidFill>
        </p:spPr>
        <p:style>
          <a:lnRef idx="2">
            <a:schemeClr val="accent2"/>
          </a:lnRef>
          <a:fillRef idx="1">
            <a:schemeClr val="lt1"/>
          </a:fillRef>
          <a:effectRef idx="0">
            <a:schemeClr val="accent2"/>
          </a:effectRef>
          <a:fontRef idx="minor">
            <a:schemeClr val="dk1"/>
          </a:fontRef>
        </p:style>
        <p:txBody>
          <a:bodyPr/>
          <a:lstStyle/>
          <a:p>
            <a:r>
              <a:rPr lang="fr-FR" dirty="0" smtClean="0"/>
              <a:t>HTML5 : The </a:t>
            </a:r>
            <a:r>
              <a:rPr lang="fr-FR" dirty="0" err="1" smtClean="0"/>
              <a:t>greatest</a:t>
            </a:r>
            <a:r>
              <a:rPr lang="fr-FR" dirty="0" smtClean="0"/>
              <a:t> </a:t>
            </a:r>
            <a:r>
              <a:rPr lang="fr-FR" dirty="0" err="1" smtClean="0"/>
              <a:t>threat</a:t>
            </a:r>
            <a:r>
              <a:rPr lang="fr-FR" dirty="0" smtClean="0"/>
              <a:t> for Flash and </a:t>
            </a:r>
            <a:r>
              <a:rPr lang="fr-FR" dirty="0" err="1" smtClean="0"/>
              <a:t>Silverlight</a:t>
            </a:r>
            <a:r>
              <a:rPr lang="fr-FR" dirty="0" smtClean="0"/>
              <a:t>?</a:t>
            </a:r>
          </a:p>
          <a:p>
            <a:r>
              <a:rPr lang="fr-FR" dirty="0" smtClean="0"/>
              <a:t>HTML5 </a:t>
            </a:r>
            <a:r>
              <a:rPr lang="fr-FR" dirty="0" err="1" smtClean="0"/>
              <a:t>does</a:t>
            </a:r>
            <a:r>
              <a:rPr lang="fr-FR" dirty="0" smtClean="0"/>
              <a:t> not </a:t>
            </a:r>
            <a:r>
              <a:rPr lang="fr-FR" dirty="0" err="1" smtClean="0"/>
              <a:t>provide</a:t>
            </a:r>
            <a:r>
              <a:rPr lang="fr-FR" dirty="0" smtClean="0"/>
              <a:t> </a:t>
            </a:r>
            <a:r>
              <a:rPr lang="fr-FR" dirty="0" err="1" smtClean="0"/>
              <a:t>such</a:t>
            </a:r>
            <a:r>
              <a:rPr lang="fr-FR" dirty="0" smtClean="0"/>
              <a:t> </a:t>
            </a:r>
            <a:r>
              <a:rPr lang="fr-FR" dirty="0" err="1" smtClean="0"/>
              <a:t>advanced</a:t>
            </a:r>
            <a:r>
              <a:rPr lang="fr-FR" dirty="0" smtClean="0"/>
              <a:t> media </a:t>
            </a:r>
            <a:r>
              <a:rPr lang="fr-FR" dirty="0" err="1" smtClean="0"/>
              <a:t>features</a:t>
            </a:r>
            <a:r>
              <a:rPr lang="fr-FR" dirty="0" smtClean="0"/>
              <a:t> as </a:t>
            </a:r>
            <a:r>
              <a:rPr lang="fr-FR" dirty="0" err="1" smtClean="0"/>
              <a:t>Silverlight</a:t>
            </a:r>
            <a:r>
              <a:rPr lang="fr-FR" dirty="0" smtClean="0"/>
              <a:t> </a:t>
            </a:r>
            <a:r>
              <a:rPr lang="fr-FR" dirty="0" err="1" smtClean="0"/>
              <a:t>does</a:t>
            </a:r>
            <a:endParaRPr lang="fr-FR" dirty="0" smtClean="0"/>
          </a:p>
          <a:p>
            <a:r>
              <a:rPr lang="fr-FR" dirty="0" smtClean="0"/>
              <a:t>HTML5 </a:t>
            </a:r>
            <a:r>
              <a:rPr lang="fr-FR" dirty="0" smtClean="0"/>
              <a:t>faces </a:t>
            </a:r>
            <a:r>
              <a:rPr lang="fr-FR" dirty="0" err="1" smtClean="0"/>
              <a:t>many</a:t>
            </a:r>
            <a:r>
              <a:rPr lang="fr-FR" dirty="0" smtClean="0"/>
              <a:t> challenges…</a:t>
            </a:r>
          </a:p>
          <a:p>
            <a:r>
              <a:rPr lang="fr-FR" dirty="0" err="1" smtClean="0"/>
              <a:t>Proprietary</a:t>
            </a:r>
            <a:r>
              <a:rPr lang="fr-FR" dirty="0" smtClean="0"/>
              <a:t> </a:t>
            </a:r>
            <a:r>
              <a:rPr lang="fr-FR" dirty="0" err="1" smtClean="0"/>
              <a:t>add</a:t>
            </a:r>
            <a:r>
              <a:rPr lang="fr-FR" dirty="0" smtClean="0"/>
              <a:t>-</a:t>
            </a:r>
            <a:r>
              <a:rPr lang="fr-FR" dirty="0" err="1" smtClean="0"/>
              <a:t>ons</a:t>
            </a:r>
            <a:r>
              <a:rPr lang="fr-FR" dirty="0" smtClean="0"/>
              <a:t> versus W3C standards</a:t>
            </a:r>
          </a:p>
          <a:p>
            <a:r>
              <a:rPr lang="fr-FR" dirty="0" err="1" smtClean="0"/>
              <a:t>Proprietary</a:t>
            </a:r>
            <a:r>
              <a:rPr lang="fr-FR" dirty="0" smtClean="0"/>
              <a:t> </a:t>
            </a:r>
            <a:r>
              <a:rPr lang="fr-FR" dirty="0" err="1" smtClean="0"/>
              <a:t>add</a:t>
            </a:r>
            <a:r>
              <a:rPr lang="fr-FR" dirty="0" smtClean="0"/>
              <a:t>-</a:t>
            </a:r>
            <a:r>
              <a:rPr lang="fr-FR" dirty="0" err="1" smtClean="0"/>
              <a:t>ons</a:t>
            </a:r>
            <a:r>
              <a:rPr lang="fr-FR" dirty="0" smtClean="0"/>
              <a:t> are </a:t>
            </a:r>
            <a:r>
              <a:rPr lang="fr-FR" dirty="0" err="1" smtClean="0"/>
              <a:t>available</a:t>
            </a:r>
            <a:r>
              <a:rPr lang="fr-FR" dirty="0" smtClean="0"/>
              <a:t>, </a:t>
            </a:r>
            <a:r>
              <a:rPr lang="fr-FR" dirty="0" err="1" smtClean="0"/>
              <a:t>reliable</a:t>
            </a:r>
            <a:r>
              <a:rPr lang="fr-FR" dirty="0" smtClean="0"/>
              <a:t>, </a:t>
            </a:r>
            <a:r>
              <a:rPr lang="fr-FR" dirty="0" err="1" smtClean="0"/>
              <a:t>known</a:t>
            </a:r>
            <a:r>
              <a:rPr lang="fr-FR" dirty="0" smtClean="0"/>
              <a:t> by the </a:t>
            </a:r>
            <a:r>
              <a:rPr lang="fr-FR" dirty="0" err="1" smtClean="0"/>
              <a:t>developers</a:t>
            </a:r>
            <a:r>
              <a:rPr lang="fr-FR" dirty="0" smtClean="0"/>
              <a:t>, NOW.</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slide(fromTop)">
                                      <p:cBhvr>
                                        <p:cTn id="7" dur="500"/>
                                        <p:tgtEl>
                                          <p:spTgt spid="3">
                                            <p:bg/>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lide(fromTop)">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lide(fromTop)">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slide(fromTo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slide(fromTop)">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slide(fromTop)">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1143000"/>
          </a:xfrm>
        </p:spPr>
        <p:style>
          <a:lnRef idx="0">
            <a:schemeClr val="accent3"/>
          </a:lnRef>
          <a:fillRef idx="3">
            <a:schemeClr val="accent3"/>
          </a:fillRef>
          <a:effectRef idx="3">
            <a:schemeClr val="accent3"/>
          </a:effectRef>
          <a:fontRef idx="minor">
            <a:schemeClr val="lt1"/>
          </a:fontRef>
        </p:style>
        <p:txBody>
          <a:bodyPr>
            <a:normAutofit fontScale="90000"/>
          </a:bodyPr>
          <a:lstStyle/>
          <a:p>
            <a:pPr algn="ctr"/>
            <a:r>
              <a:rPr lang="fr-FR" dirty="0" err="1" smtClean="0"/>
              <a:t>Any</a:t>
            </a:r>
            <a:r>
              <a:rPr lang="fr-FR" dirty="0" smtClean="0"/>
              <a:t> Question? </a:t>
            </a:r>
            <a:r>
              <a:rPr lang="fr-FR" dirty="0" err="1" smtClean="0"/>
              <a:t>Any</a:t>
            </a:r>
            <a:r>
              <a:rPr lang="fr-FR" dirty="0" smtClean="0"/>
              <a:t> comment?</a:t>
            </a:r>
            <a:endParaRPr lang="fr-FR" dirty="0"/>
          </a:p>
        </p:txBody>
      </p:sp>
      <p:sp>
        <p:nvSpPr>
          <p:cNvPr id="9" name="Rectangle 8"/>
          <p:cNvSpPr/>
          <p:nvPr/>
        </p:nvSpPr>
        <p:spPr>
          <a:xfrm>
            <a:off x="3723894" y="2225764"/>
            <a:ext cx="1640194" cy="3939540"/>
          </a:xfrm>
          <a:prstGeom prst="rect">
            <a:avLst/>
          </a:prstGeom>
          <a:noFill/>
        </p:spPr>
        <p:txBody>
          <a:bodyPr wrap="none" lIns="91440" tIns="45720" rIns="91440" bIns="45720">
            <a:spAutoFit/>
            <a:scene3d>
              <a:camera prst="perspectiveFront"/>
              <a:lightRig rig="flat" dir="tl">
                <a:rot lat="0" lon="0" rev="6600000"/>
              </a:lightRig>
            </a:scene3d>
            <a:sp3d extrusionH="25400" contourW="8890">
              <a:bevelT w="38100" h="31750" prst="convex"/>
              <a:contourClr>
                <a:schemeClr val="accent2">
                  <a:shade val="75000"/>
                </a:schemeClr>
              </a:contourClr>
            </a:sp3d>
          </a:bodyPr>
          <a:lstStyle/>
          <a:p>
            <a:pPr algn="ctr"/>
            <a:r>
              <a:rPr lang="fr-FR" sz="25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2">
                      <a:satMod val="175000"/>
                      <a:alpha val="40000"/>
                    </a:schemeClr>
                  </a:glow>
                  <a:outerShdw blurRad="50800" dist="39000" dir="5460000" algn="tl">
                    <a:srgbClr val="000000">
                      <a:alpha val="38000"/>
                    </a:srgbClr>
                  </a:outerShdw>
                </a:effectLst>
              </a:rPr>
              <a:t>?</a:t>
            </a:r>
            <a:endParaRPr lang="fr-FR" sz="25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2">
                    <a:satMod val="175000"/>
                    <a:alpha val="40000"/>
                  </a:schemeClr>
                </a:glow>
                <a:outerShdw blurRad="50800" dist="39000" dir="5460000" algn="tl">
                  <a:srgbClr val="000000">
                    <a:alpha val="38000"/>
                  </a:srgbClr>
                </a:outerShdw>
              </a:effectLst>
            </a:endParaRPr>
          </a:p>
        </p:txBody>
      </p:sp>
      <p:sp>
        <p:nvSpPr>
          <p:cNvPr id="10" name="Bouée 9"/>
          <p:cNvSpPr/>
          <p:nvPr/>
        </p:nvSpPr>
        <p:spPr>
          <a:xfrm>
            <a:off x="2267744" y="1916832"/>
            <a:ext cx="4608512" cy="4536504"/>
          </a:xfrm>
          <a:prstGeom prst="donut">
            <a:avLst>
              <a:gd name="adj" fmla="val 14560"/>
            </a:avLst>
          </a:prstGeom>
          <a:effectLst>
            <a:glow rad="228600">
              <a:schemeClr val="accent2">
                <a:satMod val="175000"/>
                <a:alpha val="40000"/>
              </a:schemeClr>
            </a:glow>
            <a:outerShdw blurRad="57150" dist="38100" dir="5400000" algn="ctr" rotWithShape="0">
              <a:schemeClr val="accent3">
                <a:shade val="9000"/>
                <a:satMod val="105000"/>
                <a:alpha val="48000"/>
              </a:schemeClr>
            </a:outerShdw>
          </a:effectLst>
          <a:scene3d>
            <a:camera prst="orthographicFront" fov="0">
              <a:rot lat="0" lon="0" rev="0"/>
            </a:camera>
            <a:lightRig rig="glow" dir="tl">
              <a:rot lat="0" lon="0" rev="900000"/>
            </a:lightRig>
          </a:scene3d>
          <a:sp3d prstMaterial="powder">
            <a:bevelT w="25400" h="38100" prst="convex"/>
          </a:sp3d>
        </p:spPr>
        <p:style>
          <a:lnRef idx="0">
            <a:schemeClr val="accent3"/>
          </a:lnRef>
          <a:fillRef idx="3">
            <a:schemeClr val="accent3"/>
          </a:fillRef>
          <a:effectRef idx="3">
            <a:schemeClr val="accent3"/>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fr-FR"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NETlogo.png"/>
          <p:cNvPicPr>
            <a:picLocks noChangeAspect="1"/>
          </p:cNvPicPr>
          <p:nvPr/>
        </p:nvPicPr>
        <p:blipFill>
          <a:blip r:embed="rId3" cstate="print"/>
          <a:stretch>
            <a:fillRect/>
          </a:stretch>
        </p:blipFill>
        <p:spPr>
          <a:xfrm>
            <a:off x="5508104" y="620688"/>
            <a:ext cx="3343742" cy="1876687"/>
          </a:xfrm>
          <a:prstGeom prst="rect">
            <a:avLst/>
          </a:prstGeom>
        </p:spPr>
      </p:pic>
      <p:sp>
        <p:nvSpPr>
          <p:cNvPr id="2" name="Titre 1"/>
          <p:cNvSpPr>
            <a:spLocks noGrp="1"/>
          </p:cNvSpPr>
          <p:nvPr>
            <p:ph type="title"/>
          </p:nvPr>
        </p:nvSpPr>
        <p:spPr/>
        <p:txBody>
          <a:bodyPr>
            <a:normAutofit fontScale="90000"/>
          </a:bodyPr>
          <a:lstStyle/>
          <a:p>
            <a:r>
              <a:rPr lang="fr-FR" dirty="0" smtClean="0"/>
              <a:t>The .NET Technologies : Introduction</a:t>
            </a:r>
            <a:endParaRPr lang="fr-FR" dirty="0"/>
          </a:p>
        </p:txBody>
      </p:sp>
      <p:sp>
        <p:nvSpPr>
          <p:cNvPr id="3" name="Espace réservé du contenu 2"/>
          <p:cNvSpPr>
            <a:spLocks noGrp="1"/>
          </p:cNvSpPr>
          <p:nvPr>
            <p:ph idx="1"/>
          </p:nvPr>
        </p:nvSpPr>
        <p:spPr/>
        <p:txBody>
          <a:bodyPr/>
          <a:lstStyle/>
          <a:p>
            <a:r>
              <a:rPr lang="fr-FR" dirty="0" err="1" smtClean="0"/>
              <a:t>Silverlight</a:t>
            </a:r>
            <a:r>
              <a:rPr lang="fr-FR" dirty="0" smtClean="0"/>
              <a:t> : </a:t>
            </a:r>
            <a:r>
              <a:rPr lang="en-US" dirty="0" smtClean="0"/>
              <a:t> a cross-platform version of the .NET Common Language Runtime (CLR) and libraries </a:t>
            </a:r>
            <a:endParaRPr lang="fr-FR" dirty="0"/>
          </a:p>
        </p:txBody>
      </p:sp>
      <p:pic>
        <p:nvPicPr>
          <p:cNvPr id="5" name="Image 4" descr="NETFramework.jpeg"/>
          <p:cNvPicPr>
            <a:picLocks noChangeAspect="1"/>
          </p:cNvPicPr>
          <p:nvPr/>
        </p:nvPicPr>
        <p:blipFill>
          <a:blip r:embed="rId4" cstate="print"/>
          <a:stretch>
            <a:fillRect/>
          </a:stretch>
        </p:blipFill>
        <p:spPr>
          <a:xfrm>
            <a:off x="3923928" y="4149080"/>
            <a:ext cx="1139952" cy="1133856"/>
          </a:xfrm>
          <a:prstGeom prst="rect">
            <a:avLst/>
          </a:prstGeom>
        </p:spPr>
      </p:pic>
      <p:pic>
        <p:nvPicPr>
          <p:cNvPr id="6" name="Image 5" descr="WPF_Logo_2.png"/>
          <p:cNvPicPr>
            <a:picLocks noChangeAspect="1"/>
          </p:cNvPicPr>
          <p:nvPr/>
        </p:nvPicPr>
        <p:blipFill>
          <a:blip r:embed="rId5" cstate="print"/>
          <a:stretch>
            <a:fillRect/>
          </a:stretch>
        </p:blipFill>
        <p:spPr>
          <a:xfrm>
            <a:off x="2483768" y="3140968"/>
            <a:ext cx="3917531" cy="648841"/>
          </a:xfrm>
          <a:prstGeom prst="rect">
            <a:avLst/>
          </a:prstGeom>
        </p:spPr>
      </p:pic>
      <p:pic>
        <p:nvPicPr>
          <p:cNvPr id="7" name="Image 6" descr="wcf-logo.jpg"/>
          <p:cNvPicPr>
            <a:picLocks noChangeAspect="1"/>
          </p:cNvPicPr>
          <p:nvPr/>
        </p:nvPicPr>
        <p:blipFill>
          <a:blip r:embed="rId6" cstate="print"/>
          <a:stretch>
            <a:fillRect/>
          </a:stretch>
        </p:blipFill>
        <p:spPr>
          <a:xfrm>
            <a:off x="1835696" y="5301208"/>
            <a:ext cx="1296144" cy="1195247"/>
          </a:xfrm>
          <a:prstGeom prst="rect">
            <a:avLst/>
          </a:prstGeom>
        </p:spPr>
      </p:pic>
      <p:pic>
        <p:nvPicPr>
          <p:cNvPr id="8" name="Image 7" descr="logo_csharp.png"/>
          <p:cNvPicPr>
            <a:picLocks noChangeAspect="1"/>
          </p:cNvPicPr>
          <p:nvPr/>
        </p:nvPicPr>
        <p:blipFill>
          <a:blip r:embed="rId7" cstate="print"/>
          <a:stretch>
            <a:fillRect/>
          </a:stretch>
        </p:blipFill>
        <p:spPr>
          <a:xfrm>
            <a:off x="5508104" y="4005064"/>
            <a:ext cx="1440160" cy="1440160"/>
          </a:xfrm>
          <a:prstGeom prst="rect">
            <a:avLst/>
          </a:prstGeom>
        </p:spPr>
      </p:pic>
      <p:pic>
        <p:nvPicPr>
          <p:cNvPr id="9" name="Image 8" descr="aspnetLogo.jpg"/>
          <p:cNvPicPr>
            <a:picLocks noChangeAspect="1"/>
          </p:cNvPicPr>
          <p:nvPr/>
        </p:nvPicPr>
        <p:blipFill>
          <a:blip r:embed="rId8" cstate="print"/>
          <a:stretch>
            <a:fillRect/>
          </a:stretch>
        </p:blipFill>
        <p:spPr>
          <a:xfrm>
            <a:off x="323528" y="4149080"/>
            <a:ext cx="3104183" cy="730396"/>
          </a:xfrm>
          <a:prstGeom prst="rect">
            <a:avLst/>
          </a:prstGeom>
        </p:spPr>
      </p:pic>
      <p:pic>
        <p:nvPicPr>
          <p:cNvPr id="10" name="Image 9" descr="vs2010logo.png"/>
          <p:cNvPicPr>
            <a:picLocks noChangeAspect="1"/>
          </p:cNvPicPr>
          <p:nvPr/>
        </p:nvPicPr>
        <p:blipFill>
          <a:blip r:embed="rId9" cstate="print"/>
          <a:stretch>
            <a:fillRect/>
          </a:stretch>
        </p:blipFill>
        <p:spPr>
          <a:xfrm>
            <a:off x="4932040" y="5589240"/>
            <a:ext cx="2659559" cy="1037016"/>
          </a:xfrm>
          <a:prstGeom prst="rect">
            <a:avLst/>
          </a:prstGeom>
        </p:spPr>
      </p:pic>
      <p:pic>
        <p:nvPicPr>
          <p:cNvPr id="12" name="Image 11" descr="xamlLogo_2.jpg"/>
          <p:cNvPicPr>
            <a:picLocks noChangeAspect="1"/>
          </p:cNvPicPr>
          <p:nvPr/>
        </p:nvPicPr>
        <p:blipFill>
          <a:blip r:embed="rId10" cstate="print"/>
          <a:stretch>
            <a:fillRect/>
          </a:stretch>
        </p:blipFill>
        <p:spPr>
          <a:xfrm>
            <a:off x="7380312" y="3933056"/>
            <a:ext cx="1135187" cy="14175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slide(fromBottom)">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5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nodeType="afterEffect">
                                  <p:stCondLst>
                                    <p:cond delay="50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50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smtClean="0">
                <a:solidFill>
                  <a:schemeClr val="accent2">
                    <a:lumMod val="60000"/>
                    <a:lumOff val="40000"/>
                  </a:schemeClr>
                </a:solidFill>
              </a:rPr>
              <a:t>The .NET Technologies</a:t>
            </a:r>
            <a:r>
              <a:rPr lang="fr-FR" dirty="0" smtClean="0"/>
              <a:t/>
            </a:r>
            <a:br>
              <a:rPr lang="fr-FR" dirty="0" smtClean="0"/>
            </a:br>
            <a:r>
              <a:rPr lang="fr-FR" dirty="0" smtClean="0"/>
              <a:t>C# and XAML </a:t>
            </a:r>
            <a:endParaRPr lang="fr-FR" dirty="0"/>
          </a:p>
        </p:txBody>
      </p:sp>
      <p:sp>
        <p:nvSpPr>
          <p:cNvPr id="3" name="Espace réservé du contenu 2"/>
          <p:cNvSpPr>
            <a:spLocks noGrp="1"/>
          </p:cNvSpPr>
          <p:nvPr>
            <p:ph idx="1"/>
          </p:nvPr>
        </p:nvSpPr>
        <p:spPr/>
        <p:txBody>
          <a:bodyPr/>
          <a:lstStyle/>
          <a:p>
            <a:r>
              <a:rPr lang="fr-FR" dirty="0" err="1" smtClean="0"/>
              <a:t>Used</a:t>
            </a:r>
            <a:r>
              <a:rPr lang="fr-FR" dirty="0" smtClean="0"/>
              <a:t> </a:t>
            </a:r>
            <a:r>
              <a:rPr lang="fr-FR" dirty="0" err="1" smtClean="0"/>
              <a:t>along</a:t>
            </a:r>
            <a:r>
              <a:rPr lang="fr-FR" dirty="0" smtClean="0"/>
              <a:t> </a:t>
            </a:r>
            <a:r>
              <a:rPr lang="fr-FR" dirty="0" err="1" smtClean="0"/>
              <a:t>with</a:t>
            </a:r>
            <a:r>
              <a:rPr lang="fr-FR" dirty="0" smtClean="0"/>
              <a:t> the .NET Framework 4</a:t>
            </a:r>
          </a:p>
          <a:p>
            <a:r>
              <a:rPr lang="fr-FR" dirty="0" smtClean="0"/>
              <a:t>C# : </a:t>
            </a:r>
            <a:r>
              <a:rPr lang="fr-FR" dirty="0" err="1" smtClean="0"/>
              <a:t>managed</a:t>
            </a:r>
            <a:r>
              <a:rPr lang="fr-FR" dirty="0" smtClean="0"/>
              <a:t> </a:t>
            </a:r>
            <a:r>
              <a:rPr lang="fr-FR" dirty="0" err="1" smtClean="0"/>
              <a:t>like</a:t>
            </a:r>
            <a:r>
              <a:rPr lang="fr-FR" dirty="0" smtClean="0"/>
              <a:t> </a:t>
            </a:r>
            <a:r>
              <a:rPr lang="fr-FR" dirty="0" smtClean="0"/>
              <a:t>java</a:t>
            </a:r>
            <a:endParaRPr lang="fr-FR" dirty="0" smtClean="0"/>
          </a:p>
          <a:p>
            <a:r>
              <a:rPr lang="fr-FR" dirty="0" smtClean="0"/>
              <a:t>XAML : XML-</a:t>
            </a:r>
            <a:r>
              <a:rPr lang="fr-FR" dirty="0" err="1" smtClean="0"/>
              <a:t>like</a:t>
            </a:r>
            <a:r>
              <a:rPr lang="fr-FR" dirty="0" smtClean="0"/>
              <a:t> </a:t>
            </a:r>
            <a:r>
              <a:rPr lang="fr-FR" dirty="0" err="1" smtClean="0"/>
              <a:t>language</a:t>
            </a:r>
            <a:endParaRPr lang="fr-FR" dirty="0" smtClean="0"/>
          </a:p>
        </p:txBody>
      </p:sp>
      <p:pic>
        <p:nvPicPr>
          <p:cNvPr id="5" name="Image 4" descr="Silverlight_Logo.jpg"/>
          <p:cNvPicPr>
            <a:picLocks noChangeAspect="1"/>
          </p:cNvPicPr>
          <p:nvPr/>
        </p:nvPicPr>
        <p:blipFill>
          <a:blip r:embed="rId3" cstate="print"/>
          <a:stretch>
            <a:fillRect/>
          </a:stretch>
        </p:blipFill>
        <p:spPr>
          <a:xfrm>
            <a:off x="827584" y="4221088"/>
            <a:ext cx="1296144" cy="1446858"/>
          </a:xfrm>
          <a:prstGeom prst="rect">
            <a:avLst/>
          </a:prstGeom>
        </p:spPr>
      </p:pic>
      <p:sp>
        <p:nvSpPr>
          <p:cNvPr id="8" name="Égal 7"/>
          <p:cNvSpPr/>
          <p:nvPr/>
        </p:nvSpPr>
        <p:spPr>
          <a:xfrm>
            <a:off x="2411760" y="4293096"/>
            <a:ext cx="1368152" cy="1008112"/>
          </a:xfrm>
          <a:prstGeom prst="mathEqual">
            <a:avLst/>
          </a:prstGeom>
          <a:solidFill>
            <a:schemeClr val="accent1">
              <a:lumMod val="60000"/>
              <a:lumOff val="40000"/>
            </a:schemeClr>
          </a:solidFill>
          <a:ln>
            <a:noFill/>
          </a:ln>
          <a:effectLst>
            <a:outerShdw blurRad="190500" dist="228600" dir="2700000" sx="81000" sy="81000" algn="ctr">
              <a:srgbClr val="000000">
                <a:alpha val="23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pic>
        <p:nvPicPr>
          <p:cNvPr id="9" name="Image 8" descr="logo_csharp.png"/>
          <p:cNvPicPr>
            <a:picLocks noChangeAspect="1"/>
          </p:cNvPicPr>
          <p:nvPr/>
        </p:nvPicPr>
        <p:blipFill>
          <a:blip r:embed="rId4" cstate="print"/>
          <a:stretch>
            <a:fillRect/>
          </a:stretch>
        </p:blipFill>
        <p:spPr>
          <a:xfrm>
            <a:off x="4067944" y="4077072"/>
            <a:ext cx="1440160" cy="1440160"/>
          </a:xfrm>
          <a:prstGeom prst="rect">
            <a:avLst/>
          </a:prstGeom>
        </p:spPr>
      </p:pic>
      <p:sp>
        <p:nvSpPr>
          <p:cNvPr id="10" name="Plus 9"/>
          <p:cNvSpPr/>
          <p:nvPr/>
        </p:nvSpPr>
        <p:spPr>
          <a:xfrm>
            <a:off x="5652120" y="4149080"/>
            <a:ext cx="1224136" cy="1224136"/>
          </a:xfrm>
          <a:prstGeom prst="mathPlus">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descr="xamlLogo_2.jpg"/>
          <p:cNvPicPr>
            <a:picLocks noChangeAspect="1"/>
          </p:cNvPicPr>
          <p:nvPr/>
        </p:nvPicPr>
        <p:blipFill>
          <a:blip r:embed="rId5" cstate="print"/>
          <a:stretch>
            <a:fillRect/>
          </a:stretch>
        </p:blipFill>
        <p:spPr>
          <a:xfrm>
            <a:off x="7164288" y="3861048"/>
            <a:ext cx="1279203" cy="1597347"/>
          </a:xfrm>
          <a:prstGeom prst="rect">
            <a:avLst/>
          </a:prstGeom>
        </p:spPr>
      </p:pic>
      <p:sp>
        <p:nvSpPr>
          <p:cNvPr id="12" name="ZoneTexte 11"/>
          <p:cNvSpPr txBox="1"/>
          <p:nvPr/>
        </p:nvSpPr>
        <p:spPr>
          <a:xfrm>
            <a:off x="3995936" y="5589240"/>
            <a:ext cx="1512168"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fr-FR" dirty="0" err="1" smtClean="0"/>
              <a:t>Logic</a:t>
            </a:r>
            <a:endParaRPr lang="fr-FR" dirty="0"/>
          </a:p>
        </p:txBody>
      </p:sp>
      <p:sp>
        <p:nvSpPr>
          <p:cNvPr id="13" name="ZoneTexte 12"/>
          <p:cNvSpPr txBox="1"/>
          <p:nvPr/>
        </p:nvSpPr>
        <p:spPr>
          <a:xfrm>
            <a:off x="7020272" y="5589240"/>
            <a:ext cx="151216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err="1" smtClean="0"/>
              <a:t>Graphic</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smtClean="0">
                <a:solidFill>
                  <a:schemeClr val="accent2">
                    <a:lumMod val="60000"/>
                    <a:lumOff val="40000"/>
                  </a:schemeClr>
                </a:solidFill>
              </a:rPr>
              <a:t>The .NET Technologies</a:t>
            </a:r>
            <a:r>
              <a:rPr lang="fr-FR" dirty="0" smtClean="0"/>
              <a:t/>
            </a:r>
            <a:br>
              <a:rPr lang="fr-FR" dirty="0" smtClean="0"/>
            </a:br>
            <a:r>
              <a:rPr lang="fr-FR" dirty="0" smtClean="0"/>
              <a:t>Windows </a:t>
            </a:r>
            <a:r>
              <a:rPr lang="fr-FR" dirty="0" err="1" smtClean="0"/>
              <a:t>Presentation</a:t>
            </a:r>
            <a:r>
              <a:rPr lang="fr-FR" dirty="0" smtClean="0"/>
              <a:t> </a:t>
            </a:r>
            <a:r>
              <a:rPr lang="fr-FR" dirty="0" err="1" smtClean="0"/>
              <a:t>Foundation</a:t>
            </a:r>
            <a:endParaRPr lang="fr-FR" dirty="0"/>
          </a:p>
        </p:txBody>
      </p:sp>
      <p:sp>
        <p:nvSpPr>
          <p:cNvPr id="3" name="Espace réservé du contenu 2"/>
          <p:cNvSpPr>
            <a:spLocks noGrp="1"/>
          </p:cNvSpPr>
          <p:nvPr>
            <p:ph idx="1"/>
          </p:nvPr>
        </p:nvSpPr>
        <p:spPr/>
        <p:txBody>
          <a:bodyPr/>
          <a:lstStyle/>
          <a:p>
            <a:r>
              <a:rPr lang="fr-FR" dirty="0" err="1" smtClean="0"/>
              <a:t>Silverlight</a:t>
            </a:r>
            <a:r>
              <a:rPr lang="fr-FR" dirty="0" smtClean="0"/>
              <a:t> : A </a:t>
            </a:r>
            <a:r>
              <a:rPr lang="fr-FR" dirty="0" err="1" smtClean="0"/>
              <a:t>subset</a:t>
            </a:r>
            <a:r>
              <a:rPr lang="fr-FR" dirty="0" smtClean="0"/>
              <a:t> of WPF</a:t>
            </a:r>
          </a:p>
          <a:p>
            <a:r>
              <a:rPr lang="fr-FR" dirty="0" smtClean="0"/>
              <a:t>The Windows </a:t>
            </a:r>
            <a:r>
              <a:rPr lang="fr-FR" dirty="0" err="1" smtClean="0"/>
              <a:t>graphical</a:t>
            </a:r>
            <a:r>
              <a:rPr lang="fr-FR" dirty="0" smtClean="0"/>
              <a:t> </a:t>
            </a:r>
            <a:r>
              <a:rPr lang="fr-FR" dirty="0" err="1" smtClean="0"/>
              <a:t>subsystem</a:t>
            </a:r>
            <a:endParaRPr lang="fr-FR" dirty="0" smtClean="0"/>
          </a:p>
          <a:p>
            <a:r>
              <a:rPr lang="fr-FR" dirty="0" smtClean="0"/>
              <a:t>Uses XAML and C# or Visual </a:t>
            </a:r>
            <a:r>
              <a:rPr lang="fr-FR" dirty="0" smtClean="0"/>
              <a:t>Basic</a:t>
            </a:r>
          </a:p>
          <a:p>
            <a:r>
              <a:rPr lang="hu-HU" dirty="0" smtClean="0"/>
              <a:t>supposed to replace </a:t>
            </a:r>
            <a:r>
              <a:rPr lang="fr-FR" dirty="0" err="1" smtClean="0"/>
              <a:t>WinForms</a:t>
            </a:r>
            <a:endParaRPr lang="fr-FR" dirty="0" smtClean="0"/>
          </a:p>
          <a:p>
            <a:r>
              <a:rPr lang="fr-FR" dirty="0" err="1" smtClean="0"/>
              <a:t>Based</a:t>
            </a:r>
            <a:r>
              <a:rPr lang="fr-FR" dirty="0" smtClean="0"/>
              <a:t> on DirectX</a:t>
            </a:r>
          </a:p>
          <a:p>
            <a:r>
              <a:rPr lang="fr-FR" dirty="0" err="1" smtClean="0"/>
              <a:t>BetterUI</a:t>
            </a:r>
            <a:r>
              <a:rPr lang="fr-FR" dirty="0" smtClean="0"/>
              <a:t> Input-</a:t>
            </a:r>
            <a:r>
              <a:rPr lang="fr-FR" dirty="0" err="1" smtClean="0"/>
              <a:t>Integration</a:t>
            </a:r>
            <a:endParaRPr lang="fr-FR" dirty="0" smtClean="0"/>
          </a:p>
          <a:p>
            <a:endParaRPr lang="fr-FR" dirty="0"/>
          </a:p>
        </p:txBody>
      </p:sp>
      <p:pic>
        <p:nvPicPr>
          <p:cNvPr id="4" name="Image 3" descr="WPFsample.png"/>
          <p:cNvPicPr>
            <a:picLocks noChangeAspect="1"/>
          </p:cNvPicPr>
          <p:nvPr/>
        </p:nvPicPr>
        <p:blipFill>
          <a:blip r:embed="rId3" cstate="print"/>
          <a:stretch>
            <a:fillRect/>
          </a:stretch>
        </p:blipFill>
        <p:spPr>
          <a:xfrm>
            <a:off x="255111" y="1156412"/>
            <a:ext cx="8888889" cy="57015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err="1" smtClean="0"/>
              <a:t>What</a:t>
            </a:r>
            <a:r>
              <a:rPr lang="fr-FR" dirty="0" smtClean="0"/>
              <a:t> </a:t>
            </a:r>
            <a:r>
              <a:rPr lang="fr-FR" dirty="0" err="1" smtClean="0"/>
              <a:t>is</a:t>
            </a:r>
            <a:r>
              <a:rPr lang="fr-FR" dirty="0" smtClean="0"/>
              <a:t> </a:t>
            </a:r>
            <a:r>
              <a:rPr lang="fr-FR" dirty="0" err="1" smtClean="0"/>
              <a:t>Silverlight</a:t>
            </a:r>
            <a:r>
              <a:rPr lang="fr-FR" dirty="0" smtClean="0"/>
              <a:t>?</a:t>
            </a:r>
            <a:endParaRPr lang="fr-FR" dirty="0"/>
          </a:p>
        </p:txBody>
      </p:sp>
      <p:sp>
        <p:nvSpPr>
          <p:cNvPr id="3" name="Espace réservé du contenu 2"/>
          <p:cNvSpPr>
            <a:spLocks noGrp="1"/>
          </p:cNvSpPr>
          <p:nvPr>
            <p:ph idx="1"/>
          </p:nvPr>
        </p:nvSpPr>
        <p:spPr>
          <a:xfrm>
            <a:off x="457200" y="1935480"/>
            <a:ext cx="4330824" cy="4389120"/>
          </a:xfrm>
        </p:spPr>
        <p:txBody>
          <a:bodyPr/>
          <a:lstStyle/>
          <a:p>
            <a:r>
              <a:rPr lang="en-US" dirty="0" smtClean="0"/>
              <a:t> A cross-platform .NET runtime, cross-browser plug-in, and a set of Windows-based developer tools for building RIAs </a:t>
            </a:r>
          </a:p>
          <a:p>
            <a:endParaRPr lang="en-US" dirty="0" smtClean="0"/>
          </a:p>
          <a:p>
            <a:r>
              <a:rPr lang="en-US" dirty="0" smtClean="0"/>
              <a:t> An implementation of the concepts  of WPF  in a cross-platform version of the .NET CLR</a:t>
            </a:r>
            <a:endParaRPr lang="fr-FR" dirty="0"/>
          </a:p>
        </p:txBody>
      </p:sp>
      <p:graphicFrame>
        <p:nvGraphicFramePr>
          <p:cNvPr id="5" name="Diagramme 4"/>
          <p:cNvGraphicFramePr/>
          <p:nvPr/>
        </p:nvGraphicFramePr>
        <p:xfrm>
          <a:off x="4716016" y="1124744"/>
          <a:ext cx="4092624"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p:cNvSpPr txBox="1"/>
          <p:nvPr/>
        </p:nvSpPr>
        <p:spPr>
          <a:xfrm>
            <a:off x="5508104" y="4293096"/>
            <a:ext cx="3096344"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fr-FR" sz="2400" dirty="0" err="1" smtClean="0"/>
              <a:t>Silverlight</a:t>
            </a:r>
            <a:r>
              <a:rPr lang="fr-FR" sz="2400" dirty="0" smtClean="0"/>
              <a:t> </a:t>
            </a:r>
            <a:r>
              <a:rPr lang="fr-FR" sz="2400" dirty="0" err="1" smtClean="0"/>
              <a:t>is</a:t>
            </a:r>
            <a:r>
              <a:rPr lang="fr-FR" sz="2400" dirty="0" smtClean="0"/>
              <a:t> </a:t>
            </a:r>
            <a:r>
              <a:rPr lang="en-US" sz="2400" dirty="0" smtClean="0"/>
              <a:t>smaller, tighter, and more platform-independent than WPF</a:t>
            </a:r>
            <a:endParaRPr lang="fr-FR"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smtClean="0"/>
              <a:t>Versions </a:t>
            </a:r>
            <a:r>
              <a:rPr lang="fr-FR" dirty="0" err="1" smtClean="0"/>
              <a:t>history</a:t>
            </a:r>
            <a:endParaRPr lang="fr-FR" dirty="0"/>
          </a:p>
        </p:txBody>
      </p:sp>
      <p:graphicFrame>
        <p:nvGraphicFramePr>
          <p:cNvPr id="7" name="Espace réservé du contenu 6"/>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graphicEl>
                                              <a:dgm id="{C41A1BD7-FA80-4B4C-936E-4A939B246202}"/>
                                            </p:graphicEl>
                                          </p:spTgt>
                                        </p:tgtEl>
                                        <p:attrNameLst>
                                          <p:attrName>style.visibility</p:attrName>
                                        </p:attrNameLst>
                                      </p:cBhvr>
                                      <p:to>
                                        <p:strVal val="visible"/>
                                      </p:to>
                                    </p:set>
                                    <p:animEffect transition="in" filter="slide(fromTop)">
                                      <p:cBhvr>
                                        <p:cTn id="7" dur="500"/>
                                        <p:tgtEl>
                                          <p:spTgt spid="7">
                                            <p:graphicEl>
                                              <a:dgm id="{C41A1BD7-FA80-4B4C-936E-4A939B246202}"/>
                                            </p:graphic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7">
                                            <p:graphicEl>
                                              <a:dgm id="{7AA5F5B9-F45F-485A-8666-705F75856489}"/>
                                            </p:graphicEl>
                                          </p:spTgt>
                                        </p:tgtEl>
                                        <p:attrNameLst>
                                          <p:attrName>style.visibility</p:attrName>
                                        </p:attrNameLst>
                                      </p:cBhvr>
                                      <p:to>
                                        <p:strVal val="visible"/>
                                      </p:to>
                                    </p:set>
                                    <p:animEffect transition="in" filter="slide(fromTop)">
                                      <p:cBhvr>
                                        <p:cTn id="10" dur="500"/>
                                        <p:tgtEl>
                                          <p:spTgt spid="7">
                                            <p:graphicEl>
                                              <a:dgm id="{7AA5F5B9-F45F-485A-8666-705F7585648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7">
                                            <p:graphicEl>
                                              <a:dgm id="{0FA54570-07FF-44D7-8483-148D97CC4C51}"/>
                                            </p:graphicEl>
                                          </p:spTgt>
                                        </p:tgtEl>
                                        <p:attrNameLst>
                                          <p:attrName>style.visibility</p:attrName>
                                        </p:attrNameLst>
                                      </p:cBhvr>
                                      <p:to>
                                        <p:strVal val="visible"/>
                                      </p:to>
                                    </p:set>
                                    <p:animEffect transition="in" filter="slide(fromTop)">
                                      <p:cBhvr>
                                        <p:cTn id="15" dur="500"/>
                                        <p:tgtEl>
                                          <p:spTgt spid="7">
                                            <p:graphicEl>
                                              <a:dgm id="{0FA54570-07FF-44D7-8483-148D97CC4C51}"/>
                                            </p:graphic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
                                            <p:graphicEl>
                                              <a:dgm id="{D84C461A-A247-4B56-B8EA-1445C1B4DFDC}"/>
                                            </p:graphicEl>
                                          </p:spTgt>
                                        </p:tgtEl>
                                        <p:attrNameLst>
                                          <p:attrName>style.visibility</p:attrName>
                                        </p:attrNameLst>
                                      </p:cBhvr>
                                      <p:to>
                                        <p:strVal val="visible"/>
                                      </p:to>
                                    </p:set>
                                    <p:animEffect transition="in" filter="slide(fromTop)">
                                      <p:cBhvr>
                                        <p:cTn id="18" dur="500"/>
                                        <p:tgtEl>
                                          <p:spTgt spid="7">
                                            <p:graphicEl>
                                              <a:dgm id="{D84C461A-A247-4B56-B8EA-1445C1B4DFD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7">
                                            <p:graphicEl>
                                              <a:dgm id="{6A346F3C-0B70-4204-97B2-FC680692C387}"/>
                                            </p:graphicEl>
                                          </p:spTgt>
                                        </p:tgtEl>
                                        <p:attrNameLst>
                                          <p:attrName>style.visibility</p:attrName>
                                        </p:attrNameLst>
                                      </p:cBhvr>
                                      <p:to>
                                        <p:strVal val="visible"/>
                                      </p:to>
                                    </p:set>
                                    <p:animEffect transition="in" filter="slide(fromTop)">
                                      <p:cBhvr>
                                        <p:cTn id="23" dur="500"/>
                                        <p:tgtEl>
                                          <p:spTgt spid="7">
                                            <p:graphicEl>
                                              <a:dgm id="{6A346F3C-0B70-4204-97B2-FC680692C387}"/>
                                            </p:graphicEl>
                                          </p:spTgt>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7">
                                            <p:graphicEl>
                                              <a:dgm id="{653493C6-4B23-4F60-873C-E9D497543B84}"/>
                                            </p:graphicEl>
                                          </p:spTgt>
                                        </p:tgtEl>
                                        <p:attrNameLst>
                                          <p:attrName>style.visibility</p:attrName>
                                        </p:attrNameLst>
                                      </p:cBhvr>
                                      <p:to>
                                        <p:strVal val="visible"/>
                                      </p:to>
                                    </p:set>
                                    <p:animEffect transition="in" filter="slide(fromTop)">
                                      <p:cBhvr>
                                        <p:cTn id="26" dur="500"/>
                                        <p:tgtEl>
                                          <p:spTgt spid="7">
                                            <p:graphicEl>
                                              <a:dgm id="{653493C6-4B23-4F60-873C-E9D497543B84}"/>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7">
                                            <p:graphicEl>
                                              <a:dgm id="{739225D3-FA3F-49FE-BA45-12D0889E8B50}"/>
                                            </p:graphicEl>
                                          </p:spTgt>
                                        </p:tgtEl>
                                        <p:attrNameLst>
                                          <p:attrName>style.visibility</p:attrName>
                                        </p:attrNameLst>
                                      </p:cBhvr>
                                      <p:to>
                                        <p:strVal val="visible"/>
                                      </p:to>
                                    </p:set>
                                    <p:animEffect transition="in" filter="slide(fromTop)">
                                      <p:cBhvr>
                                        <p:cTn id="31" dur="500"/>
                                        <p:tgtEl>
                                          <p:spTgt spid="7">
                                            <p:graphicEl>
                                              <a:dgm id="{739225D3-FA3F-49FE-BA45-12D0889E8B50}"/>
                                            </p:graphicEl>
                                          </p:spTgt>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7">
                                            <p:graphicEl>
                                              <a:dgm id="{3D4C5819-7D48-4C5A-BA4F-8ECAE68B6B99}"/>
                                            </p:graphicEl>
                                          </p:spTgt>
                                        </p:tgtEl>
                                        <p:attrNameLst>
                                          <p:attrName>style.visibility</p:attrName>
                                        </p:attrNameLst>
                                      </p:cBhvr>
                                      <p:to>
                                        <p:strVal val="visible"/>
                                      </p:to>
                                    </p:set>
                                    <p:animEffect transition="in" filter="slide(fromTop)">
                                      <p:cBhvr>
                                        <p:cTn id="34" dur="500"/>
                                        <p:tgtEl>
                                          <p:spTgt spid="7">
                                            <p:graphicEl>
                                              <a:dgm id="{3D4C5819-7D48-4C5A-BA4F-8ECAE68B6B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microsoft-silverlight-logo.png"/>
          <p:cNvPicPr>
            <a:picLocks noChangeAspect="1"/>
          </p:cNvPicPr>
          <p:nvPr/>
        </p:nvPicPr>
        <p:blipFill>
          <a:blip r:embed="rId3" cstate="print"/>
          <a:stretch>
            <a:fillRect/>
          </a:stretch>
        </p:blipFill>
        <p:spPr>
          <a:xfrm>
            <a:off x="3048000" y="2343150"/>
            <a:ext cx="6096000" cy="4514850"/>
          </a:xfrm>
          <a:prstGeom prst="rect">
            <a:avLst/>
          </a:prstGeom>
        </p:spPr>
      </p:pic>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err="1" smtClean="0"/>
              <a:t>What</a:t>
            </a:r>
            <a:r>
              <a:rPr lang="fr-FR" dirty="0" smtClean="0"/>
              <a:t> </a:t>
            </a:r>
            <a:r>
              <a:rPr lang="fr-FR" dirty="0" err="1" smtClean="0"/>
              <a:t>can</a:t>
            </a:r>
            <a:r>
              <a:rPr lang="fr-FR" dirty="0" smtClean="0"/>
              <a:t> I do </a:t>
            </a:r>
            <a:r>
              <a:rPr lang="fr-FR" dirty="0" err="1" smtClean="0"/>
              <a:t>with</a:t>
            </a:r>
            <a:r>
              <a:rPr lang="fr-FR" dirty="0" smtClean="0"/>
              <a:t> </a:t>
            </a:r>
            <a:r>
              <a:rPr lang="fr-FR" dirty="0" err="1" smtClean="0"/>
              <a:t>Silverlight</a:t>
            </a:r>
            <a:r>
              <a:rPr lang="fr-FR" dirty="0" smtClean="0"/>
              <a:t>? (1) </a:t>
            </a:r>
            <a:endParaRPr lang="fr-FR" dirty="0"/>
          </a:p>
        </p:txBody>
      </p:sp>
      <p:sp>
        <p:nvSpPr>
          <p:cNvPr id="3" name="Espace réservé du contenu 2"/>
          <p:cNvSpPr>
            <a:spLocks noGrp="1"/>
          </p:cNvSpPr>
          <p:nvPr>
            <p:ph idx="1"/>
          </p:nvPr>
        </p:nvSpPr>
        <p:spPr>
          <a:xfrm>
            <a:off x="457200" y="1935480"/>
            <a:ext cx="8229600" cy="3365728"/>
          </a:xfrm>
          <a:solidFill>
            <a:schemeClr val="lt1">
              <a:alpha val="58000"/>
            </a:schemeClr>
          </a:solidFill>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t>Entire application is written in Silverlight and all UI interaction is done through Silverlight</a:t>
            </a:r>
          </a:p>
          <a:p>
            <a:r>
              <a:rPr lang="en-US" dirty="0" smtClean="0"/>
              <a:t>“Islands of Richness” into the web application but you don’t build the entire interaction using Silverlight </a:t>
            </a:r>
          </a:p>
          <a:p>
            <a:r>
              <a:rPr lang="fr-FR" dirty="0" smtClean="0"/>
              <a:t>Out-of-browser (OOB) </a:t>
            </a:r>
            <a:r>
              <a:rPr lang="fr-FR" dirty="0" err="1" smtClean="0"/>
              <a:t>experience</a:t>
            </a:r>
            <a:r>
              <a:rPr lang="fr-FR" dirty="0" smtClean="0"/>
              <a:t> </a:t>
            </a:r>
          </a:p>
          <a:p>
            <a:r>
              <a:rPr lang="en-US" dirty="0" smtClean="0"/>
              <a:t>Mobile application that is targeting the Windows 7 Series Phone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slide(fromTop)">
                                      <p:cBhvr>
                                        <p:cTn id="7" dur="500"/>
                                        <p:tgtEl>
                                          <p:spTgt spid="3">
                                            <p:bg/>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lide(fromTop)">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lide(fromTop)">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Top)">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slide(fromTo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err="1" smtClean="0">
                <a:solidFill>
                  <a:schemeClr val="accent2">
                    <a:lumMod val="60000"/>
                    <a:lumOff val="40000"/>
                  </a:schemeClr>
                </a:solidFill>
              </a:rPr>
              <a:t>Silverlight</a:t>
            </a:r>
            <a:r>
              <a:rPr lang="fr-FR" sz="2700" dirty="0" smtClean="0">
                <a:solidFill>
                  <a:schemeClr val="accent2">
                    <a:lumMod val="60000"/>
                    <a:lumOff val="40000"/>
                  </a:schemeClr>
                </a:solidFill>
              </a:rPr>
              <a:t> : the </a:t>
            </a:r>
            <a:r>
              <a:rPr lang="fr-FR" sz="2700" dirty="0" err="1" smtClean="0">
                <a:solidFill>
                  <a:schemeClr val="accent2">
                    <a:lumMod val="60000"/>
                    <a:lumOff val="40000"/>
                  </a:schemeClr>
                </a:solidFill>
              </a:rPr>
              <a:t>technical</a:t>
            </a:r>
            <a:r>
              <a:rPr lang="fr-FR" sz="2700" dirty="0" smtClean="0">
                <a:solidFill>
                  <a:schemeClr val="accent2">
                    <a:lumMod val="60000"/>
                    <a:lumOff val="40000"/>
                  </a:schemeClr>
                </a:solidFill>
              </a:rPr>
              <a:t> </a:t>
            </a:r>
            <a:r>
              <a:rPr lang="fr-FR" sz="2700" dirty="0" err="1" smtClean="0">
                <a:solidFill>
                  <a:schemeClr val="accent2">
                    <a:lumMod val="60000"/>
                    <a:lumOff val="40000"/>
                  </a:schemeClr>
                </a:solidFill>
              </a:rPr>
              <a:t>side</a:t>
            </a:r>
            <a:r>
              <a:rPr lang="fr-FR" dirty="0" smtClean="0"/>
              <a:t/>
            </a:r>
            <a:br>
              <a:rPr lang="fr-FR" dirty="0" smtClean="0"/>
            </a:br>
            <a:r>
              <a:rPr lang="fr-FR" dirty="0" err="1" smtClean="0"/>
              <a:t>What</a:t>
            </a:r>
            <a:r>
              <a:rPr lang="fr-FR" dirty="0" smtClean="0"/>
              <a:t> </a:t>
            </a:r>
            <a:r>
              <a:rPr lang="fr-FR" dirty="0" err="1" smtClean="0"/>
              <a:t>can</a:t>
            </a:r>
            <a:r>
              <a:rPr lang="fr-FR" dirty="0" smtClean="0"/>
              <a:t> I do </a:t>
            </a:r>
            <a:r>
              <a:rPr lang="fr-FR" dirty="0" err="1" smtClean="0"/>
              <a:t>with</a:t>
            </a:r>
            <a:r>
              <a:rPr lang="fr-FR" dirty="0" smtClean="0"/>
              <a:t> </a:t>
            </a:r>
            <a:r>
              <a:rPr lang="fr-FR" dirty="0" err="1" smtClean="0"/>
              <a:t>Silverlight</a:t>
            </a:r>
            <a:r>
              <a:rPr lang="fr-FR" dirty="0" smtClean="0"/>
              <a:t>? (2)</a:t>
            </a:r>
            <a:endParaRPr lang="fr-FR" dirty="0"/>
          </a:p>
        </p:txBody>
      </p:sp>
      <p:sp>
        <p:nvSpPr>
          <p:cNvPr id="3" name="Espace réservé du contenu 2"/>
          <p:cNvSpPr>
            <a:spLocks noGrp="1"/>
          </p:cNvSpPr>
          <p:nvPr>
            <p:ph idx="1"/>
          </p:nvPr>
        </p:nvSpPr>
        <p:spPr>
          <a:xfrm>
            <a:off x="457200" y="1935480"/>
            <a:ext cx="8229600" cy="557416"/>
          </a:xfrm>
        </p:spPr>
        <p:txBody>
          <a:bodyPr/>
          <a:lstStyle/>
          <a:p>
            <a:r>
              <a:rPr lang="fr-FR" dirty="0" err="1" smtClean="0"/>
              <a:t>What</a:t>
            </a:r>
            <a:r>
              <a:rPr lang="fr-FR" dirty="0" smtClean="0"/>
              <a:t> </a:t>
            </a:r>
            <a:r>
              <a:rPr lang="fr-FR" dirty="0" err="1" smtClean="0"/>
              <a:t>kind</a:t>
            </a:r>
            <a:r>
              <a:rPr lang="fr-FR" dirty="0" smtClean="0"/>
              <a:t> of applications </a:t>
            </a:r>
            <a:r>
              <a:rPr lang="fr-FR" dirty="0" err="1" smtClean="0"/>
              <a:t>can</a:t>
            </a:r>
            <a:r>
              <a:rPr lang="fr-FR" dirty="0" smtClean="0"/>
              <a:t> I </a:t>
            </a:r>
            <a:r>
              <a:rPr lang="fr-FR" dirty="0" err="1" smtClean="0"/>
              <a:t>build</a:t>
            </a:r>
            <a:r>
              <a:rPr lang="fr-FR" dirty="0" smtClean="0"/>
              <a:t>?</a:t>
            </a:r>
            <a:endParaRPr lang="fr-FR" dirty="0"/>
          </a:p>
        </p:txBody>
      </p:sp>
      <p:pic>
        <p:nvPicPr>
          <p:cNvPr id="4" name="Image 3" descr="Silverlight_Logo.jpg"/>
          <p:cNvPicPr>
            <a:picLocks noChangeAspect="1"/>
          </p:cNvPicPr>
          <p:nvPr/>
        </p:nvPicPr>
        <p:blipFill>
          <a:blip r:embed="rId3" cstate="print"/>
          <a:stretch>
            <a:fillRect/>
          </a:stretch>
        </p:blipFill>
        <p:spPr>
          <a:xfrm>
            <a:off x="827584" y="3645024"/>
            <a:ext cx="1471811" cy="1642952"/>
          </a:xfrm>
          <a:prstGeom prst="rect">
            <a:avLst/>
          </a:prstGeom>
        </p:spPr>
      </p:pic>
      <p:sp>
        <p:nvSpPr>
          <p:cNvPr id="5" name="Flèche droite 4"/>
          <p:cNvSpPr/>
          <p:nvPr/>
        </p:nvSpPr>
        <p:spPr>
          <a:xfrm rot="20903413">
            <a:off x="2919411" y="3058743"/>
            <a:ext cx="2820485" cy="585574"/>
          </a:xfrm>
          <a:prstGeom prst="rightArrow">
            <a:avLst/>
          </a:prstGeom>
          <a:solidFill>
            <a:srgbClr val="FC8208"/>
          </a:solidFill>
          <a:ln>
            <a:no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Media</a:t>
            </a:r>
            <a:endParaRPr lang="fr-FR" dirty="0">
              <a:solidFill>
                <a:schemeClr val="tx1"/>
              </a:solidFill>
            </a:endParaRPr>
          </a:p>
        </p:txBody>
      </p:sp>
      <p:sp>
        <p:nvSpPr>
          <p:cNvPr id="6" name="Flèche droite 5"/>
          <p:cNvSpPr/>
          <p:nvPr/>
        </p:nvSpPr>
        <p:spPr>
          <a:xfrm>
            <a:off x="3059832" y="4149080"/>
            <a:ext cx="3024336" cy="576064"/>
          </a:xfrm>
          <a:prstGeom prst="rightArrow">
            <a:avLst/>
          </a:prstGeom>
          <a:solidFill>
            <a:schemeClr val="accent1">
              <a:lumMod val="60000"/>
              <a:lumOff val="40000"/>
            </a:schemeClr>
          </a:solidFill>
          <a:ln>
            <a:no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Business</a:t>
            </a:r>
            <a:endParaRPr lang="fr-FR" dirty="0">
              <a:solidFill>
                <a:schemeClr val="tx1"/>
              </a:solidFill>
            </a:endParaRPr>
          </a:p>
        </p:txBody>
      </p:sp>
      <p:sp>
        <p:nvSpPr>
          <p:cNvPr id="7" name="Flèche droite 6"/>
          <p:cNvSpPr/>
          <p:nvPr/>
        </p:nvSpPr>
        <p:spPr>
          <a:xfrm rot="925971">
            <a:off x="2933832" y="5312266"/>
            <a:ext cx="2953852" cy="535638"/>
          </a:xfrm>
          <a:prstGeom prst="rightArrow">
            <a:avLst/>
          </a:prstGeom>
          <a:solidFill>
            <a:schemeClr val="accent6"/>
          </a:solidFill>
          <a:ln>
            <a:no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Gaming</a:t>
            </a:r>
            <a:endParaRPr lang="fr-FR" dirty="0">
              <a:solidFill>
                <a:schemeClr val="tx1"/>
              </a:solidFill>
            </a:endParaRPr>
          </a:p>
        </p:txBody>
      </p:sp>
      <p:pic>
        <p:nvPicPr>
          <p:cNvPr id="8" name="Image 7" descr="media.jpg"/>
          <p:cNvPicPr>
            <a:picLocks noChangeAspect="1"/>
          </p:cNvPicPr>
          <p:nvPr/>
        </p:nvPicPr>
        <p:blipFill>
          <a:blip r:embed="rId4" cstate="print"/>
          <a:stretch>
            <a:fillRect/>
          </a:stretch>
        </p:blipFill>
        <p:spPr>
          <a:xfrm>
            <a:off x="6444208" y="2132856"/>
            <a:ext cx="1512168" cy="1512168"/>
          </a:xfrm>
          <a:prstGeom prst="rect">
            <a:avLst/>
          </a:prstGeom>
        </p:spPr>
      </p:pic>
      <p:pic>
        <p:nvPicPr>
          <p:cNvPr id="9" name="Image 8" descr="business.jpg"/>
          <p:cNvPicPr>
            <a:picLocks noChangeAspect="1"/>
          </p:cNvPicPr>
          <p:nvPr/>
        </p:nvPicPr>
        <p:blipFill>
          <a:blip r:embed="rId5" cstate="print"/>
          <a:stretch>
            <a:fillRect/>
          </a:stretch>
        </p:blipFill>
        <p:spPr>
          <a:xfrm>
            <a:off x="6444208" y="3861048"/>
            <a:ext cx="1440160" cy="1440160"/>
          </a:xfrm>
          <a:prstGeom prst="rect">
            <a:avLst/>
          </a:prstGeom>
        </p:spPr>
      </p:pic>
      <p:pic>
        <p:nvPicPr>
          <p:cNvPr id="10" name="Image 9" descr="xbox360logo.jpg"/>
          <p:cNvPicPr>
            <a:picLocks noChangeAspect="1"/>
          </p:cNvPicPr>
          <p:nvPr/>
        </p:nvPicPr>
        <p:blipFill>
          <a:blip r:embed="rId6" cstate="print"/>
          <a:stretch>
            <a:fillRect/>
          </a:stretch>
        </p:blipFill>
        <p:spPr>
          <a:xfrm>
            <a:off x="6228184" y="5463142"/>
            <a:ext cx="1800200" cy="13948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5452</TotalTime>
  <Words>4103</Words>
  <Application>Microsoft Office PowerPoint</Application>
  <PresentationFormat>Affichage à l'écran (4:3)</PresentationFormat>
  <Paragraphs>382</Paragraphs>
  <Slides>22</Slides>
  <Notes>21</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Débit</vt:lpstr>
      <vt:lpstr>Microsoft Silverlight</vt:lpstr>
      <vt:lpstr>Summary</vt:lpstr>
      <vt:lpstr>The .NET Technologies : Introduction</vt:lpstr>
      <vt:lpstr>The .NET Technologies C# and XAML </vt:lpstr>
      <vt:lpstr>The .NET Technologies Windows Presentation Foundation</vt:lpstr>
      <vt:lpstr>Silverlight : the technical side What is Silverlight?</vt:lpstr>
      <vt:lpstr>Silverlight : the technical side Versions history</vt:lpstr>
      <vt:lpstr>Silverlight : the technical side What can I do with Silverlight? (1) </vt:lpstr>
      <vt:lpstr>Silverlight : the technical side What can I do with Silverlight? (2)</vt:lpstr>
      <vt:lpstr>Silverlight : the technical side How can I develop Silverlight applications?</vt:lpstr>
      <vt:lpstr>Silverlight : the technical side Key Features : Screenshots (1)</vt:lpstr>
      <vt:lpstr>Silverlight : the technical side Key Features : Screenshots (2)</vt:lpstr>
      <vt:lpstr>Silverlight : the technical side Key Features : Screenshots (3)</vt:lpstr>
      <vt:lpstr>Silverlight : the technical side Key Features : Screenshots (4)</vt:lpstr>
      <vt:lpstr>Silverlight : the technical side Key Features : Screenshots (5)</vt:lpstr>
      <vt:lpstr>Silverlight : the technical side Key Features : Screenshots (6)</vt:lpstr>
      <vt:lpstr>Silverlight : the technical side Key Features : Screenshots (7)</vt:lpstr>
      <vt:lpstr>Silverlight versus its alternatives What are the alternatives?</vt:lpstr>
      <vt:lpstr>Silverlight versus its alternatives Silverlight or Flash? (1)</vt:lpstr>
      <vt:lpstr>Silverlight versus its alternatives Silverlight or Flash? (2)</vt:lpstr>
      <vt:lpstr>Silverlight versus its alternatives What about HTML5?</vt:lpstr>
      <vt:lpstr>Any Question? Any comment?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Kronofaj</dc:creator>
  <cp:lastModifiedBy>Kronofaj</cp:lastModifiedBy>
  <cp:revision>77</cp:revision>
  <dcterms:created xsi:type="dcterms:W3CDTF">2010-11-15T13:53:15Z</dcterms:created>
  <dcterms:modified xsi:type="dcterms:W3CDTF">2010-12-09T09:51:54Z</dcterms:modified>
</cp:coreProperties>
</file>