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79" r:id="rId6"/>
    <p:sldId id="258" r:id="rId7"/>
    <p:sldId id="271" r:id="rId8"/>
    <p:sldId id="268" r:id="rId9"/>
    <p:sldId id="272" r:id="rId10"/>
    <p:sldId id="273" r:id="rId11"/>
    <p:sldId id="274" r:id="rId12"/>
    <p:sldId id="260" r:id="rId13"/>
    <p:sldId id="278" r:id="rId14"/>
    <p:sldId id="261" r:id="rId15"/>
    <p:sldId id="276" r:id="rId16"/>
    <p:sldId id="277" r:id="rId17"/>
    <p:sldId id="263" r:id="rId18"/>
    <p:sldId id="264" r:id="rId19"/>
    <p:sldId id="265"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E48A78-44FF-447E-BB94-8E39A20284AF}" v="129" dt="2022-08-24T16:06:58.891"/>
    <p1510:client id="{807618F8-C8FB-15CC-5134-EBA044BE4A61}" v="48" dt="2022-08-25T06:12:47.362"/>
    <p1510:client id="{91F63075-D6DE-42FF-9C96-93F1DB81F2F3}" v="13" dt="2022-08-24T06:35:50.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B3B5-4BBD-00B2-D09C-4C049BAA9A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854E87-F0E0-609C-25EE-2F0239161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A2E3BD-1E69-F05F-6E94-62A35C7D5DF3}"/>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5" name="Footer Placeholder 4">
            <a:extLst>
              <a:ext uri="{FF2B5EF4-FFF2-40B4-BE49-F238E27FC236}">
                <a16:creationId xmlns:a16="http://schemas.microsoft.com/office/drawing/2014/main" id="{D8910BA8-4D21-2A35-7522-EF992D094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FE774-82E6-7E66-311A-28CEE6FB3D55}"/>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185472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419D-57F8-7AB7-0056-5831F1789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3135D8-85E7-A8EA-0830-46CF1DD8E8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BC4A7-9883-E256-04CD-ABAC0844BBAB}"/>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5" name="Footer Placeholder 4">
            <a:extLst>
              <a:ext uri="{FF2B5EF4-FFF2-40B4-BE49-F238E27FC236}">
                <a16:creationId xmlns:a16="http://schemas.microsoft.com/office/drawing/2014/main" id="{2D688AD6-B5BC-29A7-F3BB-0B89E510F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F326B-BED2-8AAA-9135-BB3F894EB18E}"/>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332143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A2992-64F2-043E-7506-E46204DA7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C09949-86D9-D7D4-0908-C55866CB3F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C8742-B128-7308-41E0-9C4323AA6123}"/>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5" name="Footer Placeholder 4">
            <a:extLst>
              <a:ext uri="{FF2B5EF4-FFF2-40B4-BE49-F238E27FC236}">
                <a16:creationId xmlns:a16="http://schemas.microsoft.com/office/drawing/2014/main" id="{E32412BD-B1E8-610E-A827-E46D2D322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5B493-A711-97E4-B714-076BC473245D}"/>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417446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C650-9E3A-2EF6-88DF-6C2EF4129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2B911-A90D-9F12-0E44-99FED3E62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F30E2-E14F-7CF3-C55D-0A44D1B2EED0}"/>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5" name="Footer Placeholder 4">
            <a:extLst>
              <a:ext uri="{FF2B5EF4-FFF2-40B4-BE49-F238E27FC236}">
                <a16:creationId xmlns:a16="http://schemas.microsoft.com/office/drawing/2014/main" id="{5B86088C-5AC0-CF06-995B-C9357F6E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C482D-4EB3-5879-422A-10CC8A5593D2}"/>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151880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C09A-7C00-8AAC-2433-D622EDD3BF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28C254-7D12-6FB0-494B-ABA1E98D7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31E6EE-0641-0131-58CB-543CF2C75B54}"/>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5" name="Footer Placeholder 4">
            <a:extLst>
              <a:ext uri="{FF2B5EF4-FFF2-40B4-BE49-F238E27FC236}">
                <a16:creationId xmlns:a16="http://schemas.microsoft.com/office/drawing/2014/main" id="{1731EE60-DE8E-8115-0CD5-98033E248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5819A-96E1-67F6-D833-EF1D8A15B4D2}"/>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409346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D260-DEC6-10D0-E0F8-361E2B8995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E4D92-0419-E156-B304-681A3CD34A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FC0A9F-DA20-C8AB-78EC-37E1EA18F9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9E4A78-5DB4-6575-737A-52497C7A1875}"/>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6" name="Footer Placeholder 5">
            <a:extLst>
              <a:ext uri="{FF2B5EF4-FFF2-40B4-BE49-F238E27FC236}">
                <a16:creationId xmlns:a16="http://schemas.microsoft.com/office/drawing/2014/main" id="{CD64DECC-DC44-82FA-7900-7736EA23D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2A71AB-5DBB-5C08-CD9F-FEB1356C95F9}"/>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201270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F180-F068-80F0-88B9-3F7E3446E6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98109F-1503-2605-797A-CBFC3D65A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A5A00-EF0F-BBC3-E807-4212F1350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476271-FBC3-ECAB-3DC5-9B674E9C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09413-42D0-B79C-98A2-D98FFDF0C2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B7E436-7DD2-30D0-4354-D4F164B8F782}"/>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8" name="Footer Placeholder 7">
            <a:extLst>
              <a:ext uri="{FF2B5EF4-FFF2-40B4-BE49-F238E27FC236}">
                <a16:creationId xmlns:a16="http://schemas.microsoft.com/office/drawing/2014/main" id="{9381B91E-041F-9F1F-364F-E5049D1043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135EA-7413-0903-703A-CEDBAB3EDECD}"/>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170343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9CF0-40F7-92A3-1131-5274A31F9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70F821-9A57-83A9-7E6E-F0400514A8AE}"/>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4" name="Footer Placeholder 3">
            <a:extLst>
              <a:ext uri="{FF2B5EF4-FFF2-40B4-BE49-F238E27FC236}">
                <a16:creationId xmlns:a16="http://schemas.microsoft.com/office/drawing/2014/main" id="{B7A95C7C-B84A-1926-A2E0-27AD9E69B4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68F88-75D2-4F06-252E-E4D8933517D8}"/>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55094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98A5D-BB7F-10A5-E053-C525740C0300}"/>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3" name="Footer Placeholder 2">
            <a:extLst>
              <a:ext uri="{FF2B5EF4-FFF2-40B4-BE49-F238E27FC236}">
                <a16:creationId xmlns:a16="http://schemas.microsoft.com/office/drawing/2014/main" id="{AABEBCBA-6B35-FC5C-1224-221518127B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750F30-6AD6-1832-773F-607715A8738C}"/>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390178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7EED-E143-172D-2275-7728EF13D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0453BB-74CB-BEE5-D784-DCDB90776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1A2C8D-D0B2-0F45-0878-CA5CBA092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49183-74EA-2A02-4AE8-258359662DF4}"/>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6" name="Footer Placeholder 5">
            <a:extLst>
              <a:ext uri="{FF2B5EF4-FFF2-40B4-BE49-F238E27FC236}">
                <a16:creationId xmlns:a16="http://schemas.microsoft.com/office/drawing/2014/main" id="{3B843C6C-FAA6-FC38-7A08-C8889F52B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B1FC5-759F-51A0-779A-0C306609B385}"/>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36040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0B77-C279-392A-D94B-64F9E63D8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25DE0-7109-1099-4077-1BA3A9089E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6DAF0E-4D6D-4243-8B09-6B2578F5B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37556-A35F-8459-5C1D-1F2E2A43534A}"/>
              </a:ext>
            </a:extLst>
          </p:cNvPr>
          <p:cNvSpPr>
            <a:spLocks noGrp="1"/>
          </p:cNvSpPr>
          <p:nvPr>
            <p:ph type="dt" sz="half" idx="10"/>
          </p:nvPr>
        </p:nvSpPr>
        <p:spPr/>
        <p:txBody>
          <a:bodyPr/>
          <a:lstStyle/>
          <a:p>
            <a:fld id="{1B1FEB78-18AA-4094-9642-B0911B825DA2}" type="datetimeFigureOut">
              <a:rPr lang="en-US" smtClean="0"/>
              <a:t>10/11/2022</a:t>
            </a:fld>
            <a:endParaRPr lang="en-US"/>
          </a:p>
        </p:txBody>
      </p:sp>
      <p:sp>
        <p:nvSpPr>
          <p:cNvPr id="6" name="Footer Placeholder 5">
            <a:extLst>
              <a:ext uri="{FF2B5EF4-FFF2-40B4-BE49-F238E27FC236}">
                <a16:creationId xmlns:a16="http://schemas.microsoft.com/office/drawing/2014/main" id="{D93D37CF-05C7-E9D3-B34A-10F3A4C27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91A92-688D-2C01-2147-33E087502671}"/>
              </a:ext>
            </a:extLst>
          </p:cNvPr>
          <p:cNvSpPr>
            <a:spLocks noGrp="1"/>
          </p:cNvSpPr>
          <p:nvPr>
            <p:ph type="sldNum" sz="quarter" idx="12"/>
          </p:nvPr>
        </p:nvSpPr>
        <p:spPr/>
        <p:txBody>
          <a:bodyPr/>
          <a:lstStyle/>
          <a:p>
            <a:fld id="{E72DD2CB-E3C9-4679-BC39-2D43078A1015}" type="slidenum">
              <a:rPr lang="en-US" smtClean="0"/>
              <a:t>‹#›</a:t>
            </a:fld>
            <a:endParaRPr lang="en-US"/>
          </a:p>
        </p:txBody>
      </p:sp>
    </p:spTree>
    <p:extLst>
      <p:ext uri="{BB962C8B-B14F-4D97-AF65-F5344CB8AC3E}">
        <p14:creationId xmlns:p14="http://schemas.microsoft.com/office/powerpoint/2010/main" val="12925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D6838-FE88-B80E-894C-79F0C0863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75539-3DB3-8F54-A55D-CD81E83D7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9805C-10DA-87B2-540E-E07B62DDB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FEB78-18AA-4094-9642-B0911B825DA2}" type="datetimeFigureOut">
              <a:rPr lang="en-US" smtClean="0"/>
              <a:t>10/11/2022</a:t>
            </a:fld>
            <a:endParaRPr lang="en-US"/>
          </a:p>
        </p:txBody>
      </p:sp>
      <p:sp>
        <p:nvSpPr>
          <p:cNvPr id="5" name="Footer Placeholder 4">
            <a:extLst>
              <a:ext uri="{FF2B5EF4-FFF2-40B4-BE49-F238E27FC236}">
                <a16:creationId xmlns:a16="http://schemas.microsoft.com/office/drawing/2014/main" id="{7C48E572-27BA-16B0-5933-ADC1D5931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E1C09C-16FD-5790-CD41-C98F14009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DD2CB-E3C9-4679-BC39-2D43078A1015}" type="slidenum">
              <a:rPr lang="en-US" smtClean="0"/>
              <a:t>‹#›</a:t>
            </a:fld>
            <a:endParaRPr lang="en-US"/>
          </a:p>
        </p:txBody>
      </p:sp>
    </p:spTree>
    <p:extLst>
      <p:ext uri="{BB962C8B-B14F-4D97-AF65-F5344CB8AC3E}">
        <p14:creationId xmlns:p14="http://schemas.microsoft.com/office/powerpoint/2010/main" val="154887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38410E7-D4B4-41AD-88B3-EB385D8A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47390F-923A-46AF-326C-C43D72775805}"/>
              </a:ext>
            </a:extLst>
          </p:cNvPr>
          <p:cNvSpPr>
            <a:spLocks noGrp="1"/>
          </p:cNvSpPr>
          <p:nvPr>
            <p:ph type="ctrTitle"/>
          </p:nvPr>
        </p:nvSpPr>
        <p:spPr>
          <a:xfrm>
            <a:off x="558210" y="635317"/>
            <a:ext cx="10890840" cy="4117658"/>
          </a:xfrm>
        </p:spPr>
        <p:txBody>
          <a:bodyPr>
            <a:normAutofit/>
          </a:bodyPr>
          <a:lstStyle/>
          <a:p>
            <a:pPr algn="l"/>
            <a:r>
              <a:rPr lang="en-US" sz="5400" b="1"/>
              <a:t>Automated  Analysis of  Children Emotion Expression levels</a:t>
            </a:r>
            <a:endParaRPr lang="en-US" sz="5400" b="1">
              <a:cs typeface="Calibri Light"/>
            </a:endParaRPr>
          </a:p>
        </p:txBody>
      </p:sp>
      <p:sp useBgFill="1">
        <p:nvSpPr>
          <p:cNvPr id="72" name="Rectangle 71">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4981421"/>
            <a:ext cx="11134956" cy="822960"/>
          </a:xfrm>
          <a:prstGeom prst="rect">
            <a:avLst/>
          </a:prstGeom>
          <a:ln w="12700">
            <a:solidFill>
              <a:srgbClr val="E1E1E1"/>
            </a:solidFill>
          </a:ln>
          <a:effectLst>
            <a:outerShdw blurRad="50800" dist="38100" dir="2700000" algn="tl" rotWithShape="0">
              <a:schemeClr val="bg1">
                <a:lumMod val="8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A4D64CF-6413-4234-2073-189B2995CA61}"/>
              </a:ext>
            </a:extLst>
          </p:cNvPr>
          <p:cNvSpPr>
            <a:spLocks noGrp="1"/>
          </p:cNvSpPr>
          <p:nvPr>
            <p:ph type="subTitle" idx="1"/>
          </p:nvPr>
        </p:nvSpPr>
        <p:spPr>
          <a:xfrm>
            <a:off x="645138" y="4981421"/>
            <a:ext cx="11409702" cy="1149741"/>
          </a:xfrm>
        </p:spPr>
        <p:txBody>
          <a:bodyPr vert="horz" lIns="91440" tIns="45720" rIns="91440" bIns="45720" rtlCol="0" anchor="ctr">
            <a:noAutofit/>
          </a:bodyPr>
          <a:lstStyle/>
          <a:p>
            <a:pPr algn="l"/>
            <a:r>
              <a:rPr lang="en-US" sz="2200"/>
              <a:t>Madhuka Nadeeshani, Kovisha Kalaichelvan, Dr. Anuradha </a:t>
            </a:r>
            <a:r>
              <a:rPr lang="en-US" sz="2200" err="1"/>
              <a:t>Karunasena</a:t>
            </a:r>
            <a:r>
              <a:rPr lang="en-US" sz="2200"/>
              <a:t>, Dr. Pradeepa Samarasinghe</a:t>
            </a:r>
            <a:endParaRPr lang="en-US" sz="2200">
              <a:cs typeface="Calibri"/>
            </a:endParaRPr>
          </a:p>
          <a:p>
            <a:pPr algn="l"/>
            <a:r>
              <a:rPr lang="en-US" sz="2200">
                <a:cs typeface="Calibri"/>
              </a:rPr>
              <a:t>Paper ID: </a:t>
            </a:r>
            <a:r>
              <a:rPr lang="en-US" sz="2200"/>
              <a:t>ICIT22-000186</a:t>
            </a:r>
            <a:endParaRPr lang="en-US" sz="2200">
              <a:cs typeface="Calibri"/>
            </a:endParaRPr>
          </a:p>
        </p:txBody>
      </p:sp>
      <p:sp>
        <p:nvSpPr>
          <p:cNvPr id="74" name="Rectangle 73">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5118581"/>
            <a:ext cx="146304"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470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5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696BAD-EF37-D93B-9685-E6E6B24FEC8D}"/>
              </a:ext>
            </a:extLst>
          </p:cNvPr>
          <p:cNvSpPr>
            <a:spLocks noGrp="1"/>
          </p:cNvSpPr>
          <p:nvPr>
            <p:ph type="title"/>
          </p:nvPr>
        </p:nvSpPr>
        <p:spPr>
          <a:xfrm>
            <a:off x="869039" y="746981"/>
            <a:ext cx="10168128" cy="1179576"/>
          </a:xfrm>
        </p:spPr>
        <p:txBody>
          <a:bodyPr>
            <a:normAutofit/>
          </a:bodyPr>
          <a:lstStyle/>
          <a:p>
            <a:r>
              <a:rPr lang="en-US" sz="4000" b="1">
                <a:latin typeface="+mn-lt"/>
              </a:rPr>
              <a:t>Results and discussion – Objective 1</a:t>
            </a:r>
            <a:br>
              <a:rPr lang="en-US" sz="3600"/>
            </a:br>
            <a:r>
              <a:rPr lang="en-US" sz="3400"/>
              <a:t>Relationship between AUs and emotion level</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E0A1C7-F63F-1BE6-5A5B-42C827616B92}"/>
              </a:ext>
            </a:extLst>
          </p:cNvPr>
          <p:cNvSpPr>
            <a:spLocks noGrp="1"/>
          </p:cNvSpPr>
          <p:nvPr>
            <p:ph idx="1"/>
          </p:nvPr>
        </p:nvSpPr>
        <p:spPr>
          <a:xfrm>
            <a:off x="811339" y="2109414"/>
            <a:ext cx="10661186" cy="4084544"/>
          </a:xfrm>
        </p:spPr>
        <p:txBody>
          <a:bodyPr vert="horz" lIns="91440" tIns="45720" rIns="91440" bIns="45720" rtlCol="0" anchor="t">
            <a:normAutofit/>
          </a:bodyPr>
          <a:lstStyle/>
          <a:p>
            <a:pPr marL="0" indent="0">
              <a:buNone/>
            </a:pPr>
            <a:r>
              <a:rPr lang="en-US" sz="2200"/>
              <a:t>The AU stimulations for emotion levels are derived by EFA and t-tests which is further categorized into clusters with K means clustering algorithm.</a:t>
            </a:r>
          </a:p>
          <a:p>
            <a:pPr marL="0" indent="0">
              <a:buNone/>
            </a:pPr>
            <a:endParaRPr lang="en-US" sz="2200">
              <a:ea typeface="Calibri"/>
              <a:cs typeface="Calibri"/>
            </a:endParaRPr>
          </a:p>
        </p:txBody>
      </p:sp>
      <p:pic>
        <p:nvPicPr>
          <p:cNvPr id="4" name="Content Placeholder 4" descr="Graphical user interface, chart, scatter chart&#10;&#10;Description automatically generated">
            <a:extLst>
              <a:ext uri="{FF2B5EF4-FFF2-40B4-BE49-F238E27FC236}">
                <a16:creationId xmlns:a16="http://schemas.microsoft.com/office/drawing/2014/main" id="{9BFDABF5-6C83-C7EE-F486-64DBD63F5BFC}"/>
              </a:ext>
            </a:extLst>
          </p:cNvPr>
          <p:cNvPicPr>
            <a:picLocks noChangeAspect="1"/>
          </p:cNvPicPr>
          <p:nvPr/>
        </p:nvPicPr>
        <p:blipFill rotWithShape="1">
          <a:blip r:embed="rId2">
            <a:extLst>
              <a:ext uri="{28A0092B-C50C-407E-A947-70E740481C1C}">
                <a14:useLocalDpi xmlns:a14="http://schemas.microsoft.com/office/drawing/2010/main" val="0"/>
              </a:ext>
            </a:extLst>
          </a:blip>
          <a:srcRect l="14093" r="10532"/>
          <a:stretch/>
        </p:blipFill>
        <p:spPr>
          <a:xfrm>
            <a:off x="1017139" y="2980599"/>
            <a:ext cx="4460575" cy="3328761"/>
          </a:xfrm>
          <a:prstGeom prst="rect">
            <a:avLst/>
          </a:prstGeom>
          <a:ln>
            <a:solidFill>
              <a:schemeClr val="tx1"/>
            </a:solidFill>
          </a:ln>
        </p:spPr>
      </p:pic>
      <p:pic>
        <p:nvPicPr>
          <p:cNvPr id="5" name="Picture 4" descr="Chart, scatter chart&#10;&#10;Description automatically generated">
            <a:extLst>
              <a:ext uri="{FF2B5EF4-FFF2-40B4-BE49-F238E27FC236}">
                <a16:creationId xmlns:a16="http://schemas.microsoft.com/office/drawing/2014/main" id="{06A00822-1FB6-25E5-9263-537B4E17F771}"/>
              </a:ext>
            </a:extLst>
          </p:cNvPr>
          <p:cNvPicPr>
            <a:picLocks noChangeAspect="1"/>
          </p:cNvPicPr>
          <p:nvPr/>
        </p:nvPicPr>
        <p:blipFill rotWithShape="1">
          <a:blip r:embed="rId3">
            <a:extLst>
              <a:ext uri="{28A0092B-C50C-407E-A947-70E740481C1C}">
                <a14:useLocalDpi xmlns:a14="http://schemas.microsoft.com/office/drawing/2010/main" val="0"/>
              </a:ext>
            </a:extLst>
          </a:blip>
          <a:srcRect l="14623" t="4048" r="8167" b="7052"/>
          <a:stretch/>
        </p:blipFill>
        <p:spPr>
          <a:xfrm>
            <a:off x="6494853" y="3012535"/>
            <a:ext cx="4569164" cy="3328761"/>
          </a:xfrm>
          <a:prstGeom prst="rect">
            <a:avLst/>
          </a:prstGeom>
          <a:ln>
            <a:solidFill>
              <a:schemeClr val="tx1"/>
            </a:solidFill>
          </a:ln>
        </p:spPr>
      </p:pic>
      <p:sp>
        <p:nvSpPr>
          <p:cNvPr id="7" name="TextBox 6">
            <a:extLst>
              <a:ext uri="{FF2B5EF4-FFF2-40B4-BE49-F238E27FC236}">
                <a16:creationId xmlns:a16="http://schemas.microsoft.com/office/drawing/2014/main" id="{587036B9-8C90-C2BD-DB3C-EE5F4F7CE46B}"/>
              </a:ext>
            </a:extLst>
          </p:cNvPr>
          <p:cNvSpPr txBox="1"/>
          <p:nvPr/>
        </p:nvSpPr>
        <p:spPr>
          <a:xfrm>
            <a:off x="7741737" y="6414982"/>
            <a:ext cx="6094378" cy="369332"/>
          </a:xfrm>
          <a:prstGeom prst="rect">
            <a:avLst/>
          </a:prstGeom>
          <a:noFill/>
        </p:spPr>
        <p:txBody>
          <a:bodyPr wrap="square" lIns="91440" tIns="45720" rIns="91440" bIns="45720" anchor="t">
            <a:spAutoFit/>
          </a:bodyPr>
          <a:lstStyle/>
          <a:p>
            <a:r>
              <a:rPr lang="en-US" dirty="0"/>
              <a:t>Figure 4: Sad Emotion Levels</a:t>
            </a:r>
          </a:p>
        </p:txBody>
      </p:sp>
      <p:sp>
        <p:nvSpPr>
          <p:cNvPr id="11" name="TextBox 10">
            <a:extLst>
              <a:ext uri="{FF2B5EF4-FFF2-40B4-BE49-F238E27FC236}">
                <a16:creationId xmlns:a16="http://schemas.microsoft.com/office/drawing/2014/main" id="{5EEB8D16-3F8A-18DD-3881-6414584E9DB2}"/>
              </a:ext>
            </a:extLst>
          </p:cNvPr>
          <p:cNvSpPr txBox="1"/>
          <p:nvPr/>
        </p:nvSpPr>
        <p:spPr>
          <a:xfrm>
            <a:off x="1265602" y="6303269"/>
            <a:ext cx="7376474" cy="369332"/>
          </a:xfrm>
          <a:prstGeom prst="rect">
            <a:avLst/>
          </a:prstGeom>
          <a:noFill/>
        </p:spPr>
        <p:txBody>
          <a:bodyPr wrap="square" lIns="91440" tIns="45720" rIns="91440" bIns="45720" anchor="t">
            <a:spAutoFit/>
          </a:bodyPr>
          <a:lstStyle/>
          <a:p>
            <a:r>
              <a:rPr lang="en-US"/>
              <a:t>Figure 3: Disgust Emotion Levels</a:t>
            </a:r>
            <a:endParaRPr lang="en-US">
              <a:cs typeface="Calibri"/>
            </a:endParaRPr>
          </a:p>
        </p:txBody>
      </p:sp>
    </p:spTree>
    <p:extLst>
      <p:ext uri="{BB962C8B-B14F-4D97-AF65-F5344CB8AC3E}">
        <p14:creationId xmlns:p14="http://schemas.microsoft.com/office/powerpoint/2010/main" val="413120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696BAD-EF37-D93B-9685-E6E6B24FEC8D}"/>
              </a:ext>
            </a:extLst>
          </p:cNvPr>
          <p:cNvSpPr>
            <a:spLocks noGrp="1"/>
          </p:cNvSpPr>
          <p:nvPr>
            <p:ph type="title"/>
          </p:nvPr>
        </p:nvSpPr>
        <p:spPr>
          <a:xfrm>
            <a:off x="869039" y="726171"/>
            <a:ext cx="10168128" cy="1179576"/>
          </a:xfrm>
        </p:spPr>
        <p:txBody>
          <a:bodyPr>
            <a:normAutofit/>
          </a:bodyPr>
          <a:lstStyle/>
          <a:p>
            <a:r>
              <a:rPr lang="en-US" sz="4000" b="1">
                <a:latin typeface="+mn-lt"/>
              </a:rPr>
              <a:t>Results and discussion – Objective 2</a:t>
            </a:r>
            <a:br>
              <a:rPr lang="en-US" sz="3600"/>
            </a:br>
            <a:r>
              <a:rPr lang="en-US" sz="3400"/>
              <a:t>Relationship between AUs and emotion level</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E0A1C7-F63F-1BE6-5A5B-42C827616B92}"/>
              </a:ext>
            </a:extLst>
          </p:cNvPr>
          <p:cNvSpPr>
            <a:spLocks noGrp="1"/>
          </p:cNvSpPr>
          <p:nvPr>
            <p:ph idx="1"/>
          </p:nvPr>
        </p:nvSpPr>
        <p:spPr>
          <a:xfrm>
            <a:off x="622510" y="2347473"/>
            <a:ext cx="10661186" cy="3829490"/>
          </a:xfrm>
        </p:spPr>
        <p:txBody>
          <a:bodyPr vert="horz" lIns="91440" tIns="45720" rIns="91440" bIns="45720" rtlCol="0" anchor="t">
            <a:normAutofit/>
          </a:bodyPr>
          <a:lstStyle/>
          <a:p>
            <a:r>
              <a:rPr lang="en-US" sz="2200" b="0" i="0"/>
              <a:t>Comparison between Adult and Child AU stimulation for </a:t>
            </a:r>
            <a:r>
              <a:rPr lang="en-US" sz="2200"/>
              <a:t>E</a:t>
            </a:r>
            <a:r>
              <a:rPr lang="en-US" sz="2200" b="0" i="0"/>
              <a:t>motion levels from EFA  and T-test analysis.</a:t>
            </a:r>
          </a:p>
          <a:p>
            <a:pPr marL="0" indent="0">
              <a:buNone/>
            </a:pPr>
            <a:endParaRPr lang="en-US" sz="2400"/>
          </a:p>
          <a:p>
            <a:pPr marL="0" indent="0">
              <a:buNone/>
            </a:pPr>
            <a:endParaRPr lang="en-US" sz="2200">
              <a:ea typeface="Calibri"/>
              <a:cs typeface="Calibri"/>
            </a:endParaRPr>
          </a:p>
        </p:txBody>
      </p:sp>
      <p:graphicFrame>
        <p:nvGraphicFramePr>
          <p:cNvPr id="6" name="Table 8">
            <a:extLst>
              <a:ext uri="{FF2B5EF4-FFF2-40B4-BE49-F238E27FC236}">
                <a16:creationId xmlns:a16="http://schemas.microsoft.com/office/drawing/2014/main" id="{DE0E8FF5-4A9E-B601-9B47-DB45FA47809C}"/>
              </a:ext>
            </a:extLst>
          </p:cNvPr>
          <p:cNvGraphicFramePr>
            <a:graphicFrameLocks noGrp="1"/>
          </p:cNvGraphicFramePr>
          <p:nvPr>
            <p:extLst>
              <p:ext uri="{D42A27DB-BD31-4B8C-83A1-F6EECF244321}">
                <p14:modId xmlns:p14="http://schemas.microsoft.com/office/powerpoint/2010/main" val="759964883"/>
              </p:ext>
            </p:extLst>
          </p:nvPr>
        </p:nvGraphicFramePr>
        <p:xfrm>
          <a:off x="1889103" y="3230925"/>
          <a:ext cx="8128000" cy="3078435"/>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88045352"/>
                    </a:ext>
                  </a:extLst>
                </a:gridCol>
                <a:gridCol w="1625600">
                  <a:extLst>
                    <a:ext uri="{9D8B030D-6E8A-4147-A177-3AD203B41FA5}">
                      <a16:colId xmlns:a16="http://schemas.microsoft.com/office/drawing/2014/main" val="789743446"/>
                    </a:ext>
                  </a:extLst>
                </a:gridCol>
                <a:gridCol w="1625600">
                  <a:extLst>
                    <a:ext uri="{9D8B030D-6E8A-4147-A177-3AD203B41FA5}">
                      <a16:colId xmlns:a16="http://schemas.microsoft.com/office/drawing/2014/main" val="1856970604"/>
                    </a:ext>
                  </a:extLst>
                </a:gridCol>
                <a:gridCol w="1625600">
                  <a:extLst>
                    <a:ext uri="{9D8B030D-6E8A-4147-A177-3AD203B41FA5}">
                      <a16:colId xmlns:a16="http://schemas.microsoft.com/office/drawing/2014/main" val="688220642"/>
                    </a:ext>
                  </a:extLst>
                </a:gridCol>
                <a:gridCol w="1625600">
                  <a:extLst>
                    <a:ext uri="{9D8B030D-6E8A-4147-A177-3AD203B41FA5}">
                      <a16:colId xmlns:a16="http://schemas.microsoft.com/office/drawing/2014/main" val="4102270132"/>
                    </a:ext>
                  </a:extLst>
                </a:gridCol>
              </a:tblGrid>
              <a:tr h="370840">
                <a:tc>
                  <a:txBody>
                    <a:bodyPr/>
                    <a:lstStyle/>
                    <a:p>
                      <a:r>
                        <a:rPr lang="en-US" sz="1900" cap="none" spc="0">
                          <a:solidFill>
                            <a:schemeClr val="tx1"/>
                          </a:solidFill>
                        </a:rPr>
                        <a:t>Emotion</a:t>
                      </a:r>
                    </a:p>
                  </a:txBody>
                  <a:tcPr marL="101656" marR="221321" marT="29045" marB="217834"/>
                </a:tc>
                <a:tc gridSpan="2">
                  <a:txBody>
                    <a:bodyPr/>
                    <a:lstStyle/>
                    <a:p>
                      <a:pPr algn="ctr"/>
                      <a:r>
                        <a:rPr lang="en-US" sz="2600" b="1" cap="none" spc="0">
                          <a:solidFill>
                            <a:schemeClr val="tx1"/>
                          </a:solidFill>
                        </a:rPr>
                        <a:t>Adult</a:t>
                      </a:r>
                    </a:p>
                  </a:txBody>
                  <a:tcPr marL="101656" marR="221321" marT="29045" marB="217834" anchor="b"/>
                </a:tc>
                <a:tc hMerge="1">
                  <a:txBody>
                    <a:bodyPr/>
                    <a:lstStyle/>
                    <a:p>
                      <a:endParaRPr lang="en-US"/>
                    </a:p>
                  </a:txBody>
                  <a:tcPr/>
                </a:tc>
                <a:tc gridSpan="2">
                  <a:txBody>
                    <a:bodyPr/>
                    <a:lstStyle/>
                    <a:p>
                      <a:pPr algn="ctr"/>
                      <a:r>
                        <a:rPr lang="en-US" sz="2600" b="1" cap="none" spc="0">
                          <a:solidFill>
                            <a:schemeClr val="tx1"/>
                          </a:solidFill>
                        </a:rPr>
                        <a:t>Child</a:t>
                      </a:r>
                    </a:p>
                  </a:txBody>
                  <a:tcPr marL="101656" marR="221321" marT="29045" marB="217834" anchor="b"/>
                </a:tc>
                <a:tc hMerge="1">
                  <a:txBody>
                    <a:bodyPr/>
                    <a:lstStyle/>
                    <a:p>
                      <a:endParaRPr lang="en-US"/>
                    </a:p>
                  </a:txBody>
                  <a:tcPr/>
                </a:tc>
                <a:extLst>
                  <a:ext uri="{0D108BD9-81ED-4DB2-BD59-A6C34878D82A}">
                    <a16:rowId xmlns:a16="http://schemas.microsoft.com/office/drawing/2014/main" val="3596422178"/>
                  </a:ext>
                </a:extLst>
              </a:tr>
              <a:tr h="370840">
                <a:tc>
                  <a:txBody>
                    <a:bodyPr/>
                    <a:lstStyle/>
                    <a:p>
                      <a:endParaRPr lang="en-US" sz="1900" cap="none" spc="0">
                        <a:solidFill>
                          <a:schemeClr val="tx1"/>
                        </a:solidFill>
                      </a:endParaRPr>
                    </a:p>
                  </a:txBody>
                  <a:tcPr marL="101656" marR="221321" marT="29045" marB="217834"/>
                </a:tc>
                <a:tc>
                  <a:txBody>
                    <a:bodyPr/>
                    <a:lstStyle/>
                    <a:p>
                      <a:r>
                        <a:rPr lang="en-US" sz="1900" cap="none" spc="0">
                          <a:solidFill>
                            <a:schemeClr val="tx1"/>
                          </a:solidFill>
                        </a:rPr>
                        <a:t>EFA</a:t>
                      </a:r>
                    </a:p>
                  </a:txBody>
                  <a:tcPr marL="101656" marR="221321" marT="29045" marB="217834"/>
                </a:tc>
                <a:tc>
                  <a:txBody>
                    <a:bodyPr/>
                    <a:lstStyle/>
                    <a:p>
                      <a:r>
                        <a:rPr lang="en-US" sz="1900" cap="none" spc="0">
                          <a:solidFill>
                            <a:schemeClr val="tx1"/>
                          </a:solidFill>
                        </a:rPr>
                        <a:t>T-test</a:t>
                      </a:r>
                    </a:p>
                  </a:txBody>
                  <a:tcPr marL="101656" marR="221321" marT="29045" marB="217834"/>
                </a:tc>
                <a:tc>
                  <a:txBody>
                    <a:bodyPr/>
                    <a:lstStyle/>
                    <a:p>
                      <a:r>
                        <a:rPr lang="en-US" sz="1900" cap="none" spc="0">
                          <a:solidFill>
                            <a:schemeClr val="tx1"/>
                          </a:solidFill>
                        </a:rPr>
                        <a:t>EFA</a:t>
                      </a:r>
                    </a:p>
                  </a:txBody>
                  <a:tcPr marL="101656" marR="221321" marT="29045" marB="217834"/>
                </a:tc>
                <a:tc>
                  <a:txBody>
                    <a:bodyPr/>
                    <a:lstStyle/>
                    <a:p>
                      <a:r>
                        <a:rPr lang="en-US" sz="1900" cap="none" spc="0">
                          <a:solidFill>
                            <a:schemeClr val="tx1"/>
                          </a:solidFill>
                        </a:rPr>
                        <a:t>T-test</a:t>
                      </a:r>
                    </a:p>
                  </a:txBody>
                  <a:tcPr marL="101656" marR="221321" marT="29045" marB="217834"/>
                </a:tc>
                <a:extLst>
                  <a:ext uri="{0D108BD9-81ED-4DB2-BD59-A6C34878D82A}">
                    <a16:rowId xmlns:a16="http://schemas.microsoft.com/office/drawing/2014/main" val="1031881629"/>
                  </a:ext>
                </a:extLst>
              </a:tr>
              <a:tr h="370840">
                <a:tc>
                  <a:txBody>
                    <a:bodyPr/>
                    <a:lstStyle/>
                    <a:p>
                      <a:r>
                        <a:rPr lang="en-US" sz="1900" cap="none" spc="0">
                          <a:solidFill>
                            <a:schemeClr val="tx1"/>
                          </a:solidFill>
                        </a:rPr>
                        <a:t>Happy</a:t>
                      </a:r>
                    </a:p>
                  </a:txBody>
                  <a:tcPr marL="101656" marR="221321" marT="29045" marB="217834"/>
                </a:tc>
                <a:tc>
                  <a:txBody>
                    <a:bodyPr/>
                    <a:lstStyle/>
                    <a:p>
                      <a:r>
                        <a:rPr lang="en-US" sz="1900" cap="none" spc="0">
                          <a:solidFill>
                            <a:schemeClr val="tx1"/>
                          </a:solidFill>
                        </a:rPr>
                        <a:t>6, 10, 12, 14, 25</a:t>
                      </a:r>
                    </a:p>
                  </a:txBody>
                  <a:tcPr marL="101656" marR="221321" marT="29045" marB="217834"/>
                </a:tc>
                <a:tc>
                  <a:txBody>
                    <a:bodyPr/>
                    <a:lstStyle/>
                    <a:p>
                      <a:r>
                        <a:rPr lang="en-US" sz="1900" cap="none" spc="0">
                          <a:solidFill>
                            <a:schemeClr val="tx1"/>
                          </a:solidFill>
                        </a:rPr>
                        <a:t>6, 10, 12</a:t>
                      </a:r>
                    </a:p>
                  </a:txBody>
                  <a:tcPr marL="101656" marR="221321" marT="29045" marB="217834"/>
                </a:tc>
                <a:tc>
                  <a:txBody>
                    <a:bodyPr/>
                    <a:lstStyle/>
                    <a:p>
                      <a:r>
                        <a:rPr lang="en-US" sz="1900" cap="none" spc="0">
                          <a:solidFill>
                            <a:schemeClr val="tx1"/>
                          </a:solidFill>
                        </a:rPr>
                        <a:t>6, 7, 10, 12, 25</a:t>
                      </a:r>
                    </a:p>
                  </a:txBody>
                  <a:tcPr marL="101656" marR="221321" marT="29045" marB="217834"/>
                </a:tc>
                <a:tc>
                  <a:txBody>
                    <a:bodyPr/>
                    <a:lstStyle/>
                    <a:p>
                      <a:r>
                        <a:rPr lang="en-US" sz="1900" cap="none" spc="0">
                          <a:solidFill>
                            <a:schemeClr val="tx1"/>
                          </a:solidFill>
                        </a:rPr>
                        <a:t>6, 7, 10, 12, 25</a:t>
                      </a:r>
                    </a:p>
                  </a:txBody>
                  <a:tcPr marL="101656" marR="221321" marT="29045" marB="217834"/>
                </a:tc>
                <a:extLst>
                  <a:ext uri="{0D108BD9-81ED-4DB2-BD59-A6C34878D82A}">
                    <a16:rowId xmlns:a16="http://schemas.microsoft.com/office/drawing/2014/main" val="2805378822"/>
                  </a:ext>
                </a:extLst>
              </a:tr>
              <a:tr h="370840">
                <a:tc>
                  <a:txBody>
                    <a:bodyPr/>
                    <a:lstStyle/>
                    <a:p>
                      <a:r>
                        <a:rPr lang="en-US" sz="1900" cap="none" spc="0">
                          <a:solidFill>
                            <a:schemeClr val="tx1"/>
                          </a:solidFill>
                        </a:rPr>
                        <a:t>Sad</a:t>
                      </a:r>
                    </a:p>
                  </a:txBody>
                  <a:tcPr marL="101656" marR="221321" marT="29045" marB="217834"/>
                </a:tc>
                <a:tc>
                  <a:txBody>
                    <a:bodyPr/>
                    <a:lstStyle/>
                    <a:p>
                      <a:r>
                        <a:rPr lang="en-US" sz="1900" cap="none" spc="0">
                          <a:solidFill>
                            <a:schemeClr val="tx1"/>
                          </a:solidFill>
                        </a:rPr>
                        <a:t>4, 15, 17</a:t>
                      </a:r>
                    </a:p>
                  </a:txBody>
                  <a:tcPr marL="101656" marR="221321" marT="29045" marB="217834"/>
                </a:tc>
                <a:tc>
                  <a:txBody>
                    <a:bodyPr/>
                    <a:lstStyle/>
                    <a:p>
                      <a:r>
                        <a:rPr lang="en-US" sz="1900" cap="none" spc="0">
                          <a:solidFill>
                            <a:schemeClr val="tx1"/>
                          </a:solidFill>
                        </a:rPr>
                        <a:t>15, 17</a:t>
                      </a:r>
                    </a:p>
                  </a:txBody>
                  <a:tcPr marL="101656" marR="221321" marT="29045" marB="217834"/>
                </a:tc>
                <a:tc>
                  <a:txBody>
                    <a:bodyPr/>
                    <a:lstStyle/>
                    <a:p>
                      <a:r>
                        <a:rPr lang="en-US" sz="1900" cap="none" spc="0">
                          <a:solidFill>
                            <a:schemeClr val="tx1"/>
                          </a:solidFill>
                        </a:rPr>
                        <a:t>1, 4 ,15</a:t>
                      </a:r>
                    </a:p>
                  </a:txBody>
                  <a:tcPr marL="101656" marR="221321" marT="29045" marB="217834"/>
                </a:tc>
                <a:tc>
                  <a:txBody>
                    <a:bodyPr/>
                    <a:lstStyle/>
                    <a:p>
                      <a:r>
                        <a:rPr lang="en-US" sz="1900" cap="none" spc="0">
                          <a:solidFill>
                            <a:schemeClr val="tx1"/>
                          </a:solidFill>
                        </a:rPr>
                        <a:t>1, 4 ,15</a:t>
                      </a:r>
                    </a:p>
                  </a:txBody>
                  <a:tcPr marL="101656" marR="221321" marT="29045" marB="217834"/>
                </a:tc>
                <a:extLst>
                  <a:ext uri="{0D108BD9-81ED-4DB2-BD59-A6C34878D82A}">
                    <a16:rowId xmlns:a16="http://schemas.microsoft.com/office/drawing/2014/main" val="4140385470"/>
                  </a:ext>
                </a:extLst>
              </a:tr>
              <a:tr h="370840">
                <a:tc>
                  <a:txBody>
                    <a:bodyPr/>
                    <a:lstStyle/>
                    <a:p>
                      <a:r>
                        <a:rPr lang="en-US"/>
                        <a:t>Disgust</a:t>
                      </a:r>
                    </a:p>
                  </a:txBody>
                  <a:tcPr/>
                </a:tc>
                <a:tc>
                  <a:txBody>
                    <a:bodyPr/>
                    <a:lstStyle/>
                    <a:p>
                      <a:r>
                        <a:rPr lang="en-US" sz="1900" cap="none" spc="0">
                          <a:solidFill>
                            <a:schemeClr val="tx1"/>
                          </a:solidFill>
                        </a:rPr>
                        <a:t>4, 9, 17, 23</a:t>
                      </a:r>
                    </a:p>
                  </a:txBody>
                  <a:tcPr marL="101656" marR="221321" marT="29045" marB="217834"/>
                </a:tc>
                <a:tc>
                  <a:txBody>
                    <a:bodyPr/>
                    <a:lstStyle/>
                    <a:p>
                      <a:r>
                        <a:rPr lang="en-US" sz="1900" cap="none" spc="0">
                          <a:solidFill>
                            <a:schemeClr val="tx1"/>
                          </a:solidFill>
                        </a:rPr>
                        <a:t>4, 9</a:t>
                      </a:r>
                    </a:p>
                  </a:txBody>
                  <a:tcPr marL="101656" marR="221321" marT="29045" marB="217834"/>
                </a:tc>
                <a:tc>
                  <a:txBody>
                    <a:bodyPr/>
                    <a:lstStyle/>
                    <a:p>
                      <a:r>
                        <a:rPr lang="en-US" sz="1900" cap="none" spc="0">
                          <a:solidFill>
                            <a:schemeClr val="tx1"/>
                          </a:solidFill>
                        </a:rPr>
                        <a:t>9, 10, 17</a:t>
                      </a:r>
                    </a:p>
                  </a:txBody>
                  <a:tcPr marL="101656" marR="221321" marT="29045" marB="217834"/>
                </a:tc>
                <a:tc>
                  <a:txBody>
                    <a:bodyPr/>
                    <a:lstStyle/>
                    <a:p>
                      <a:r>
                        <a:rPr lang="en-US" sz="1900" cap="none" spc="0">
                          <a:solidFill>
                            <a:schemeClr val="tx1"/>
                          </a:solidFill>
                        </a:rPr>
                        <a:t>9, 10, 17</a:t>
                      </a:r>
                    </a:p>
                  </a:txBody>
                  <a:tcPr marL="101656" marR="221321" marT="29045" marB="217834"/>
                </a:tc>
                <a:extLst>
                  <a:ext uri="{0D108BD9-81ED-4DB2-BD59-A6C34878D82A}">
                    <a16:rowId xmlns:a16="http://schemas.microsoft.com/office/drawing/2014/main" val="1069223346"/>
                  </a:ext>
                </a:extLst>
              </a:tr>
            </a:tbl>
          </a:graphicData>
        </a:graphic>
      </p:graphicFrame>
    </p:spTree>
    <p:extLst>
      <p:ext uri="{BB962C8B-B14F-4D97-AF65-F5344CB8AC3E}">
        <p14:creationId xmlns:p14="http://schemas.microsoft.com/office/powerpoint/2010/main" val="389108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E79959-6DF5-6523-8040-E743C7B0B251}"/>
              </a:ext>
            </a:extLst>
          </p:cNvPr>
          <p:cNvSpPr>
            <a:spLocks noGrp="1"/>
          </p:cNvSpPr>
          <p:nvPr>
            <p:ph type="title"/>
          </p:nvPr>
        </p:nvSpPr>
        <p:spPr>
          <a:xfrm>
            <a:off x="808822" y="652448"/>
            <a:ext cx="10769261" cy="1171110"/>
          </a:xfrm>
        </p:spPr>
        <p:txBody>
          <a:bodyPr>
            <a:normAutofit fontScale="90000"/>
          </a:bodyPr>
          <a:lstStyle/>
          <a:p>
            <a:r>
              <a:rPr lang="en-US" b="1">
                <a:latin typeface="+mn-lt"/>
              </a:rPr>
              <a:t>Results and discussion – Objective 2</a:t>
            </a:r>
            <a:br>
              <a:rPr lang="en-US">
                <a:latin typeface="+mn-lt"/>
              </a:rPr>
            </a:br>
            <a:r>
              <a:rPr lang="en-US" sz="3800">
                <a:ea typeface="+mj-lt"/>
                <a:cs typeface="+mj-lt"/>
              </a:rPr>
              <a:t>Emotion level prediction from </a:t>
            </a:r>
            <a:r>
              <a:rPr lang="en-US" sz="3800"/>
              <a:t> DL and AU based ML models using videos</a:t>
            </a:r>
            <a:endParaRPr lang="en-US" sz="3800">
              <a:ea typeface="+mj-lt"/>
              <a:cs typeface="+mj-lt"/>
            </a:endParaRPr>
          </a:p>
          <a:p>
            <a:endParaRPr lang="en-US" sz="3100"/>
          </a:p>
        </p:txBody>
      </p:sp>
      <p:sp>
        <p:nvSpPr>
          <p:cNvPr id="36" name="Rectangle 3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763FB0-055B-64E7-D6EA-CC0EA28C5F68}"/>
              </a:ext>
            </a:extLst>
          </p:cNvPr>
          <p:cNvSpPr>
            <a:spLocks noGrp="1"/>
          </p:cNvSpPr>
          <p:nvPr>
            <p:ph idx="1"/>
          </p:nvPr>
        </p:nvSpPr>
        <p:spPr>
          <a:xfrm>
            <a:off x="808822" y="2137533"/>
            <a:ext cx="11167447" cy="2020988"/>
          </a:xfrm>
        </p:spPr>
        <p:txBody>
          <a:bodyPr anchor="ctr">
            <a:normAutofit fontScale="25000" lnSpcReduction="20000"/>
          </a:bodyPr>
          <a:lstStyle/>
          <a:p>
            <a:pPr marL="0" indent="0">
              <a:buNone/>
            </a:pPr>
            <a:endParaRPr lang="en-US" sz="8800">
              <a:ea typeface="+mn-lt"/>
              <a:cs typeface="+mn-lt"/>
            </a:endParaRPr>
          </a:p>
          <a:p>
            <a:pPr marL="0" indent="0">
              <a:buNone/>
            </a:pPr>
            <a:r>
              <a:rPr lang="en-US" sz="8800" b="1">
                <a:ea typeface="+mn-lt"/>
                <a:cs typeface="+mn-lt"/>
              </a:rPr>
              <a:t>1. AU based ML model</a:t>
            </a:r>
          </a:p>
          <a:p>
            <a:pPr marL="0" indent="0">
              <a:buNone/>
            </a:pPr>
            <a:r>
              <a:rPr lang="en-US" sz="8800">
                <a:ea typeface="+mn-lt"/>
                <a:cs typeface="+mn-lt"/>
              </a:rPr>
              <a:t>Based on the predictions obtained from the AU based ML classifier the emotion levels seen throughout the video are identified.</a:t>
            </a:r>
          </a:p>
          <a:p>
            <a:endParaRPr lang="en-US" sz="8800">
              <a:ea typeface="+mn-lt"/>
              <a:cs typeface="+mn-lt"/>
            </a:endParaRPr>
          </a:p>
          <a:p>
            <a:pPr marL="0" indent="0">
              <a:buNone/>
            </a:pPr>
            <a:r>
              <a:rPr lang="en-US" sz="8800" b="1">
                <a:ea typeface="+mn-lt"/>
                <a:cs typeface="+mn-lt"/>
              </a:rPr>
              <a:t>2. Deep learning  based model</a:t>
            </a:r>
          </a:p>
          <a:p>
            <a:pPr marL="0" indent="0">
              <a:buNone/>
            </a:pPr>
            <a:r>
              <a:rPr lang="en-US" sz="8800">
                <a:ea typeface="+mn-lt"/>
                <a:cs typeface="+mn-lt"/>
              </a:rPr>
              <a:t>Based on the probability values of emotions, clusters were identified as shown in figure and then levels were defined for video based on cluster values.</a:t>
            </a:r>
            <a:endParaRPr lang="en-US">
              <a:ea typeface="+mn-lt"/>
              <a:cs typeface="+mn-lt"/>
            </a:endParaRPr>
          </a:p>
          <a:p>
            <a:pPr marL="0" indent="0">
              <a:buNone/>
            </a:pPr>
            <a:endParaRPr lang="en-US">
              <a:ea typeface="+mn-lt"/>
              <a:cs typeface="+mn-lt"/>
            </a:endParaRPr>
          </a:p>
          <a:p>
            <a:pPr marL="0" indent="0">
              <a:buNone/>
            </a:pPr>
            <a:endParaRPr lang="en-US" sz="1800"/>
          </a:p>
        </p:txBody>
      </p:sp>
      <p:pic>
        <p:nvPicPr>
          <p:cNvPr id="6" name="Picture 5" descr="Graphical user interface&#10;&#10;Description automatically generated with medium confidence">
            <a:extLst>
              <a:ext uri="{FF2B5EF4-FFF2-40B4-BE49-F238E27FC236}">
                <a16:creationId xmlns:a16="http://schemas.microsoft.com/office/drawing/2014/main" id="{24A15BDB-F0A4-50B5-2B4F-017FF02FC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557" y="4472496"/>
            <a:ext cx="4135889" cy="2020989"/>
          </a:xfrm>
          <a:prstGeom prst="rect">
            <a:avLst/>
          </a:prstGeom>
        </p:spPr>
      </p:pic>
      <p:pic>
        <p:nvPicPr>
          <p:cNvPr id="8" name="Picture 7" descr="Chart, scatter chart&#10;&#10;Description automatically generated">
            <a:extLst>
              <a:ext uri="{FF2B5EF4-FFF2-40B4-BE49-F238E27FC236}">
                <a16:creationId xmlns:a16="http://schemas.microsoft.com/office/drawing/2014/main" id="{E1667E73-4AB4-E39E-FBBA-72BDD0421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083" y="4186882"/>
            <a:ext cx="2532607" cy="2445979"/>
          </a:xfrm>
          <a:prstGeom prst="rect">
            <a:avLst/>
          </a:prstGeom>
        </p:spPr>
      </p:pic>
      <p:sp>
        <p:nvSpPr>
          <p:cNvPr id="9" name="TextBox 8">
            <a:extLst>
              <a:ext uri="{FF2B5EF4-FFF2-40B4-BE49-F238E27FC236}">
                <a16:creationId xmlns:a16="http://schemas.microsoft.com/office/drawing/2014/main" id="{76E06EB3-24ED-58BF-417F-D2F3BEE32329}"/>
              </a:ext>
            </a:extLst>
          </p:cNvPr>
          <p:cNvSpPr txBox="1"/>
          <p:nvPr/>
        </p:nvSpPr>
        <p:spPr>
          <a:xfrm>
            <a:off x="1614952" y="6438128"/>
            <a:ext cx="3607497" cy="369332"/>
          </a:xfrm>
          <a:prstGeom prst="rect">
            <a:avLst/>
          </a:prstGeom>
          <a:noFill/>
        </p:spPr>
        <p:txBody>
          <a:bodyPr wrap="square" lIns="91440" tIns="45720" rIns="91440" bIns="45720" rtlCol="0" anchor="t">
            <a:spAutoFit/>
          </a:bodyPr>
          <a:lstStyle/>
          <a:p>
            <a:r>
              <a:rPr lang="en-US" dirty="0"/>
              <a:t>Figure 5: Cluster for disgust video</a:t>
            </a:r>
          </a:p>
        </p:txBody>
      </p:sp>
      <p:sp>
        <p:nvSpPr>
          <p:cNvPr id="11" name="TextBox 10">
            <a:extLst>
              <a:ext uri="{FF2B5EF4-FFF2-40B4-BE49-F238E27FC236}">
                <a16:creationId xmlns:a16="http://schemas.microsoft.com/office/drawing/2014/main" id="{901F5566-03C0-9F01-FB92-5B4FA0A46CE0}"/>
              </a:ext>
            </a:extLst>
          </p:cNvPr>
          <p:cNvSpPr txBox="1"/>
          <p:nvPr/>
        </p:nvSpPr>
        <p:spPr>
          <a:xfrm>
            <a:off x="6523348" y="6438128"/>
            <a:ext cx="3819164" cy="369332"/>
          </a:xfrm>
          <a:prstGeom prst="rect">
            <a:avLst/>
          </a:prstGeom>
          <a:noFill/>
        </p:spPr>
        <p:txBody>
          <a:bodyPr wrap="square" lIns="91440" tIns="45720" rIns="91440" bIns="45720" rtlCol="0" anchor="t">
            <a:spAutoFit/>
          </a:bodyPr>
          <a:lstStyle/>
          <a:p>
            <a:r>
              <a:rPr lang="en-US" dirty="0"/>
              <a:t>Figure 6: Disgust emotion levels</a:t>
            </a:r>
          </a:p>
        </p:txBody>
      </p:sp>
    </p:spTree>
    <p:extLst>
      <p:ext uri="{BB962C8B-B14F-4D97-AF65-F5344CB8AC3E}">
        <p14:creationId xmlns:p14="http://schemas.microsoft.com/office/powerpoint/2010/main" val="263281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E79959-6DF5-6523-8040-E743C7B0B251}"/>
              </a:ext>
            </a:extLst>
          </p:cNvPr>
          <p:cNvSpPr>
            <a:spLocks noGrp="1"/>
          </p:cNvSpPr>
          <p:nvPr>
            <p:ph type="title"/>
          </p:nvPr>
        </p:nvSpPr>
        <p:spPr>
          <a:xfrm>
            <a:off x="805263" y="840570"/>
            <a:ext cx="10828528" cy="1171110"/>
          </a:xfrm>
        </p:spPr>
        <p:txBody>
          <a:bodyPr>
            <a:normAutofit fontScale="90000"/>
          </a:bodyPr>
          <a:lstStyle/>
          <a:p>
            <a:r>
              <a:rPr lang="en-US" b="1">
                <a:latin typeface="+mn-lt"/>
              </a:rPr>
              <a:t>Results and discussion – Objective 2</a:t>
            </a:r>
            <a:br>
              <a:rPr lang="en-US">
                <a:latin typeface="+mn-lt"/>
              </a:rPr>
            </a:br>
            <a:r>
              <a:rPr lang="en-US" sz="3800"/>
              <a:t>Emotion</a:t>
            </a:r>
            <a:r>
              <a:rPr lang="en-US" sz="3800">
                <a:ea typeface="+mj-lt"/>
                <a:cs typeface="+mj-lt"/>
              </a:rPr>
              <a:t> level prediction from </a:t>
            </a:r>
            <a:r>
              <a:rPr lang="en-US" sz="3800"/>
              <a:t> DL and AU based ML models using videos</a:t>
            </a:r>
            <a:endParaRPr lang="en-US" sz="3800">
              <a:ea typeface="+mj-lt"/>
              <a:cs typeface="+mj-lt"/>
            </a:endParaRPr>
          </a:p>
          <a:p>
            <a:endParaRPr lang="en-US" sz="3100">
              <a:cs typeface="Calibri Light"/>
            </a:endParaRPr>
          </a:p>
        </p:txBody>
      </p:sp>
      <p:sp>
        <p:nvSpPr>
          <p:cNvPr id="36" name="Rectangle 3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763FB0-055B-64E7-D6EA-CC0EA28C5F68}"/>
              </a:ext>
            </a:extLst>
          </p:cNvPr>
          <p:cNvSpPr>
            <a:spLocks noGrp="1"/>
          </p:cNvSpPr>
          <p:nvPr>
            <p:ph idx="1"/>
          </p:nvPr>
        </p:nvSpPr>
        <p:spPr>
          <a:xfrm>
            <a:off x="776649" y="2871508"/>
            <a:ext cx="11167447" cy="1169848"/>
          </a:xfrm>
        </p:spPr>
        <p:txBody>
          <a:bodyPr anchor="ctr">
            <a:normAutofit/>
          </a:bodyPr>
          <a:lstStyle/>
          <a:p>
            <a:pPr marL="0" indent="0">
              <a:buNone/>
            </a:pPr>
            <a:r>
              <a:rPr lang="en-US" sz="2200" b="0" i="0"/>
              <a:t>For testing ML and 3DCNN model LIRIS </a:t>
            </a:r>
            <a:r>
              <a:rPr lang="en-US" sz="2200"/>
              <a:t>and Emo react databases </a:t>
            </a:r>
            <a:r>
              <a:rPr lang="en-US" sz="2200" b="0" i="0"/>
              <a:t>were used, where 91.04% and 82.64%% accuracy levels were obtained for ML and DL based Emotion level predictions, respectively</a:t>
            </a:r>
          </a:p>
          <a:p>
            <a:endParaRPr lang="en-US" sz="2200"/>
          </a:p>
          <a:p>
            <a:pPr marL="0" indent="0">
              <a:buNone/>
            </a:pPr>
            <a:endParaRPr lang="en-US" sz="2200" b="0" i="0"/>
          </a:p>
          <a:p>
            <a:pPr marL="0" indent="0">
              <a:buNone/>
            </a:pPr>
            <a:endParaRPr lang="en-US" sz="2200"/>
          </a:p>
        </p:txBody>
      </p:sp>
      <p:sp>
        <p:nvSpPr>
          <p:cNvPr id="4" name="TextBox 3">
            <a:extLst>
              <a:ext uri="{FF2B5EF4-FFF2-40B4-BE49-F238E27FC236}">
                <a16:creationId xmlns:a16="http://schemas.microsoft.com/office/drawing/2014/main" id="{30FB048E-C2E5-8ACF-E303-7D868919894C}"/>
              </a:ext>
            </a:extLst>
          </p:cNvPr>
          <p:cNvSpPr txBox="1"/>
          <p:nvPr/>
        </p:nvSpPr>
        <p:spPr>
          <a:xfrm>
            <a:off x="3454748" y="6422885"/>
            <a:ext cx="5868360" cy="369332"/>
          </a:xfrm>
          <a:prstGeom prst="rect">
            <a:avLst/>
          </a:prstGeom>
          <a:noFill/>
        </p:spPr>
        <p:txBody>
          <a:bodyPr wrap="square" lIns="91440" tIns="45720" rIns="91440" bIns="45720" rtlCol="0" anchor="t">
            <a:spAutoFit/>
          </a:bodyPr>
          <a:lstStyle/>
          <a:p>
            <a:r>
              <a:rPr lang="en-US" dirty="0"/>
              <a:t>Figure 7: Emotion Level variation in EFA and 3DCNN models</a:t>
            </a:r>
          </a:p>
        </p:txBody>
      </p:sp>
      <p:pic>
        <p:nvPicPr>
          <p:cNvPr id="7" name="Picture 6" descr="Chart, line chart&#10;&#10;Description automatically generated">
            <a:extLst>
              <a:ext uri="{FF2B5EF4-FFF2-40B4-BE49-F238E27FC236}">
                <a16:creationId xmlns:a16="http://schemas.microsoft.com/office/drawing/2014/main" id="{B5EA8D62-072D-9D46-A5D7-7016D8B90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27" y="3139027"/>
            <a:ext cx="6671481" cy="3283858"/>
          </a:xfrm>
          <a:prstGeom prst="rect">
            <a:avLst/>
          </a:prstGeom>
        </p:spPr>
      </p:pic>
    </p:spTree>
    <p:extLst>
      <p:ext uri="{BB962C8B-B14F-4D97-AF65-F5344CB8AC3E}">
        <p14:creationId xmlns:p14="http://schemas.microsoft.com/office/powerpoint/2010/main" val="99368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410C28-8776-7CD3-5D55-354FBB6EAD40}"/>
              </a:ext>
            </a:extLst>
          </p:cNvPr>
          <p:cNvSpPr>
            <a:spLocks noGrp="1"/>
          </p:cNvSpPr>
          <p:nvPr>
            <p:ph type="title"/>
          </p:nvPr>
        </p:nvSpPr>
        <p:spPr>
          <a:xfrm>
            <a:off x="1115568" y="1005840"/>
            <a:ext cx="10574528" cy="1171110"/>
          </a:xfrm>
        </p:spPr>
        <p:txBody>
          <a:bodyPr>
            <a:normAutofit fontScale="90000"/>
          </a:bodyPr>
          <a:lstStyle/>
          <a:p>
            <a:r>
              <a:rPr lang="en-US" b="1">
                <a:latin typeface="+mn-lt"/>
              </a:rPr>
              <a:t>Results and discussion – Objective 3</a:t>
            </a:r>
            <a:br>
              <a:rPr lang="en-US"/>
            </a:br>
            <a:r>
              <a:rPr lang="en-US" sz="3800">
                <a:ea typeface="+mj-lt"/>
                <a:cs typeface="+mj-lt"/>
              </a:rPr>
              <a:t>Emotion level prediction from </a:t>
            </a:r>
            <a:r>
              <a:rPr lang="en-US" sz="3800"/>
              <a:t> DL and AU based ML models using Images</a:t>
            </a:r>
            <a:endParaRPr lang="en-US" sz="3800">
              <a:ea typeface="+mj-lt"/>
              <a:cs typeface="+mj-lt"/>
            </a:endParaRPr>
          </a:p>
          <a:p>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6D98F07-F908-17E8-D728-421297D8109A}"/>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0" indent="0">
              <a:buNone/>
            </a:pPr>
            <a:r>
              <a:rPr lang="en-US" sz="2200" b="1">
                <a:cs typeface="Calibri"/>
              </a:rPr>
              <a:t>1. AU based ML Model</a:t>
            </a:r>
          </a:p>
          <a:p>
            <a:pPr marL="0" indent="0">
              <a:buNone/>
            </a:pPr>
            <a:r>
              <a:rPr lang="en-US" sz="2200">
                <a:cs typeface="Calibri"/>
              </a:rPr>
              <a:t>For the age wise images utilized in the DL model, the emotion level predictions obtained via an AU based model were further analyzed.</a:t>
            </a:r>
          </a:p>
          <a:p>
            <a:endParaRPr lang="en-US" sz="2200">
              <a:cs typeface="Calibri"/>
            </a:endParaRPr>
          </a:p>
          <a:p>
            <a:pPr marL="0" indent="0">
              <a:buNone/>
            </a:pPr>
            <a:r>
              <a:rPr lang="en-US" sz="2200" b="1">
                <a:cs typeface="Calibri"/>
              </a:rPr>
              <a:t>2. Deep learning based model</a:t>
            </a:r>
          </a:p>
          <a:p>
            <a:pPr marL="0" indent="0">
              <a:buNone/>
            </a:pPr>
            <a:r>
              <a:rPr lang="en-US" sz="2200">
                <a:ea typeface="+mn-lt"/>
                <a:cs typeface="+mn-lt"/>
              </a:rPr>
              <a:t>For the 3DCNN model 79.89%, 60.89% , 86.65% and 70.65% accuracies were obtained for below 1 year, 1 to 4 years, 4 to 6 years, and 6 to 10 years, age categories respectively. </a:t>
            </a:r>
            <a:endParaRPr lang="en-US" sz="2200">
              <a:cs typeface="Calibri"/>
            </a:endParaRPr>
          </a:p>
        </p:txBody>
      </p:sp>
    </p:spTree>
    <p:extLst>
      <p:ext uri="{BB962C8B-B14F-4D97-AF65-F5344CB8AC3E}">
        <p14:creationId xmlns:p14="http://schemas.microsoft.com/office/powerpoint/2010/main" val="3747325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410C28-8776-7CD3-5D55-354FBB6EAD40}"/>
              </a:ext>
            </a:extLst>
          </p:cNvPr>
          <p:cNvSpPr>
            <a:spLocks noGrp="1"/>
          </p:cNvSpPr>
          <p:nvPr>
            <p:ph type="title"/>
          </p:nvPr>
        </p:nvSpPr>
        <p:spPr>
          <a:xfrm>
            <a:off x="858721" y="793897"/>
            <a:ext cx="10506794" cy="1171110"/>
          </a:xfrm>
        </p:spPr>
        <p:txBody>
          <a:bodyPr>
            <a:normAutofit fontScale="90000"/>
          </a:bodyPr>
          <a:lstStyle/>
          <a:p>
            <a:r>
              <a:rPr lang="en-US" b="1">
                <a:latin typeface="+mn-lt"/>
              </a:rPr>
              <a:t>Results and discussion – Objective 3</a:t>
            </a:r>
            <a:br>
              <a:rPr lang="en-US">
                <a:latin typeface="+mn-lt"/>
              </a:rPr>
            </a:br>
            <a:r>
              <a:rPr lang="en-US" sz="3800">
                <a:ea typeface="+mj-lt"/>
                <a:cs typeface="+mj-lt"/>
              </a:rPr>
              <a:t>Emotion level prediction from </a:t>
            </a:r>
            <a:r>
              <a:rPr lang="en-US" sz="3800">
                <a:cs typeface="Calibri Light"/>
              </a:rPr>
              <a:t> DL and AU based ML models using videos</a:t>
            </a:r>
            <a:endParaRPr lang="en-US" sz="3800">
              <a:ea typeface="+mj-lt"/>
              <a:cs typeface="+mj-lt"/>
            </a:endParaRPr>
          </a:p>
          <a:p>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Chart, scatter chart&#10;&#10;Description automatically generated">
            <a:extLst>
              <a:ext uri="{FF2B5EF4-FFF2-40B4-BE49-F238E27FC236}">
                <a16:creationId xmlns:a16="http://schemas.microsoft.com/office/drawing/2014/main" id="{3EC5A76F-F87D-6CEF-7C89-4273BF9CCF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721" y="2432498"/>
            <a:ext cx="4258855" cy="3238727"/>
          </a:xfrm>
        </p:spPr>
      </p:pic>
      <p:pic>
        <p:nvPicPr>
          <p:cNvPr id="7" name="Picture 6" descr="Chart, box and whisker chart&#10;&#10;Description automatically generated">
            <a:extLst>
              <a:ext uri="{FF2B5EF4-FFF2-40B4-BE49-F238E27FC236}">
                <a16:creationId xmlns:a16="http://schemas.microsoft.com/office/drawing/2014/main" id="{74247AE0-4FB3-E9ED-9547-EEA684304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932" y="2171853"/>
            <a:ext cx="5317293" cy="3931679"/>
          </a:xfrm>
          <a:prstGeom prst="rect">
            <a:avLst/>
          </a:prstGeom>
        </p:spPr>
      </p:pic>
      <p:sp>
        <p:nvSpPr>
          <p:cNvPr id="9" name="TextBox 8">
            <a:extLst>
              <a:ext uri="{FF2B5EF4-FFF2-40B4-BE49-F238E27FC236}">
                <a16:creationId xmlns:a16="http://schemas.microsoft.com/office/drawing/2014/main" id="{463ED0B4-EA0F-D2EF-131D-C39073A32C43}"/>
              </a:ext>
            </a:extLst>
          </p:cNvPr>
          <p:cNvSpPr txBox="1"/>
          <p:nvPr/>
        </p:nvSpPr>
        <p:spPr>
          <a:xfrm>
            <a:off x="1780162" y="5963055"/>
            <a:ext cx="3337414" cy="369332"/>
          </a:xfrm>
          <a:prstGeom prst="rect">
            <a:avLst/>
          </a:prstGeom>
          <a:noFill/>
        </p:spPr>
        <p:txBody>
          <a:bodyPr wrap="square" rtlCol="0">
            <a:spAutoFit/>
          </a:bodyPr>
          <a:lstStyle/>
          <a:p>
            <a:r>
              <a:rPr lang="en-US"/>
              <a:t>EFA based Analysis</a:t>
            </a:r>
          </a:p>
        </p:txBody>
      </p:sp>
      <p:sp>
        <p:nvSpPr>
          <p:cNvPr id="11" name="TextBox 10">
            <a:extLst>
              <a:ext uri="{FF2B5EF4-FFF2-40B4-BE49-F238E27FC236}">
                <a16:creationId xmlns:a16="http://schemas.microsoft.com/office/drawing/2014/main" id="{ABB80D79-9FF5-E872-856C-54AA50E62C17}"/>
              </a:ext>
            </a:extLst>
          </p:cNvPr>
          <p:cNvSpPr txBox="1"/>
          <p:nvPr/>
        </p:nvSpPr>
        <p:spPr>
          <a:xfrm>
            <a:off x="7500025" y="6033002"/>
            <a:ext cx="3258766" cy="369332"/>
          </a:xfrm>
          <a:prstGeom prst="rect">
            <a:avLst/>
          </a:prstGeom>
          <a:noFill/>
        </p:spPr>
        <p:txBody>
          <a:bodyPr wrap="square" rtlCol="0">
            <a:spAutoFit/>
          </a:bodyPr>
          <a:lstStyle/>
          <a:p>
            <a:r>
              <a:rPr lang="en-US"/>
              <a:t>3DCNN based Analysis</a:t>
            </a:r>
          </a:p>
        </p:txBody>
      </p:sp>
      <p:sp>
        <p:nvSpPr>
          <p:cNvPr id="13" name="TextBox 12">
            <a:extLst>
              <a:ext uri="{FF2B5EF4-FFF2-40B4-BE49-F238E27FC236}">
                <a16:creationId xmlns:a16="http://schemas.microsoft.com/office/drawing/2014/main" id="{101BD9CD-A43B-D686-7F28-F9278CE6C95C}"/>
              </a:ext>
            </a:extLst>
          </p:cNvPr>
          <p:cNvSpPr txBox="1"/>
          <p:nvPr/>
        </p:nvSpPr>
        <p:spPr>
          <a:xfrm>
            <a:off x="3346315" y="6478621"/>
            <a:ext cx="5637899" cy="369332"/>
          </a:xfrm>
          <a:prstGeom prst="rect">
            <a:avLst/>
          </a:prstGeom>
          <a:noFill/>
        </p:spPr>
        <p:txBody>
          <a:bodyPr wrap="square" lIns="91440" tIns="45720" rIns="91440" bIns="45720" rtlCol="0" anchor="t">
            <a:spAutoFit/>
          </a:bodyPr>
          <a:lstStyle/>
          <a:p>
            <a:r>
              <a:rPr lang="en-US" dirty="0"/>
              <a:t>Figure 8: Confusion matrix for 1- 4 years age category</a:t>
            </a:r>
          </a:p>
        </p:txBody>
      </p:sp>
    </p:spTree>
    <p:extLst>
      <p:ext uri="{BB962C8B-B14F-4D97-AF65-F5344CB8AC3E}">
        <p14:creationId xmlns:p14="http://schemas.microsoft.com/office/powerpoint/2010/main" val="62261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410C28-8776-7CD3-5D55-354FBB6EAD40}"/>
              </a:ext>
            </a:extLst>
          </p:cNvPr>
          <p:cNvSpPr>
            <a:spLocks noGrp="1"/>
          </p:cNvSpPr>
          <p:nvPr>
            <p:ph type="title"/>
          </p:nvPr>
        </p:nvSpPr>
        <p:spPr>
          <a:xfrm>
            <a:off x="935250" y="727988"/>
            <a:ext cx="10523728" cy="1171110"/>
          </a:xfrm>
        </p:spPr>
        <p:txBody>
          <a:bodyPr>
            <a:normAutofit fontScale="90000"/>
          </a:bodyPr>
          <a:lstStyle/>
          <a:p>
            <a:r>
              <a:rPr lang="en-US" b="1">
                <a:latin typeface="+mn-lt"/>
              </a:rPr>
              <a:t>Results and discussion – Objective 3</a:t>
            </a:r>
            <a:br>
              <a:rPr lang="en-US" sz="4000">
                <a:latin typeface="+mn-lt"/>
              </a:rPr>
            </a:br>
            <a:r>
              <a:rPr lang="en-US" sz="3800">
                <a:ea typeface="+mj-lt"/>
                <a:cs typeface="+mj-lt"/>
              </a:rPr>
              <a:t>Emotion level prediction from </a:t>
            </a:r>
            <a:r>
              <a:rPr lang="en-US" sz="3800">
                <a:cs typeface="Calibri Light"/>
              </a:rPr>
              <a:t> DL and AU based ML models using videos</a:t>
            </a:r>
            <a:endParaRPr lang="en-US" sz="3800">
              <a:ea typeface="+mj-lt"/>
              <a:cs typeface="+mj-lt"/>
            </a:endParaRPr>
          </a:p>
          <a:p>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3EC5A76F-F87D-6CEF-7C89-4273BF9CCF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60958" y="2432498"/>
            <a:ext cx="4254380" cy="3238727"/>
          </a:xfrm>
        </p:spPr>
      </p:pic>
      <p:pic>
        <p:nvPicPr>
          <p:cNvPr id="7" name="Picture 6">
            <a:extLst>
              <a:ext uri="{FF2B5EF4-FFF2-40B4-BE49-F238E27FC236}">
                <a16:creationId xmlns:a16="http://schemas.microsoft.com/office/drawing/2014/main" id="{74247AE0-4FB3-E9ED-9547-EEA684304C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42178" y="2171853"/>
            <a:ext cx="5316800" cy="3931679"/>
          </a:xfrm>
          <a:prstGeom prst="rect">
            <a:avLst/>
          </a:prstGeom>
        </p:spPr>
      </p:pic>
      <p:sp>
        <p:nvSpPr>
          <p:cNvPr id="9" name="TextBox 8">
            <a:extLst>
              <a:ext uri="{FF2B5EF4-FFF2-40B4-BE49-F238E27FC236}">
                <a16:creationId xmlns:a16="http://schemas.microsoft.com/office/drawing/2014/main" id="{463ED0B4-EA0F-D2EF-131D-C39073A32C43}"/>
              </a:ext>
            </a:extLst>
          </p:cNvPr>
          <p:cNvSpPr txBox="1"/>
          <p:nvPr/>
        </p:nvSpPr>
        <p:spPr>
          <a:xfrm>
            <a:off x="1780162" y="5963055"/>
            <a:ext cx="3337414" cy="369332"/>
          </a:xfrm>
          <a:prstGeom prst="rect">
            <a:avLst/>
          </a:prstGeom>
          <a:noFill/>
        </p:spPr>
        <p:txBody>
          <a:bodyPr wrap="square" rtlCol="0">
            <a:spAutoFit/>
          </a:bodyPr>
          <a:lstStyle/>
          <a:p>
            <a:r>
              <a:rPr lang="en-US"/>
              <a:t>EFA based Analysis</a:t>
            </a:r>
          </a:p>
        </p:txBody>
      </p:sp>
      <p:sp>
        <p:nvSpPr>
          <p:cNvPr id="11" name="TextBox 10">
            <a:extLst>
              <a:ext uri="{FF2B5EF4-FFF2-40B4-BE49-F238E27FC236}">
                <a16:creationId xmlns:a16="http://schemas.microsoft.com/office/drawing/2014/main" id="{ABB80D79-9FF5-E872-856C-54AA50E62C17}"/>
              </a:ext>
            </a:extLst>
          </p:cNvPr>
          <p:cNvSpPr txBox="1"/>
          <p:nvPr/>
        </p:nvSpPr>
        <p:spPr>
          <a:xfrm>
            <a:off x="7500025" y="6033002"/>
            <a:ext cx="3258766" cy="369332"/>
          </a:xfrm>
          <a:prstGeom prst="rect">
            <a:avLst/>
          </a:prstGeom>
          <a:noFill/>
        </p:spPr>
        <p:txBody>
          <a:bodyPr wrap="square" rtlCol="0">
            <a:spAutoFit/>
          </a:bodyPr>
          <a:lstStyle/>
          <a:p>
            <a:r>
              <a:rPr lang="en-US"/>
              <a:t>3DCNN based Analysis</a:t>
            </a:r>
          </a:p>
        </p:txBody>
      </p:sp>
      <p:sp>
        <p:nvSpPr>
          <p:cNvPr id="13" name="TextBox 12">
            <a:extLst>
              <a:ext uri="{FF2B5EF4-FFF2-40B4-BE49-F238E27FC236}">
                <a16:creationId xmlns:a16="http://schemas.microsoft.com/office/drawing/2014/main" id="{101BD9CD-A43B-D686-7F28-F9278CE6C95C}"/>
              </a:ext>
            </a:extLst>
          </p:cNvPr>
          <p:cNvSpPr txBox="1"/>
          <p:nvPr/>
        </p:nvSpPr>
        <p:spPr>
          <a:xfrm>
            <a:off x="3346315" y="6478621"/>
            <a:ext cx="5375432" cy="369332"/>
          </a:xfrm>
          <a:prstGeom prst="rect">
            <a:avLst/>
          </a:prstGeom>
          <a:noFill/>
        </p:spPr>
        <p:txBody>
          <a:bodyPr wrap="square" lIns="91440" tIns="45720" rIns="91440" bIns="45720" rtlCol="0" anchor="t">
            <a:spAutoFit/>
          </a:bodyPr>
          <a:lstStyle/>
          <a:p>
            <a:r>
              <a:rPr lang="en-US" dirty="0"/>
              <a:t>Figure 9: Confusion matrix for 6- 10 years age category</a:t>
            </a:r>
          </a:p>
        </p:txBody>
      </p:sp>
    </p:spTree>
    <p:extLst>
      <p:ext uri="{BB962C8B-B14F-4D97-AF65-F5344CB8AC3E}">
        <p14:creationId xmlns:p14="http://schemas.microsoft.com/office/powerpoint/2010/main" val="3084184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18EAD1-970E-11B0-222A-3ED46BD0C81C}"/>
              </a:ext>
            </a:extLst>
          </p:cNvPr>
          <p:cNvSpPr>
            <a:spLocks noGrp="1"/>
          </p:cNvSpPr>
          <p:nvPr>
            <p:ph type="title"/>
          </p:nvPr>
        </p:nvSpPr>
        <p:spPr>
          <a:xfrm>
            <a:off x="1115568" y="548640"/>
            <a:ext cx="10168128" cy="1179576"/>
          </a:xfrm>
        </p:spPr>
        <p:txBody>
          <a:bodyPr>
            <a:normAutofit/>
          </a:bodyPr>
          <a:lstStyle/>
          <a:p>
            <a:r>
              <a:rPr lang="en-US" sz="4000" b="1">
                <a:latin typeface="+mn-lt"/>
              </a:rPr>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F45DD7-097F-CFA4-5772-E3798473EBD4}"/>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t>The AU based emotion and level predictions show promising results and the EFA approach of AU mapping for emotions is consistent with the FACS.</a:t>
            </a:r>
            <a:endParaRPr lang="en-US" sz="2200" b="0" i="0"/>
          </a:p>
          <a:p>
            <a:r>
              <a:rPr lang="en-US" sz="2200"/>
              <a:t>EFA approach outperformed emotion level prediction in all cases when compared with CNN approaches.</a:t>
            </a:r>
          </a:p>
          <a:p>
            <a:r>
              <a:rPr lang="en-US" sz="2200">
                <a:ea typeface="+mn-lt"/>
                <a:cs typeface="+mn-lt"/>
              </a:rPr>
              <a:t>Happy emotion prediction in age wise emotion analysis resulted in a higher accuracy over sad and disgust emotions.</a:t>
            </a:r>
            <a:endParaRPr lang="en-US" sz="2200" b="0" i="0">
              <a:cs typeface="Calibri"/>
            </a:endParaRPr>
          </a:p>
          <a:p>
            <a:r>
              <a:rPr lang="en-US" sz="2200" b="0" i="0"/>
              <a:t>Clinicians and other health related professionals can identify the contribution of each AU for the predicted emotion levels and identify any abnormalities and the causes through our model.</a:t>
            </a:r>
            <a:endParaRPr lang="en-US" sz="2200"/>
          </a:p>
          <a:p>
            <a:endParaRPr lang="en-US" sz="2200"/>
          </a:p>
          <a:p>
            <a:endParaRPr lang="en-US" sz="2200">
              <a:cs typeface="Calibri" panose="020F0502020204030204"/>
            </a:endParaRPr>
          </a:p>
        </p:txBody>
      </p:sp>
    </p:spTree>
    <p:extLst>
      <p:ext uri="{BB962C8B-B14F-4D97-AF65-F5344CB8AC3E}">
        <p14:creationId xmlns:p14="http://schemas.microsoft.com/office/powerpoint/2010/main" val="316717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41E689-0212-DF74-BE74-CC6042B0C3C7}"/>
              </a:ext>
            </a:extLst>
          </p:cNvPr>
          <p:cNvSpPr>
            <a:spLocks noGrp="1"/>
          </p:cNvSpPr>
          <p:nvPr>
            <p:ph type="title"/>
          </p:nvPr>
        </p:nvSpPr>
        <p:spPr>
          <a:xfrm>
            <a:off x="1115568" y="548640"/>
            <a:ext cx="10168128" cy="1179576"/>
          </a:xfrm>
        </p:spPr>
        <p:txBody>
          <a:bodyPr>
            <a:normAutofit/>
          </a:bodyPr>
          <a:lstStyle/>
          <a:p>
            <a:r>
              <a:rPr lang="en-US" sz="4000" b="1">
                <a:latin typeface="+mn-lt"/>
              </a:rPr>
              <a:t>Future work</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7BC87A9-4336-BB89-31F6-390DC52F3647}"/>
              </a:ext>
            </a:extLst>
          </p:cNvPr>
          <p:cNvSpPr>
            <a:spLocks noGrp="1"/>
          </p:cNvSpPr>
          <p:nvPr>
            <p:ph idx="1"/>
          </p:nvPr>
        </p:nvSpPr>
        <p:spPr>
          <a:xfrm>
            <a:off x="663191" y="2481943"/>
            <a:ext cx="11167447" cy="3570065"/>
          </a:xfrm>
        </p:spPr>
        <p:txBody>
          <a:bodyPr vert="horz" lIns="91440" tIns="45720" rIns="91440" bIns="45720" rtlCol="0">
            <a:normAutofit/>
          </a:bodyPr>
          <a:lstStyle/>
          <a:p>
            <a:r>
              <a:rPr lang="en-US" sz="2200" b="0" i="0" err="1"/>
              <a:t>Analyse</a:t>
            </a:r>
            <a:r>
              <a:rPr lang="en-US" sz="2200"/>
              <a:t> the AU stimulation variation for emotion levels comparing different age categories of children.</a:t>
            </a:r>
            <a:endParaRPr lang="en-US" sz="2200" b="0" i="0">
              <a:cs typeface="Calibri"/>
            </a:endParaRPr>
          </a:p>
          <a:p>
            <a:r>
              <a:rPr lang="en-US" sz="2200">
                <a:cs typeface="Calibri"/>
              </a:rPr>
              <a:t>Performing a DL based video emotion recognition considering different age categories.</a:t>
            </a:r>
          </a:p>
          <a:p>
            <a:r>
              <a:rPr lang="en-US" sz="2200">
                <a:ea typeface="+mn-lt"/>
                <a:cs typeface="+mn-lt"/>
              </a:rPr>
              <a:t>As emotion level prediction in age wise analysis display mixed results, a further research on age wise AU stimulation is needed.</a:t>
            </a:r>
            <a:endParaRPr lang="en-US" sz="2200">
              <a:cs typeface="Calibri" panose="020F0502020204030204"/>
            </a:endParaRPr>
          </a:p>
          <a:p>
            <a:pPr marL="0" indent="0">
              <a:buNone/>
            </a:pPr>
            <a:endParaRPr lang="en-US" sz="2200">
              <a:cs typeface="Calibri" panose="020F0502020204030204"/>
            </a:endParaRPr>
          </a:p>
        </p:txBody>
      </p:sp>
    </p:spTree>
    <p:extLst>
      <p:ext uri="{BB962C8B-B14F-4D97-AF65-F5344CB8AC3E}">
        <p14:creationId xmlns:p14="http://schemas.microsoft.com/office/powerpoint/2010/main" val="3064091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580466-41E1-DB52-E818-6610DF799041}"/>
              </a:ext>
            </a:extLst>
          </p:cNvPr>
          <p:cNvSpPr>
            <a:spLocks noGrp="1"/>
          </p:cNvSpPr>
          <p:nvPr>
            <p:ph type="title"/>
          </p:nvPr>
        </p:nvSpPr>
        <p:spPr>
          <a:xfrm>
            <a:off x="686225" y="589961"/>
            <a:ext cx="10168128" cy="1179576"/>
          </a:xfrm>
        </p:spPr>
        <p:txBody>
          <a:bodyPr>
            <a:normAutofit/>
          </a:bodyPr>
          <a:lstStyle/>
          <a:p>
            <a:r>
              <a:rPr lang="en-US" sz="4000" b="1">
                <a:latin typeface="+mn-lt"/>
              </a:rPr>
              <a:t>References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72B31E7-03C0-C1F1-C597-0E29CF7ED0C5}"/>
              </a:ext>
            </a:extLst>
          </p:cNvPr>
          <p:cNvSpPr>
            <a:spLocks noGrp="1"/>
          </p:cNvSpPr>
          <p:nvPr>
            <p:ph idx="1"/>
          </p:nvPr>
        </p:nvSpPr>
        <p:spPr>
          <a:xfrm>
            <a:off x="624502" y="2236410"/>
            <a:ext cx="11099460" cy="3940553"/>
          </a:xfrm>
        </p:spPr>
        <p:txBody>
          <a:bodyPr vert="horz" lIns="91440" tIns="45720" rIns="91440" bIns="45720" rtlCol="0" anchor="t">
            <a:normAutofit fontScale="92500" lnSpcReduction="20000"/>
          </a:bodyPr>
          <a:lstStyle/>
          <a:p>
            <a:pPr marL="0" indent="0">
              <a:buNone/>
            </a:pPr>
            <a:r>
              <a:rPr lang="en-US" sz="1700">
                <a:cs typeface="Calibri" panose="020F0502020204030204"/>
              </a:rPr>
              <a:t>[1] </a:t>
            </a:r>
            <a:r>
              <a:rPr lang="en-US" sz="1700">
                <a:ea typeface="+mn-lt"/>
                <a:cs typeface="+mn-lt"/>
              </a:rPr>
              <a:t>Phillips, M. L., </a:t>
            </a:r>
            <a:r>
              <a:rPr lang="en-US" sz="1700" err="1">
                <a:ea typeface="+mn-lt"/>
                <a:cs typeface="+mn-lt"/>
              </a:rPr>
              <a:t>Drevets</a:t>
            </a:r>
            <a:r>
              <a:rPr lang="en-US" sz="1700">
                <a:ea typeface="+mn-lt"/>
                <a:cs typeface="+mn-lt"/>
              </a:rPr>
              <a:t>, W. C., Rauch, S. L., &amp; Lane, R. (2003). Neurobiology of emotion perception I: The neural basis of normal emotion perception. Biological psychiatry, 54(5), 504-514.</a:t>
            </a:r>
            <a:endParaRPr lang="en-US" sz="1700">
              <a:cs typeface="Calibri" panose="020F0502020204030204"/>
            </a:endParaRPr>
          </a:p>
          <a:p>
            <a:pPr marL="0" indent="0">
              <a:buNone/>
            </a:pPr>
            <a:r>
              <a:rPr lang="en-US" sz="1700">
                <a:cs typeface="Calibri" panose="020F0502020204030204"/>
              </a:rPr>
              <a:t>[2] </a:t>
            </a:r>
            <a:r>
              <a:rPr lang="en-US" sz="1700">
                <a:ea typeface="+mn-lt"/>
                <a:cs typeface="+mn-lt"/>
              </a:rPr>
              <a:t>Ekman, “Facial action coding system,” Environmental Psychology &amp; Nonverbal Behavior, 1978.</a:t>
            </a:r>
            <a:endParaRPr lang="en-US" sz="1700">
              <a:cs typeface="Calibri" panose="020F0502020204030204"/>
            </a:endParaRPr>
          </a:p>
          <a:p>
            <a:pPr marL="0" indent="0">
              <a:buNone/>
            </a:pPr>
            <a:r>
              <a:rPr lang="en-US" sz="1700">
                <a:cs typeface="Calibri" panose="020F0502020204030204"/>
              </a:rPr>
              <a:t>[3] </a:t>
            </a:r>
            <a:r>
              <a:rPr lang="en-US" sz="1700">
                <a:ea typeface="+mn-lt"/>
                <a:cs typeface="+mn-lt"/>
              </a:rPr>
              <a:t>S. Sullivan, T. Ruffman, and S. B. Hutton, “Age differences in emotion recognition skills and the visual scanning of emotion faces,” The Journals of Gerontology Series B: Psychological Sciences and Social Sciences, vol. 62, no. 1, pp. P53–P60, 2007. </a:t>
            </a:r>
          </a:p>
          <a:p>
            <a:pPr marL="0" indent="0">
              <a:buNone/>
            </a:pPr>
            <a:r>
              <a:rPr lang="en-US" sz="1700">
                <a:ea typeface="+mn-lt"/>
                <a:cs typeface="+mn-lt"/>
              </a:rPr>
              <a:t>[4] R. A. Khan, A. Crenn, A. Meyer, and S. </a:t>
            </a:r>
            <a:r>
              <a:rPr lang="en-US" sz="1700" err="1">
                <a:ea typeface="+mn-lt"/>
                <a:cs typeface="+mn-lt"/>
              </a:rPr>
              <a:t>Bouakaz</a:t>
            </a:r>
            <a:r>
              <a:rPr lang="en-US" sz="1700">
                <a:ea typeface="+mn-lt"/>
                <a:cs typeface="+mn-lt"/>
              </a:rPr>
              <a:t>, “A novel database of children’s spontaneous facial expressions (</a:t>
            </a:r>
            <a:r>
              <a:rPr lang="en-US" sz="1700" err="1">
                <a:ea typeface="+mn-lt"/>
                <a:cs typeface="+mn-lt"/>
              </a:rPr>
              <a:t>liris-cse</a:t>
            </a:r>
            <a:r>
              <a:rPr lang="en-US" sz="1700">
                <a:ea typeface="+mn-lt"/>
                <a:cs typeface="+mn-lt"/>
              </a:rPr>
              <a:t>),” Image and Vision Computing, vol. 83, pp. 61–69, 2019.</a:t>
            </a:r>
          </a:p>
          <a:p>
            <a:pPr marL="0" indent="0">
              <a:buNone/>
            </a:pPr>
            <a:r>
              <a:rPr lang="en-US" sz="1700">
                <a:ea typeface="+mn-lt"/>
                <a:cs typeface="+mn-lt"/>
              </a:rPr>
              <a:t>[5] N. R. Giuliani, J. C. Flournoy, E. J. Ivie, A. Von Hippel, and J. H. Pfeifer, “Presentation and validation of the </a:t>
            </a:r>
            <a:r>
              <a:rPr lang="en-US" sz="1700" err="1">
                <a:ea typeface="+mn-lt"/>
                <a:cs typeface="+mn-lt"/>
              </a:rPr>
              <a:t>duckees</a:t>
            </a:r>
            <a:r>
              <a:rPr lang="en-US" sz="1700">
                <a:ea typeface="+mn-lt"/>
                <a:cs typeface="+mn-lt"/>
              </a:rPr>
              <a:t> child and adolescent dynamic facial expressions stimulus set,” International journal of methods in psychiatric research, vol. 26, no. 1, p. e1553, 2017.</a:t>
            </a:r>
          </a:p>
          <a:p>
            <a:pPr marL="0" indent="0">
              <a:buNone/>
            </a:pPr>
            <a:r>
              <a:rPr lang="en-US" sz="1700"/>
              <a:t>[6]P. Viola and M. Jones, “Rapid object detection using a boosted cascade of simple features,” in Proceedings of the 2001 IEEE computer society conference on computer vision and pattern recognition. CVPR 2001, vol. 1. </a:t>
            </a:r>
            <a:r>
              <a:rPr lang="en-US" sz="1700" err="1"/>
              <a:t>Ieee</a:t>
            </a:r>
            <a:r>
              <a:rPr lang="en-US" sz="1700"/>
              <a:t>, 2001, pp. I–I. </a:t>
            </a:r>
          </a:p>
          <a:p>
            <a:pPr marL="0" indent="0">
              <a:buNone/>
            </a:pPr>
            <a:r>
              <a:rPr lang="en-US" sz="1700">
                <a:cs typeface="Calibri"/>
              </a:rPr>
              <a:t>[7]V </a:t>
            </a:r>
            <a:r>
              <a:rPr lang="en-US" sz="1700">
                <a:ea typeface="+mn-lt"/>
                <a:cs typeface="+mn-lt"/>
              </a:rPr>
              <a:t>. </a:t>
            </a:r>
            <a:r>
              <a:rPr lang="en-US" sz="1700" err="1">
                <a:ea typeface="+mn-lt"/>
                <a:cs typeface="+mn-lt"/>
              </a:rPr>
              <a:t>LoBue</a:t>
            </a:r>
            <a:r>
              <a:rPr lang="en-US" sz="1700">
                <a:ea typeface="+mn-lt"/>
                <a:cs typeface="+mn-lt"/>
              </a:rPr>
              <a:t> and C. Thrasher, “The child affective facial expression (cafe) set: Validity and reliability from untrained adults,” Frontiers in psychology, vol. 5, p. 1532, 2015</a:t>
            </a:r>
          </a:p>
          <a:p>
            <a:pPr marL="0" indent="0">
              <a:buNone/>
            </a:pPr>
            <a:r>
              <a:rPr lang="en-US" sz="1700">
                <a:cs typeface="Calibri"/>
              </a:rPr>
              <a:t>[8] </a:t>
            </a:r>
            <a:r>
              <a:rPr lang="en-US" sz="1700">
                <a:ea typeface="+mn-lt"/>
                <a:cs typeface="+mn-lt"/>
              </a:rPr>
              <a:t>R. Webb, S. Ayers, and A. Endress, “The city infant faces database: A validated set of infant facial expressions,” Behavior research methods, vol. 50, no. 1, pp. 151–159, 2018. </a:t>
            </a:r>
            <a:endParaRPr lang="en-US" sz="1700">
              <a:cs typeface="Calibri"/>
            </a:endParaRPr>
          </a:p>
        </p:txBody>
      </p:sp>
    </p:spTree>
    <p:extLst>
      <p:ext uri="{BB962C8B-B14F-4D97-AF65-F5344CB8AC3E}">
        <p14:creationId xmlns:p14="http://schemas.microsoft.com/office/powerpoint/2010/main" val="63327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03FF32-BF15-0A8A-326E-35DF7886C2F4}"/>
              </a:ext>
            </a:extLst>
          </p:cNvPr>
          <p:cNvSpPr>
            <a:spLocks noGrp="1"/>
          </p:cNvSpPr>
          <p:nvPr>
            <p:ph type="title"/>
          </p:nvPr>
        </p:nvSpPr>
        <p:spPr>
          <a:xfrm>
            <a:off x="840401" y="521208"/>
            <a:ext cx="10168128" cy="1179576"/>
          </a:xfrm>
        </p:spPr>
        <p:txBody>
          <a:bodyPr>
            <a:normAutofit/>
          </a:bodyPr>
          <a:lstStyle/>
          <a:p>
            <a:r>
              <a:rPr lang="en-US" sz="4000" b="1">
                <a:latin typeface="+mn-lt"/>
              </a:rPr>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EE93688-917B-AE17-6081-6082DB7E43BD}"/>
              </a:ext>
            </a:extLst>
          </p:cNvPr>
          <p:cNvSpPr>
            <a:spLocks noGrp="1"/>
          </p:cNvSpPr>
          <p:nvPr>
            <p:ph idx="1"/>
          </p:nvPr>
        </p:nvSpPr>
        <p:spPr>
          <a:xfrm>
            <a:off x="565235" y="2439610"/>
            <a:ext cx="10718461" cy="3737353"/>
          </a:xfrm>
        </p:spPr>
        <p:txBody>
          <a:bodyPr vert="horz" lIns="91440" tIns="45720" rIns="91440" bIns="45720" rtlCol="0" anchor="t">
            <a:normAutofit/>
          </a:bodyPr>
          <a:lstStyle/>
          <a:p>
            <a:r>
              <a:rPr lang="en-US" sz="2200">
                <a:ea typeface="+mn-lt"/>
                <a:cs typeface="+mn-lt"/>
              </a:rPr>
              <a:t>Extracting and understanding of emotion has a high importance in interaction between human and machine communication. Emotions can be expressed in a multitude of ways, out of which facial expressions are the most prominent and most effective [1].</a:t>
            </a:r>
          </a:p>
          <a:p>
            <a:endParaRPr lang="en-US" sz="2200">
              <a:cs typeface="Calibri" panose="020F0502020204030204"/>
            </a:endParaRPr>
          </a:p>
          <a:p>
            <a:r>
              <a:rPr lang="en-US" sz="2200">
                <a:cs typeface="Calibri" panose="020F0502020204030204"/>
              </a:rPr>
              <a:t>Importance of age-wise facial emotion expression and emotion level analysis are proven to be essential in clinical context [2].</a:t>
            </a:r>
            <a:endParaRPr lang="en-US" sz="2200">
              <a:ea typeface="Calibri"/>
              <a:cs typeface="Calibri" panose="020F0502020204030204"/>
            </a:endParaRPr>
          </a:p>
          <a:p>
            <a:endParaRPr lang="en-US" sz="2200">
              <a:cs typeface="Calibri" panose="020F0502020204030204"/>
            </a:endParaRPr>
          </a:p>
          <a:p>
            <a:r>
              <a:rPr lang="en-US" sz="2200" b="0" i="0"/>
              <a:t>This research compares deep learning (DL) and machine learning (ML) techniques used for child emotion level prediction and analyzes action unit (AU) stimulation for emotion levels which is consistent with Facial action coding system (FACS) </a:t>
            </a:r>
            <a:r>
              <a:rPr lang="en-US" sz="2200"/>
              <a:t>[3].</a:t>
            </a:r>
            <a:endParaRPr lang="en-US" sz="2200" b="0" i="0">
              <a:ea typeface="Calibri"/>
              <a:cs typeface="Calibri"/>
            </a:endParaRPr>
          </a:p>
          <a:p>
            <a:pPr marL="0" indent="0">
              <a:buNone/>
            </a:pPr>
            <a:endParaRPr lang="en-US" sz="2200"/>
          </a:p>
        </p:txBody>
      </p:sp>
    </p:spTree>
    <p:extLst>
      <p:ext uri="{BB962C8B-B14F-4D97-AF65-F5344CB8AC3E}">
        <p14:creationId xmlns:p14="http://schemas.microsoft.com/office/powerpoint/2010/main" val="2642506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6B6E6A2-62E6-F18F-D78F-0A6369A44168}"/>
              </a:ext>
            </a:extLst>
          </p:cNvPr>
          <p:cNvSpPr txBox="1"/>
          <p:nvPr/>
        </p:nvSpPr>
        <p:spPr>
          <a:xfrm>
            <a:off x="558210" y="1365472"/>
            <a:ext cx="10978470" cy="35646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800" kern="1200">
                <a:solidFill>
                  <a:schemeClr val="tx1"/>
                </a:solidFill>
                <a:latin typeface="+mj-lt"/>
                <a:ea typeface="+mj-ea"/>
                <a:cs typeface="+mj-cs"/>
              </a:rPr>
              <a:t>Thank you!!</a:t>
            </a:r>
          </a:p>
        </p:txBody>
      </p:sp>
      <p:sp>
        <p:nvSpPr>
          <p:cNvPr id="18" name="Rectangle 17">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47830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A9BFF9-B3B2-19F4-5DD1-6CCE8CD1AC90}"/>
              </a:ext>
            </a:extLst>
          </p:cNvPr>
          <p:cNvSpPr>
            <a:spLocks noGrp="1"/>
          </p:cNvSpPr>
          <p:nvPr>
            <p:ph type="title"/>
          </p:nvPr>
        </p:nvSpPr>
        <p:spPr>
          <a:xfrm>
            <a:off x="1011936" y="589961"/>
            <a:ext cx="10168128" cy="1179576"/>
          </a:xfrm>
        </p:spPr>
        <p:txBody>
          <a:bodyPr>
            <a:normAutofit/>
          </a:bodyPr>
          <a:lstStyle/>
          <a:p>
            <a:r>
              <a:rPr lang="en-US" sz="4000" b="1">
                <a:latin typeface="+mn-lt"/>
                <a:ea typeface="Calibri Light"/>
                <a:cs typeface="Calibri Light"/>
              </a:rPr>
              <a:t>Research</a:t>
            </a:r>
            <a:r>
              <a:rPr lang="en-US" sz="4000">
                <a:latin typeface="+mn-lt"/>
                <a:ea typeface="Calibri Light"/>
                <a:cs typeface="Calibri Light"/>
              </a:rPr>
              <a:t> </a:t>
            </a:r>
            <a:r>
              <a:rPr lang="en-US" sz="4000" b="1">
                <a:latin typeface="+mn-lt"/>
                <a:ea typeface="Calibri Light"/>
                <a:cs typeface="Calibri Light"/>
              </a:rPr>
              <a:t>Objectives</a:t>
            </a:r>
            <a:endParaRPr lang="en-US" sz="4000" b="1">
              <a:latin typeface="+mn-lt"/>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3C184E1-F0A4-584C-C686-5E5C0F6E0F85}"/>
              </a:ext>
            </a:extLst>
          </p:cNvPr>
          <p:cNvSpPr>
            <a:spLocks noGrp="1"/>
          </p:cNvSpPr>
          <p:nvPr>
            <p:ph idx="1"/>
          </p:nvPr>
        </p:nvSpPr>
        <p:spPr>
          <a:xfrm>
            <a:off x="573702" y="2481943"/>
            <a:ext cx="10709994" cy="3695020"/>
          </a:xfrm>
        </p:spPr>
        <p:txBody>
          <a:bodyPr vert="horz" lIns="91440" tIns="45720" rIns="91440" bIns="45720" rtlCol="0">
            <a:normAutofit/>
          </a:bodyPr>
          <a:lstStyle/>
          <a:p>
            <a:pPr marL="457200" indent="-457200">
              <a:buFont typeface="+mj-lt"/>
              <a:buAutoNum type="arabicPeriod"/>
            </a:pPr>
            <a:r>
              <a:rPr lang="en-US" sz="2200">
                <a:ea typeface="+mn-lt"/>
                <a:cs typeface="+mn-lt"/>
              </a:rPr>
              <a:t>Automatically identify the AU stimulation of children on their facial expressions.</a:t>
            </a:r>
          </a:p>
          <a:p>
            <a:pPr marL="457200" indent="-457200">
              <a:buFont typeface="+mj-lt"/>
              <a:buAutoNum type="arabicPeriod"/>
            </a:pPr>
            <a:r>
              <a:rPr lang="en-US" sz="2200">
                <a:ea typeface="+mn-lt"/>
                <a:cs typeface="+mn-lt"/>
              </a:rPr>
              <a:t>Develop 3DCNN and AU based models to analyze the varying emotion levels of children in videos.</a:t>
            </a:r>
          </a:p>
          <a:p>
            <a:pPr marL="457200" indent="-457200">
              <a:buFont typeface="+mj-lt"/>
              <a:buAutoNum type="arabicPeriod"/>
            </a:pPr>
            <a:r>
              <a:rPr lang="en-US" sz="2200">
                <a:ea typeface="+mn-lt"/>
                <a:cs typeface="+mn-lt"/>
              </a:rPr>
              <a:t>Performing age wise emotion level classification based on CNN and AU based models.</a:t>
            </a:r>
            <a:endParaRPr lang="en-US" sz="2200">
              <a:ea typeface="Calibri"/>
              <a:cs typeface="Calibri"/>
            </a:endParaRPr>
          </a:p>
        </p:txBody>
      </p:sp>
    </p:spTree>
    <p:extLst>
      <p:ext uri="{BB962C8B-B14F-4D97-AF65-F5344CB8AC3E}">
        <p14:creationId xmlns:p14="http://schemas.microsoft.com/office/powerpoint/2010/main" val="36513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8E7504-9A36-FDAE-337D-DC09E779D2C2}"/>
              </a:ext>
            </a:extLst>
          </p:cNvPr>
          <p:cNvSpPr>
            <a:spLocks noGrp="1"/>
          </p:cNvSpPr>
          <p:nvPr>
            <p:ph type="title"/>
          </p:nvPr>
        </p:nvSpPr>
        <p:spPr>
          <a:xfrm>
            <a:off x="870035" y="629235"/>
            <a:ext cx="10168128" cy="1179576"/>
          </a:xfrm>
        </p:spPr>
        <p:txBody>
          <a:bodyPr>
            <a:normAutofit/>
          </a:bodyPr>
          <a:lstStyle/>
          <a:p>
            <a:r>
              <a:rPr lang="en-US" sz="4000" b="1">
                <a:latin typeface="+mn-lt"/>
                <a:cs typeface="Calibri Light"/>
              </a:rPr>
              <a:t>Methodology- Objective 1</a:t>
            </a:r>
            <a:br>
              <a:rPr lang="en-US" sz="4000" b="1">
                <a:latin typeface="+mn-lt"/>
                <a:cs typeface="Calibri Light"/>
              </a:rPr>
            </a:br>
            <a:r>
              <a:rPr lang="en-US" sz="3400"/>
              <a:t>Identification of AU stimulation in Child Emotion levels.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B5EFB5C-1AC6-D9E3-8B24-94795987A484}"/>
              </a:ext>
            </a:extLst>
          </p:cNvPr>
          <p:cNvSpPr>
            <a:spLocks noGrp="1"/>
          </p:cNvSpPr>
          <p:nvPr>
            <p:ph idx="1"/>
          </p:nvPr>
        </p:nvSpPr>
        <p:spPr>
          <a:xfrm>
            <a:off x="624501" y="2490409"/>
            <a:ext cx="11071941" cy="3686554"/>
          </a:xfrm>
        </p:spPr>
        <p:txBody>
          <a:bodyPr>
            <a:normAutofit/>
          </a:bodyPr>
          <a:lstStyle/>
          <a:p>
            <a:r>
              <a:rPr lang="en-US" sz="2200" dirty="0"/>
              <a:t>FACS is an anatomy based that represents facial expressions as muscle movements called AU.</a:t>
            </a:r>
          </a:p>
          <a:p>
            <a:pPr marL="0" indent="0">
              <a:buNone/>
            </a:pPr>
            <a:endParaRPr lang="en-US" sz="2200" dirty="0"/>
          </a:p>
        </p:txBody>
      </p:sp>
      <p:sp>
        <p:nvSpPr>
          <p:cNvPr id="4" name="TextBox 3">
            <a:extLst>
              <a:ext uri="{FF2B5EF4-FFF2-40B4-BE49-F238E27FC236}">
                <a16:creationId xmlns:a16="http://schemas.microsoft.com/office/drawing/2014/main" id="{3F3B77EB-CF55-8F6B-8DB8-1DFFF3312153}"/>
              </a:ext>
            </a:extLst>
          </p:cNvPr>
          <p:cNvSpPr txBox="1"/>
          <p:nvPr/>
        </p:nvSpPr>
        <p:spPr>
          <a:xfrm>
            <a:off x="4075966" y="6321886"/>
            <a:ext cx="4265083" cy="370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Figure 1: </a:t>
            </a:r>
            <a:r>
              <a:rPr lang="en-US">
                <a:cs typeface="Calibri"/>
              </a:rPr>
              <a:t>Facial Action units</a:t>
            </a:r>
            <a:endParaRPr lang="en-US" dirty="0"/>
          </a:p>
        </p:txBody>
      </p:sp>
      <p:pic>
        <p:nvPicPr>
          <p:cNvPr id="6" name="Picture 5" descr="A close up of a person's eyes&#10;&#10;Description automatically generated with medium confidence">
            <a:extLst>
              <a:ext uri="{FF2B5EF4-FFF2-40B4-BE49-F238E27FC236}">
                <a16:creationId xmlns:a16="http://schemas.microsoft.com/office/drawing/2014/main" id="{52257707-D7AE-2DCD-D255-12D74D577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035" y="3717357"/>
            <a:ext cx="2217768" cy="752226"/>
          </a:xfrm>
          <a:prstGeom prst="rect">
            <a:avLst/>
          </a:prstGeom>
          <a:ln>
            <a:solidFill>
              <a:schemeClr val="tx1"/>
            </a:solidFill>
          </a:ln>
        </p:spPr>
      </p:pic>
      <p:pic>
        <p:nvPicPr>
          <p:cNvPr id="7" name="Picture 6" descr="A close up of a person's eyes&#10;&#10;Description automatically generated">
            <a:extLst>
              <a:ext uri="{FF2B5EF4-FFF2-40B4-BE49-F238E27FC236}">
                <a16:creationId xmlns:a16="http://schemas.microsoft.com/office/drawing/2014/main" id="{AE9D547B-33E8-2FAA-0E9E-6B89E17AF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404" y="3681270"/>
            <a:ext cx="1772584" cy="704887"/>
          </a:xfrm>
          <a:prstGeom prst="rect">
            <a:avLst/>
          </a:prstGeom>
          <a:ln>
            <a:solidFill>
              <a:schemeClr val="tx1"/>
            </a:solidFill>
          </a:ln>
        </p:spPr>
      </p:pic>
      <p:pic>
        <p:nvPicPr>
          <p:cNvPr id="9" name="Picture 8" descr="A picture containing tattoo&#10;&#10;Description automatically generated">
            <a:extLst>
              <a:ext uri="{FF2B5EF4-FFF2-40B4-BE49-F238E27FC236}">
                <a16:creationId xmlns:a16="http://schemas.microsoft.com/office/drawing/2014/main" id="{01681F65-8E1F-E695-C3D7-10F35F719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086" y="3681270"/>
            <a:ext cx="2084660" cy="788313"/>
          </a:xfrm>
          <a:prstGeom prst="rect">
            <a:avLst/>
          </a:prstGeom>
          <a:ln>
            <a:solidFill>
              <a:schemeClr val="tx1"/>
            </a:solidFill>
          </a:ln>
        </p:spPr>
      </p:pic>
      <p:pic>
        <p:nvPicPr>
          <p:cNvPr id="11" name="Picture 10" descr="A close up of a person's face&#10;&#10;Description automatically generated with medium confidence">
            <a:extLst>
              <a:ext uri="{FF2B5EF4-FFF2-40B4-BE49-F238E27FC236}">
                <a16:creationId xmlns:a16="http://schemas.microsoft.com/office/drawing/2014/main" id="{49D1169A-3B72-6F17-F498-E31869A4E9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3713" y="3736434"/>
            <a:ext cx="2084660" cy="788313"/>
          </a:xfrm>
          <a:prstGeom prst="rect">
            <a:avLst/>
          </a:prstGeom>
          <a:ln>
            <a:solidFill>
              <a:schemeClr val="tx1"/>
            </a:solidFill>
          </a:ln>
        </p:spPr>
      </p:pic>
      <p:sp>
        <p:nvSpPr>
          <p:cNvPr id="13" name="TextBox 12">
            <a:extLst>
              <a:ext uri="{FF2B5EF4-FFF2-40B4-BE49-F238E27FC236}">
                <a16:creationId xmlns:a16="http://schemas.microsoft.com/office/drawing/2014/main" id="{677C54A3-ED1D-F4E8-4790-13A9CA7EB44F}"/>
              </a:ext>
            </a:extLst>
          </p:cNvPr>
          <p:cNvSpPr txBox="1"/>
          <p:nvPr/>
        </p:nvSpPr>
        <p:spPr>
          <a:xfrm>
            <a:off x="1180845" y="4717834"/>
            <a:ext cx="1676400" cy="646331"/>
          </a:xfrm>
          <a:prstGeom prst="rect">
            <a:avLst/>
          </a:prstGeom>
          <a:noFill/>
        </p:spPr>
        <p:txBody>
          <a:bodyPr wrap="square" rtlCol="0">
            <a:spAutoFit/>
          </a:bodyPr>
          <a:lstStyle/>
          <a:p>
            <a:pPr algn="ctr"/>
            <a:r>
              <a:rPr lang="en-US" b="1"/>
              <a:t>AU06</a:t>
            </a:r>
          </a:p>
          <a:p>
            <a:r>
              <a:rPr lang="en-US" b="1"/>
              <a:t>Cheek Raiser</a:t>
            </a:r>
          </a:p>
        </p:txBody>
      </p:sp>
      <p:sp>
        <p:nvSpPr>
          <p:cNvPr id="15" name="TextBox 14">
            <a:extLst>
              <a:ext uri="{FF2B5EF4-FFF2-40B4-BE49-F238E27FC236}">
                <a16:creationId xmlns:a16="http://schemas.microsoft.com/office/drawing/2014/main" id="{8625F954-D9D2-956C-4C1B-475214D2A40F}"/>
              </a:ext>
            </a:extLst>
          </p:cNvPr>
          <p:cNvSpPr txBox="1"/>
          <p:nvPr/>
        </p:nvSpPr>
        <p:spPr>
          <a:xfrm>
            <a:off x="9663404" y="4681747"/>
            <a:ext cx="2033039" cy="646331"/>
          </a:xfrm>
          <a:prstGeom prst="rect">
            <a:avLst/>
          </a:prstGeom>
          <a:noFill/>
        </p:spPr>
        <p:txBody>
          <a:bodyPr wrap="square" rtlCol="0">
            <a:spAutoFit/>
          </a:bodyPr>
          <a:lstStyle/>
          <a:p>
            <a:pPr algn="ctr"/>
            <a:r>
              <a:rPr lang="en-US" b="1"/>
              <a:t>AU05</a:t>
            </a:r>
          </a:p>
          <a:p>
            <a:r>
              <a:rPr lang="en-US" b="1"/>
              <a:t>Upper lid raiser</a:t>
            </a:r>
          </a:p>
        </p:txBody>
      </p:sp>
      <p:sp>
        <p:nvSpPr>
          <p:cNvPr id="16" name="TextBox 15">
            <a:extLst>
              <a:ext uri="{FF2B5EF4-FFF2-40B4-BE49-F238E27FC236}">
                <a16:creationId xmlns:a16="http://schemas.microsoft.com/office/drawing/2014/main" id="{CDF6E6DB-9284-3303-7E30-FF036FC36D5F}"/>
              </a:ext>
            </a:extLst>
          </p:cNvPr>
          <p:cNvSpPr txBox="1"/>
          <p:nvPr/>
        </p:nvSpPr>
        <p:spPr>
          <a:xfrm>
            <a:off x="6668781" y="4717834"/>
            <a:ext cx="2223503" cy="646331"/>
          </a:xfrm>
          <a:prstGeom prst="rect">
            <a:avLst/>
          </a:prstGeom>
          <a:noFill/>
        </p:spPr>
        <p:txBody>
          <a:bodyPr wrap="square" rtlCol="0">
            <a:spAutoFit/>
          </a:bodyPr>
          <a:lstStyle/>
          <a:p>
            <a:pPr algn="ctr"/>
            <a:r>
              <a:rPr lang="en-US" b="1"/>
              <a:t>AU10</a:t>
            </a:r>
          </a:p>
          <a:p>
            <a:r>
              <a:rPr lang="en-US" b="1"/>
              <a:t>Upper Lip Raiser</a:t>
            </a:r>
          </a:p>
        </p:txBody>
      </p:sp>
      <p:sp>
        <p:nvSpPr>
          <p:cNvPr id="17" name="TextBox 16">
            <a:extLst>
              <a:ext uri="{FF2B5EF4-FFF2-40B4-BE49-F238E27FC236}">
                <a16:creationId xmlns:a16="http://schemas.microsoft.com/office/drawing/2014/main" id="{C5D357C6-623D-E3B8-6A01-77BCB80185D4}"/>
              </a:ext>
            </a:extLst>
          </p:cNvPr>
          <p:cNvSpPr txBox="1"/>
          <p:nvPr/>
        </p:nvSpPr>
        <p:spPr>
          <a:xfrm>
            <a:off x="3663577" y="4713128"/>
            <a:ext cx="2544931" cy="646331"/>
          </a:xfrm>
          <a:prstGeom prst="rect">
            <a:avLst/>
          </a:prstGeom>
          <a:noFill/>
        </p:spPr>
        <p:txBody>
          <a:bodyPr wrap="square" rtlCol="0">
            <a:spAutoFit/>
          </a:bodyPr>
          <a:lstStyle/>
          <a:p>
            <a:pPr algn="ctr"/>
            <a:r>
              <a:rPr lang="en-US" b="1"/>
              <a:t>AU15</a:t>
            </a:r>
          </a:p>
          <a:p>
            <a:pPr algn="ctr"/>
            <a:r>
              <a:rPr lang="en-US" b="1"/>
              <a:t>Lip Corner Depressor</a:t>
            </a:r>
          </a:p>
        </p:txBody>
      </p:sp>
    </p:spTree>
    <p:extLst>
      <p:ext uri="{BB962C8B-B14F-4D97-AF65-F5344CB8AC3E}">
        <p14:creationId xmlns:p14="http://schemas.microsoft.com/office/powerpoint/2010/main" val="335785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8E7504-9A36-FDAE-337D-DC09E779D2C2}"/>
              </a:ext>
            </a:extLst>
          </p:cNvPr>
          <p:cNvSpPr>
            <a:spLocks noGrp="1"/>
          </p:cNvSpPr>
          <p:nvPr>
            <p:ph type="title"/>
          </p:nvPr>
        </p:nvSpPr>
        <p:spPr>
          <a:xfrm>
            <a:off x="870035" y="629235"/>
            <a:ext cx="10168128" cy="1179576"/>
          </a:xfrm>
        </p:spPr>
        <p:txBody>
          <a:bodyPr>
            <a:normAutofit/>
          </a:bodyPr>
          <a:lstStyle/>
          <a:p>
            <a:r>
              <a:rPr lang="en-US" sz="4000" b="1">
                <a:latin typeface="+mn-lt"/>
                <a:cs typeface="Calibri Light"/>
              </a:rPr>
              <a:t>Methodology- Objective 1</a:t>
            </a:r>
            <a:br>
              <a:rPr lang="en-US" sz="4000" b="1">
                <a:latin typeface="+mn-lt"/>
                <a:cs typeface="Calibri Light"/>
              </a:rPr>
            </a:br>
            <a:r>
              <a:rPr lang="en-US" sz="3400"/>
              <a:t>Identification of AU stimulation in Child Emotion levels.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B5EFB5C-1AC6-D9E3-8B24-94795987A484}"/>
              </a:ext>
            </a:extLst>
          </p:cNvPr>
          <p:cNvSpPr>
            <a:spLocks noGrp="1"/>
          </p:cNvSpPr>
          <p:nvPr>
            <p:ph idx="1"/>
          </p:nvPr>
        </p:nvSpPr>
        <p:spPr>
          <a:xfrm>
            <a:off x="624502" y="2490409"/>
            <a:ext cx="10659194" cy="3686554"/>
          </a:xfrm>
        </p:spPr>
        <p:txBody>
          <a:bodyPr>
            <a:normAutofit/>
          </a:bodyPr>
          <a:lstStyle/>
          <a:p>
            <a:r>
              <a:rPr lang="en-US" sz="2200"/>
              <a:t>Exploratory factor analysis (EFA) followed by K means clustering is done to identify the AU stimulations for emotion levels.</a:t>
            </a:r>
          </a:p>
          <a:p>
            <a:r>
              <a:rPr lang="en-US" sz="2200"/>
              <a:t>AU stimulations identified are used in creating an emotion level wise annotated data.</a:t>
            </a:r>
          </a:p>
          <a:p>
            <a:pPr marL="0" indent="0">
              <a:buNone/>
            </a:pPr>
            <a:endParaRPr lang="en-US" sz="2200"/>
          </a:p>
        </p:txBody>
      </p:sp>
      <p:pic>
        <p:nvPicPr>
          <p:cNvPr id="5" name="Picture 4" descr="Diagram&#10;&#10;Description automatically generated">
            <a:extLst>
              <a:ext uri="{FF2B5EF4-FFF2-40B4-BE49-F238E27FC236}">
                <a16:creationId xmlns:a16="http://schemas.microsoft.com/office/drawing/2014/main" id="{32556DC4-FCEC-621C-2A6E-AC39EA94C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899" y="3833813"/>
            <a:ext cx="8534400" cy="2343150"/>
          </a:xfrm>
          <a:prstGeom prst="rect">
            <a:avLst/>
          </a:prstGeom>
        </p:spPr>
      </p:pic>
      <p:sp>
        <p:nvSpPr>
          <p:cNvPr id="4" name="TextBox 3">
            <a:extLst>
              <a:ext uri="{FF2B5EF4-FFF2-40B4-BE49-F238E27FC236}">
                <a16:creationId xmlns:a16="http://schemas.microsoft.com/office/drawing/2014/main" id="{3F3B77EB-CF55-8F6B-8DB8-1DFFF3312153}"/>
              </a:ext>
            </a:extLst>
          </p:cNvPr>
          <p:cNvSpPr txBox="1"/>
          <p:nvPr/>
        </p:nvSpPr>
        <p:spPr>
          <a:xfrm>
            <a:off x="3598333" y="6360583"/>
            <a:ext cx="4265083" cy="370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Figure 2: EFA Analysis process</a:t>
            </a:r>
            <a:endParaRPr lang="en-US" dirty="0"/>
          </a:p>
        </p:txBody>
      </p:sp>
    </p:spTree>
    <p:extLst>
      <p:ext uri="{BB962C8B-B14F-4D97-AF65-F5344CB8AC3E}">
        <p14:creationId xmlns:p14="http://schemas.microsoft.com/office/powerpoint/2010/main" val="37507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696BAD-EF37-D93B-9685-E6E6B24FEC8D}"/>
              </a:ext>
            </a:extLst>
          </p:cNvPr>
          <p:cNvSpPr>
            <a:spLocks noGrp="1"/>
          </p:cNvSpPr>
          <p:nvPr>
            <p:ph type="title"/>
          </p:nvPr>
        </p:nvSpPr>
        <p:spPr>
          <a:xfrm>
            <a:off x="914154" y="749046"/>
            <a:ext cx="10817173" cy="1427988"/>
          </a:xfrm>
        </p:spPr>
        <p:txBody>
          <a:bodyPr>
            <a:normAutofit fontScale="90000"/>
          </a:bodyPr>
          <a:lstStyle/>
          <a:p>
            <a:r>
              <a:rPr lang="en-US" b="1">
                <a:latin typeface="+mn-lt"/>
                <a:cs typeface="Calibri Light"/>
              </a:rPr>
              <a:t>Methodology- Objective 2</a:t>
            </a:r>
            <a:br>
              <a:rPr lang="en-US" b="1">
                <a:latin typeface="+mn-lt"/>
                <a:cs typeface="Calibri Light"/>
              </a:rPr>
            </a:br>
            <a:r>
              <a:rPr lang="en-US" sz="3800"/>
              <a:t>Emotion level prediction from DL and AU based ML models using videos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E0A1C7-F63F-1BE6-5A5B-42C827616B92}"/>
              </a:ext>
            </a:extLst>
          </p:cNvPr>
          <p:cNvSpPr>
            <a:spLocks noGrp="1"/>
          </p:cNvSpPr>
          <p:nvPr>
            <p:ph idx="1"/>
          </p:nvPr>
        </p:nvSpPr>
        <p:spPr>
          <a:xfrm>
            <a:off x="700288" y="2590893"/>
            <a:ext cx="11244903" cy="3695020"/>
          </a:xfrm>
        </p:spPr>
        <p:txBody>
          <a:bodyPr vert="horz" lIns="91440" tIns="45720" rIns="91440" bIns="45720" rtlCol="0" anchor="t">
            <a:noAutofit/>
          </a:bodyPr>
          <a:lstStyle/>
          <a:p>
            <a:pPr marL="0" indent="0">
              <a:buNone/>
            </a:pPr>
            <a:r>
              <a:rPr lang="en-US" sz="2200" b="1"/>
              <a:t>1.  AU based ML Model</a:t>
            </a:r>
            <a:endParaRPr lang="en-US" sz="2200"/>
          </a:p>
          <a:p>
            <a:pPr marL="0" indent="0">
              <a:buNone/>
            </a:pPr>
            <a:r>
              <a:rPr lang="en-US" sz="2200"/>
              <a:t>The AUs identified via EFA and t-test are utilized to predict the Emotion levels (High, Moderate, Low) in videos through ML model.</a:t>
            </a:r>
            <a:endParaRPr lang="en-US" sz="2200">
              <a:ea typeface="Calibri" panose="020F0502020204030204"/>
              <a:cs typeface="Calibri" panose="020F0502020204030204"/>
            </a:endParaRPr>
          </a:p>
          <a:p>
            <a:pPr marL="0" indent="0">
              <a:buNone/>
            </a:pPr>
            <a:endParaRPr lang="en-US" sz="2200"/>
          </a:p>
          <a:p>
            <a:pPr marL="0" indent="0">
              <a:buNone/>
            </a:pPr>
            <a:r>
              <a:rPr lang="en-US" sz="2200" b="1"/>
              <a:t>2.  Deep Learning based Model</a:t>
            </a:r>
            <a:endParaRPr lang="en-US" sz="2200" b="1">
              <a:ea typeface="Calibri"/>
              <a:cs typeface="Calibri"/>
            </a:endParaRPr>
          </a:p>
          <a:p>
            <a:pPr marL="0" indent="0">
              <a:buNone/>
            </a:pPr>
            <a:r>
              <a:rPr lang="en-US" sz="2200"/>
              <a:t>3DCNN model was used to predict different emotions (</a:t>
            </a:r>
            <a:r>
              <a:rPr lang="en-US" sz="2200">
                <a:ea typeface="+mn-lt"/>
                <a:cs typeface="+mn-lt"/>
              </a:rPr>
              <a:t>happy, sad, anger, surprise</a:t>
            </a:r>
            <a:r>
              <a:rPr lang="en-US" sz="2200"/>
              <a:t>, fear and disgust)  of children along with probability values and then a clustering mechanism was followed to detect emotion levels (High, Moderate, Low ) using probability values.</a:t>
            </a:r>
            <a:endParaRPr lang="en-US" sz="2200">
              <a:cs typeface="Calibri"/>
            </a:endParaRPr>
          </a:p>
          <a:p>
            <a:pPr marL="0" indent="0">
              <a:buNone/>
            </a:pPr>
            <a:r>
              <a:rPr lang="en-US" sz="2200">
                <a:ea typeface="+mn-lt"/>
                <a:cs typeface="+mn-lt"/>
              </a:rPr>
              <a:t>3DCNN model consists of three convolution3D layers, two max pooling 3D layers, two dropout layers and two dense layers with Haar Cascade classifier as face detector [5].</a:t>
            </a:r>
            <a:endParaRPr lang="en-US" sz="2200">
              <a:cs typeface="Calibri"/>
            </a:endParaRPr>
          </a:p>
        </p:txBody>
      </p:sp>
    </p:spTree>
    <p:extLst>
      <p:ext uri="{BB962C8B-B14F-4D97-AF65-F5344CB8AC3E}">
        <p14:creationId xmlns:p14="http://schemas.microsoft.com/office/powerpoint/2010/main" val="50314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696BAD-EF37-D93B-9685-E6E6B24FEC8D}"/>
              </a:ext>
            </a:extLst>
          </p:cNvPr>
          <p:cNvSpPr>
            <a:spLocks noGrp="1"/>
          </p:cNvSpPr>
          <p:nvPr>
            <p:ph type="title"/>
          </p:nvPr>
        </p:nvSpPr>
        <p:spPr>
          <a:xfrm>
            <a:off x="808145" y="1005840"/>
            <a:ext cx="10168128" cy="1179576"/>
          </a:xfrm>
        </p:spPr>
        <p:txBody>
          <a:bodyPr>
            <a:normAutofit fontScale="90000"/>
          </a:bodyPr>
          <a:lstStyle/>
          <a:p>
            <a:r>
              <a:rPr lang="en-US" b="1">
                <a:latin typeface="+mn-lt"/>
              </a:rPr>
              <a:t>Methodology- Objective 2</a:t>
            </a:r>
            <a:br>
              <a:rPr lang="en-US"/>
            </a:br>
            <a:r>
              <a:rPr lang="en-US" sz="3800"/>
              <a:t>Emotion level prediction from </a:t>
            </a:r>
            <a:r>
              <a:rPr lang="en-US" sz="3800">
                <a:ea typeface="+mj-lt"/>
                <a:cs typeface="+mj-lt"/>
              </a:rPr>
              <a:t> DL and AU based ML models using videos</a:t>
            </a:r>
          </a:p>
          <a:p>
            <a:endParaRPr lang="en-US" sz="2800">
              <a:ea typeface="Calibri Light"/>
              <a:cs typeface="Calibri Light"/>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E0A1C7-F63F-1BE6-5A5B-42C827616B92}"/>
              </a:ext>
            </a:extLst>
          </p:cNvPr>
          <p:cNvSpPr>
            <a:spLocks noGrp="1"/>
          </p:cNvSpPr>
          <p:nvPr>
            <p:ph idx="1"/>
          </p:nvPr>
        </p:nvSpPr>
        <p:spPr>
          <a:xfrm>
            <a:off x="626850" y="2609768"/>
            <a:ext cx="11244903" cy="3695020"/>
          </a:xfrm>
        </p:spPr>
        <p:txBody>
          <a:bodyPr vert="horz" lIns="91440" tIns="45720" rIns="91440" bIns="45720" rtlCol="0" anchor="t">
            <a:normAutofit/>
          </a:bodyPr>
          <a:lstStyle/>
          <a:p>
            <a:pPr marL="0" indent="0">
              <a:buNone/>
            </a:pPr>
            <a:r>
              <a:rPr lang="en-US" sz="2200" b="1">
                <a:ea typeface="+mn-lt"/>
                <a:cs typeface="+mn-lt"/>
              </a:rPr>
              <a:t>Datasets</a:t>
            </a:r>
          </a:p>
          <a:p>
            <a:pPr marL="0" indent="0">
              <a:buNone/>
            </a:pPr>
            <a:r>
              <a:rPr lang="en-US" sz="2200" b="1">
                <a:ea typeface="Calibri" panose="020F0502020204030204"/>
                <a:cs typeface="Calibri" panose="020F0502020204030204"/>
              </a:rPr>
              <a:t>1. The LIRIS Children Spontaneous Facial Expression Video Dataset [4]</a:t>
            </a:r>
          </a:p>
          <a:p>
            <a:pPr marL="0" indent="0">
              <a:buNone/>
            </a:pPr>
            <a:r>
              <a:rPr lang="en-US" sz="2200">
                <a:ea typeface="+mn-lt"/>
                <a:cs typeface="+mn-lt"/>
              </a:rPr>
              <a:t>LIRIS database contains 215 videos with six spontaneous facial expressions (happy, sad, anger, surprise, disgust, and fear) with a mean age of 7.3 years.</a:t>
            </a:r>
            <a:endParaRPr lang="en-US" sz="2200"/>
          </a:p>
          <a:p>
            <a:pPr marL="0" indent="0">
              <a:buNone/>
            </a:pPr>
            <a:endParaRPr lang="en-US" sz="2200">
              <a:ea typeface="Calibri" panose="020F0502020204030204"/>
              <a:cs typeface="Calibri" panose="020F0502020204030204"/>
            </a:endParaRPr>
          </a:p>
          <a:p>
            <a:pPr marL="0" indent="0">
              <a:buNone/>
            </a:pPr>
            <a:r>
              <a:rPr lang="en-US" sz="2200" b="1">
                <a:ea typeface="Calibri" panose="020F0502020204030204"/>
                <a:cs typeface="Calibri" panose="020F0502020204030204"/>
              </a:rPr>
              <a:t>2. </a:t>
            </a:r>
            <a:r>
              <a:rPr lang="en-US" sz="2200" b="1" err="1">
                <a:ea typeface="Calibri" panose="020F0502020204030204"/>
                <a:cs typeface="Calibri" panose="020F0502020204030204"/>
              </a:rPr>
              <a:t>DuckEES</a:t>
            </a:r>
            <a:r>
              <a:rPr lang="en-US" sz="2200" b="1">
                <a:ea typeface="Calibri" panose="020F0502020204030204"/>
                <a:cs typeface="Calibri" panose="020F0502020204030204"/>
              </a:rPr>
              <a:t>  dataset [5]</a:t>
            </a:r>
          </a:p>
          <a:p>
            <a:pPr marL="0" indent="0">
              <a:buNone/>
            </a:pPr>
            <a:r>
              <a:rPr lang="en-US" sz="2200" err="1">
                <a:ea typeface="+mn-lt"/>
                <a:cs typeface="+mn-lt"/>
              </a:rPr>
              <a:t>DuckEES</a:t>
            </a:r>
            <a:r>
              <a:rPr lang="en-US" sz="2200">
                <a:ea typeface="+mn-lt"/>
                <a:cs typeface="+mn-lt"/>
              </a:rPr>
              <a:t>  dataset contains 142 videos with a mean age of 13.24 years, </a:t>
            </a:r>
            <a:r>
              <a:rPr lang="en-US" sz="2200" err="1">
                <a:ea typeface="+mn-lt"/>
                <a:cs typeface="+mn-lt"/>
              </a:rPr>
              <a:t>expliciting</a:t>
            </a:r>
            <a:r>
              <a:rPr lang="en-US" sz="2200">
                <a:ea typeface="+mn-lt"/>
                <a:cs typeface="+mn-lt"/>
              </a:rPr>
              <a:t> disgust, embarrassment, fear, sad, happy, pride, and neutral facial expressions.</a:t>
            </a:r>
            <a:endParaRPr lang="en-US" sz="2200"/>
          </a:p>
        </p:txBody>
      </p:sp>
    </p:spTree>
    <p:extLst>
      <p:ext uri="{BB962C8B-B14F-4D97-AF65-F5344CB8AC3E}">
        <p14:creationId xmlns:p14="http://schemas.microsoft.com/office/powerpoint/2010/main" val="411908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696BAD-EF37-D93B-9685-E6E6B24FEC8D}"/>
              </a:ext>
            </a:extLst>
          </p:cNvPr>
          <p:cNvSpPr>
            <a:spLocks noGrp="1"/>
          </p:cNvSpPr>
          <p:nvPr>
            <p:ph type="title"/>
          </p:nvPr>
        </p:nvSpPr>
        <p:spPr>
          <a:xfrm>
            <a:off x="771145" y="1110996"/>
            <a:ext cx="10853927" cy="1017359"/>
          </a:xfrm>
        </p:spPr>
        <p:txBody>
          <a:bodyPr>
            <a:normAutofit fontScale="90000"/>
          </a:bodyPr>
          <a:lstStyle/>
          <a:p>
            <a:r>
              <a:rPr lang="en-US" b="1">
                <a:latin typeface="+mn-lt"/>
              </a:rPr>
              <a:t>Methodology – Objective 3</a:t>
            </a:r>
            <a:br>
              <a:rPr lang="en-US" b="1">
                <a:latin typeface="+mn-lt"/>
              </a:rPr>
            </a:br>
            <a:r>
              <a:rPr lang="en-US" sz="3800">
                <a:ea typeface="+mj-lt"/>
                <a:cs typeface="+mj-lt"/>
              </a:rPr>
              <a:t>Emotion level prediction from </a:t>
            </a:r>
            <a:r>
              <a:rPr lang="en-US" sz="3800">
                <a:cs typeface="Calibri Light"/>
              </a:rPr>
              <a:t> DL and AU based ML models using Images</a:t>
            </a:r>
            <a:endParaRPr lang="en-US" sz="3800">
              <a:ea typeface="+mj-lt"/>
              <a:cs typeface="+mj-lt"/>
            </a:endParaRPr>
          </a:p>
          <a:p>
            <a:endParaRPr lang="en-US" sz="3100" b="1"/>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E0A1C7-F63F-1BE6-5A5B-42C827616B92}"/>
              </a:ext>
            </a:extLst>
          </p:cNvPr>
          <p:cNvSpPr>
            <a:spLocks noGrp="1"/>
          </p:cNvSpPr>
          <p:nvPr>
            <p:ph idx="1"/>
          </p:nvPr>
        </p:nvSpPr>
        <p:spPr>
          <a:xfrm>
            <a:off x="626850" y="2500387"/>
            <a:ext cx="11100098" cy="3751575"/>
          </a:xfrm>
        </p:spPr>
        <p:txBody>
          <a:bodyPr vert="horz" lIns="91440" tIns="45720" rIns="91440" bIns="45720" rtlCol="0" anchor="t">
            <a:noAutofit/>
          </a:bodyPr>
          <a:lstStyle/>
          <a:p>
            <a:pPr marL="0" indent="0">
              <a:buNone/>
            </a:pPr>
            <a:r>
              <a:rPr lang="en-US" sz="2200" b="1"/>
              <a:t>1. AU based  ML Model</a:t>
            </a:r>
            <a:endParaRPr lang="en-US" sz="2200" b="1">
              <a:ea typeface="Calibri"/>
              <a:cs typeface="Calibri"/>
            </a:endParaRPr>
          </a:p>
          <a:p>
            <a:pPr marL="0" indent="0">
              <a:buNone/>
            </a:pPr>
            <a:r>
              <a:rPr lang="en-US" sz="2200"/>
              <a:t>Emotion level analysis on images are done utilizing the AU based ML model built under objective 2.</a:t>
            </a:r>
            <a:endParaRPr lang="en-US" sz="2200">
              <a:ea typeface="Calibri"/>
              <a:cs typeface="Calibri"/>
            </a:endParaRPr>
          </a:p>
          <a:p>
            <a:pPr marL="0" indent="0">
              <a:buNone/>
            </a:pPr>
            <a:r>
              <a:rPr lang="en-US" sz="2200">
                <a:ea typeface="Calibri"/>
                <a:cs typeface="Calibri"/>
              </a:rPr>
              <a:t>The image analysis was done for the same data tested with the Deep learning-based model</a:t>
            </a:r>
          </a:p>
          <a:p>
            <a:pPr marL="0" indent="0">
              <a:buNone/>
            </a:pPr>
            <a:endParaRPr lang="en-US" sz="2200">
              <a:ea typeface="Calibri"/>
              <a:cs typeface="Calibri"/>
            </a:endParaRPr>
          </a:p>
          <a:p>
            <a:pPr marL="0" indent="0">
              <a:buNone/>
            </a:pPr>
            <a:r>
              <a:rPr lang="en-US" sz="2200" b="1"/>
              <a:t>2. Deep Learning based Model</a:t>
            </a:r>
            <a:endParaRPr lang="en-US" sz="2200" b="1">
              <a:ea typeface="Calibri"/>
              <a:cs typeface="Calibri"/>
            </a:endParaRPr>
          </a:p>
          <a:p>
            <a:pPr marL="0" indent="0">
              <a:buNone/>
            </a:pPr>
            <a:r>
              <a:rPr lang="en-US" sz="2200">
                <a:ea typeface="+mn-lt"/>
                <a:cs typeface="+mn-lt"/>
              </a:rPr>
              <a:t>CNN  based image analysis was performed using four age categories: below 1 year, 1 to 4 years, 4 to 6 years, and 6 to 10 years). </a:t>
            </a:r>
          </a:p>
          <a:p>
            <a:pPr marL="0" indent="0">
              <a:buNone/>
            </a:pPr>
            <a:r>
              <a:rPr lang="en-US" sz="2200">
                <a:cs typeface="Calibri"/>
              </a:rPr>
              <a:t>Data augmentation was performed to increase number of images in 1-4 years and 6- 10 years age categories.</a:t>
            </a:r>
            <a:endParaRPr lang="en-US" sz="2200">
              <a:ea typeface="Calibri"/>
              <a:cs typeface="Calibri"/>
            </a:endParaRPr>
          </a:p>
        </p:txBody>
      </p:sp>
    </p:spTree>
    <p:extLst>
      <p:ext uri="{BB962C8B-B14F-4D97-AF65-F5344CB8AC3E}">
        <p14:creationId xmlns:p14="http://schemas.microsoft.com/office/powerpoint/2010/main" val="4226470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696BAD-EF37-D93B-9685-E6E6B24FEC8D}"/>
              </a:ext>
            </a:extLst>
          </p:cNvPr>
          <p:cNvSpPr>
            <a:spLocks noGrp="1"/>
          </p:cNvSpPr>
          <p:nvPr>
            <p:ph type="title"/>
          </p:nvPr>
        </p:nvSpPr>
        <p:spPr>
          <a:xfrm>
            <a:off x="791803" y="1005840"/>
            <a:ext cx="10608394" cy="1171110"/>
          </a:xfrm>
        </p:spPr>
        <p:txBody>
          <a:bodyPr>
            <a:normAutofit fontScale="90000"/>
          </a:bodyPr>
          <a:lstStyle/>
          <a:p>
            <a:r>
              <a:rPr lang="en-US" b="1">
                <a:latin typeface="+mn-lt"/>
              </a:rPr>
              <a:t>Methodology – Objective 3</a:t>
            </a:r>
            <a:br>
              <a:rPr lang="en-US" b="1">
                <a:latin typeface="+mn-lt"/>
              </a:rPr>
            </a:br>
            <a:r>
              <a:rPr lang="en-US" sz="3800">
                <a:cs typeface="Calibri Light"/>
              </a:rPr>
              <a:t>Emotion level prediction from </a:t>
            </a:r>
            <a:r>
              <a:rPr lang="en-US" sz="3800">
                <a:ea typeface="+mj-lt"/>
                <a:cs typeface="+mj-lt"/>
              </a:rPr>
              <a:t> DL and AU based ML models using Images</a:t>
            </a:r>
          </a:p>
          <a:p>
            <a:endParaRPr lang="en-US" sz="3100" b="1"/>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E0A1C7-F63F-1BE6-5A5B-42C827616B92}"/>
              </a:ext>
            </a:extLst>
          </p:cNvPr>
          <p:cNvSpPr>
            <a:spLocks noGrp="1"/>
          </p:cNvSpPr>
          <p:nvPr>
            <p:ph idx="1"/>
          </p:nvPr>
        </p:nvSpPr>
        <p:spPr>
          <a:xfrm>
            <a:off x="791803" y="2444586"/>
            <a:ext cx="10661186" cy="3829490"/>
          </a:xfrm>
        </p:spPr>
        <p:txBody>
          <a:bodyPr vert="horz" lIns="91440" tIns="45720" rIns="91440" bIns="45720" rtlCol="0" anchor="t">
            <a:normAutofit/>
          </a:bodyPr>
          <a:lstStyle/>
          <a:p>
            <a:pPr marL="0" indent="0">
              <a:buNone/>
            </a:pPr>
            <a:r>
              <a:rPr lang="en-US" sz="2200" b="1">
                <a:ea typeface="Calibri"/>
                <a:cs typeface="Calibri"/>
              </a:rPr>
              <a:t>1. Child Affective Facial Expression set (CAFE) [ 6] </a:t>
            </a:r>
          </a:p>
          <a:p>
            <a:pPr marL="0" indent="0">
              <a:buNone/>
            </a:pPr>
            <a:r>
              <a:rPr lang="en-US" sz="2200">
                <a:ea typeface="+mn-lt"/>
                <a:cs typeface="+mn-lt"/>
              </a:rPr>
              <a:t>Contains 1193 image frames that shows variation of the seven basic facial emotions such as happy, sad, surprise, disgust, anger, fear and neutral</a:t>
            </a:r>
          </a:p>
          <a:p>
            <a:pPr marL="0" indent="0">
              <a:buNone/>
            </a:pPr>
            <a:endParaRPr lang="en-US" sz="2200">
              <a:ea typeface="+mn-lt"/>
              <a:cs typeface="+mn-lt"/>
            </a:endParaRPr>
          </a:p>
          <a:p>
            <a:pPr marL="0" indent="0">
              <a:buNone/>
            </a:pPr>
            <a:r>
              <a:rPr lang="en-US" sz="2200" b="1">
                <a:ea typeface="Calibri"/>
                <a:cs typeface="Calibri"/>
              </a:rPr>
              <a:t>2. City Infant database [7] </a:t>
            </a:r>
          </a:p>
          <a:p>
            <a:pPr marL="0" indent="0">
              <a:buNone/>
            </a:pPr>
            <a:r>
              <a:rPr lang="en-US" sz="2200">
                <a:ea typeface="+mn-lt"/>
                <a:cs typeface="+mn-lt"/>
              </a:rPr>
              <a:t>Contains 154 images, consisting of 60, 54, and 40 images for positive, negative, and neutral emotions</a:t>
            </a:r>
          </a:p>
        </p:txBody>
      </p:sp>
    </p:spTree>
    <p:extLst>
      <p:ext uri="{BB962C8B-B14F-4D97-AF65-F5344CB8AC3E}">
        <p14:creationId xmlns:p14="http://schemas.microsoft.com/office/powerpoint/2010/main" val="325195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1746</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Automated  Analysis of  Children Emotion Expression levels</vt:lpstr>
      <vt:lpstr>Introduction</vt:lpstr>
      <vt:lpstr>Research Objectives</vt:lpstr>
      <vt:lpstr>Methodology- Objective 1 Identification of AU stimulation in Child Emotion levels.</vt:lpstr>
      <vt:lpstr>Methodology- Objective 1 Identification of AU stimulation in Child Emotion levels.</vt:lpstr>
      <vt:lpstr>Methodology- Objective 2 Emotion level prediction from DL and AU based ML models using videos</vt:lpstr>
      <vt:lpstr>Methodology- Objective 2 Emotion level prediction from  DL and AU based ML models using videos </vt:lpstr>
      <vt:lpstr>Methodology – Objective 3 Emotion level prediction from  DL and AU based ML models using Images </vt:lpstr>
      <vt:lpstr>Methodology – Objective 3 Emotion level prediction from  DL and AU based ML models using Images </vt:lpstr>
      <vt:lpstr>Results and discussion – Objective 1 Relationship between AUs and emotion level</vt:lpstr>
      <vt:lpstr>Results and discussion – Objective 2 Relationship between AUs and emotion level</vt:lpstr>
      <vt:lpstr>Results and discussion – Objective 2 Emotion level prediction from  DL and AU based ML models using videos </vt:lpstr>
      <vt:lpstr>Results and discussion – Objective 2 Emotion level prediction from  DL and AU based ML models using videos </vt:lpstr>
      <vt:lpstr>Results and discussion – Objective 3 Emotion level prediction from  DL and AU based ML models using Images </vt:lpstr>
      <vt:lpstr>Results and discussion – Objective 3 Emotion level prediction from  DL and AU based ML models using videos </vt:lpstr>
      <vt:lpstr>Results and discussion – Objective 3 Emotion level prediction from  DL and AU based ML models using videos </vt:lpstr>
      <vt:lpstr>Conclusion</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Analysis of Children Emotion Expression levels</dc:title>
  <dc:creator>Kovishwakarunya K. it19080840</dc:creator>
  <cp:lastModifiedBy>Kovishwakarunya K. it19080840</cp:lastModifiedBy>
  <cp:revision>15</cp:revision>
  <dcterms:created xsi:type="dcterms:W3CDTF">2022-08-11T03:21:00Z</dcterms:created>
  <dcterms:modified xsi:type="dcterms:W3CDTF">2022-10-11T11:08:02Z</dcterms:modified>
</cp:coreProperties>
</file>