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62" r:id="rId6"/>
    <p:sldId id="275" r:id="rId7"/>
    <p:sldId id="274" r:id="rId8"/>
    <p:sldId id="278" r:id="rId9"/>
    <p:sldId id="276" r:id="rId10"/>
    <p:sldId id="288" r:id="rId11"/>
    <p:sldId id="284" r:id="rId12"/>
    <p:sldId id="285" r:id="rId13"/>
    <p:sldId id="265" r:id="rId14"/>
    <p:sldId id="279" r:id="rId15"/>
    <p:sldId id="282" r:id="rId16"/>
    <p:sldId id="281" r:id="rId17"/>
    <p:sldId id="271" r:id="rId18"/>
    <p:sldId id="272" r:id="rId19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305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40">
          <p15:clr>
            <a:srgbClr val="000000"/>
          </p15:clr>
        </p15:guide>
        <p15:guide id="2" pos="229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42FDF-3BD0-49E5-82E5-553B4C38F3D9}">
  <a:tblStyle styleId="{57E42FDF-3BD0-49E5-82E5-553B4C38F3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8"/>
    <p:restoredTop sz="94649"/>
  </p:normalViewPr>
  <p:slideViewPr>
    <p:cSldViewPr snapToGrid="0">
      <p:cViewPr varScale="1">
        <p:scale>
          <a:sx n="92" d="100"/>
          <a:sy n="92" d="100"/>
        </p:scale>
        <p:origin x="1336" y="184"/>
      </p:cViewPr>
      <p:guideLst>
        <p:guide orient="horz" pos="2880"/>
        <p:guide pos="30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840"/>
        <p:guide pos="22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4324" y="812800"/>
            <a:ext cx="56694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12800"/>
            <a:ext cx="567055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2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8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3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316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8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1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7db22697_0_14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199" name="Google Shape;199;g24b7db2269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0" name="Google Shape;200;g24b7db22697_0_14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b7db22697_0_15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208" name="Google Shape;208;g24b7db2269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g24b7db22697_0_15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c9b10cb8_1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9" name="Google Shape;79;g24bc9b10c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" name="Google Shape;80;g24bc9b10cb8_1_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8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7db22697_0_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17" name="Google Shape;117;g24b7db2269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4b7db22697_0_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37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21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5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3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52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33759" y="300538"/>
            <a:ext cx="96192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53375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657169" y="6886965"/>
            <a:ext cx="33879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766624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425" tIns="117425" rIns="117425" bIns="117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09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-1922" y="0"/>
            <a:ext cx="106920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имени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Н.Э.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Баумана</a:t>
            </a:r>
            <a:b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национальный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>
          <a:xfrm>
            <a:off x="533554" y="1351412"/>
            <a:ext cx="96210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1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en-US" sz="3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</a:t>
            </a:r>
            <a:r>
              <a:rPr lang="en-US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разбиения категориальных данных на основе </a:t>
            </a:r>
            <a:r>
              <a:rPr lang="ru-RU" sz="3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агломеративного</a:t>
            </a: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подхода иерархической кластеризации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6301" y="5593154"/>
            <a:ext cx="100995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10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Ковалец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Кирилл Эдуардович 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ИУ7-83Б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Новик Наталья Владимировна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96086" y="6729702"/>
            <a:ext cx="2299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625" tIns="115625" rIns="115625" bIns="1156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МОСКВА, 2023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E79F73-00F4-21BC-84AA-4F1C6DFB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47" y="1373485"/>
            <a:ext cx="9926125" cy="5941834"/>
          </a:xfrm>
          <a:prstGeom prst="rect">
            <a:avLst/>
          </a:prstGeom>
        </p:spPr>
      </p:pic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Нахождение матрицы несходства</a:t>
            </a:r>
          </a:p>
        </p:txBody>
      </p:sp>
    </p:spTree>
    <p:extLst>
      <p:ext uri="{BB962C8B-B14F-4D97-AF65-F5344CB8AC3E}">
        <p14:creationId xmlns:p14="http://schemas.microsoft.com/office/powerpoint/2010/main" val="333088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E9F6A6-AE0C-79F9-A658-7983B496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7" y="1373485"/>
            <a:ext cx="10028138" cy="5865514"/>
          </a:xfrm>
          <a:prstGeom prst="rect">
            <a:avLst/>
          </a:prstGeom>
        </p:spPr>
      </p:pic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30966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Иерархическая часть гибридного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28012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20D4D6-64BC-5F1C-0644-B3E65EFB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5" y="1373485"/>
            <a:ext cx="9697449" cy="5746012"/>
          </a:xfrm>
          <a:prstGeom prst="rect">
            <a:avLst/>
          </a:prstGeom>
        </p:spPr>
      </p:pic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Центроидная</a:t>
            </a: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часть гибридного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88455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39108" y="496885"/>
            <a:ext cx="1017852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разбиения для 30 кластеров</a:t>
            </a: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883CF-6144-71D1-8DA8-D7FEE182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980000"/>
            <a:ext cx="5130000" cy="35995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628FBF-95D3-7DE6-CA3E-333DFA5B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00" y="1980000"/>
            <a:ext cx="5130709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80FCD3-AA4E-3E72-D782-2FC9FCAE9D49}"/>
              </a:ext>
            </a:extLst>
          </p:cNvPr>
          <p:cNvSpPr txBox="1"/>
          <p:nvPr/>
        </p:nvSpPr>
        <p:spPr>
          <a:xfrm>
            <a:off x="1959352" y="5696055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7DC7E-D30F-ACA3-3314-0BAD303573A2}"/>
              </a:ext>
            </a:extLst>
          </p:cNvPr>
          <p:cNvSpPr txBox="1"/>
          <p:nvPr/>
        </p:nvSpPr>
        <p:spPr>
          <a:xfrm>
            <a:off x="7192801" y="569605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 метод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51999" y="496885"/>
            <a:ext cx="10165629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разбиения для 60 кластеров</a:t>
            </a: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0FCD3-AA4E-3E72-D782-2FC9FCAE9D49}"/>
              </a:ext>
            </a:extLst>
          </p:cNvPr>
          <p:cNvSpPr txBox="1"/>
          <p:nvPr/>
        </p:nvSpPr>
        <p:spPr>
          <a:xfrm>
            <a:off x="1959352" y="5696055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7DC7E-D30F-ACA3-3314-0BAD303573A2}"/>
              </a:ext>
            </a:extLst>
          </p:cNvPr>
          <p:cNvSpPr txBox="1"/>
          <p:nvPr/>
        </p:nvSpPr>
        <p:spPr>
          <a:xfrm>
            <a:off x="7192801" y="5696055"/>
            <a:ext cx="1763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 метод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76CE74-B8E3-C2CE-1899-9DC01C45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980334"/>
            <a:ext cx="5130000" cy="359950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DE6957-1232-869A-2453-E2265742C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00" y="1980334"/>
            <a:ext cx="513070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8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39108" y="157291"/>
            <a:ext cx="1017852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качества кластеризации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(метод локтя)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21E2-5D30-C800-7AD8-6035B797AEB8}"/>
              </a:ext>
            </a:extLst>
          </p:cNvPr>
          <p:cNvSpPr txBox="1"/>
          <p:nvPr/>
        </p:nvSpPr>
        <p:spPr>
          <a:xfrm>
            <a:off x="638666" y="1628094"/>
            <a:ext cx="926810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 среднее расстояние между объектами внутри групп.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69EB1C-E88F-2DAE-863E-29FBFCD30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92" y="2213862"/>
            <a:ext cx="8964454" cy="521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39108" y="157291"/>
            <a:ext cx="1016763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качества кластеризации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(метод оценки силуэтов)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21E2-5D30-C800-7AD8-6035B797AEB8}"/>
              </a:ext>
            </a:extLst>
          </p:cNvPr>
          <p:cNvSpPr txBox="1"/>
          <p:nvPr/>
        </p:nvSpPr>
        <p:spPr>
          <a:xfrm>
            <a:off x="648093" y="1477310"/>
            <a:ext cx="88729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Показывает, насколько близко каждая точка внутри одной группы расположена к точкам ближайшего соседнего кластера.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8A7FBA-8A65-9F9E-55C1-761E6B3E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405274"/>
            <a:ext cx="8707256" cy="50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9E371062-C62D-2AA5-1F01-3D7D1670C29D}"/>
              </a:ext>
            </a:extLst>
          </p:cNvPr>
          <p:cNvSpPr txBox="1"/>
          <p:nvPr/>
        </p:nvSpPr>
        <p:spPr>
          <a:xfrm>
            <a:off x="239109" y="496885"/>
            <a:ext cx="1015674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2;p16">
            <a:extLst>
              <a:ext uri="{FF2B5EF4-FFF2-40B4-BE49-F238E27FC236}">
                <a16:creationId xmlns:a16="http://schemas.microsoft.com/office/drawing/2014/main" id="{A0888815-2022-FEF3-2053-510BD12725D1}"/>
              </a:ext>
            </a:extLst>
          </p:cNvPr>
          <p:cNvSpPr txBox="1"/>
          <p:nvPr/>
        </p:nvSpPr>
        <p:spPr>
          <a:xfrm>
            <a:off x="527178" y="2485642"/>
            <a:ext cx="9759822" cy="32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кластеризации данных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формализирована поставленная задача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меры расстояний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критерии связи кластеров;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разбиения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алгоритмы и структура ПО;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47C2-49C9-FCE6-A86D-50C91FC450AD}"/>
              </a:ext>
            </a:extLst>
          </p:cNvPr>
          <p:cNvSpPr txBox="1"/>
          <p:nvPr/>
        </p:nvSpPr>
        <p:spPr>
          <a:xfrm>
            <a:off x="346925" y="1424323"/>
            <a:ext cx="994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работы были выполнены все поставленные задачи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B775B43A-591A-8D1C-9E01-4532171404DD}"/>
              </a:ext>
            </a:extLst>
          </p:cNvPr>
          <p:cNvSpPr txBox="1"/>
          <p:nvPr/>
        </p:nvSpPr>
        <p:spPr>
          <a:xfrm>
            <a:off x="239109" y="496885"/>
            <a:ext cx="1016763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FFFFFF"/>
              </a:buClr>
              <a:buSzPts val="47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Направление дальнейшего развития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68AA4-5A02-26F5-23A2-384ED3310753}"/>
              </a:ext>
            </a:extLst>
          </p:cNvPr>
          <p:cNvSpPr txBox="1"/>
          <p:nvPr/>
        </p:nvSpPr>
        <p:spPr>
          <a:xfrm>
            <a:off x="761743" y="1808441"/>
            <a:ext cx="91223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управления кластеризацией в зависимости от особенностей исходных структур.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выбора метода вычисления расстояний в матрице несходства.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9E918F8-D8A5-A83C-BABA-81A31FCD3930}"/>
              </a:ext>
            </a:extLst>
          </p:cNvPr>
          <p:cNvSpPr txBox="1"/>
          <p:nvPr/>
        </p:nvSpPr>
        <p:spPr>
          <a:xfrm>
            <a:off x="239107" y="496885"/>
            <a:ext cx="1010232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6878-DB70-781A-6D94-0DF4B9B328F5}"/>
              </a:ext>
            </a:extLst>
          </p:cNvPr>
          <p:cNvSpPr txBox="1"/>
          <p:nvPr/>
        </p:nvSpPr>
        <p:spPr>
          <a:xfrm>
            <a:off x="834931" y="1843026"/>
            <a:ext cx="9506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иерархической кластеризации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попарное объединение обособленных равноудаленных кластеров.</a:t>
            </a:r>
            <a:endParaRPr lang="ru-RU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1E87B-B0DC-E268-77DA-00C0FABA22DE}"/>
              </a:ext>
            </a:extLst>
          </p:cNvPr>
          <p:cNvSpPr txBox="1"/>
          <p:nvPr/>
        </p:nvSpPr>
        <p:spPr>
          <a:xfrm>
            <a:off x="834931" y="3588285"/>
            <a:ext cx="9506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этого недостатка позволит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компактность кластеров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 разделенность групп.</a:t>
            </a:r>
            <a:endParaRPr lang="ru-RU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27177" y="3604943"/>
            <a:ext cx="9923108" cy="33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кластеризации данных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формализировать поставленную задачу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меры расстояний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критерии связи кластеров;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разбиения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и структуру ПО;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3" name="Google Shape;83;p16"/>
          <p:cNvSpPr txBox="1"/>
          <p:nvPr/>
        </p:nvSpPr>
        <p:spPr>
          <a:xfrm>
            <a:off x="239108" y="496885"/>
            <a:ext cx="1021117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1984" y="1575114"/>
            <a:ext cx="9667663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ru-RU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700" b="1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работы:</a:t>
            </a:r>
            <a:r>
              <a:rPr lang="ru-RU" sz="2700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разработка метода разбиения категориальных данных на основе </a:t>
            </a:r>
            <a:r>
              <a:rPr lang="ru-RU" sz="2700" dirty="0" err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агломеративного</a:t>
            </a:r>
            <a:r>
              <a:rPr lang="ru-RU" sz="27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подхода иерархической кластеризации.</a:t>
            </a:r>
            <a:endParaRPr lang="ru-RU" sz="27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84" y="3088643"/>
            <a:ext cx="176114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en-US" sz="2700" b="1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US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1868335147"/>
              </p:ext>
            </p:extLst>
          </p:nvPr>
        </p:nvGraphicFramePr>
        <p:xfrm>
          <a:off x="357666" y="1336230"/>
          <a:ext cx="9976480" cy="598736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154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6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92573">
                  <a:extLst>
                    <a:ext uri="{9D8B030D-6E8A-4147-A177-3AD203B41FA5}">
                      <a16:colId xmlns:a16="http://schemas.microsoft.com/office/drawing/2014/main" val="374165156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Числовые признаки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Категориальные признаки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Тип алгоритма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Входные данные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Выходные данные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Иерархический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Иерархический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Матрица несходства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Бинарное дерево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кластеров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</a:t>
                      </a: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средних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Центроидный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Массив объектов, число кластеров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Кластеры с центрами и номерами объектов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</a:t>
                      </a: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режимов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Центроидный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Массив объектов, число кластеров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Кластеры с центрами и номерами объектов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</a:t>
                      </a: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прототипов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Центроидный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Массив объектов, число кластеров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Кластеры с центрами и номерами объектов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C-</a:t>
                      </a: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средних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Центроидный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Массив объектов, число кластеров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Центры кластеров, матрица принадлежности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DBSCAN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основе плотности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Матрица несходства,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радиус, кол-во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соседей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Набор кластеров 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точки, не вошедшие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ни в одну группу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МПД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основе графов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Матрица несходства,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пороговое значение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расстояний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Древовидная структура кластеров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C417DA4-CA3A-934F-EE6F-8361B1235F00}"/>
              </a:ext>
            </a:extLst>
          </p:cNvPr>
          <p:cNvSpPr txBox="1"/>
          <p:nvPr/>
        </p:nvSpPr>
        <p:spPr>
          <a:xfrm>
            <a:off x="239108" y="0"/>
            <a:ext cx="1009503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метода разбиения для уточнения элементов в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11711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E271427-7FBA-C80A-0089-075E384CB7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разбиения на основе иерархической кластеризации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FFCAD4-41E0-8171-D41F-389D95CB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6" y="2074370"/>
            <a:ext cx="10356960" cy="4311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4C9C278-DD64-5271-6E82-862C1D541F30}"/>
              </a:ext>
            </a:extLst>
          </p:cNvPr>
          <p:cNvSpPr txBox="1"/>
          <p:nvPr/>
        </p:nvSpPr>
        <p:spPr>
          <a:xfrm>
            <a:off x="239108" y="496885"/>
            <a:ext cx="10200292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критерия связи кластеров</a:t>
            </a: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F17650EA-FE7F-6DDB-8F0E-CBC372F6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04608"/>
              </p:ext>
            </p:extLst>
          </p:nvPr>
        </p:nvGraphicFramePr>
        <p:xfrm>
          <a:off x="719778" y="1680470"/>
          <a:ext cx="9252256" cy="5004824"/>
        </p:xfrm>
        <a:graphic>
          <a:graphicData uri="http://schemas.openxmlformats.org/drawingml/2006/table">
            <a:tbl>
              <a:tblPr firstRow="1" bandRow="1">
                <a:tableStyleId>{57E42FDF-3BD0-49E5-82E5-553B4C38F3D9}</a:tableStyleId>
              </a:tblPr>
              <a:tblGrid>
                <a:gridCol w="2690643">
                  <a:extLst>
                    <a:ext uri="{9D8B030D-6E8A-4147-A177-3AD203B41FA5}">
                      <a16:colId xmlns:a16="http://schemas.microsoft.com/office/drawing/2014/main" val="3665199534"/>
                    </a:ext>
                  </a:extLst>
                </a:gridCol>
                <a:gridCol w="6561613">
                  <a:extLst>
                    <a:ext uri="{9D8B030D-6E8A-4147-A177-3AD203B41FA5}">
                      <a16:colId xmlns:a16="http://schemas.microsoft.com/office/drawing/2014/main" val="2415140827"/>
                    </a:ext>
                  </a:extLst>
                </a:gridCol>
              </a:tblGrid>
              <a:tr h="914981">
                <a:tc>
                  <a:txBody>
                    <a:bodyPr/>
                    <a:lstStyle/>
                    <a:p>
                      <a:pPr algn="l"/>
                      <a:r>
                        <a:rPr lang="ru-RU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 связи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5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Расстояние между двумя кластерами</a:t>
                      </a:r>
                      <a:endParaRPr lang="ru-RU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05974"/>
                  </a:ext>
                </a:extLst>
              </a:tr>
              <a:tr h="1278466"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Одиночная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кратчайшее расстояние между двумя точками в каждом кластере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34833"/>
                  </a:ext>
                </a:extLst>
              </a:tr>
              <a:tr h="1278466"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Полная связь</a:t>
                      </a:r>
                    </a:p>
                  </a:txBody>
                  <a:tcP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самое длинное расстояние между двумя точками в каждом кластере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52611"/>
                  </a:ext>
                </a:extLst>
              </a:tr>
              <a:tr h="1532911"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5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среднее расстояние между каждой точкой в одном кластере до каждой точки в другом кластере</a:t>
                      </a:r>
                      <a:endParaRPr lang="ru-RU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40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86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239109" y="1445351"/>
            <a:ext cx="10309664" cy="92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106500" rIns="106500" bIns="106500" anchor="t" anchorCtr="0">
            <a:spAutoFit/>
          </a:bodyPr>
          <a:lstStyle/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К1 — </a:t>
            </a:r>
            <a:r>
              <a:rPr lang="ru-RU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находить расстояние между числовыми данными</a:t>
            </a:r>
            <a:r>
              <a:rPr lang="en-US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3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</a:t>
            </a:r>
            <a:r>
              <a:rPr lang="ru-RU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— </a:t>
            </a:r>
            <a:r>
              <a:rPr lang="ru-RU" sz="23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находить расстояние между категориальными данными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endParaRPr lang="en-US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4C9C278-DD64-5271-6E82-862C1D541F30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мер расстояний</a:t>
            </a: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Google Shape;95;p17">
            <a:extLst>
              <a:ext uri="{FF2B5EF4-FFF2-40B4-BE49-F238E27FC236}">
                <a16:creationId xmlns:a16="http://schemas.microsoft.com/office/drawing/2014/main" id="{7ED79777-6A7E-5ED6-F7C4-0CAD806E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466314"/>
              </p:ext>
            </p:extLst>
          </p:nvPr>
        </p:nvGraphicFramePr>
        <p:xfrm>
          <a:off x="719528" y="2584264"/>
          <a:ext cx="9187245" cy="467838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4933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Мера расстояния</a:t>
                      </a:r>
                      <a:endParaRPr sz="2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К1</a:t>
                      </a:r>
                      <a:endParaRPr sz="2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К2</a:t>
                      </a:r>
                      <a:endParaRPr sz="2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Евклидово расстояние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Квадрат Евклидово расстояние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Расстояние городских кварталов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Расстояние Чебышева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Расстояние </a:t>
                      </a:r>
                      <a:r>
                        <a:rPr lang="ru-RU" sz="2300" b="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Минковского</a:t>
                      </a:r>
                      <a:endParaRPr lang="ru-RU" sz="23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Степенное расстояние</a:t>
                      </a:r>
                      <a:endParaRPr sz="23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Расстояние Хэмминга</a:t>
                      </a:r>
                      <a:endParaRPr sz="23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Расстояние </a:t>
                      </a:r>
                      <a:r>
                        <a:rPr lang="ru-RU" sz="2300" b="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Говера</a:t>
                      </a:r>
                      <a:endParaRPr sz="23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7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39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7A10E-8B0F-4220-3095-DF7B5F87736C}"/>
              </a:ext>
            </a:extLst>
          </p:cNvPr>
          <p:cNvSpPr txBox="1"/>
          <p:nvPr/>
        </p:nvSpPr>
        <p:spPr>
          <a:xfrm>
            <a:off x="805776" y="1526225"/>
            <a:ext cx="25266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двух векторов</a:t>
            </a:r>
            <a:endParaRPr lang="ru-RU" sz="23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D8A6D-B887-C42A-3661-37714A44B1DD}"/>
              </a:ext>
            </a:extLst>
          </p:cNvPr>
          <p:cNvSpPr txBox="1"/>
          <p:nvPr/>
        </p:nvSpPr>
        <p:spPr>
          <a:xfrm>
            <a:off x="805776" y="1967558"/>
            <a:ext cx="573184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расстояния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Говера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C0806C-FA23-9691-EEDC-0A011A0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30" y="1568476"/>
            <a:ext cx="5912657" cy="39511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C37F234-04B9-CD63-6447-32FDC0B6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50" y="3116882"/>
            <a:ext cx="558220" cy="4165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1CF93A-636E-1A58-AFB2-ABA5E340E6F9}"/>
              </a:ext>
            </a:extLst>
          </p:cNvPr>
          <p:cNvSpPr txBox="1"/>
          <p:nvPr/>
        </p:nvSpPr>
        <p:spPr>
          <a:xfrm>
            <a:off x="869342" y="3635463"/>
            <a:ext cx="403187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числовых переменных: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C462A52-CFAB-6A4A-ECEA-1BE103322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70" y="4105210"/>
            <a:ext cx="2643393" cy="8894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85F77E-5A49-735B-6521-18ED27F7795E}"/>
              </a:ext>
            </a:extLst>
          </p:cNvPr>
          <p:cNvSpPr txBox="1"/>
          <p:nvPr/>
        </p:nvSpPr>
        <p:spPr>
          <a:xfrm>
            <a:off x="3896610" y="4277725"/>
            <a:ext cx="5362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    –– диапазон значений признака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56186FA-5CD5-7099-839E-76A417DE6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266" y="4345690"/>
            <a:ext cx="295949" cy="35648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2DEEFD4-7FCB-07D2-D4A1-8CD768AAD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572" y="4304254"/>
            <a:ext cx="209112" cy="3619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ADDB0D-072B-A60F-FEE8-A15AC05F2456}"/>
              </a:ext>
            </a:extLst>
          </p:cNvPr>
          <p:cNvSpPr txBox="1"/>
          <p:nvPr/>
        </p:nvSpPr>
        <p:spPr>
          <a:xfrm>
            <a:off x="807199" y="5491785"/>
            <a:ext cx="483658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категориальных переменных: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BF8D9B-8384-B498-4E25-F7D9C84BF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1217" y="5966303"/>
            <a:ext cx="3627814" cy="11744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EF9CD9-FEFB-9AEF-B545-F3120963AD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1276" y="2449306"/>
            <a:ext cx="3152269" cy="938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F310E6-1A9C-EE80-88FB-FFB9D35A6F58}"/>
              </a:ext>
            </a:extLst>
          </p:cNvPr>
          <p:cNvSpPr txBox="1"/>
          <p:nvPr/>
        </p:nvSpPr>
        <p:spPr>
          <a:xfrm>
            <a:off x="4433545" y="2620263"/>
            <a:ext cx="572304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    –– количество признаков в векторах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9C4EFC-F9A5-992F-E36D-4155F18C44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6921" y="2742485"/>
            <a:ext cx="278218" cy="341041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49765087-8130-A13C-F269-B431407E8F9E}"/>
              </a:ext>
            </a:extLst>
          </p:cNvPr>
          <p:cNvSpPr txBox="1"/>
          <p:nvPr/>
        </p:nvSpPr>
        <p:spPr>
          <a:xfrm>
            <a:off x="239108" y="496885"/>
            <a:ext cx="10222063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Вычисление расстояния </a:t>
            </a:r>
            <a:r>
              <a:rPr lang="ru-RU" sz="4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Говера</a:t>
            </a:r>
            <a:endParaRPr lang="ru-RU" sz="4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endParaRPr lang="ru-RU"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AE6DA-AA40-B6B8-C1F7-419C16D53DE8}"/>
              </a:ext>
            </a:extLst>
          </p:cNvPr>
          <p:cNvSpPr txBox="1"/>
          <p:nvPr/>
        </p:nvSpPr>
        <p:spPr>
          <a:xfrm>
            <a:off x="4403820" y="3049810"/>
            <a:ext cx="551625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––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сходства двух признаков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5B83E-3B24-C20B-EBAF-088D5041B730}"/>
              </a:ext>
            </a:extLst>
          </p:cNvPr>
          <p:cNvSpPr txBox="1"/>
          <p:nvPr/>
        </p:nvSpPr>
        <p:spPr>
          <a:xfrm>
            <a:off x="4984978" y="4631630"/>
            <a:ext cx="51716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–– значения </a:t>
            </a:r>
            <a:r>
              <a:rPr lang="ru-RU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векторов             соответственно.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042A33-F4FF-BE76-8D87-F873FF80FE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3890" y="4732863"/>
            <a:ext cx="1047730" cy="323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B124C1-4CB7-6D44-53CF-E84507DAB2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3107" y="5057812"/>
            <a:ext cx="748732" cy="3854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72DA9F-5D57-73FE-40D8-A64E65535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461" y="4682665"/>
            <a:ext cx="209112" cy="3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0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Гибридный метод кластеризации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E4006C-5984-F7B4-1B65-4A7A54AC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05" y="1373485"/>
            <a:ext cx="8643867" cy="59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4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5758</TotalTime>
  <Words>593</Words>
  <Application>Microsoft Macintosh PowerPoint</Application>
  <PresentationFormat>Произвольный</PresentationFormat>
  <Paragraphs>190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Simple Light</vt:lpstr>
      <vt:lpstr>Московский государственный технический университет имени Н.Э. Баумана (национальный исследовательский университет)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</dc:title>
  <cp:lastModifiedBy>Kirill Kovalets</cp:lastModifiedBy>
  <cp:revision>35</cp:revision>
  <dcterms:modified xsi:type="dcterms:W3CDTF">2023-06-07T16:02:00Z</dcterms:modified>
</cp:coreProperties>
</file>