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89" r:id="rId6"/>
    <p:sldId id="262" r:id="rId7"/>
    <p:sldId id="290" r:id="rId8"/>
    <p:sldId id="276" r:id="rId9"/>
    <p:sldId id="288" r:id="rId10"/>
    <p:sldId id="284" r:id="rId11"/>
    <p:sldId id="285" r:id="rId12"/>
    <p:sldId id="265" r:id="rId13"/>
    <p:sldId id="281" r:id="rId14"/>
    <p:sldId id="271" r:id="rId15"/>
    <p:sldId id="272" r:id="rId16"/>
  </p:sldIdLst>
  <p:sldSz cx="10691813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3055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40">
          <p15:clr>
            <a:srgbClr val="000000"/>
          </p15:clr>
        </p15:guide>
        <p15:guide id="2" pos="229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42FDF-3BD0-49E5-82E5-553B4C38F3D9}">
  <a:tblStyle styleId="{57E42FDF-3BD0-49E5-82E5-553B4C38F3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8"/>
    <p:restoredTop sz="94685"/>
  </p:normalViewPr>
  <p:slideViewPr>
    <p:cSldViewPr snapToGrid="0">
      <p:cViewPr>
        <p:scale>
          <a:sx n="82" d="100"/>
          <a:sy n="82" d="100"/>
        </p:scale>
        <p:origin x="1936" y="144"/>
      </p:cViewPr>
      <p:guideLst>
        <p:guide orient="horz" pos="2880"/>
        <p:guide pos="30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840"/>
        <p:guide pos="22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4324" y="812800"/>
            <a:ext cx="56694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12800"/>
            <a:ext cx="567055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58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63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7db22697_0_8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46" name="Google Shape;146;g24b7db226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g24b7db22697_0_8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7db22697_0_8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46" name="Google Shape;146;g24b7db226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g24b7db22697_0_8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15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7db22697_0_14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99" name="Google Shape;199;g24b7db2269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0" name="Google Shape;200;g24b7db22697_0_14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b7db22697_0_15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208" name="Google Shape;208;g24b7db2269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9" name="Google Shape;209;g24b7db22697_0_15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bc9b10cb8_1_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79" name="Google Shape;79;g24bc9b10cb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0" name="Google Shape;80;g24bc9b10cb8_1_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18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3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7db22697_0_4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17" name="Google Shape;117;g24b7db2269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g24b7db22697_0_4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7db22697_0_4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17" name="Google Shape;117;g24b7db2269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g24b7db22697_0_4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1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2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52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33759" y="300538"/>
            <a:ext cx="96192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533758" y="6886965"/>
            <a:ext cx="2488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657169" y="6886965"/>
            <a:ext cx="33879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7666248" y="6886965"/>
            <a:ext cx="2488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7425" tIns="117425" rIns="117425" bIns="117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09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-1922" y="0"/>
            <a:ext cx="106920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государственный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университет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имени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Н.Э.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Баумана</a:t>
            </a:r>
            <a:b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национальный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исследовательский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университет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>
          <a:xfrm>
            <a:off x="533554" y="1351412"/>
            <a:ext cx="96210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1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r>
              <a:rPr lang="en-US" sz="3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</a:t>
            </a:r>
            <a:r>
              <a:rPr lang="en-US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сжатия статических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r>
              <a:rPr lang="ru-RU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изображений без потерь на основе алгоритма Хаффмана</a:t>
            </a:r>
            <a:endParaRPr lang="ru-RU"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6301" y="5593154"/>
            <a:ext cx="100995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1050" rIns="104825" bIns="5242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Arial"/>
              <a:buNone/>
            </a:pP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3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Ковалец</a:t>
            </a:r>
            <a:r>
              <a:rPr lang="en-US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Кирилл Эдуардович </a:t>
            </a:r>
            <a:r>
              <a:rPr lang="en-US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</a:t>
            </a:r>
            <a:r>
              <a:rPr lang="ru-RU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42М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Arial"/>
              <a:buNone/>
            </a:pP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Новик Наталья Владимировна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96086" y="6729702"/>
            <a:ext cx="2299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625" tIns="115625" rIns="115625" bIns="1156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МОСКВА, 202</a:t>
            </a:r>
            <a:r>
              <a:rPr lang="ru-RU" sz="23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309664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дерева Хаффмана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AC3958-74CC-226B-EA71-DD62B415B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514" y="1253946"/>
            <a:ext cx="6623590" cy="60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Сжатие методом Хаффмана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0308A9-7EA2-74C1-0569-F30A5002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51" y="1276763"/>
            <a:ext cx="7625114" cy="595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2639095" y="1757443"/>
            <a:ext cx="184588" cy="35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7DC7E-D30F-ACA3-3314-0BAD303573A2}"/>
              </a:ext>
            </a:extLst>
          </p:cNvPr>
          <p:cNvSpPr txBox="1"/>
          <p:nvPr/>
        </p:nvSpPr>
        <p:spPr>
          <a:xfrm>
            <a:off x="5965592" y="674708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4A73CB-B1A3-9E3D-2E69-EB06A7C5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72" y="882629"/>
            <a:ext cx="6397171" cy="6122705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41E0A245-C0E9-F9EE-7C89-739B9AB95AEB}"/>
              </a:ext>
            </a:extLst>
          </p:cNvPr>
          <p:cNvSpPr txBox="1"/>
          <p:nvPr/>
        </p:nvSpPr>
        <p:spPr>
          <a:xfrm>
            <a:off x="239108" y="157291"/>
            <a:ext cx="1016763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сжатия изображения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DAA045-F4F1-E41F-9171-54566EFF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59" y="1073707"/>
            <a:ext cx="2900862" cy="1933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D36209-80CC-7F73-D077-C625B4EC41CA}"/>
              </a:ext>
            </a:extLst>
          </p:cNvPr>
          <p:cNvSpPr txBox="1"/>
          <p:nvPr/>
        </p:nvSpPr>
        <p:spPr>
          <a:xfrm>
            <a:off x="796859" y="3019027"/>
            <a:ext cx="290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Сжимаемое изображение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4205825-0490-EE40-7F90-F0CF1F844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44" y="3522580"/>
            <a:ext cx="2955799" cy="3224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99F19D-E0A9-7931-9472-0447251214C7}"/>
              </a:ext>
            </a:extLst>
          </p:cNvPr>
          <p:cNvSpPr txBox="1"/>
          <p:nvPr/>
        </p:nvSpPr>
        <p:spPr>
          <a:xfrm>
            <a:off x="592860" y="6756053"/>
            <a:ext cx="330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сжатого изображения с исходным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71ADBF64-3300-A421-8D75-89CACA803A17}"/>
              </a:ext>
            </a:extLst>
          </p:cNvPr>
          <p:cNvSpPr txBox="1"/>
          <p:nvPr/>
        </p:nvSpPr>
        <p:spPr>
          <a:xfrm>
            <a:off x="239108" y="157291"/>
            <a:ext cx="1016763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методов сжатия изображений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B21E2-5D30-C800-7AD8-6035B797AEB8}"/>
              </a:ext>
            </a:extLst>
          </p:cNvPr>
          <p:cNvSpPr txBox="1"/>
          <p:nvPr/>
        </p:nvSpPr>
        <p:spPr>
          <a:xfrm>
            <a:off x="637583" y="1077201"/>
            <a:ext cx="900040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показывает, на сколько процентов от изначального размера файла удалось сжать изображение.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9EA140-3B5D-4DF8-1804-B5615B15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3" y="1877420"/>
            <a:ext cx="9417679" cy="54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9E371062-C62D-2AA5-1F01-3D7D1670C29D}"/>
              </a:ext>
            </a:extLst>
          </p:cNvPr>
          <p:cNvSpPr txBox="1"/>
          <p:nvPr/>
        </p:nvSpPr>
        <p:spPr>
          <a:xfrm>
            <a:off x="239109" y="496885"/>
            <a:ext cx="1015674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847C2-49C9-FCE6-A86D-50C91FC450AD}"/>
              </a:ext>
            </a:extLst>
          </p:cNvPr>
          <p:cNvSpPr txBox="1"/>
          <p:nvPr/>
        </p:nvSpPr>
        <p:spPr>
          <a:xfrm>
            <a:off x="346925" y="1424323"/>
            <a:ext cx="994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работы цель была достигнута, а все поставленные задачи выполнены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FBCDE272-E724-A555-BAB5-4B14AE52F422}"/>
              </a:ext>
            </a:extLst>
          </p:cNvPr>
          <p:cNvSpPr txBox="1"/>
          <p:nvPr/>
        </p:nvSpPr>
        <p:spPr>
          <a:xfrm>
            <a:off x="656108" y="2586971"/>
            <a:ext cx="9379595" cy="33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аналитический обзор известных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методов сжатия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статических 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сжатия статических изображений без потерь на основе алгоритма Хаффмана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демонстрации работы созданного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разработанного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с аналогами по степени сжатия изображений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B775B43A-591A-8D1C-9E01-4532171404DD}"/>
              </a:ext>
            </a:extLst>
          </p:cNvPr>
          <p:cNvSpPr txBox="1"/>
          <p:nvPr/>
        </p:nvSpPr>
        <p:spPr>
          <a:xfrm>
            <a:off x="239109" y="496885"/>
            <a:ext cx="10167634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FFFFFF"/>
              </a:buClr>
              <a:buSzPts val="47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Направление дальнейшего развития</a:t>
            </a:r>
            <a:endParaRPr lang="ru-RU"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68AA4-5A02-26F5-23A2-384ED3310753}"/>
              </a:ext>
            </a:extLst>
          </p:cNvPr>
          <p:cNvSpPr txBox="1"/>
          <p:nvPr/>
        </p:nvSpPr>
        <p:spPr>
          <a:xfrm>
            <a:off x="761743" y="1808441"/>
            <a:ext cx="912236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поддержку сжатия файлов, отличных от изображений.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размер сжатого файла путем оптимизации данных, требуемых для распаковки изображения.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алгоритмы управления сжатием файлов в зависимости от особенностей исходных изображений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C9E918F8-D8A5-A83C-BABA-81A31FCD3930}"/>
              </a:ext>
            </a:extLst>
          </p:cNvPr>
          <p:cNvSpPr txBox="1"/>
          <p:nvPr/>
        </p:nvSpPr>
        <p:spPr>
          <a:xfrm>
            <a:off x="239107" y="496885"/>
            <a:ext cx="1010232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lang="ru-RU"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76878-DB70-781A-6D94-0DF4B9B328F5}"/>
              </a:ext>
            </a:extLst>
          </p:cNvPr>
          <p:cNvSpPr txBox="1"/>
          <p:nvPr/>
        </p:nvSpPr>
        <p:spPr>
          <a:xfrm>
            <a:off x="834929" y="2132921"/>
            <a:ext cx="95064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метода Хаффмана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учитывает повторяющиеся последовательности одинаковых пикселей как единое целое.</a:t>
            </a:r>
            <a:endParaRPr lang="ru-RU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1E87B-B0DC-E268-77DA-00C0FABA22DE}"/>
              </a:ext>
            </a:extLst>
          </p:cNvPr>
          <p:cNvSpPr txBox="1"/>
          <p:nvPr/>
        </p:nvSpPr>
        <p:spPr>
          <a:xfrm>
            <a:off x="834930" y="4087925"/>
            <a:ext cx="9506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этого недостатка позволит увеличить степень сжатия файлов для случаев, когда изображение содержит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одноцветные области (фон, заливка)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длинные последовательности идентичных пикселей.</a:t>
            </a:r>
            <a:endParaRPr lang="ru-RU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760858" y="3533707"/>
            <a:ext cx="9379595" cy="33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известных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методов сжатия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статических 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сжатия статических изображений без потерь на основе алгоритма Хаффмана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демонстрации работы созданного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сравнение разработанного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с аналогами по степени сжатия изображений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3" name="Google Shape;83;p16"/>
          <p:cNvSpPr txBox="1"/>
          <p:nvPr/>
        </p:nvSpPr>
        <p:spPr>
          <a:xfrm>
            <a:off x="239108" y="496885"/>
            <a:ext cx="10211177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15665" y="1738396"/>
            <a:ext cx="9016016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None/>
            </a:pPr>
            <a:r>
              <a:rPr lang="ru-RU" sz="2700" b="1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</a:t>
            </a:r>
            <a:r>
              <a:rPr lang="ru-RU" sz="2700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7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разработать метод сжатия статических изображений без потерь на основе алгоритма Хаффмана.</a:t>
            </a:r>
            <a:endParaRPr lang="ru-RU" sz="27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15665" y="3017407"/>
            <a:ext cx="1761142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None/>
            </a:pPr>
            <a:r>
              <a:rPr lang="en-US" sz="2700" b="1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en-US" sz="2700" b="1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95" name="Google Shape;95;p17"/>
          <p:cNvGraphicFramePr/>
          <p:nvPr>
            <p:extLst>
              <p:ext uri="{D42A27DB-BD31-4B8C-83A1-F6EECF244321}">
                <p14:modId xmlns:p14="http://schemas.microsoft.com/office/powerpoint/2010/main" val="3316521684"/>
              </p:ext>
            </p:extLst>
          </p:nvPr>
        </p:nvGraphicFramePr>
        <p:xfrm>
          <a:off x="710268" y="3394941"/>
          <a:ext cx="9196504" cy="3576120"/>
        </p:xfrm>
        <a:graphic>
          <a:graphicData uri="http://schemas.openxmlformats.org/drawingml/2006/table">
            <a:tbl>
              <a:tblPr>
                <a:noFill/>
                <a:tableStyleId>{57E42FDF-3BD0-49E5-82E5-553B4C38F3D9}</a:tableStyleId>
              </a:tblPr>
              <a:tblGrid>
                <a:gridCol w="281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1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сжатия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К1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К2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К3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К4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RLE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LZW (</a:t>
                      </a:r>
                      <a:r>
                        <a:rPr lang="ru-RU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словарный алгоритм</a:t>
                      </a: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Унарное кодирование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Хаффмана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Арифметическое кодирование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C417DA4-CA3A-934F-EE6F-8361B1235F00}"/>
              </a:ext>
            </a:extLst>
          </p:cNvPr>
          <p:cNvSpPr txBox="1"/>
          <p:nvPr/>
        </p:nvSpPr>
        <p:spPr>
          <a:xfrm>
            <a:off x="710267" y="471103"/>
            <a:ext cx="9367347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методов сжатия без потерь</a:t>
            </a:r>
          </a:p>
        </p:txBody>
      </p:sp>
      <p:sp>
        <p:nvSpPr>
          <p:cNvPr id="3" name="Google Shape;96;p17">
            <a:extLst>
              <a:ext uri="{FF2B5EF4-FFF2-40B4-BE49-F238E27FC236}">
                <a16:creationId xmlns:a16="http://schemas.microsoft.com/office/drawing/2014/main" id="{3C3B9EBD-1679-9D0A-A334-F73EA022C59D}"/>
              </a:ext>
            </a:extLst>
          </p:cNvPr>
          <p:cNvSpPr txBox="1"/>
          <p:nvPr/>
        </p:nvSpPr>
        <p:spPr>
          <a:xfrm>
            <a:off x="409951" y="1667174"/>
            <a:ext cx="9667663" cy="150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106500" rIns="106500" bIns="106500" anchor="t" anchorCtr="0">
            <a:spAutoFit/>
          </a:bodyPr>
          <a:lstStyle/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К1 — 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 данных за один проход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— 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еобходимость в таблице частот пикселей сжимаемого изображения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К3 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н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аличие в зашифрованном сообщении информации для распаковщика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К4 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н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аличие у каждого сжатого пикселя своего кода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1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95" name="Google Shape;95;p17"/>
          <p:cNvGraphicFramePr/>
          <p:nvPr>
            <p:extLst>
              <p:ext uri="{D42A27DB-BD31-4B8C-83A1-F6EECF244321}">
                <p14:modId xmlns:p14="http://schemas.microsoft.com/office/powerpoint/2010/main" val="3670096552"/>
              </p:ext>
            </p:extLst>
          </p:nvPr>
        </p:nvGraphicFramePr>
        <p:xfrm>
          <a:off x="710268" y="3394941"/>
          <a:ext cx="9196504" cy="2936040"/>
        </p:xfrm>
        <a:graphic>
          <a:graphicData uri="http://schemas.openxmlformats.org/drawingml/2006/table">
            <a:tbl>
              <a:tblPr>
                <a:noFill/>
                <a:tableStyleId>{57E42FDF-3BD0-49E5-82E5-553B4C38F3D9}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1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сжатия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К1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К2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К3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К4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аддитивный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RGBA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аддитивный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CMYK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субтрактивный</a:t>
                      </a: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перцепционный</a:t>
                      </a: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HSB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перцепционный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C417DA4-CA3A-934F-EE6F-8361B1235F00}"/>
              </a:ext>
            </a:extLst>
          </p:cNvPr>
          <p:cNvSpPr txBox="1"/>
          <p:nvPr/>
        </p:nvSpPr>
        <p:spPr>
          <a:xfrm>
            <a:off x="710267" y="471103"/>
            <a:ext cx="9367347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цветовой модели</a:t>
            </a:r>
          </a:p>
        </p:txBody>
      </p:sp>
      <p:sp>
        <p:nvSpPr>
          <p:cNvPr id="3" name="Google Shape;96;p17">
            <a:extLst>
              <a:ext uri="{FF2B5EF4-FFF2-40B4-BE49-F238E27FC236}">
                <a16:creationId xmlns:a16="http://schemas.microsoft.com/office/drawing/2014/main" id="{3C3B9EBD-1679-9D0A-A334-F73EA022C59D}"/>
              </a:ext>
            </a:extLst>
          </p:cNvPr>
          <p:cNvSpPr txBox="1"/>
          <p:nvPr/>
        </p:nvSpPr>
        <p:spPr>
          <a:xfrm>
            <a:off x="409951" y="1667174"/>
            <a:ext cx="9667663" cy="150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106500" rIns="106500" bIns="106500" anchor="t" anchorCtr="0">
            <a:spAutoFit/>
          </a:bodyPr>
          <a:lstStyle/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К1 — 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класс метода по принципу действия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— 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количество байт для кодирования одного пикселя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К3 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наличие поддержки альфа-канала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К4 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н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аличие отдельного канала для яркости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86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E271427-7FBA-C80A-0089-075E384CB77B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сжатия изображений на основе алгоритма Хаффмана (часть 1)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F021C8-9745-C84C-375F-F876F794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9" y="2371099"/>
            <a:ext cx="10096913" cy="4293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E271427-7FBA-C80A-0089-075E384CB77B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сжатия изображений на основе алгоритма Хаффмана (часть 2)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D91C92-EE44-A582-192C-AA3D1F39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1" y="2068850"/>
            <a:ext cx="9758533" cy="49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19679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Гибридный метод сжатия изображений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8EC7F-BA80-4C17-61A0-25736647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46" y="1437493"/>
            <a:ext cx="6751606" cy="58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6EA602-B993-DADB-C7D6-5609655B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8" y="1373485"/>
            <a:ext cx="10289220" cy="5841131"/>
          </a:xfrm>
          <a:prstGeom prst="rect">
            <a:avLst/>
          </a:prstGeom>
        </p:spPr>
      </p:pic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19679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Сжатие методом 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LZW</a:t>
            </a:r>
            <a:endParaRPr lang="ru-RU"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886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485</Words>
  <Application>Microsoft Macintosh PowerPoint</Application>
  <PresentationFormat>Произвольный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Simple Light</vt:lpstr>
      <vt:lpstr>Московский государственный технический университет имени Н.Э. Баумана (национальный исследовательский университет)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 (национальный исследовательский университет)</dc:title>
  <cp:lastModifiedBy>Kirill Kovalets</cp:lastModifiedBy>
  <cp:revision>59</cp:revision>
  <dcterms:modified xsi:type="dcterms:W3CDTF">2025-04-26T11:48:45Z</dcterms:modified>
</cp:coreProperties>
</file>