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handoutMasterIdLst>
    <p:handoutMasterId r:id="rId23"/>
  </p:handoutMasterIdLst>
  <p:sldIdLst>
    <p:sldId id="256" r:id="rId2"/>
    <p:sldId id="271" r:id="rId3"/>
    <p:sldId id="281" r:id="rId4"/>
    <p:sldId id="283" r:id="rId5"/>
    <p:sldId id="284" r:id="rId6"/>
    <p:sldId id="285" r:id="rId7"/>
    <p:sldId id="286" r:id="rId8"/>
    <p:sldId id="287" r:id="rId9"/>
    <p:sldId id="288" r:id="rId10"/>
    <p:sldId id="289" r:id="rId11"/>
    <p:sldId id="290" r:id="rId12"/>
    <p:sldId id="291" r:id="rId13"/>
    <p:sldId id="299" r:id="rId14"/>
    <p:sldId id="292" r:id="rId15"/>
    <p:sldId id="293" r:id="rId16"/>
    <p:sldId id="294" r:id="rId17"/>
    <p:sldId id="295" r:id="rId18"/>
    <p:sldId id="296" r:id="rId19"/>
    <p:sldId id="297" r:id="rId20"/>
    <p:sldId id="298" r:id="rId21"/>
  </p:sldIdLst>
  <p:sldSz cx="12192000" cy="6858000"/>
  <p:notesSz cx="6858000" cy="9144000"/>
  <p:defaultTextStyle>
    <a:defPPr rtl="0">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Üdvözöljük!" id="{E75E278A-FF0E-49A4-B170-79828D63BBAD}">
          <p14:sldIdLst>
            <p14:sldId id="256"/>
          </p14:sldIdLst>
        </p14:section>
        <p14:section name="Tervezés, Alakváltás, Jegyzetelés, Közös munka másokkal, Mutasd meg" id="{B9B51309-D148-4332-87C2-07BE32FBCA3B}">
          <p14:sldIdLst>
            <p14:sldId id="271"/>
            <p14:sldId id="281"/>
            <p14:sldId id="283"/>
            <p14:sldId id="284"/>
            <p14:sldId id="285"/>
            <p14:sldId id="286"/>
            <p14:sldId id="287"/>
            <p14:sldId id="288"/>
            <p14:sldId id="289"/>
            <p14:sldId id="290"/>
            <p14:sldId id="291"/>
            <p14:sldId id="299"/>
            <p14:sldId id="292"/>
            <p14:sldId id="293"/>
            <p14:sldId id="294"/>
            <p14:sldId id="295"/>
            <p14:sldId id="296"/>
            <p14:sldId id="297"/>
            <p14:sldId id="29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Szerző" initials="S"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6169" autoAdjust="0"/>
  </p:normalViewPr>
  <p:slideViewPr>
    <p:cSldViewPr snapToGrid="0">
      <p:cViewPr varScale="1">
        <p:scale>
          <a:sx n="48" d="100"/>
          <a:sy n="48" d="100"/>
        </p:scale>
        <p:origin x="2030"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5" d="100"/>
          <a:sy n="85"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hu-HU"/>
          </a:p>
        </p:txBody>
      </p:sp>
      <p:sp>
        <p:nvSpPr>
          <p:cNvPr id="3" name="Dátum hely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C9ED10D-4955-4B21-A25D-3D2D9F8F2221}" type="datetime1">
              <a:rPr lang="hu-HU" smtClean="0"/>
              <a:t>2024. 04. 17.</a:t>
            </a:fld>
            <a:endParaRPr lang="hu-HU" dirty="0"/>
          </a:p>
        </p:txBody>
      </p:sp>
      <p:sp>
        <p:nvSpPr>
          <p:cNvPr id="4" name="Élőláb hely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hu-HU"/>
          </a:p>
        </p:txBody>
      </p:sp>
      <p:sp>
        <p:nvSpPr>
          <p:cNvPr id="5" name="Dia számának hely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hu-HU" smtClean="0"/>
              <a:t>‹#›</a:t>
            </a:fld>
            <a:endParaRPr lang="hu-HU"/>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hu-HU" noProof="0"/>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2CC616-E4C9-4420-9DD2-463CEC98F97A}" type="datetime1">
              <a:rPr lang="hu-HU" smtClean="0"/>
              <a:pPr/>
              <a:t>2024. 04. 17.</a:t>
            </a:fld>
            <a:endParaRPr lang="hu-HU" dirty="0"/>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hu-HU" noProof="0"/>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hu-HU" noProof="0"/>
              <a:t>Mintaszöveg szerkesztése</a:t>
            </a:r>
          </a:p>
          <a:p>
            <a:pPr lvl="1" rtl="0"/>
            <a:r>
              <a:rPr lang="hu-HU" noProof="0"/>
              <a:t>Második szint</a:t>
            </a:r>
          </a:p>
          <a:p>
            <a:pPr lvl="2" rtl="0"/>
            <a:r>
              <a:rPr lang="hu-HU" noProof="0"/>
              <a:t>Harmadik szint</a:t>
            </a:r>
          </a:p>
          <a:p>
            <a:pPr lvl="3" rtl="0"/>
            <a:r>
              <a:rPr lang="hu-HU" noProof="0"/>
              <a:t>Negyedik szint</a:t>
            </a:r>
          </a:p>
          <a:p>
            <a:pPr lvl="4" rtl="0"/>
            <a:r>
              <a:rPr lang="hu-HU" noProof="0"/>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hu-HU" noProof="0"/>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hu-HU" noProof="0" smtClean="0"/>
              <a:t>‹#›</a:t>
            </a:fld>
            <a:endParaRPr lang="hu-HU" noProof="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685800" y="1143000"/>
            <a:ext cx="5486400" cy="3086100"/>
          </a:xfrm>
        </p:spPr>
      </p:sp>
      <p:sp>
        <p:nvSpPr>
          <p:cNvPr id="3" name="Jegyzetek helye 2"/>
          <p:cNvSpPr>
            <a:spLocks noGrp="1"/>
          </p:cNvSpPr>
          <p:nvPr>
            <p:ph type="body" idx="1"/>
          </p:nvPr>
        </p:nvSpPr>
        <p:spPr/>
        <p:txBody>
          <a:bodyPr rtlCol="0"/>
          <a:lstStyle/>
          <a:p>
            <a:pPr rtl="0"/>
            <a:endParaRPr lang="hu-HU" dirty="0"/>
          </a:p>
        </p:txBody>
      </p:sp>
      <p:sp>
        <p:nvSpPr>
          <p:cNvPr id="4" name="Dia számának helye 3"/>
          <p:cNvSpPr>
            <a:spLocks noGrp="1"/>
          </p:cNvSpPr>
          <p:nvPr>
            <p:ph type="sldNum" sz="quarter" idx="10"/>
          </p:nvPr>
        </p:nvSpPr>
        <p:spPr/>
        <p:txBody>
          <a:bodyPr rtlCol="0"/>
          <a:lstStyle/>
          <a:p>
            <a:pPr rtl="0"/>
            <a:fld id="{DF61EA0F-A667-4B49-8422-0062BC55E249}" type="slidenum">
              <a:rPr lang="hu-HU" smtClean="0"/>
              <a:t>1</a:t>
            </a:fld>
            <a:endParaRPr lang="hu-HU"/>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noProof="0" dirty="0"/>
              <a:t>Lovas Ádám: </a:t>
            </a:r>
            <a:r>
              <a:rPr lang="hu-HU" b="0" i="0" dirty="0">
                <a:solidFill>
                  <a:srgbClr val="050505"/>
                </a:solidFill>
                <a:effectLst/>
                <a:highlight>
                  <a:srgbClr val="F0F0F0"/>
                </a:highlight>
                <a:latin typeface="Segoe UI Historic" panose="020B0502040204020203" pitchFamily="34" charset="0"/>
              </a:rPr>
              <a:t>Anime gyűjtemény (</a:t>
            </a:r>
            <a:r>
              <a:rPr lang="hu-HU" b="0" i="0" dirty="0" err="1">
                <a:solidFill>
                  <a:srgbClr val="050505"/>
                </a:solidFill>
                <a:effectLst/>
                <a:highlight>
                  <a:srgbClr val="F0F0F0"/>
                </a:highlight>
                <a:latin typeface="Segoe UI Historic" panose="020B0502040204020203" pitchFamily="34" charset="0"/>
              </a:rPr>
              <a:t>animeSchema</a:t>
            </a:r>
            <a:r>
              <a:rPr lang="hu-HU" b="0" i="0" dirty="0">
                <a:solidFill>
                  <a:srgbClr val="050505"/>
                </a:solidFill>
                <a:effectLst/>
                <a:highlight>
                  <a:srgbClr val="F0F0F0"/>
                </a:highlight>
                <a:latin typeface="Segoe UI Historic" panose="020B0502040204020203" pitchFamily="34" charset="0"/>
              </a:rPr>
              <a:t>): Ez a gyűjtemény tárolja az animékre vonatkozó információkat, beleértve a címet, a leírást, a készítés évét, a stúdiót, a képeket és a kategóriákat. </a:t>
            </a:r>
            <a:r>
              <a:rPr lang="hu-HU" b="0" i="0" dirty="0" err="1">
                <a:solidFill>
                  <a:srgbClr val="050505"/>
                </a:solidFill>
                <a:effectLst/>
                <a:highlight>
                  <a:srgbClr val="F0F0F0"/>
                </a:highlight>
                <a:latin typeface="Segoe UI Historic" panose="020B0502040204020203" pitchFamily="34" charset="0"/>
              </a:rPr>
              <a:t>Comments</a:t>
            </a:r>
            <a:r>
              <a:rPr lang="hu-HU" b="0" i="0" dirty="0">
                <a:solidFill>
                  <a:srgbClr val="050505"/>
                </a:solidFill>
                <a:effectLst/>
                <a:highlight>
                  <a:srgbClr val="F0F0F0"/>
                </a:highlight>
                <a:latin typeface="Segoe UI Historic" panose="020B0502040204020203" pitchFamily="34" charset="0"/>
              </a:rPr>
              <a:t> gyűjtemény (</a:t>
            </a:r>
            <a:r>
              <a:rPr lang="hu-HU" b="0" i="0" dirty="0" err="1">
                <a:solidFill>
                  <a:srgbClr val="050505"/>
                </a:solidFill>
                <a:effectLst/>
                <a:highlight>
                  <a:srgbClr val="F0F0F0"/>
                </a:highlight>
                <a:latin typeface="Segoe UI Historic" panose="020B0502040204020203" pitchFamily="34" charset="0"/>
              </a:rPr>
              <a:t>commentsSchema</a:t>
            </a:r>
            <a:r>
              <a:rPr lang="hu-HU" b="0" i="0" dirty="0">
                <a:solidFill>
                  <a:srgbClr val="050505"/>
                </a:solidFill>
                <a:effectLst/>
                <a:highlight>
                  <a:srgbClr val="F0F0F0"/>
                </a:highlight>
                <a:latin typeface="Segoe UI Historic" panose="020B0502040204020203" pitchFamily="34" charset="0"/>
              </a:rPr>
              <a:t>): Ez a gyűjtemény tárolja a felhasználók által az adott animéhez fűzött megjegyzéseket. A </a:t>
            </a:r>
            <a:r>
              <a:rPr lang="hu-HU" b="0" i="0" dirty="0" err="1">
                <a:solidFill>
                  <a:srgbClr val="050505"/>
                </a:solidFill>
                <a:effectLst/>
                <a:highlight>
                  <a:srgbClr val="F0F0F0"/>
                </a:highlight>
                <a:latin typeface="Segoe UI Historic" panose="020B0502040204020203" pitchFamily="34" charset="0"/>
              </a:rPr>
              <a:t>userId</a:t>
            </a:r>
            <a:r>
              <a:rPr lang="hu-HU" b="0" i="0" dirty="0">
                <a:solidFill>
                  <a:srgbClr val="050505"/>
                </a:solidFill>
                <a:effectLst/>
                <a:highlight>
                  <a:srgbClr val="F0F0F0"/>
                </a:highlight>
                <a:latin typeface="Segoe UI Historic" panose="020B0502040204020203" pitchFamily="34" charset="0"/>
              </a:rPr>
              <a:t> mezőn keresztül hivatkozik a </a:t>
            </a:r>
            <a:r>
              <a:rPr lang="hu-HU" b="0" i="0" dirty="0" err="1">
                <a:solidFill>
                  <a:srgbClr val="050505"/>
                </a:solidFill>
                <a:effectLst/>
                <a:highlight>
                  <a:srgbClr val="F0F0F0"/>
                </a:highlight>
                <a:latin typeface="Segoe UI Historic" panose="020B0502040204020203" pitchFamily="34" charset="0"/>
              </a:rPr>
              <a:t>user</a:t>
            </a:r>
            <a:r>
              <a:rPr lang="hu-HU" b="0" i="0" dirty="0">
                <a:solidFill>
                  <a:srgbClr val="050505"/>
                </a:solidFill>
                <a:effectLst/>
                <a:highlight>
                  <a:srgbClr val="F0F0F0"/>
                </a:highlight>
                <a:latin typeface="Segoe UI Historic" panose="020B0502040204020203" pitchFamily="34" charset="0"/>
              </a:rPr>
              <a:t> gyűjteményre, hogy azonosítsa a megjegyzést tevő felhasználót. Az </a:t>
            </a:r>
            <a:r>
              <a:rPr lang="hu-HU" b="0" i="0" dirty="0" err="1">
                <a:solidFill>
                  <a:srgbClr val="050505"/>
                </a:solidFill>
                <a:effectLst/>
                <a:highlight>
                  <a:srgbClr val="F0F0F0"/>
                </a:highlight>
                <a:latin typeface="Segoe UI Historic" panose="020B0502040204020203" pitchFamily="34" charset="0"/>
              </a:rPr>
              <a:t>animeId</a:t>
            </a:r>
            <a:r>
              <a:rPr lang="hu-HU" b="0" i="0" dirty="0">
                <a:solidFill>
                  <a:srgbClr val="050505"/>
                </a:solidFill>
                <a:effectLst/>
                <a:highlight>
                  <a:srgbClr val="F0F0F0"/>
                </a:highlight>
                <a:latin typeface="Segoe UI Historic" panose="020B0502040204020203" pitchFamily="34" charset="0"/>
              </a:rPr>
              <a:t> mezőn keresztül hivatkozik az anime gyűjteményre, hogy azonosítsa azt az animét, amelyhez a megjegyzést fűzték. Felhasználói gyűjtemény (</a:t>
            </a:r>
            <a:r>
              <a:rPr lang="hu-HU" b="0" i="0" dirty="0" err="1">
                <a:solidFill>
                  <a:srgbClr val="050505"/>
                </a:solidFill>
                <a:effectLst/>
                <a:highlight>
                  <a:srgbClr val="F0F0F0"/>
                </a:highlight>
                <a:latin typeface="Segoe UI Historic" panose="020B0502040204020203" pitchFamily="34" charset="0"/>
              </a:rPr>
              <a:t>userSchema</a:t>
            </a:r>
            <a:r>
              <a:rPr lang="hu-HU" b="0" i="0" dirty="0">
                <a:solidFill>
                  <a:srgbClr val="050505"/>
                </a:solidFill>
                <a:effectLst/>
                <a:highlight>
                  <a:srgbClr val="F0F0F0"/>
                </a:highlight>
                <a:latin typeface="Segoe UI Historic" panose="020B0502040204020203" pitchFamily="34" charset="0"/>
              </a:rPr>
              <a:t>): Ez a gyűjtemény tárolja a felhasználói adatokat, beleértve a felhasználónevet, jelszót, e-mail címet, profilképet, kedvenc animéket és az </a:t>
            </a:r>
            <a:r>
              <a:rPr lang="hu-HU" b="0" i="0" dirty="0" err="1">
                <a:solidFill>
                  <a:srgbClr val="050505"/>
                </a:solidFill>
                <a:effectLst/>
                <a:highlight>
                  <a:srgbClr val="F0F0F0"/>
                </a:highlight>
                <a:latin typeface="Segoe UI Historic" panose="020B0502040204020203" pitchFamily="34" charset="0"/>
              </a:rPr>
              <a:t>isAdmin</a:t>
            </a:r>
            <a:r>
              <a:rPr lang="hu-HU" b="0" i="0" dirty="0">
                <a:solidFill>
                  <a:srgbClr val="050505"/>
                </a:solidFill>
                <a:effectLst/>
                <a:highlight>
                  <a:srgbClr val="F0F0F0"/>
                </a:highlight>
                <a:latin typeface="Segoe UI Historic" panose="020B0502040204020203" pitchFamily="34" charset="0"/>
              </a:rPr>
              <a:t> jelzőt. A gyűjteményen belül a </a:t>
            </a:r>
            <a:r>
              <a:rPr lang="hu-HU" b="0" i="0" dirty="0" err="1">
                <a:solidFill>
                  <a:srgbClr val="050505"/>
                </a:solidFill>
                <a:effectLst/>
                <a:highlight>
                  <a:srgbClr val="F0F0F0"/>
                </a:highlight>
                <a:latin typeface="Segoe UI Historic" panose="020B0502040204020203" pitchFamily="34" charset="0"/>
              </a:rPr>
              <a:t>favoriteAnimes</a:t>
            </a:r>
            <a:r>
              <a:rPr lang="hu-HU" b="0" i="0" dirty="0">
                <a:solidFill>
                  <a:srgbClr val="050505"/>
                </a:solidFill>
                <a:effectLst/>
                <a:highlight>
                  <a:srgbClr val="F0F0F0"/>
                </a:highlight>
                <a:latin typeface="Segoe UI Historic" panose="020B0502040204020203" pitchFamily="34" charset="0"/>
              </a:rPr>
              <a:t> tömb az anime gyűjteményben található anime dokumentumokra való hivatkozásokat tartalmazza. Összefoglalva: Egy anime dokumentumhoz az anime gyűjteményben több megjegyzés is tartozhat, amelyeket a megjegyzések gyűjteményben tárolnak. A megjegyzések gyűjteményében minden egyes megjegyzés egy adott felhasználóhoz (dokumentum a </a:t>
            </a:r>
            <a:r>
              <a:rPr lang="hu-HU" b="0" i="0" dirty="0" err="1">
                <a:solidFill>
                  <a:srgbClr val="050505"/>
                </a:solidFill>
                <a:effectLst/>
                <a:highlight>
                  <a:srgbClr val="F0F0F0"/>
                </a:highlight>
                <a:latin typeface="Segoe UI Historic" panose="020B0502040204020203" pitchFamily="34" charset="0"/>
              </a:rPr>
              <a:t>user</a:t>
            </a:r>
            <a:r>
              <a:rPr lang="hu-HU" b="0" i="0" dirty="0">
                <a:solidFill>
                  <a:srgbClr val="050505"/>
                </a:solidFill>
                <a:effectLst/>
                <a:highlight>
                  <a:srgbClr val="F0F0F0"/>
                </a:highlight>
                <a:latin typeface="Segoe UI Historic" panose="020B0502040204020203" pitchFamily="34" charset="0"/>
              </a:rPr>
              <a:t> gyűjteményben) és egy adott animéhez (dokumentum az anime gyűjteményben) kapcsolódik. A felhasználók a felhasználói gyűjteményben rendelkezhetnek kedvenc animéik listájával, amelyek mindegyikére az </a:t>
            </a:r>
            <a:r>
              <a:rPr lang="hu-HU" b="0" i="0" dirty="0" err="1">
                <a:solidFill>
                  <a:srgbClr val="050505"/>
                </a:solidFill>
                <a:effectLst/>
                <a:highlight>
                  <a:srgbClr val="F0F0F0"/>
                </a:highlight>
                <a:latin typeface="Segoe UI Historic" panose="020B0502040204020203" pitchFamily="34" charset="0"/>
              </a:rPr>
              <a:t>ObjectId-jük</a:t>
            </a:r>
            <a:r>
              <a:rPr lang="hu-HU" b="0" i="0" dirty="0">
                <a:solidFill>
                  <a:srgbClr val="050505"/>
                </a:solidFill>
                <a:effectLst/>
                <a:highlight>
                  <a:srgbClr val="F0F0F0"/>
                </a:highlight>
                <a:latin typeface="Segoe UI Historic" panose="020B0502040204020203" pitchFamily="34" charset="0"/>
              </a:rPr>
              <a:t> hivatkozik, és amelyek az anime gyűjteményben lévő dokumentumokra mutatnak. </a:t>
            </a:r>
            <a:br>
              <a:rPr lang="hu-HU" dirty="0"/>
            </a:br>
            <a:endParaRPr lang="hu-HU" noProof="0" dirty="0"/>
          </a:p>
        </p:txBody>
      </p:sp>
      <p:sp>
        <p:nvSpPr>
          <p:cNvPr id="4" name="Dia számának helye 3"/>
          <p:cNvSpPr>
            <a:spLocks noGrp="1"/>
          </p:cNvSpPr>
          <p:nvPr>
            <p:ph type="sldNum" sz="quarter" idx="5"/>
          </p:nvPr>
        </p:nvSpPr>
        <p:spPr/>
        <p:txBody>
          <a:bodyPr/>
          <a:lstStyle/>
          <a:p>
            <a:pPr rtl="0"/>
            <a:fld id="{DF61EA0F-A667-4B49-8422-0062BC55E249}" type="slidenum">
              <a:rPr lang="hu-HU" smtClean="0"/>
              <a:t>10</a:t>
            </a:fld>
            <a:endParaRPr lang="hu-HU"/>
          </a:p>
        </p:txBody>
      </p:sp>
    </p:spTree>
    <p:extLst>
      <p:ext uri="{BB962C8B-B14F-4D97-AF65-F5344CB8AC3E}">
        <p14:creationId xmlns:p14="http://schemas.microsoft.com/office/powerpoint/2010/main" val="1047687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noProof="0" dirty="0"/>
              <a:t>Kovács Pál Roland: weboldalunk teljes mértékben reszponzív, bármilyen mobileszközön használva is a maximális élményt nyújtja, ezáltal a felület kezelése nincs asztali számítógéphez kötve, bármikor böngészhetünk az animék között a telefonunk jelenlétében.</a:t>
            </a:r>
          </a:p>
        </p:txBody>
      </p:sp>
      <p:sp>
        <p:nvSpPr>
          <p:cNvPr id="4" name="Dia számának helye 3"/>
          <p:cNvSpPr>
            <a:spLocks noGrp="1"/>
          </p:cNvSpPr>
          <p:nvPr>
            <p:ph type="sldNum" sz="quarter" idx="5"/>
          </p:nvPr>
        </p:nvSpPr>
        <p:spPr/>
        <p:txBody>
          <a:bodyPr/>
          <a:lstStyle/>
          <a:p>
            <a:pPr rtl="0"/>
            <a:fld id="{DF61EA0F-A667-4B49-8422-0062BC55E249}" type="slidenum">
              <a:rPr lang="hu-HU" smtClean="0"/>
              <a:t>11</a:t>
            </a:fld>
            <a:endParaRPr lang="hu-HU"/>
          </a:p>
        </p:txBody>
      </p:sp>
    </p:spTree>
    <p:extLst>
      <p:ext uri="{BB962C8B-B14F-4D97-AF65-F5344CB8AC3E}">
        <p14:creationId xmlns:p14="http://schemas.microsoft.com/office/powerpoint/2010/main" val="2063725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noProof="0" dirty="0"/>
              <a:t>Simon Viktor: A </a:t>
            </a:r>
            <a:r>
              <a:rPr lang="hu-HU" noProof="0" dirty="0" err="1"/>
              <a:t>projektunk</a:t>
            </a:r>
            <a:r>
              <a:rPr lang="hu-HU" noProof="0" dirty="0"/>
              <a:t> tesztelése során a frontendhez használtunk unit teszteket külső személyek, tanárok segítségével. Teljesítmény teszteket </a:t>
            </a:r>
            <a:r>
              <a:rPr lang="hu-HU" noProof="0" dirty="0" err="1"/>
              <a:t>gtmetrix</a:t>
            </a:r>
            <a:r>
              <a:rPr lang="hu-HU" noProof="0" dirty="0"/>
              <a:t> </a:t>
            </a:r>
            <a:r>
              <a:rPr lang="hu-HU" noProof="0" dirty="0" err="1"/>
              <a:t>webolal</a:t>
            </a:r>
            <a:r>
              <a:rPr lang="hu-HU" noProof="0" dirty="0"/>
              <a:t> segítségével, Validációs teszteket a validator.w3.org segítségével.</a:t>
            </a:r>
          </a:p>
          <a:p>
            <a:endParaRPr lang="hu-HU" noProof="0" dirty="0"/>
          </a:p>
          <a:p>
            <a:r>
              <a:rPr lang="hu-HU" noProof="0" dirty="0"/>
              <a:t>Kovács Pál Roland: A projekt backend tesztelése során itt is használtunk unit teszteket ugyan úgy mint a frontend esetében. És </a:t>
            </a:r>
            <a:r>
              <a:rPr lang="hu-HU" noProof="0" dirty="0" err="1"/>
              <a:t>thuder</a:t>
            </a:r>
            <a:r>
              <a:rPr lang="hu-HU" noProof="0" dirty="0"/>
              <a:t> </a:t>
            </a:r>
            <a:r>
              <a:rPr lang="hu-HU" noProof="0" dirty="0" err="1"/>
              <a:t>client</a:t>
            </a:r>
            <a:r>
              <a:rPr lang="hu-HU" noProof="0" dirty="0"/>
              <a:t> segítségével backend teszteket. A tesztek eredményét a következő dián láthatják.</a:t>
            </a:r>
          </a:p>
        </p:txBody>
      </p:sp>
      <p:sp>
        <p:nvSpPr>
          <p:cNvPr id="4" name="Dia számának helye 3"/>
          <p:cNvSpPr>
            <a:spLocks noGrp="1"/>
          </p:cNvSpPr>
          <p:nvPr>
            <p:ph type="sldNum" sz="quarter" idx="5"/>
          </p:nvPr>
        </p:nvSpPr>
        <p:spPr/>
        <p:txBody>
          <a:bodyPr/>
          <a:lstStyle/>
          <a:p>
            <a:pPr rtl="0"/>
            <a:fld id="{DF61EA0F-A667-4B49-8422-0062BC55E249}" type="slidenum">
              <a:rPr lang="hu-HU" smtClean="0"/>
              <a:t>12</a:t>
            </a:fld>
            <a:endParaRPr lang="hu-HU"/>
          </a:p>
        </p:txBody>
      </p:sp>
    </p:spTree>
    <p:extLst>
      <p:ext uri="{BB962C8B-B14F-4D97-AF65-F5344CB8AC3E}">
        <p14:creationId xmlns:p14="http://schemas.microsoft.com/office/powerpoint/2010/main" val="840899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noProof="0" dirty="0"/>
              <a:t>Kovács Pál Roland: A bal oldalon az előbb említett frontend tesztek eredményét láthatjuk, jobb oldalon pedig a backend </a:t>
            </a:r>
            <a:r>
              <a:rPr lang="hu-HU" noProof="0"/>
              <a:t>eredmény látható.</a:t>
            </a:r>
            <a:endParaRPr lang="hu-HU" noProof="0" dirty="0"/>
          </a:p>
        </p:txBody>
      </p:sp>
      <p:sp>
        <p:nvSpPr>
          <p:cNvPr id="4" name="Dia számának helye 3"/>
          <p:cNvSpPr>
            <a:spLocks noGrp="1"/>
          </p:cNvSpPr>
          <p:nvPr>
            <p:ph type="sldNum" sz="quarter" idx="5"/>
          </p:nvPr>
        </p:nvSpPr>
        <p:spPr/>
        <p:txBody>
          <a:bodyPr/>
          <a:lstStyle/>
          <a:p>
            <a:pPr rtl="0"/>
            <a:fld id="{DF61EA0F-A667-4B49-8422-0062BC55E249}" type="slidenum">
              <a:rPr lang="hu-HU" smtClean="0"/>
              <a:t>13</a:t>
            </a:fld>
            <a:endParaRPr lang="hu-HU"/>
          </a:p>
        </p:txBody>
      </p:sp>
    </p:spTree>
    <p:extLst>
      <p:ext uri="{BB962C8B-B14F-4D97-AF65-F5344CB8AC3E}">
        <p14:creationId xmlns:p14="http://schemas.microsoft.com/office/powerpoint/2010/main" val="3265618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noProof="0" dirty="0"/>
              <a:t>Simon Viktor: A csapatmunkához legfőképpen a </a:t>
            </a:r>
            <a:r>
              <a:rPr lang="hu-HU" noProof="0" dirty="0" err="1"/>
              <a:t>githubot</a:t>
            </a:r>
            <a:r>
              <a:rPr lang="hu-HU" noProof="0" dirty="0"/>
              <a:t> használtuk itt rendszereztük a feladatainkat, terveinket, és ezzel valósítottuk meg a verziókövetést is. Iskolán kívül a </a:t>
            </a:r>
            <a:r>
              <a:rPr lang="hu-HU" noProof="0" dirty="0" err="1"/>
              <a:t>teams</a:t>
            </a:r>
            <a:r>
              <a:rPr lang="hu-HU" noProof="0" dirty="0"/>
              <a:t> segítségével kommunikáltunk egymással.</a:t>
            </a:r>
          </a:p>
          <a:p>
            <a:endParaRPr lang="hu-HU" noProof="0" dirty="0"/>
          </a:p>
          <a:p>
            <a:r>
              <a:rPr lang="hu-HU" noProof="0" dirty="0"/>
              <a:t>Lovas Ádám: A programozás megkezdésekor mindenki értettegy bizonyos programozásnak ezért ez alapján osztottuk fel a munkát feladatonként. A frontend és a backend fejlesztésénél a tiszta kód elvét használtuk ez megkönnyítette a kódok értelmezését egymás számára.</a:t>
            </a:r>
          </a:p>
        </p:txBody>
      </p:sp>
      <p:sp>
        <p:nvSpPr>
          <p:cNvPr id="4" name="Dia számának helye 3"/>
          <p:cNvSpPr>
            <a:spLocks noGrp="1"/>
          </p:cNvSpPr>
          <p:nvPr>
            <p:ph type="sldNum" sz="quarter" idx="5"/>
          </p:nvPr>
        </p:nvSpPr>
        <p:spPr/>
        <p:txBody>
          <a:bodyPr/>
          <a:lstStyle/>
          <a:p>
            <a:pPr rtl="0"/>
            <a:fld id="{DF61EA0F-A667-4B49-8422-0062BC55E249}" type="slidenum">
              <a:rPr lang="hu-HU" smtClean="0"/>
              <a:t>14</a:t>
            </a:fld>
            <a:endParaRPr lang="hu-HU"/>
          </a:p>
        </p:txBody>
      </p:sp>
    </p:spTree>
    <p:extLst>
      <p:ext uri="{BB962C8B-B14F-4D97-AF65-F5344CB8AC3E}">
        <p14:creationId xmlns:p14="http://schemas.microsoft.com/office/powerpoint/2010/main" val="1840299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noProof="0" dirty="0"/>
              <a:t>Simon Viktor: A munkánk során a backendet én vállaltam  ezeket </a:t>
            </a:r>
            <a:r>
              <a:rPr lang="hu-HU" noProof="0" dirty="0" err="1"/>
              <a:t>controller</a:t>
            </a:r>
            <a:r>
              <a:rPr lang="hu-HU" noProof="0" dirty="0"/>
              <a:t>, </a:t>
            </a:r>
            <a:r>
              <a:rPr lang="hu-HU" noProof="0" dirty="0" err="1"/>
              <a:t>model</a:t>
            </a:r>
            <a:r>
              <a:rPr lang="hu-HU" noProof="0" dirty="0"/>
              <a:t>, </a:t>
            </a:r>
            <a:r>
              <a:rPr lang="hu-HU" noProof="0" dirty="0" err="1"/>
              <a:t>routes</a:t>
            </a:r>
            <a:r>
              <a:rPr lang="hu-HU" noProof="0" dirty="0"/>
              <a:t>, és </a:t>
            </a:r>
            <a:r>
              <a:rPr lang="hu-HU" noProof="0" dirty="0" err="1"/>
              <a:t>middleware</a:t>
            </a:r>
            <a:r>
              <a:rPr lang="hu-HU" noProof="0" dirty="0"/>
              <a:t> szerint osztottuk fel.</a:t>
            </a:r>
          </a:p>
          <a:p>
            <a:r>
              <a:rPr lang="hu-HU" noProof="0" dirty="0"/>
              <a:t>Jelen esetben például: </a:t>
            </a:r>
            <a:r>
              <a:rPr lang="hu-HU" noProof="0" dirty="0" err="1"/>
              <a:t>animeControllers</a:t>
            </a:r>
            <a:r>
              <a:rPr lang="hu-HU" noProof="0" dirty="0"/>
              <a:t>, </a:t>
            </a:r>
            <a:r>
              <a:rPr lang="hu-HU" noProof="0" dirty="0" err="1"/>
              <a:t>favoriteanimes</a:t>
            </a:r>
            <a:r>
              <a:rPr lang="hu-HU" noProof="0" dirty="0"/>
              <a:t>, </a:t>
            </a:r>
            <a:r>
              <a:rPr lang="hu-HU" noProof="0" dirty="0" err="1"/>
              <a:t>userRoutes</a:t>
            </a:r>
            <a:r>
              <a:rPr lang="hu-HU" noProof="0" dirty="0"/>
              <a:t>, </a:t>
            </a:r>
            <a:r>
              <a:rPr lang="hu-HU" noProof="0" dirty="0" err="1"/>
              <a:t>jsonwebtoken</a:t>
            </a:r>
            <a:r>
              <a:rPr lang="hu-HU" noProof="0" dirty="0"/>
              <a:t>.</a:t>
            </a:r>
          </a:p>
        </p:txBody>
      </p:sp>
      <p:sp>
        <p:nvSpPr>
          <p:cNvPr id="4" name="Dia számának helye 3"/>
          <p:cNvSpPr>
            <a:spLocks noGrp="1"/>
          </p:cNvSpPr>
          <p:nvPr>
            <p:ph type="sldNum" sz="quarter" idx="5"/>
          </p:nvPr>
        </p:nvSpPr>
        <p:spPr/>
        <p:txBody>
          <a:bodyPr/>
          <a:lstStyle/>
          <a:p>
            <a:pPr rtl="0"/>
            <a:fld id="{DF61EA0F-A667-4B49-8422-0062BC55E249}" type="slidenum">
              <a:rPr lang="hu-HU" smtClean="0"/>
              <a:t>15</a:t>
            </a:fld>
            <a:endParaRPr lang="hu-HU"/>
          </a:p>
        </p:txBody>
      </p:sp>
    </p:spTree>
    <p:extLst>
      <p:ext uri="{BB962C8B-B14F-4D97-AF65-F5344CB8AC3E}">
        <p14:creationId xmlns:p14="http://schemas.microsoft.com/office/powerpoint/2010/main" val="9000365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noProof="0" dirty="0"/>
              <a:t>Kovács Pál Roland: A munkánk elkészítése során a frontendet én vállaltam, ezt a backendhez </a:t>
            </a:r>
            <a:r>
              <a:rPr lang="hu-HU" noProof="0" dirty="0" err="1"/>
              <a:t>hasnlóan</a:t>
            </a:r>
            <a:r>
              <a:rPr lang="hu-HU" noProof="0" dirty="0"/>
              <a:t>, a dizájn, </a:t>
            </a:r>
            <a:r>
              <a:rPr lang="hu-HU" noProof="0" dirty="0" err="1"/>
              <a:t>komonens</a:t>
            </a:r>
            <a:r>
              <a:rPr lang="hu-HU" noProof="0" dirty="0"/>
              <a:t>, oldalak, </a:t>
            </a:r>
            <a:r>
              <a:rPr lang="hu-HU" noProof="0" dirty="0" err="1"/>
              <a:t>hookok</a:t>
            </a:r>
            <a:r>
              <a:rPr lang="hu-HU" noProof="0" dirty="0"/>
              <a:t> szerint osztottuk fel.</a:t>
            </a:r>
          </a:p>
          <a:p>
            <a:r>
              <a:rPr lang="hu-HU" noProof="0" dirty="0"/>
              <a:t>Jelen esetben például: homepage, </a:t>
            </a:r>
            <a:r>
              <a:rPr lang="hu-HU" noProof="0" dirty="0" err="1"/>
              <a:t>loginpage</a:t>
            </a:r>
            <a:r>
              <a:rPr lang="hu-HU" noProof="0" dirty="0"/>
              <a:t>, </a:t>
            </a:r>
            <a:r>
              <a:rPr lang="hu-HU" noProof="0" dirty="0" err="1"/>
              <a:t>animepage</a:t>
            </a:r>
            <a:r>
              <a:rPr lang="hu-HU" noProof="0" dirty="0"/>
              <a:t>, </a:t>
            </a:r>
            <a:r>
              <a:rPr lang="hu-HU" noProof="0" dirty="0" err="1"/>
              <a:t>admindashboard</a:t>
            </a:r>
            <a:r>
              <a:rPr lang="hu-HU" noProof="0" dirty="0"/>
              <a:t>.</a:t>
            </a:r>
          </a:p>
        </p:txBody>
      </p:sp>
      <p:sp>
        <p:nvSpPr>
          <p:cNvPr id="4" name="Dia számának helye 3"/>
          <p:cNvSpPr>
            <a:spLocks noGrp="1"/>
          </p:cNvSpPr>
          <p:nvPr>
            <p:ph type="sldNum" sz="quarter" idx="5"/>
          </p:nvPr>
        </p:nvSpPr>
        <p:spPr/>
        <p:txBody>
          <a:bodyPr/>
          <a:lstStyle/>
          <a:p>
            <a:pPr rtl="0"/>
            <a:fld id="{DF61EA0F-A667-4B49-8422-0062BC55E249}" type="slidenum">
              <a:rPr lang="hu-HU" smtClean="0"/>
              <a:t>16</a:t>
            </a:fld>
            <a:endParaRPr lang="hu-HU"/>
          </a:p>
        </p:txBody>
      </p:sp>
    </p:spTree>
    <p:extLst>
      <p:ext uri="{BB962C8B-B14F-4D97-AF65-F5344CB8AC3E}">
        <p14:creationId xmlns:p14="http://schemas.microsoft.com/office/powerpoint/2010/main" val="490396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noProof="0" dirty="0"/>
              <a:t>Lovas Ádám: A munkánk elkészítése során az adatbázist én vállaltam, ezt adatbázis tervezés, képek keresése, diagramm készítése és az adatbázis feltöltése a mintaadatokkal szerint osztottuk fel.</a:t>
            </a:r>
          </a:p>
          <a:p>
            <a:r>
              <a:rPr lang="hu-HU" noProof="0" dirty="0"/>
              <a:t>Jelen esetben </a:t>
            </a:r>
            <a:r>
              <a:rPr lang="hu-HU" noProof="0" dirty="0" err="1"/>
              <a:t>páldául</a:t>
            </a:r>
            <a:r>
              <a:rPr lang="hu-HU" noProof="0" dirty="0"/>
              <a:t>: A korábban már látott diagramm és terv, az oldalon található képek és </a:t>
            </a:r>
            <a:r>
              <a:rPr lang="hu-HU" noProof="0" dirty="0" err="1"/>
              <a:t>leirások</a:t>
            </a:r>
            <a:r>
              <a:rPr lang="hu-HU" noProof="0" dirty="0"/>
              <a:t>.</a:t>
            </a:r>
          </a:p>
        </p:txBody>
      </p:sp>
      <p:sp>
        <p:nvSpPr>
          <p:cNvPr id="4" name="Dia számának helye 3"/>
          <p:cNvSpPr>
            <a:spLocks noGrp="1"/>
          </p:cNvSpPr>
          <p:nvPr>
            <p:ph type="sldNum" sz="quarter" idx="5"/>
          </p:nvPr>
        </p:nvSpPr>
        <p:spPr/>
        <p:txBody>
          <a:bodyPr/>
          <a:lstStyle/>
          <a:p>
            <a:pPr rtl="0"/>
            <a:fld id="{DF61EA0F-A667-4B49-8422-0062BC55E249}" type="slidenum">
              <a:rPr lang="hu-HU" smtClean="0"/>
              <a:t>17</a:t>
            </a:fld>
            <a:endParaRPr lang="hu-HU"/>
          </a:p>
        </p:txBody>
      </p:sp>
    </p:spTree>
    <p:extLst>
      <p:ext uri="{BB962C8B-B14F-4D97-AF65-F5344CB8AC3E}">
        <p14:creationId xmlns:p14="http://schemas.microsoft.com/office/powerpoint/2010/main" val="852807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noProof="0" dirty="0"/>
              <a:t>Kovács Pál Roland: A </a:t>
            </a:r>
            <a:r>
              <a:rPr lang="hu-HU" noProof="0" dirty="0" err="1"/>
              <a:t>demoalkalmazáshoz</a:t>
            </a:r>
            <a:r>
              <a:rPr lang="hu-HU" noProof="0" dirty="0"/>
              <a:t> a </a:t>
            </a:r>
            <a:r>
              <a:rPr lang="hu-HU" noProof="0" dirty="0" err="1"/>
              <a:t>github</a:t>
            </a:r>
            <a:r>
              <a:rPr lang="hu-HU" noProof="0" dirty="0"/>
              <a:t> </a:t>
            </a:r>
            <a:r>
              <a:rPr lang="hu-HU" noProof="0" dirty="0" err="1"/>
              <a:t>repositoryját</a:t>
            </a:r>
            <a:r>
              <a:rPr lang="hu-HU" noProof="0" dirty="0"/>
              <a:t> használjuk a </a:t>
            </a:r>
            <a:r>
              <a:rPr lang="hu-HU" noProof="0" dirty="0" err="1"/>
              <a:t>kódók</a:t>
            </a:r>
            <a:r>
              <a:rPr lang="hu-HU" noProof="0" dirty="0"/>
              <a:t> tárolására, </a:t>
            </a:r>
            <a:r>
              <a:rPr lang="hu-HU" noProof="0" dirty="0" err="1"/>
              <a:t>render</a:t>
            </a:r>
            <a:r>
              <a:rPr lang="hu-HU" noProof="0" dirty="0"/>
              <a:t>-t használunk a node.js szerver futtatására ami egy ingyenes szolgáltatás, a képeket egy másik </a:t>
            </a:r>
            <a:r>
              <a:rPr lang="hu-HU" noProof="0" dirty="0" err="1"/>
              <a:t>github</a:t>
            </a:r>
            <a:r>
              <a:rPr lang="hu-HU" noProof="0" dirty="0"/>
              <a:t> </a:t>
            </a:r>
            <a:r>
              <a:rPr lang="hu-HU" noProof="0" dirty="0" err="1"/>
              <a:t>repositoryban</a:t>
            </a:r>
            <a:r>
              <a:rPr lang="hu-HU" noProof="0" dirty="0"/>
              <a:t> tároljuk elkülönítve és </a:t>
            </a:r>
            <a:r>
              <a:rPr lang="hu-HU" noProof="0" dirty="0" err="1"/>
              <a:t>netlify</a:t>
            </a:r>
            <a:r>
              <a:rPr lang="hu-HU" noProof="0" dirty="0"/>
              <a:t> ingyenes szolgáltatót használunk a webalkalmazás internetes elérésére.</a:t>
            </a:r>
          </a:p>
        </p:txBody>
      </p:sp>
      <p:sp>
        <p:nvSpPr>
          <p:cNvPr id="4" name="Dia számának helye 3"/>
          <p:cNvSpPr>
            <a:spLocks noGrp="1"/>
          </p:cNvSpPr>
          <p:nvPr>
            <p:ph type="sldNum" sz="quarter" idx="5"/>
          </p:nvPr>
        </p:nvSpPr>
        <p:spPr/>
        <p:txBody>
          <a:bodyPr/>
          <a:lstStyle/>
          <a:p>
            <a:pPr rtl="0"/>
            <a:fld id="{DF61EA0F-A667-4B49-8422-0062BC55E249}" type="slidenum">
              <a:rPr lang="hu-HU" smtClean="0"/>
              <a:t>18</a:t>
            </a:fld>
            <a:endParaRPr lang="hu-HU"/>
          </a:p>
        </p:txBody>
      </p:sp>
    </p:spTree>
    <p:extLst>
      <p:ext uri="{BB962C8B-B14F-4D97-AF65-F5344CB8AC3E}">
        <p14:creationId xmlns:p14="http://schemas.microsoft.com/office/powerpoint/2010/main" val="13191973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noProof="0" dirty="0"/>
              <a:t>Simon Viktor:  Az ötleteléskor volt pár olyan elképzelésünk amit a program jelenlegi verziója nem tartalmaz, de a jövőben szívesen bővítenénk velük. Ilyen többek között az oldal streaming szolgáltatás része, amelyhez szorosan kapcsolódik az hogy a felhasználók online tudjanak fizetni a szolgáltatásért, ezzel le egyszerűsítve az előfizetés kifizetését. Mindezek mellett attól függetlenül hogy a weboldal reszponzív az is lehetséges lenne hogy egy mobilalkalmazást fejlesszünk hozzá a jövőben.</a:t>
            </a:r>
          </a:p>
        </p:txBody>
      </p:sp>
      <p:sp>
        <p:nvSpPr>
          <p:cNvPr id="4" name="Dia számának helye 3"/>
          <p:cNvSpPr>
            <a:spLocks noGrp="1"/>
          </p:cNvSpPr>
          <p:nvPr>
            <p:ph type="sldNum" sz="quarter" idx="5"/>
          </p:nvPr>
        </p:nvSpPr>
        <p:spPr/>
        <p:txBody>
          <a:bodyPr/>
          <a:lstStyle/>
          <a:p>
            <a:pPr rtl="0"/>
            <a:fld id="{DF61EA0F-A667-4B49-8422-0062BC55E249}" type="slidenum">
              <a:rPr lang="hu-HU" smtClean="0"/>
              <a:t>19</a:t>
            </a:fld>
            <a:endParaRPr lang="hu-HU"/>
          </a:p>
        </p:txBody>
      </p:sp>
    </p:spTree>
    <p:extLst>
      <p:ext uri="{BB962C8B-B14F-4D97-AF65-F5344CB8AC3E}">
        <p14:creationId xmlns:p14="http://schemas.microsoft.com/office/powerpoint/2010/main" val="245749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Lovas Ádám: A probléma amit meg szerettünk volna oldani a </a:t>
            </a:r>
            <a:r>
              <a:rPr lang="hu-HU" dirty="0" err="1"/>
              <a:t>weboldalunkal</a:t>
            </a:r>
            <a:r>
              <a:rPr lang="hu-HU" dirty="0"/>
              <a:t> az az hogy </a:t>
            </a:r>
            <a:r>
              <a:rPr lang="hu-HU" dirty="0" err="1"/>
              <a:t>ugy</a:t>
            </a:r>
            <a:r>
              <a:rPr lang="hu-HU" dirty="0"/>
              <a:t> tapasztaltuk nincs egy egységes oldal az anime közönség összehozására. Emellett az animék mentése és törlése oldalanként változik ami az anime közönség lelkesedését csökkentheti, és az anime felhasználók kommunikálása nem megoldható az általános oldalakon.</a:t>
            </a:r>
          </a:p>
          <a:p>
            <a:endParaRPr lang="hu-HU" dirty="0"/>
          </a:p>
          <a:p>
            <a:r>
              <a:rPr lang="hu-HU" dirty="0"/>
              <a:t>Kovács Pál Roland: Erre szánjuk megoldásként az </a:t>
            </a:r>
            <a:r>
              <a:rPr lang="hu-HU" dirty="0" err="1"/>
              <a:t>Animehub</a:t>
            </a:r>
            <a:r>
              <a:rPr lang="hu-HU" dirty="0"/>
              <a:t> webalkalmazást amely egységes könnyen átlátható lehetőséget biztosít az animék mentéséhez, törléséhez, az anime felhasználók kommunikációjához.</a:t>
            </a:r>
          </a:p>
        </p:txBody>
      </p:sp>
      <p:sp>
        <p:nvSpPr>
          <p:cNvPr id="4" name="Dia számának helye 3"/>
          <p:cNvSpPr>
            <a:spLocks noGrp="1"/>
          </p:cNvSpPr>
          <p:nvPr>
            <p:ph type="sldNum" sz="quarter" idx="5"/>
          </p:nvPr>
        </p:nvSpPr>
        <p:spPr/>
        <p:txBody>
          <a:bodyPr/>
          <a:lstStyle/>
          <a:p>
            <a:pPr rtl="0"/>
            <a:fld id="{DF61EA0F-A667-4B49-8422-0062BC55E249}" type="slidenum">
              <a:rPr lang="hu-HU" smtClean="0"/>
              <a:t>2</a:t>
            </a:fld>
            <a:endParaRPr lang="hu-HU"/>
          </a:p>
        </p:txBody>
      </p:sp>
    </p:spTree>
    <p:extLst>
      <p:ext uri="{BB962C8B-B14F-4D97-AF65-F5344CB8AC3E}">
        <p14:creationId xmlns:p14="http://schemas.microsoft.com/office/powerpoint/2010/main" val="3308762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685800" y="1143000"/>
            <a:ext cx="5486400" cy="3086100"/>
          </a:xfrm>
        </p:spPr>
      </p:sp>
      <p:sp>
        <p:nvSpPr>
          <p:cNvPr id="3" name="Jegyzetek helye 2"/>
          <p:cNvSpPr>
            <a:spLocks noGrp="1"/>
          </p:cNvSpPr>
          <p:nvPr>
            <p:ph type="body" idx="1"/>
          </p:nvPr>
        </p:nvSpPr>
        <p:spPr/>
        <p:txBody>
          <a:bodyPr rtlCol="0"/>
          <a:lstStyle/>
          <a:p>
            <a:pPr rtl="0"/>
            <a:r>
              <a:rPr lang="hu-HU" dirty="0"/>
              <a:t>Lovas Ádám: És most következzen a </a:t>
            </a:r>
            <a:r>
              <a:rPr lang="hu-HU" dirty="0" err="1"/>
              <a:t>demoalkalmazás</a:t>
            </a:r>
            <a:r>
              <a:rPr lang="hu-HU" dirty="0"/>
              <a:t> bemutatása angol nyelven.</a:t>
            </a:r>
          </a:p>
        </p:txBody>
      </p:sp>
      <p:sp>
        <p:nvSpPr>
          <p:cNvPr id="4" name="Dia számának helye 3"/>
          <p:cNvSpPr>
            <a:spLocks noGrp="1"/>
          </p:cNvSpPr>
          <p:nvPr>
            <p:ph type="sldNum" sz="quarter" idx="10"/>
          </p:nvPr>
        </p:nvSpPr>
        <p:spPr/>
        <p:txBody>
          <a:bodyPr rtlCol="0"/>
          <a:lstStyle/>
          <a:p>
            <a:pPr rtl="0"/>
            <a:fld id="{DF61EA0F-A667-4B49-8422-0062BC55E249}" type="slidenum">
              <a:rPr lang="hu-HU" smtClean="0"/>
              <a:t>20</a:t>
            </a:fld>
            <a:endParaRPr lang="hu-HU"/>
          </a:p>
        </p:txBody>
      </p:sp>
    </p:spTree>
    <p:extLst>
      <p:ext uri="{BB962C8B-B14F-4D97-AF65-F5344CB8AC3E}">
        <p14:creationId xmlns:p14="http://schemas.microsoft.com/office/powerpoint/2010/main" val="4202369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noProof="0" dirty="0"/>
              <a:t>Simon Viktor: A programunk funkciói a következők: A weboldal használata nem kötött felhasználóhoz de a teljes funkciók eléréséhez ajánlott, mely után bejelentkezhetünk a fiokunkba két féle fiokot </a:t>
            </a:r>
            <a:r>
              <a:rPr lang="hu-HU" noProof="0" dirty="0" err="1"/>
              <a:t>kulonboztetunk</a:t>
            </a:r>
            <a:r>
              <a:rPr lang="hu-HU" noProof="0" dirty="0"/>
              <a:t> meg az </a:t>
            </a:r>
            <a:r>
              <a:rPr lang="hu-HU" noProof="0" dirty="0" err="1"/>
              <a:t>admint</a:t>
            </a:r>
            <a:r>
              <a:rPr lang="hu-HU" noProof="0" dirty="0"/>
              <a:t> és a normál felhasználót az </a:t>
            </a:r>
            <a:r>
              <a:rPr lang="hu-HU" noProof="0" dirty="0" err="1"/>
              <a:t>admin</a:t>
            </a:r>
            <a:r>
              <a:rPr lang="hu-HU" noProof="0" dirty="0"/>
              <a:t> fiók privilégiuma hogy képes animéket hozzáadni az oldaloz és torolni azokat valamint ezeket menedzselheti is. Minden felhasználó böngészhet kereshet az animék között le mentheti </a:t>
            </a:r>
            <a:r>
              <a:rPr lang="hu-HU" noProof="0" dirty="0" err="1"/>
              <a:t>öket</a:t>
            </a:r>
            <a:r>
              <a:rPr lang="hu-HU" noProof="0" dirty="0"/>
              <a:t> vagy esetleg törölheti azokat. A mentéseket csak regisztráció után érheti el a felhasználó.</a:t>
            </a:r>
          </a:p>
        </p:txBody>
      </p:sp>
      <p:sp>
        <p:nvSpPr>
          <p:cNvPr id="4" name="Dia számának helye 3"/>
          <p:cNvSpPr>
            <a:spLocks noGrp="1"/>
          </p:cNvSpPr>
          <p:nvPr>
            <p:ph type="sldNum" sz="quarter" idx="5"/>
          </p:nvPr>
        </p:nvSpPr>
        <p:spPr/>
        <p:txBody>
          <a:bodyPr/>
          <a:lstStyle/>
          <a:p>
            <a:pPr rtl="0"/>
            <a:fld id="{DF61EA0F-A667-4B49-8422-0062BC55E249}" type="slidenum">
              <a:rPr lang="hu-HU" smtClean="0"/>
              <a:t>3</a:t>
            </a:fld>
            <a:endParaRPr lang="hu-HU"/>
          </a:p>
        </p:txBody>
      </p:sp>
    </p:spTree>
    <p:extLst>
      <p:ext uri="{BB962C8B-B14F-4D97-AF65-F5344CB8AC3E}">
        <p14:creationId xmlns:p14="http://schemas.microsoft.com/office/powerpoint/2010/main" val="4177964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noProof="0" dirty="0"/>
              <a:t>Kovács Pál Roland: A programunk 3 fő részre </a:t>
            </a:r>
            <a:r>
              <a:rPr lang="hu-HU" noProof="0" dirty="0" err="1"/>
              <a:t>osztaható</a:t>
            </a:r>
            <a:r>
              <a:rPr lang="hu-HU" noProof="0" dirty="0"/>
              <a:t>, Backend Frontend és adatbázis ezeket külön </a:t>
            </a:r>
            <a:r>
              <a:rPr lang="hu-HU" noProof="0" dirty="0" err="1"/>
              <a:t>külön</a:t>
            </a:r>
            <a:r>
              <a:rPr lang="hu-HU" noProof="0" dirty="0"/>
              <a:t> részletezzük is.</a:t>
            </a:r>
          </a:p>
        </p:txBody>
      </p:sp>
      <p:sp>
        <p:nvSpPr>
          <p:cNvPr id="4" name="Dia számának helye 3"/>
          <p:cNvSpPr>
            <a:spLocks noGrp="1"/>
          </p:cNvSpPr>
          <p:nvPr>
            <p:ph type="sldNum" sz="quarter" idx="5"/>
          </p:nvPr>
        </p:nvSpPr>
        <p:spPr/>
        <p:txBody>
          <a:bodyPr/>
          <a:lstStyle/>
          <a:p>
            <a:pPr rtl="0"/>
            <a:fld id="{DF61EA0F-A667-4B49-8422-0062BC55E249}" type="slidenum">
              <a:rPr lang="hu-HU" smtClean="0"/>
              <a:t>4</a:t>
            </a:fld>
            <a:endParaRPr lang="hu-HU"/>
          </a:p>
        </p:txBody>
      </p:sp>
    </p:spTree>
    <p:extLst>
      <p:ext uri="{BB962C8B-B14F-4D97-AF65-F5344CB8AC3E}">
        <p14:creationId xmlns:p14="http://schemas.microsoft.com/office/powerpoint/2010/main" val="1209215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noProof="0" dirty="0"/>
              <a:t>Simon Viktor: A bekend Node.js-en alapul azon belül is express.js használatával mert ezt találtuk a legérthetőbbnek számunkra, a backend két rétegből áll ezek a </a:t>
            </a:r>
            <a:r>
              <a:rPr lang="hu-HU" noProof="0" dirty="0" err="1"/>
              <a:t>WebAPI</a:t>
            </a:r>
            <a:r>
              <a:rPr lang="hu-HU" noProof="0" dirty="0"/>
              <a:t> és a service a </a:t>
            </a:r>
            <a:r>
              <a:rPr lang="hu-HU" noProof="0" dirty="0" err="1"/>
              <a:t>webapi</a:t>
            </a:r>
            <a:r>
              <a:rPr lang="hu-HU" noProof="0" dirty="0"/>
              <a:t> tartalmazza a kontrollereket és a service pedig a modelleket és az adatbázis kapcsolódásához szükséges fájlokat. Az </a:t>
            </a:r>
            <a:r>
              <a:rPr lang="hu-HU" noProof="0" dirty="0" err="1"/>
              <a:t>autentikációt</a:t>
            </a:r>
            <a:r>
              <a:rPr lang="hu-HU" noProof="0" dirty="0"/>
              <a:t> a </a:t>
            </a:r>
            <a:r>
              <a:rPr lang="hu-HU" noProof="0" dirty="0" err="1"/>
              <a:t>beckenden</a:t>
            </a:r>
            <a:r>
              <a:rPr lang="hu-HU" noProof="0" dirty="0"/>
              <a:t> végezzük </a:t>
            </a:r>
            <a:r>
              <a:rPr lang="hu-HU" noProof="0" dirty="0" err="1"/>
              <a:t>jsontoken</a:t>
            </a:r>
            <a:r>
              <a:rPr lang="hu-HU" noProof="0" dirty="0"/>
              <a:t> segítségével.</a:t>
            </a:r>
          </a:p>
        </p:txBody>
      </p:sp>
      <p:sp>
        <p:nvSpPr>
          <p:cNvPr id="4" name="Dia számának helye 3"/>
          <p:cNvSpPr>
            <a:spLocks noGrp="1"/>
          </p:cNvSpPr>
          <p:nvPr>
            <p:ph type="sldNum" sz="quarter" idx="5"/>
          </p:nvPr>
        </p:nvSpPr>
        <p:spPr/>
        <p:txBody>
          <a:bodyPr/>
          <a:lstStyle/>
          <a:p>
            <a:pPr rtl="0"/>
            <a:fld id="{DF61EA0F-A667-4B49-8422-0062BC55E249}" type="slidenum">
              <a:rPr lang="hu-HU" smtClean="0"/>
              <a:t>5</a:t>
            </a:fld>
            <a:endParaRPr lang="hu-HU"/>
          </a:p>
        </p:txBody>
      </p:sp>
    </p:spTree>
    <p:extLst>
      <p:ext uri="{BB962C8B-B14F-4D97-AF65-F5344CB8AC3E}">
        <p14:creationId xmlns:p14="http://schemas.microsoft.com/office/powerpoint/2010/main" val="3943500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noProof="0" dirty="0"/>
              <a:t>Lovas Ádám: modelleket hoztunk létre annak érdekében hogy azok alapján elkészülhessenek az adatbázis táblái migráció útján. A bekenden és a frontenden megegyeznek a modellek szintakszisuk a képeken létható. Bal oldalon a backend jobb oldalon a frontend kódrészlete látható.</a:t>
            </a:r>
          </a:p>
        </p:txBody>
      </p:sp>
      <p:sp>
        <p:nvSpPr>
          <p:cNvPr id="4" name="Dia számának helye 3"/>
          <p:cNvSpPr>
            <a:spLocks noGrp="1"/>
          </p:cNvSpPr>
          <p:nvPr>
            <p:ph type="sldNum" sz="quarter" idx="5"/>
          </p:nvPr>
        </p:nvSpPr>
        <p:spPr/>
        <p:txBody>
          <a:bodyPr/>
          <a:lstStyle/>
          <a:p>
            <a:pPr rtl="0"/>
            <a:fld id="{DF61EA0F-A667-4B49-8422-0062BC55E249}" type="slidenum">
              <a:rPr lang="hu-HU" smtClean="0"/>
              <a:t>6</a:t>
            </a:fld>
            <a:endParaRPr lang="hu-HU"/>
          </a:p>
        </p:txBody>
      </p:sp>
    </p:spTree>
    <p:extLst>
      <p:ext uri="{BB962C8B-B14F-4D97-AF65-F5344CB8AC3E}">
        <p14:creationId xmlns:p14="http://schemas.microsoft.com/office/powerpoint/2010/main" val="2881986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noProof="0" dirty="0"/>
              <a:t>Simon Viktor: A modellekhez kontrollereket hoztunk létre, melyek az azzal kapcsolatos http kéréseket tartalmazzák. Erről látható egy példa a képen melyről leolvasható a kérés típusa, jelen esetben http-</a:t>
            </a:r>
            <a:r>
              <a:rPr lang="hu-HU" noProof="0" dirty="0" err="1"/>
              <a:t>get</a:t>
            </a:r>
            <a:r>
              <a:rPr lang="hu-HU" noProof="0" dirty="0"/>
              <a:t> kérés, az elérési útvonal ami a link, a függvény neve ami a tiszta kód elvének megfelelően beszédes például itt </a:t>
            </a:r>
            <a:r>
              <a:rPr lang="hu-HU" noProof="0" dirty="0" err="1"/>
              <a:t>fetchAnimes</a:t>
            </a:r>
            <a:r>
              <a:rPr lang="hu-HU" noProof="0" dirty="0"/>
              <a:t> ami az animék lekérdezése, valamint a visszatérési érték.</a:t>
            </a:r>
          </a:p>
        </p:txBody>
      </p:sp>
      <p:sp>
        <p:nvSpPr>
          <p:cNvPr id="4" name="Dia számának helye 3"/>
          <p:cNvSpPr>
            <a:spLocks noGrp="1"/>
          </p:cNvSpPr>
          <p:nvPr>
            <p:ph type="sldNum" sz="quarter" idx="5"/>
          </p:nvPr>
        </p:nvSpPr>
        <p:spPr/>
        <p:txBody>
          <a:bodyPr/>
          <a:lstStyle/>
          <a:p>
            <a:pPr rtl="0"/>
            <a:fld id="{DF61EA0F-A667-4B49-8422-0062BC55E249}" type="slidenum">
              <a:rPr lang="hu-HU" smtClean="0"/>
              <a:t>7</a:t>
            </a:fld>
            <a:endParaRPr lang="hu-HU"/>
          </a:p>
        </p:txBody>
      </p:sp>
    </p:spTree>
    <p:extLst>
      <p:ext uri="{BB962C8B-B14F-4D97-AF65-F5344CB8AC3E}">
        <p14:creationId xmlns:p14="http://schemas.microsoft.com/office/powerpoint/2010/main" val="4036071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noProof="0" dirty="0"/>
              <a:t>Kovács Pál Roland: A frontendhez a </a:t>
            </a:r>
            <a:r>
              <a:rPr lang="hu-HU" noProof="0" dirty="0" err="1"/>
              <a:t>react</a:t>
            </a:r>
            <a:r>
              <a:rPr lang="hu-HU" noProof="0" dirty="0"/>
              <a:t> keretrendszert választottuk ami valójában </a:t>
            </a:r>
            <a:r>
              <a:rPr lang="hu-HU" noProof="0" dirty="0" err="1"/>
              <a:t>javascript</a:t>
            </a:r>
            <a:r>
              <a:rPr lang="hu-HU" noProof="0" dirty="0"/>
              <a:t> könyvtár, ezt kiegészítettük </a:t>
            </a:r>
            <a:r>
              <a:rPr lang="hu-HU" noProof="0" dirty="0" err="1"/>
              <a:t>react</a:t>
            </a:r>
            <a:r>
              <a:rPr lang="hu-HU" noProof="0" dirty="0"/>
              <a:t> </a:t>
            </a:r>
            <a:r>
              <a:rPr lang="hu-HU" noProof="0" dirty="0" err="1"/>
              <a:t>material</a:t>
            </a:r>
            <a:r>
              <a:rPr lang="hu-HU" noProof="0" dirty="0"/>
              <a:t> és </a:t>
            </a:r>
            <a:r>
              <a:rPr lang="hu-HU" noProof="0" dirty="0" err="1"/>
              <a:t>bootstrapkomponensekkel</a:t>
            </a:r>
            <a:r>
              <a:rPr lang="hu-HU" noProof="0" dirty="0"/>
              <a:t>. A frontend service része kezeli a végpontok összekötését a backend kontrollereivel. A jobb oldali képen a weboldalunk komponensei és mappái láthatók.</a:t>
            </a:r>
          </a:p>
        </p:txBody>
      </p:sp>
      <p:sp>
        <p:nvSpPr>
          <p:cNvPr id="4" name="Dia számának helye 3"/>
          <p:cNvSpPr>
            <a:spLocks noGrp="1"/>
          </p:cNvSpPr>
          <p:nvPr>
            <p:ph type="sldNum" sz="quarter" idx="5"/>
          </p:nvPr>
        </p:nvSpPr>
        <p:spPr/>
        <p:txBody>
          <a:bodyPr/>
          <a:lstStyle/>
          <a:p>
            <a:pPr rtl="0"/>
            <a:fld id="{DF61EA0F-A667-4B49-8422-0062BC55E249}" type="slidenum">
              <a:rPr lang="hu-HU" smtClean="0"/>
              <a:t>8</a:t>
            </a:fld>
            <a:endParaRPr lang="hu-HU"/>
          </a:p>
        </p:txBody>
      </p:sp>
    </p:spTree>
    <p:extLst>
      <p:ext uri="{BB962C8B-B14F-4D97-AF65-F5344CB8AC3E}">
        <p14:creationId xmlns:p14="http://schemas.microsoft.com/office/powerpoint/2010/main" val="2527116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noProof="0" dirty="0"/>
              <a:t>Simon Viktor: Az adatbázist javascriptnyelven, </a:t>
            </a:r>
            <a:r>
              <a:rPr lang="hu-HU" noProof="0" dirty="0" err="1"/>
              <a:t>model</a:t>
            </a:r>
            <a:r>
              <a:rPr lang="hu-HU" noProof="0" dirty="0"/>
              <a:t> </a:t>
            </a:r>
            <a:r>
              <a:rPr lang="hu-HU" noProof="0" dirty="0" err="1"/>
              <a:t>first</a:t>
            </a:r>
            <a:r>
              <a:rPr lang="hu-HU" noProof="0" dirty="0"/>
              <a:t> </a:t>
            </a:r>
            <a:r>
              <a:rPr lang="hu-HU" noProof="0" dirty="0" err="1"/>
              <a:t>teknológiával</a:t>
            </a:r>
            <a:r>
              <a:rPr lang="hu-HU" noProof="0" dirty="0"/>
              <a:t>, </a:t>
            </a:r>
            <a:r>
              <a:rPr lang="hu-HU" noProof="0" dirty="0" err="1"/>
              <a:t>atlas</a:t>
            </a:r>
            <a:r>
              <a:rPr lang="hu-HU" noProof="0" dirty="0"/>
              <a:t> </a:t>
            </a:r>
            <a:r>
              <a:rPr lang="hu-HU" noProof="0" dirty="0" err="1"/>
              <a:t>framework</a:t>
            </a:r>
            <a:r>
              <a:rPr lang="hu-HU" noProof="0" dirty="0"/>
              <a:t> segítségével hoztuk létre. Az adatbázis létrejöttekör feltöltöttük azt néhány a futáshoz és megjelenítéshez szükséges minta adattal ezek a </a:t>
            </a:r>
            <a:r>
              <a:rPr lang="hu-HU" noProof="0" dirty="0" err="1"/>
              <a:t>kategoriák</a:t>
            </a:r>
            <a:r>
              <a:rPr lang="hu-HU" noProof="0" dirty="0"/>
              <a:t> és az animék, valamint az anime </a:t>
            </a:r>
            <a:r>
              <a:rPr lang="hu-HU" noProof="0" dirty="0" err="1"/>
              <a:t>studiokkal</a:t>
            </a:r>
            <a:r>
              <a:rPr lang="hu-HU" noProof="0" dirty="0"/>
              <a:t>. Így </a:t>
            </a:r>
            <a:r>
              <a:rPr lang="hu-HU" noProof="0" dirty="0" err="1"/>
              <a:t>készult</a:t>
            </a:r>
            <a:r>
              <a:rPr lang="hu-HU" noProof="0" dirty="0"/>
              <a:t> el a következő képen látható 6 tábla.</a:t>
            </a:r>
          </a:p>
        </p:txBody>
      </p:sp>
      <p:sp>
        <p:nvSpPr>
          <p:cNvPr id="4" name="Dia számának helye 3"/>
          <p:cNvSpPr>
            <a:spLocks noGrp="1"/>
          </p:cNvSpPr>
          <p:nvPr>
            <p:ph type="sldNum" sz="quarter" idx="5"/>
          </p:nvPr>
        </p:nvSpPr>
        <p:spPr/>
        <p:txBody>
          <a:bodyPr/>
          <a:lstStyle/>
          <a:p>
            <a:pPr rtl="0"/>
            <a:fld id="{DF61EA0F-A667-4B49-8422-0062BC55E249}" type="slidenum">
              <a:rPr lang="hu-HU" smtClean="0"/>
              <a:t>9</a:t>
            </a:fld>
            <a:endParaRPr lang="hu-HU"/>
          </a:p>
        </p:txBody>
      </p:sp>
    </p:spTree>
    <p:extLst>
      <p:ext uri="{BB962C8B-B14F-4D97-AF65-F5344CB8AC3E}">
        <p14:creationId xmlns:p14="http://schemas.microsoft.com/office/powerpoint/2010/main" val="1082753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ímdia">
    <p:spTree>
      <p:nvGrpSpPr>
        <p:cNvPr id="1" name=""/>
        <p:cNvGrpSpPr/>
        <p:nvPr/>
      </p:nvGrpSpPr>
      <p:grpSpPr>
        <a:xfrm>
          <a:off x="0" y="0"/>
          <a:ext cx="0" cy="0"/>
          <a:chOff x="0" y="0"/>
          <a:chExt cx="0" cy="0"/>
        </a:xfrm>
      </p:grpSpPr>
      <p:sp>
        <p:nvSpPr>
          <p:cNvPr id="7" name="Téglalap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sz="1800" noProof="0"/>
          </a:p>
        </p:txBody>
      </p:sp>
      <p:sp>
        <p:nvSpPr>
          <p:cNvPr id="2" name="Cím 1"/>
          <p:cNvSpPr>
            <a:spLocks noGrp="1"/>
          </p:cNvSpPr>
          <p:nvPr>
            <p:ph type="title"/>
          </p:nvPr>
        </p:nvSpPr>
        <p:spPr/>
        <p:txBody>
          <a:bodyPr rtlCol="0"/>
          <a:lstStyle/>
          <a:p>
            <a:pPr rtl="0"/>
            <a:r>
              <a:rPr lang="hu-HU" noProof="0"/>
              <a:t>Mintacím szerkesztése</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ím és tartalom">
    <p:spTree>
      <p:nvGrpSpPr>
        <p:cNvPr id="1" name=""/>
        <p:cNvGrpSpPr/>
        <p:nvPr/>
      </p:nvGrpSpPr>
      <p:grpSpPr>
        <a:xfrm>
          <a:off x="0" y="0"/>
          <a:ext cx="0" cy="0"/>
          <a:chOff x="0" y="0"/>
          <a:chExt cx="0" cy="0"/>
        </a:xfrm>
      </p:grpSpPr>
      <p:sp>
        <p:nvSpPr>
          <p:cNvPr id="9" name="Téglalap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hu-HU" sz="1800" noProof="0"/>
          </a:p>
        </p:txBody>
      </p:sp>
      <p:cxnSp>
        <p:nvCxnSpPr>
          <p:cNvPr id="12" name="Egyenes összekötő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Cím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hu-HU" noProof="0"/>
              <a:t>Mintacím szerkesztése</a:t>
            </a:r>
          </a:p>
        </p:txBody>
      </p:sp>
      <p:sp>
        <p:nvSpPr>
          <p:cNvPr id="3" name="Tartalom helye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hu-HU" noProof="0"/>
              <a:t>Mintaszöveg szerkesztése</a:t>
            </a:r>
          </a:p>
          <a:p>
            <a:pPr marL="0" lvl="1" indent="0" rtl="0">
              <a:lnSpc>
                <a:spcPct val="150000"/>
              </a:lnSpc>
              <a:spcBef>
                <a:spcPts val="1000"/>
              </a:spcBef>
              <a:spcAft>
                <a:spcPts val="1200"/>
              </a:spcAft>
              <a:buNone/>
            </a:pPr>
            <a:r>
              <a:rPr lang="hu-HU" noProof="0"/>
              <a:t>Második szint</a:t>
            </a:r>
          </a:p>
          <a:p>
            <a:pPr marL="0" lvl="2" indent="0" rtl="0">
              <a:lnSpc>
                <a:spcPct val="150000"/>
              </a:lnSpc>
              <a:spcBef>
                <a:spcPts val="1000"/>
              </a:spcBef>
              <a:spcAft>
                <a:spcPts val="1200"/>
              </a:spcAft>
              <a:buNone/>
            </a:pPr>
            <a:r>
              <a:rPr lang="hu-HU" noProof="0"/>
              <a:t>Harmadik szint</a:t>
            </a:r>
          </a:p>
          <a:p>
            <a:pPr marL="0" lvl="3" indent="0" rtl="0">
              <a:lnSpc>
                <a:spcPct val="150000"/>
              </a:lnSpc>
              <a:spcBef>
                <a:spcPts val="1000"/>
              </a:spcBef>
              <a:spcAft>
                <a:spcPts val="1200"/>
              </a:spcAft>
              <a:buNone/>
            </a:pPr>
            <a:r>
              <a:rPr lang="hu-HU" noProof="0"/>
              <a:t>Negyedik szint</a:t>
            </a:r>
          </a:p>
          <a:p>
            <a:pPr marL="0" lvl="4" indent="0" rtl="0">
              <a:lnSpc>
                <a:spcPct val="150000"/>
              </a:lnSpc>
              <a:spcBef>
                <a:spcPts val="1000"/>
              </a:spcBef>
              <a:spcAft>
                <a:spcPts val="1200"/>
              </a:spcAft>
              <a:buNone/>
            </a:pPr>
            <a:r>
              <a:rPr lang="hu-HU" noProof="0"/>
              <a:t>Ötödik szint</a:t>
            </a:r>
          </a:p>
        </p:txBody>
      </p:sp>
      <p:sp>
        <p:nvSpPr>
          <p:cNvPr id="6" name="Dátum helye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D0FB0E63-E508-433C-80F9-F050BE4D206B}" type="datetime1">
              <a:rPr lang="hu-HU" noProof="0" smtClean="0"/>
              <a:t>2024. 04. 17.</a:t>
            </a:fld>
            <a:endParaRPr lang="hu-HU" noProof="0"/>
          </a:p>
        </p:txBody>
      </p:sp>
      <p:sp>
        <p:nvSpPr>
          <p:cNvPr id="7" name="Élőláb helye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hu-HU" noProof="0"/>
          </a:p>
        </p:txBody>
      </p:sp>
      <p:sp>
        <p:nvSpPr>
          <p:cNvPr id="8" name="Dia számának helye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hu-HU" noProof="0" smtClean="0"/>
              <a:pPr/>
              <a:t>‹#›</a:t>
            </a:fld>
            <a:endParaRPr lang="hu-HU" noProof="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zakaszfejléc">
    <p:spTree>
      <p:nvGrpSpPr>
        <p:cNvPr id="1" name=""/>
        <p:cNvGrpSpPr/>
        <p:nvPr/>
      </p:nvGrpSpPr>
      <p:grpSpPr>
        <a:xfrm>
          <a:off x="0" y="0"/>
          <a:ext cx="0" cy="0"/>
          <a:chOff x="0" y="0"/>
          <a:chExt cx="0" cy="0"/>
        </a:xfrm>
      </p:grpSpPr>
      <p:sp>
        <p:nvSpPr>
          <p:cNvPr id="9" name="Téglalap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sz="1800" noProof="0"/>
          </a:p>
        </p:txBody>
      </p:sp>
      <p:sp>
        <p:nvSpPr>
          <p:cNvPr id="10" name="Téglalap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sz="1800" noProof="0"/>
          </a:p>
        </p:txBody>
      </p:sp>
      <p:sp>
        <p:nvSpPr>
          <p:cNvPr id="2" name="Cím 1"/>
          <p:cNvSpPr>
            <a:spLocks noGrp="1"/>
          </p:cNvSpPr>
          <p:nvPr>
            <p:ph type="title"/>
          </p:nvPr>
        </p:nvSpPr>
        <p:spPr>
          <a:xfrm>
            <a:off x="521208" y="1536192"/>
            <a:ext cx="6876288" cy="640080"/>
          </a:xfrm>
        </p:spPr>
        <p:txBody>
          <a:bodyPr rtlCol="0">
            <a:normAutofit/>
          </a:bodyPr>
          <a:lstStyle>
            <a:lvl1pPr>
              <a:defRPr sz="3600">
                <a:solidFill>
                  <a:schemeClr val="bg1"/>
                </a:solidFill>
              </a:defRPr>
            </a:lvl1pPr>
          </a:lstStyle>
          <a:p>
            <a:pPr rtl="0"/>
            <a:r>
              <a:rPr lang="hu-HU" noProof="0"/>
              <a:t>Mintacím szerkesztése</a:t>
            </a:r>
          </a:p>
        </p:txBody>
      </p:sp>
      <p:sp>
        <p:nvSpPr>
          <p:cNvPr id="7" name="Tartalom helye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hu-HU" noProof="0"/>
              <a:t>Mintaszöveg szerkesztése</a:t>
            </a:r>
          </a:p>
          <a:p>
            <a:pPr marL="0" lvl="1" indent="0" rtl="0">
              <a:lnSpc>
                <a:spcPct val="150000"/>
              </a:lnSpc>
              <a:spcBef>
                <a:spcPts val="1000"/>
              </a:spcBef>
              <a:spcAft>
                <a:spcPts val="1200"/>
              </a:spcAft>
              <a:buNone/>
            </a:pPr>
            <a:r>
              <a:rPr lang="hu-HU" noProof="0"/>
              <a:t>Második szint</a:t>
            </a:r>
          </a:p>
          <a:p>
            <a:pPr marL="0" lvl="2" indent="0" rtl="0">
              <a:lnSpc>
                <a:spcPct val="150000"/>
              </a:lnSpc>
              <a:spcBef>
                <a:spcPts val="1000"/>
              </a:spcBef>
              <a:spcAft>
                <a:spcPts val="1200"/>
              </a:spcAft>
              <a:buNone/>
            </a:pPr>
            <a:r>
              <a:rPr lang="hu-HU" noProof="0"/>
              <a:t>Harmadik szint</a:t>
            </a:r>
          </a:p>
          <a:p>
            <a:pPr marL="0" lvl="3" indent="0" rtl="0">
              <a:lnSpc>
                <a:spcPct val="150000"/>
              </a:lnSpc>
              <a:spcBef>
                <a:spcPts val="1000"/>
              </a:spcBef>
              <a:spcAft>
                <a:spcPts val="1200"/>
              </a:spcAft>
              <a:buNone/>
            </a:pPr>
            <a:r>
              <a:rPr lang="hu-HU" noProof="0"/>
              <a:t>Negyedik szint</a:t>
            </a:r>
          </a:p>
          <a:p>
            <a:pPr marL="0" lvl="4" indent="0" rtl="0">
              <a:lnSpc>
                <a:spcPct val="150000"/>
              </a:lnSpc>
              <a:spcBef>
                <a:spcPts val="1000"/>
              </a:spcBef>
              <a:spcAft>
                <a:spcPts val="1200"/>
              </a:spcAft>
              <a:buNone/>
            </a:pPr>
            <a:r>
              <a:rPr lang="hu-HU" noProof="0"/>
              <a:t>Ötödik szint</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églalap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hu-HU" sz="1800" noProof="0"/>
          </a:p>
        </p:txBody>
      </p:sp>
      <p:sp>
        <p:nvSpPr>
          <p:cNvPr id="2" name="Cím helye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hu-HU" noProof="0"/>
              <a:t>Mintacím szerkesztése</a:t>
            </a:r>
          </a:p>
        </p:txBody>
      </p:sp>
      <p:sp>
        <p:nvSpPr>
          <p:cNvPr id="3" name="Szöveg helye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hu-HU" noProof="0"/>
              <a:t>Mintaszöveg szerkesztése</a:t>
            </a:r>
          </a:p>
          <a:p>
            <a:pPr lvl="1" rtl="0"/>
            <a:r>
              <a:rPr lang="hu-HU" noProof="0"/>
              <a:t>Második szint</a:t>
            </a:r>
          </a:p>
          <a:p>
            <a:pPr lvl="2" rtl="0"/>
            <a:r>
              <a:rPr lang="hu-HU" noProof="0"/>
              <a:t>Harmadik szint</a:t>
            </a:r>
          </a:p>
          <a:p>
            <a:pPr lvl="3" rtl="0"/>
            <a:r>
              <a:rPr lang="hu-HU" noProof="0"/>
              <a:t>Negyedik szint</a:t>
            </a:r>
          </a:p>
          <a:p>
            <a:pPr lvl="4" rtl="0"/>
            <a:r>
              <a:rPr lang="hu-HU" noProof="0"/>
              <a:t>Ötödik szint</a:t>
            </a:r>
          </a:p>
        </p:txBody>
      </p:sp>
      <p:sp>
        <p:nvSpPr>
          <p:cNvPr id="4" name="Dátum helye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E11AEF09-6C5E-4CCE-8672-925A55A1EDCA}" type="datetime1">
              <a:rPr lang="hu-HU" noProof="0" smtClean="0"/>
              <a:t>2024. 04. 17.</a:t>
            </a:fld>
            <a:endParaRPr lang="hu-HU" noProof="0"/>
          </a:p>
        </p:txBody>
      </p:sp>
      <p:sp>
        <p:nvSpPr>
          <p:cNvPr id="5" name="Élőláb helye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hu-HU" noProof="0"/>
          </a:p>
        </p:txBody>
      </p:sp>
      <p:sp>
        <p:nvSpPr>
          <p:cNvPr id="6" name="Dia számának helye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hu-HU" noProof="0" smtClean="0"/>
              <a:pPr/>
              <a:t>‹#›</a:t>
            </a:fld>
            <a:endParaRPr lang="hu-HU" noProof="0"/>
          </a:p>
        </p:txBody>
      </p:sp>
      <p:cxnSp>
        <p:nvCxnSpPr>
          <p:cNvPr id="8" name="Egyenes összekötő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838200" y="1164324"/>
            <a:ext cx="10515600" cy="2387600"/>
          </a:xfrm>
        </p:spPr>
        <p:txBody>
          <a:bodyPr rtlCol="0" anchor="ctr" anchorCtr="0">
            <a:normAutofit/>
          </a:bodyPr>
          <a:lstStyle/>
          <a:p>
            <a:pPr rtl="0"/>
            <a:r>
              <a:rPr lang="hu-HU" sz="4800" dirty="0" err="1">
                <a:solidFill>
                  <a:schemeClr val="bg1"/>
                </a:solidFill>
              </a:rPr>
              <a:t>Animehub</a:t>
            </a:r>
            <a:r>
              <a:rPr lang="hu-HU" sz="4800" dirty="0">
                <a:solidFill>
                  <a:schemeClr val="bg1"/>
                </a:solidFill>
              </a:rPr>
              <a:t> Project</a:t>
            </a:r>
          </a:p>
        </p:txBody>
      </p:sp>
      <p:sp>
        <p:nvSpPr>
          <p:cNvPr id="3" name="Alcím 2"/>
          <p:cNvSpPr>
            <a:spLocks noGrp="1"/>
          </p:cNvSpPr>
          <p:nvPr>
            <p:ph type="subTitle" idx="4294967295"/>
          </p:nvPr>
        </p:nvSpPr>
        <p:spPr>
          <a:xfrm>
            <a:off x="855620" y="2933105"/>
            <a:ext cx="9582736" cy="1137793"/>
          </a:xfrm>
        </p:spPr>
        <p:txBody>
          <a:bodyPr rtlCol="0">
            <a:normAutofit/>
          </a:bodyPr>
          <a:lstStyle/>
          <a:p>
            <a:pPr marL="0" indent="0" rtl="0">
              <a:buNone/>
            </a:pPr>
            <a:r>
              <a:rPr lang="hu-HU" sz="2400" dirty="0" err="1">
                <a:solidFill>
                  <a:schemeClr val="bg1"/>
                </a:solidFill>
                <a:latin typeface="+mj-lt"/>
              </a:rPr>
              <a:t>Made</a:t>
            </a:r>
            <a:r>
              <a:rPr lang="hu-HU" sz="2400" dirty="0">
                <a:solidFill>
                  <a:schemeClr val="bg1"/>
                </a:solidFill>
                <a:latin typeface="+mj-lt"/>
              </a:rPr>
              <a:t> </a:t>
            </a:r>
            <a:r>
              <a:rPr lang="hu-HU" sz="2400" dirty="0" err="1">
                <a:solidFill>
                  <a:schemeClr val="bg1"/>
                </a:solidFill>
                <a:latin typeface="+mj-lt"/>
              </a:rPr>
              <a:t>by</a:t>
            </a:r>
            <a:r>
              <a:rPr lang="hu-HU" sz="2400" dirty="0">
                <a:solidFill>
                  <a:schemeClr val="bg1"/>
                </a:solidFill>
                <a:latin typeface="+mj-lt"/>
              </a:rPr>
              <a:t>: Kovács Pál Roland, Simon Viktor, Lovas Ádám</a:t>
            </a:r>
          </a:p>
        </p:txBody>
      </p:sp>
      <p:pic>
        <p:nvPicPr>
          <p:cNvPr id="6" name="Kép 5" descr="A képen anime, rajzfilm, illusztráció, fikció látható&#10;&#10;Automatikusan generált leírás">
            <a:extLst>
              <a:ext uri="{FF2B5EF4-FFF2-40B4-BE49-F238E27FC236}">
                <a16:creationId xmlns:a16="http://schemas.microsoft.com/office/drawing/2014/main" id="{9AD97DDB-4F13-8778-53A3-99EB0562162A}"/>
              </a:ext>
            </a:extLst>
          </p:cNvPr>
          <p:cNvPicPr>
            <a:picLocks noChangeAspect="1"/>
          </p:cNvPicPr>
          <p:nvPr/>
        </p:nvPicPr>
        <p:blipFill>
          <a:blip r:embed="rId3"/>
          <a:stretch>
            <a:fillRect/>
          </a:stretch>
        </p:blipFill>
        <p:spPr>
          <a:xfrm>
            <a:off x="8587818" y="3253033"/>
            <a:ext cx="2911603" cy="2911603"/>
          </a:xfrm>
          <a:prstGeom prst="rect">
            <a:avLst/>
          </a:prstGeom>
          <a:effectLst>
            <a:softEdge rad="317500"/>
          </a:effectLst>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a:xfrm>
            <a:off x="521207" y="448056"/>
            <a:ext cx="11007840" cy="640080"/>
          </a:xfrm>
        </p:spPr>
        <p:txBody>
          <a:bodyPr rtlCol="0">
            <a:normAutofit/>
          </a:bodyPr>
          <a:lstStyle/>
          <a:p>
            <a:pPr rtl="0"/>
            <a:r>
              <a:rPr lang="hu-HU" sz="3200" b="1" i="1" dirty="0">
                <a:latin typeface="Segoe UI Light" panose="020B0502040204020203" pitchFamily="34" charset="0"/>
                <a:cs typeface="Segoe UI Light" panose="020B0502040204020203" pitchFamily="34" charset="0"/>
              </a:rPr>
              <a:t>5 </a:t>
            </a:r>
            <a:r>
              <a:rPr lang="hu-HU" sz="3200" b="1" i="1" dirty="0" err="1">
                <a:latin typeface="Segoe UI Light" panose="020B0502040204020203" pitchFamily="34" charset="0"/>
                <a:cs typeface="Segoe UI Light" panose="020B0502040204020203" pitchFamily="34" charset="0"/>
              </a:rPr>
              <a:t>tables</a:t>
            </a:r>
            <a:endParaRPr lang="hu-HU" sz="3200" b="1" i="1" dirty="0">
              <a:latin typeface="Segoe UI Light" panose="020B0502040204020203" pitchFamily="34" charset="0"/>
              <a:cs typeface="Segoe UI Light" panose="020B0502040204020203" pitchFamily="34" charset="0"/>
            </a:endParaRPr>
          </a:p>
        </p:txBody>
      </p:sp>
      <p:sp>
        <p:nvSpPr>
          <p:cNvPr id="9" name="Tartalom helye 17">
            <a:extLst>
              <a:ext uri="{FF2B5EF4-FFF2-40B4-BE49-F238E27FC236}">
                <a16:creationId xmlns:a16="http://schemas.microsoft.com/office/drawing/2014/main" id="{30291B76-A404-617A-5496-52449B03725D}"/>
              </a:ext>
            </a:extLst>
          </p:cNvPr>
          <p:cNvSpPr txBox="1">
            <a:spLocks/>
          </p:cNvSpPr>
          <p:nvPr/>
        </p:nvSpPr>
        <p:spPr>
          <a:xfrm>
            <a:off x="521207" y="1345315"/>
            <a:ext cx="11007840" cy="506462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1200"/>
              </a:spcBef>
              <a:spcAft>
                <a:spcPts val="600"/>
              </a:spcAft>
              <a:defRPr/>
            </a:pPr>
            <a:endParaRPr lang="hu-HU" sz="2400" dirty="0">
              <a:latin typeface="+mj-lt"/>
              <a:cs typeface="Segoe UI" panose="020B0502040204020203" pitchFamily="34" charset="0"/>
            </a:endParaRPr>
          </a:p>
        </p:txBody>
      </p:sp>
      <p:pic>
        <p:nvPicPr>
          <p:cNvPr id="1026" name="Picture 2" descr="Open photo">
            <a:extLst>
              <a:ext uri="{FF2B5EF4-FFF2-40B4-BE49-F238E27FC236}">
                <a16:creationId xmlns:a16="http://schemas.microsoft.com/office/drawing/2014/main" id="{05153086-E580-1AD9-B5FF-630E8A7B78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2" y="1345315"/>
            <a:ext cx="5296652" cy="5022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5929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a:xfrm>
            <a:off x="521207" y="448056"/>
            <a:ext cx="11007840" cy="640080"/>
          </a:xfrm>
        </p:spPr>
        <p:txBody>
          <a:bodyPr rtlCol="0">
            <a:normAutofit/>
          </a:bodyPr>
          <a:lstStyle/>
          <a:p>
            <a:pPr rtl="0"/>
            <a:r>
              <a:rPr lang="hu-HU" sz="3200" b="1" i="1" dirty="0" err="1">
                <a:latin typeface="Segoe UI Light" panose="020B0502040204020203" pitchFamily="34" charset="0"/>
                <a:cs typeface="Segoe UI Light" panose="020B0502040204020203" pitchFamily="34" charset="0"/>
              </a:rPr>
              <a:t>Responsivity</a:t>
            </a:r>
            <a:endParaRPr lang="hu-HU" sz="3200" b="1" i="1" dirty="0">
              <a:latin typeface="Segoe UI Light" panose="020B0502040204020203" pitchFamily="34" charset="0"/>
              <a:cs typeface="Segoe UI Light" panose="020B0502040204020203" pitchFamily="34" charset="0"/>
            </a:endParaRPr>
          </a:p>
        </p:txBody>
      </p:sp>
      <p:sp>
        <p:nvSpPr>
          <p:cNvPr id="9" name="Tartalom helye 17">
            <a:extLst>
              <a:ext uri="{FF2B5EF4-FFF2-40B4-BE49-F238E27FC236}">
                <a16:creationId xmlns:a16="http://schemas.microsoft.com/office/drawing/2014/main" id="{30291B76-A404-617A-5496-52449B03725D}"/>
              </a:ext>
            </a:extLst>
          </p:cNvPr>
          <p:cNvSpPr txBox="1">
            <a:spLocks/>
          </p:cNvSpPr>
          <p:nvPr/>
        </p:nvSpPr>
        <p:spPr>
          <a:xfrm>
            <a:off x="521207" y="1345315"/>
            <a:ext cx="11007840" cy="506462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1200"/>
              </a:spcBef>
              <a:spcAft>
                <a:spcPts val="600"/>
              </a:spcAft>
              <a:defRPr/>
            </a:pPr>
            <a:endParaRPr lang="hu-HU" sz="2400" dirty="0">
              <a:latin typeface="+mj-lt"/>
              <a:cs typeface="Segoe UI" panose="020B0502040204020203" pitchFamily="34" charset="0"/>
            </a:endParaRPr>
          </a:p>
        </p:txBody>
      </p:sp>
      <p:sp>
        <p:nvSpPr>
          <p:cNvPr id="4" name="Szövegdoboz 3">
            <a:extLst>
              <a:ext uri="{FF2B5EF4-FFF2-40B4-BE49-F238E27FC236}">
                <a16:creationId xmlns:a16="http://schemas.microsoft.com/office/drawing/2014/main" id="{7D5E6656-20B8-D3F5-E858-617F85D195D0}"/>
              </a:ext>
            </a:extLst>
          </p:cNvPr>
          <p:cNvSpPr txBox="1"/>
          <p:nvPr/>
        </p:nvSpPr>
        <p:spPr>
          <a:xfrm>
            <a:off x="662953" y="1586508"/>
            <a:ext cx="4370960" cy="1168461"/>
          </a:xfrm>
          <a:prstGeom prst="rect">
            <a:avLst/>
          </a:prstGeom>
          <a:noFill/>
        </p:spPr>
        <p:txBody>
          <a:bodyPr wrap="square">
            <a:spAutoFit/>
          </a:bodyPr>
          <a:lstStyle/>
          <a:p>
            <a:pPr marL="342900" indent="-342900" algn="just">
              <a:lnSpc>
                <a:spcPct val="120000"/>
              </a:lnSpc>
              <a:spcBef>
                <a:spcPts val="1200"/>
              </a:spcBef>
              <a:spcAft>
                <a:spcPts val="600"/>
              </a:spcAft>
              <a:buFont typeface="Arial" panose="020B0604020202020204" pitchFamily="34" charset="0"/>
              <a:buChar char="•"/>
              <a:defRPr/>
            </a:pPr>
            <a:r>
              <a:rPr lang="hu-HU" sz="2400" dirty="0" err="1">
                <a:latin typeface="+mj-lt"/>
                <a:cs typeface="Segoe UI" panose="020B0502040204020203" pitchFamily="34" charset="0"/>
              </a:rPr>
              <a:t>Optimized</a:t>
            </a:r>
            <a:r>
              <a:rPr lang="hu-HU" sz="2400" dirty="0">
                <a:latin typeface="+mj-lt"/>
                <a:cs typeface="Segoe UI" panose="020B0502040204020203" pitchFamily="34" charset="0"/>
              </a:rPr>
              <a:t> </a:t>
            </a:r>
            <a:r>
              <a:rPr lang="hu-HU" sz="2400" dirty="0" err="1">
                <a:latin typeface="+mj-lt"/>
                <a:cs typeface="Segoe UI" panose="020B0502040204020203" pitchFamily="34" charset="0"/>
              </a:rPr>
              <a:t>for</a:t>
            </a:r>
            <a:r>
              <a:rPr lang="hu-HU" sz="2400" dirty="0">
                <a:latin typeface="+mj-lt"/>
                <a:cs typeface="Segoe UI" panose="020B0502040204020203" pitchFamily="34" charset="0"/>
              </a:rPr>
              <a:t> mobile </a:t>
            </a:r>
            <a:r>
              <a:rPr lang="hu-HU" sz="2400" dirty="0" err="1">
                <a:latin typeface="+mj-lt"/>
                <a:cs typeface="Segoe UI" panose="020B0502040204020203" pitchFamily="34" charset="0"/>
              </a:rPr>
              <a:t>devices</a:t>
            </a:r>
            <a:endParaRPr lang="hu-HU" sz="2400" dirty="0">
              <a:latin typeface="+mj-lt"/>
              <a:cs typeface="Segoe UI" panose="020B0502040204020203" pitchFamily="34" charset="0"/>
            </a:endParaRPr>
          </a:p>
          <a:p>
            <a:pPr marL="342900" indent="-342900" algn="just">
              <a:lnSpc>
                <a:spcPct val="120000"/>
              </a:lnSpc>
              <a:spcBef>
                <a:spcPts val="1200"/>
              </a:spcBef>
              <a:spcAft>
                <a:spcPts val="600"/>
              </a:spcAft>
              <a:buFont typeface="Arial" panose="020B0604020202020204" pitchFamily="34" charset="0"/>
              <a:buChar char="•"/>
              <a:defRPr/>
            </a:pPr>
            <a:r>
              <a:rPr lang="hu-HU" sz="2400" dirty="0">
                <a:latin typeface="+mj-lt"/>
                <a:cs typeface="Segoe UI" panose="020B0502040204020203" pitchFamily="34" charset="0"/>
              </a:rPr>
              <a:t>Access </a:t>
            </a:r>
            <a:r>
              <a:rPr lang="hu-HU" sz="2400" dirty="0" err="1">
                <a:latin typeface="+mj-lt"/>
                <a:cs typeface="Segoe UI" panose="020B0502040204020203" pitchFamily="34" charset="0"/>
              </a:rPr>
              <a:t>from</a:t>
            </a:r>
            <a:r>
              <a:rPr lang="hu-HU" sz="2400" dirty="0">
                <a:latin typeface="+mj-lt"/>
                <a:cs typeface="Segoe UI" panose="020B0502040204020203" pitchFamily="34" charset="0"/>
              </a:rPr>
              <a:t> </a:t>
            </a:r>
            <a:r>
              <a:rPr lang="hu-HU" sz="2400" dirty="0" err="1">
                <a:latin typeface="+mj-lt"/>
                <a:cs typeface="Segoe UI" panose="020B0502040204020203" pitchFamily="34" charset="0"/>
              </a:rPr>
              <a:t>anywhere</a:t>
            </a:r>
            <a:endParaRPr lang="hu-HU" sz="2400" dirty="0">
              <a:latin typeface="+mj-lt"/>
              <a:cs typeface="Segoe UI" panose="020B0502040204020203" pitchFamily="34" charset="0"/>
            </a:endParaRPr>
          </a:p>
        </p:txBody>
      </p:sp>
      <p:pic>
        <p:nvPicPr>
          <p:cNvPr id="5" name="Kép 4" descr="A képen szöveg, poszter, fikció, képernyőkép látható&#10;&#10;Automatikusan generált leírás">
            <a:extLst>
              <a:ext uri="{FF2B5EF4-FFF2-40B4-BE49-F238E27FC236}">
                <a16:creationId xmlns:a16="http://schemas.microsoft.com/office/drawing/2014/main" id="{D2A4756C-FC0F-7A7A-DEB7-25527BEF81B7}"/>
              </a:ext>
            </a:extLst>
          </p:cNvPr>
          <p:cNvPicPr>
            <a:picLocks noChangeAspect="1"/>
          </p:cNvPicPr>
          <p:nvPr/>
        </p:nvPicPr>
        <p:blipFill>
          <a:blip r:embed="rId3"/>
          <a:stretch>
            <a:fillRect/>
          </a:stretch>
        </p:blipFill>
        <p:spPr>
          <a:xfrm>
            <a:off x="7485290" y="1345315"/>
            <a:ext cx="2846896" cy="5008153"/>
          </a:xfrm>
          <a:prstGeom prst="rect">
            <a:avLst/>
          </a:prstGeom>
        </p:spPr>
      </p:pic>
      <p:pic>
        <p:nvPicPr>
          <p:cNvPr id="7" name="Kép 6" descr="A képen szöveg, képernyőkép, multimédia, Betűtípus látható&#10;&#10;Automatikusan generált leírás">
            <a:extLst>
              <a:ext uri="{FF2B5EF4-FFF2-40B4-BE49-F238E27FC236}">
                <a16:creationId xmlns:a16="http://schemas.microsoft.com/office/drawing/2014/main" id="{6261AB90-415A-A848-DD2E-6EBB34C72CC9}"/>
              </a:ext>
            </a:extLst>
          </p:cNvPr>
          <p:cNvPicPr>
            <a:picLocks noChangeAspect="1"/>
          </p:cNvPicPr>
          <p:nvPr/>
        </p:nvPicPr>
        <p:blipFill>
          <a:blip r:embed="rId4"/>
          <a:stretch>
            <a:fillRect/>
          </a:stretch>
        </p:blipFill>
        <p:spPr>
          <a:xfrm>
            <a:off x="4232634" y="2163653"/>
            <a:ext cx="2388125" cy="4220283"/>
          </a:xfrm>
          <a:prstGeom prst="rect">
            <a:avLst/>
          </a:prstGeom>
        </p:spPr>
      </p:pic>
    </p:spTree>
    <p:extLst>
      <p:ext uri="{BB962C8B-B14F-4D97-AF65-F5344CB8AC3E}">
        <p14:creationId xmlns:p14="http://schemas.microsoft.com/office/powerpoint/2010/main" val="13709214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a:xfrm>
            <a:off x="521207" y="448056"/>
            <a:ext cx="11007840" cy="640080"/>
          </a:xfrm>
        </p:spPr>
        <p:txBody>
          <a:bodyPr rtlCol="0"/>
          <a:lstStyle/>
          <a:p>
            <a:pPr algn="ctr" rtl="0"/>
            <a:r>
              <a:rPr lang="hu-HU" sz="3200" b="1" i="1" dirty="0" err="1">
                <a:latin typeface="Segoe UI Light" panose="020B0502040204020203" pitchFamily="34" charset="0"/>
                <a:cs typeface="Segoe UI Light" panose="020B0502040204020203" pitchFamily="34" charset="0"/>
              </a:rPr>
              <a:t>Tests</a:t>
            </a:r>
            <a:endParaRPr lang="hu-HU" b="1" i="1" dirty="0">
              <a:latin typeface="Segoe UI Light" panose="020B0502040204020203" pitchFamily="34" charset="0"/>
              <a:cs typeface="Segoe UI Light" panose="020B0502040204020203" pitchFamily="34" charset="0"/>
            </a:endParaRPr>
          </a:p>
        </p:txBody>
      </p:sp>
      <p:sp>
        <p:nvSpPr>
          <p:cNvPr id="9" name="Tartalom helye 17">
            <a:extLst>
              <a:ext uri="{FF2B5EF4-FFF2-40B4-BE49-F238E27FC236}">
                <a16:creationId xmlns:a16="http://schemas.microsoft.com/office/drawing/2014/main" id="{30291B76-A404-617A-5496-52449B03725D}"/>
              </a:ext>
            </a:extLst>
          </p:cNvPr>
          <p:cNvSpPr txBox="1">
            <a:spLocks/>
          </p:cNvSpPr>
          <p:nvPr/>
        </p:nvSpPr>
        <p:spPr>
          <a:xfrm>
            <a:off x="521207" y="1637829"/>
            <a:ext cx="5574793" cy="415965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spcBef>
                <a:spcPts val="1200"/>
              </a:spcBef>
              <a:spcAft>
                <a:spcPts val="600"/>
              </a:spcAft>
              <a:buNone/>
              <a:defRPr/>
            </a:pPr>
            <a:r>
              <a:rPr lang="hu-HU" sz="3800" b="1" dirty="0">
                <a:latin typeface="+mj-lt"/>
                <a:cs typeface="Segoe UI" panose="020B0502040204020203" pitchFamily="34" charset="0"/>
              </a:rPr>
              <a:t>Frontend</a:t>
            </a:r>
          </a:p>
          <a:p>
            <a:pPr algn="just">
              <a:lnSpc>
                <a:spcPct val="120000"/>
              </a:lnSpc>
              <a:spcBef>
                <a:spcPts val="1200"/>
              </a:spcBef>
              <a:spcAft>
                <a:spcPts val="600"/>
              </a:spcAft>
              <a:defRPr/>
            </a:pPr>
            <a:r>
              <a:rPr lang="hu-HU" sz="2400" dirty="0">
                <a:latin typeface="+mj-lt"/>
                <a:cs typeface="Segoe UI" panose="020B0502040204020203" pitchFamily="34" charset="0"/>
              </a:rPr>
              <a:t>Unit </a:t>
            </a:r>
            <a:r>
              <a:rPr lang="hu-HU" sz="2400" dirty="0" err="1">
                <a:latin typeface="+mj-lt"/>
                <a:cs typeface="Segoe UI" panose="020B0502040204020203" pitchFamily="34" charset="0"/>
              </a:rPr>
              <a:t>tests</a:t>
            </a:r>
            <a:endParaRPr lang="hu-HU" sz="2400" dirty="0">
              <a:latin typeface="+mj-lt"/>
              <a:cs typeface="Segoe UI" panose="020B0502040204020203" pitchFamily="34" charset="0"/>
            </a:endParaRPr>
          </a:p>
          <a:p>
            <a:pPr algn="just">
              <a:lnSpc>
                <a:spcPct val="120000"/>
              </a:lnSpc>
              <a:spcBef>
                <a:spcPts val="1200"/>
              </a:spcBef>
              <a:spcAft>
                <a:spcPts val="600"/>
              </a:spcAft>
              <a:defRPr/>
            </a:pPr>
            <a:r>
              <a:rPr lang="hu-HU" sz="2400" dirty="0">
                <a:latin typeface="+mj-lt"/>
                <a:cs typeface="Segoe UI" panose="020B0502040204020203" pitchFamily="34" charset="0"/>
              </a:rPr>
              <a:t>Performance test(https://gtmetrix.com/)</a:t>
            </a:r>
          </a:p>
          <a:p>
            <a:pPr algn="just">
              <a:lnSpc>
                <a:spcPct val="120000"/>
              </a:lnSpc>
              <a:spcBef>
                <a:spcPts val="1200"/>
              </a:spcBef>
              <a:spcAft>
                <a:spcPts val="600"/>
              </a:spcAft>
              <a:defRPr/>
            </a:pPr>
            <a:r>
              <a:rPr lang="hu-HU" sz="2400" dirty="0" err="1">
                <a:latin typeface="+mj-lt"/>
                <a:cs typeface="Segoe UI" panose="020B0502040204020203" pitchFamily="34" charset="0"/>
              </a:rPr>
              <a:t>Validation</a:t>
            </a:r>
            <a:r>
              <a:rPr lang="hu-HU" sz="2400" dirty="0">
                <a:latin typeface="+mj-lt"/>
                <a:cs typeface="Segoe UI" panose="020B0502040204020203" pitchFamily="34" charset="0"/>
              </a:rPr>
              <a:t>(https://validator.w3.org/)</a:t>
            </a:r>
          </a:p>
          <a:p>
            <a:pPr algn="just">
              <a:lnSpc>
                <a:spcPct val="120000"/>
              </a:lnSpc>
              <a:spcBef>
                <a:spcPts val="1200"/>
              </a:spcBef>
              <a:spcAft>
                <a:spcPts val="600"/>
              </a:spcAft>
              <a:defRPr/>
            </a:pPr>
            <a:endParaRPr lang="hu-HU" sz="2400" dirty="0">
              <a:latin typeface="+mj-lt"/>
              <a:cs typeface="Segoe UI" panose="020B0502040204020203" pitchFamily="34" charset="0"/>
            </a:endParaRPr>
          </a:p>
        </p:txBody>
      </p:sp>
      <p:sp>
        <p:nvSpPr>
          <p:cNvPr id="5" name="Tartalom helye 17">
            <a:extLst>
              <a:ext uri="{FF2B5EF4-FFF2-40B4-BE49-F238E27FC236}">
                <a16:creationId xmlns:a16="http://schemas.microsoft.com/office/drawing/2014/main" id="{98FCF068-8DDC-03DA-88FF-BCC9E118221C}"/>
              </a:ext>
            </a:extLst>
          </p:cNvPr>
          <p:cNvSpPr txBox="1">
            <a:spLocks/>
          </p:cNvSpPr>
          <p:nvPr/>
        </p:nvSpPr>
        <p:spPr>
          <a:xfrm>
            <a:off x="6025127" y="1637828"/>
            <a:ext cx="5574793" cy="415965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spcBef>
                <a:spcPts val="1200"/>
              </a:spcBef>
              <a:spcAft>
                <a:spcPts val="600"/>
              </a:spcAft>
              <a:buNone/>
              <a:defRPr/>
            </a:pPr>
            <a:r>
              <a:rPr lang="hu-HU" sz="3800" b="1" dirty="0">
                <a:latin typeface="+mj-lt"/>
                <a:cs typeface="Segoe UI" panose="020B0502040204020203" pitchFamily="34" charset="0"/>
              </a:rPr>
              <a:t>Backend</a:t>
            </a:r>
          </a:p>
          <a:p>
            <a:pPr algn="just">
              <a:lnSpc>
                <a:spcPct val="120000"/>
              </a:lnSpc>
              <a:spcBef>
                <a:spcPts val="1200"/>
              </a:spcBef>
              <a:spcAft>
                <a:spcPts val="600"/>
              </a:spcAft>
              <a:defRPr/>
            </a:pPr>
            <a:r>
              <a:rPr lang="hu-HU" sz="2400" dirty="0" err="1">
                <a:latin typeface="+mj-lt"/>
                <a:cs typeface="Segoe UI" panose="020B0502040204020203" pitchFamily="34" charset="0"/>
              </a:rPr>
              <a:t>Thunder</a:t>
            </a:r>
            <a:r>
              <a:rPr lang="hu-HU" sz="2400" dirty="0">
                <a:latin typeface="+mj-lt"/>
                <a:cs typeface="Segoe UI" panose="020B0502040204020203" pitchFamily="34" charset="0"/>
              </a:rPr>
              <a:t> </a:t>
            </a:r>
            <a:r>
              <a:rPr lang="hu-HU" sz="2400" dirty="0" err="1">
                <a:latin typeface="+mj-lt"/>
                <a:cs typeface="Segoe UI" panose="020B0502040204020203" pitchFamily="34" charset="0"/>
              </a:rPr>
              <a:t>client</a:t>
            </a:r>
            <a:endParaRPr lang="hu-HU" sz="2400" dirty="0">
              <a:latin typeface="+mj-lt"/>
              <a:cs typeface="Segoe UI" panose="020B0502040204020203" pitchFamily="34" charset="0"/>
            </a:endParaRPr>
          </a:p>
          <a:p>
            <a:pPr algn="just">
              <a:lnSpc>
                <a:spcPct val="120000"/>
              </a:lnSpc>
              <a:spcBef>
                <a:spcPts val="1200"/>
              </a:spcBef>
              <a:spcAft>
                <a:spcPts val="600"/>
              </a:spcAft>
              <a:defRPr/>
            </a:pPr>
            <a:r>
              <a:rPr lang="hu-HU" sz="2400" dirty="0">
                <a:latin typeface="+mj-lt"/>
                <a:cs typeface="Segoe UI" panose="020B0502040204020203" pitchFamily="34" charset="0"/>
              </a:rPr>
              <a:t>Unit </a:t>
            </a:r>
            <a:r>
              <a:rPr lang="hu-HU" sz="2400" dirty="0" err="1">
                <a:latin typeface="+mj-lt"/>
                <a:cs typeface="Segoe UI" panose="020B0502040204020203" pitchFamily="34" charset="0"/>
              </a:rPr>
              <a:t>tests</a:t>
            </a:r>
            <a:endParaRPr lang="hu-HU" sz="2400" dirty="0">
              <a:latin typeface="+mj-lt"/>
              <a:cs typeface="Segoe UI" panose="020B0502040204020203" pitchFamily="34" charset="0"/>
            </a:endParaRPr>
          </a:p>
          <a:p>
            <a:pPr algn="just">
              <a:lnSpc>
                <a:spcPct val="120000"/>
              </a:lnSpc>
              <a:spcBef>
                <a:spcPts val="1200"/>
              </a:spcBef>
              <a:spcAft>
                <a:spcPts val="600"/>
              </a:spcAft>
              <a:defRPr/>
            </a:pPr>
            <a:endParaRPr lang="hu-HU" sz="2400" dirty="0">
              <a:latin typeface="+mj-lt"/>
              <a:cs typeface="Segoe UI" panose="020B0502040204020203" pitchFamily="34" charset="0"/>
            </a:endParaRPr>
          </a:p>
        </p:txBody>
      </p:sp>
    </p:spTree>
    <p:extLst>
      <p:ext uri="{BB962C8B-B14F-4D97-AF65-F5344CB8AC3E}">
        <p14:creationId xmlns:p14="http://schemas.microsoft.com/office/powerpoint/2010/main" val="6124117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a:xfrm>
            <a:off x="521207" y="448056"/>
            <a:ext cx="11007840" cy="640080"/>
          </a:xfrm>
        </p:spPr>
        <p:txBody>
          <a:bodyPr rtlCol="0"/>
          <a:lstStyle/>
          <a:p>
            <a:pPr algn="ctr" rtl="0"/>
            <a:r>
              <a:rPr lang="hu-HU" sz="3200" b="1" i="1" dirty="0" err="1">
                <a:latin typeface="Segoe UI Light" panose="020B0502040204020203" pitchFamily="34" charset="0"/>
                <a:cs typeface="Segoe UI Light" panose="020B0502040204020203" pitchFamily="34" charset="0"/>
              </a:rPr>
              <a:t>Tests</a:t>
            </a:r>
            <a:r>
              <a:rPr lang="hu-HU" sz="3200" b="1" i="1" dirty="0">
                <a:latin typeface="Segoe UI Light" panose="020B0502040204020203" pitchFamily="34" charset="0"/>
                <a:cs typeface="Segoe UI Light" panose="020B0502040204020203" pitchFamily="34" charset="0"/>
              </a:rPr>
              <a:t> </a:t>
            </a:r>
            <a:r>
              <a:rPr lang="hu-HU" sz="3200" b="1" i="1" dirty="0" err="1">
                <a:latin typeface="Segoe UI Light" panose="020B0502040204020203" pitchFamily="34" charset="0"/>
                <a:cs typeface="Segoe UI Light" panose="020B0502040204020203" pitchFamily="34" charset="0"/>
              </a:rPr>
              <a:t>summarys</a:t>
            </a:r>
            <a:endParaRPr lang="hu-HU" b="1" i="1" dirty="0">
              <a:latin typeface="Segoe UI Light" panose="020B0502040204020203" pitchFamily="34" charset="0"/>
              <a:cs typeface="Segoe UI Light" panose="020B0502040204020203" pitchFamily="34" charset="0"/>
            </a:endParaRPr>
          </a:p>
        </p:txBody>
      </p:sp>
      <p:sp>
        <p:nvSpPr>
          <p:cNvPr id="9" name="Tartalom helye 17">
            <a:extLst>
              <a:ext uri="{FF2B5EF4-FFF2-40B4-BE49-F238E27FC236}">
                <a16:creationId xmlns:a16="http://schemas.microsoft.com/office/drawing/2014/main" id="{30291B76-A404-617A-5496-52449B03725D}"/>
              </a:ext>
            </a:extLst>
          </p:cNvPr>
          <p:cNvSpPr txBox="1">
            <a:spLocks/>
          </p:cNvSpPr>
          <p:nvPr/>
        </p:nvSpPr>
        <p:spPr>
          <a:xfrm>
            <a:off x="521207" y="1130429"/>
            <a:ext cx="5574793" cy="415965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spcBef>
                <a:spcPts val="1200"/>
              </a:spcBef>
              <a:spcAft>
                <a:spcPts val="600"/>
              </a:spcAft>
              <a:buNone/>
              <a:defRPr/>
            </a:pPr>
            <a:r>
              <a:rPr lang="hu-HU" sz="3800" b="1" dirty="0">
                <a:latin typeface="+mj-lt"/>
                <a:cs typeface="Segoe UI" panose="020B0502040204020203" pitchFamily="34" charset="0"/>
              </a:rPr>
              <a:t>Frontend</a:t>
            </a:r>
          </a:p>
          <a:p>
            <a:pPr marL="0" indent="0" algn="just">
              <a:lnSpc>
                <a:spcPct val="120000"/>
              </a:lnSpc>
              <a:spcBef>
                <a:spcPts val="1200"/>
              </a:spcBef>
              <a:spcAft>
                <a:spcPts val="600"/>
              </a:spcAft>
              <a:buNone/>
              <a:defRPr/>
            </a:pPr>
            <a:endParaRPr lang="hu-HU" sz="2400" dirty="0">
              <a:latin typeface="+mj-lt"/>
              <a:cs typeface="Segoe UI" panose="020B0502040204020203" pitchFamily="34" charset="0"/>
            </a:endParaRPr>
          </a:p>
        </p:txBody>
      </p:sp>
      <p:sp>
        <p:nvSpPr>
          <p:cNvPr id="5" name="Tartalom helye 17">
            <a:extLst>
              <a:ext uri="{FF2B5EF4-FFF2-40B4-BE49-F238E27FC236}">
                <a16:creationId xmlns:a16="http://schemas.microsoft.com/office/drawing/2014/main" id="{98FCF068-8DDC-03DA-88FF-BCC9E118221C}"/>
              </a:ext>
            </a:extLst>
          </p:cNvPr>
          <p:cNvSpPr txBox="1">
            <a:spLocks/>
          </p:cNvSpPr>
          <p:nvPr/>
        </p:nvSpPr>
        <p:spPr>
          <a:xfrm>
            <a:off x="6025127" y="1151575"/>
            <a:ext cx="5574793" cy="415965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spcBef>
                <a:spcPts val="1200"/>
              </a:spcBef>
              <a:spcAft>
                <a:spcPts val="600"/>
              </a:spcAft>
              <a:buNone/>
              <a:defRPr/>
            </a:pPr>
            <a:r>
              <a:rPr lang="hu-HU" sz="3800" b="1" dirty="0">
                <a:latin typeface="+mj-lt"/>
                <a:cs typeface="Segoe UI" panose="020B0502040204020203" pitchFamily="34" charset="0"/>
              </a:rPr>
              <a:t>Backend</a:t>
            </a:r>
          </a:p>
          <a:p>
            <a:pPr algn="just">
              <a:lnSpc>
                <a:spcPct val="120000"/>
              </a:lnSpc>
              <a:spcBef>
                <a:spcPts val="1200"/>
              </a:spcBef>
              <a:spcAft>
                <a:spcPts val="600"/>
              </a:spcAft>
              <a:defRPr/>
            </a:pPr>
            <a:endParaRPr lang="hu-HU" sz="2400" dirty="0">
              <a:latin typeface="+mj-lt"/>
              <a:cs typeface="Segoe UI" panose="020B0502040204020203" pitchFamily="34" charset="0"/>
            </a:endParaRPr>
          </a:p>
        </p:txBody>
      </p:sp>
      <p:pic>
        <p:nvPicPr>
          <p:cNvPr id="7" name="Kép 6" descr="A képen szöveg, képernyőkép, Betűtípus, sor látható&#10;&#10;Automatikusan generált leírás">
            <a:extLst>
              <a:ext uri="{FF2B5EF4-FFF2-40B4-BE49-F238E27FC236}">
                <a16:creationId xmlns:a16="http://schemas.microsoft.com/office/drawing/2014/main" id="{D186395E-C4D5-3FF0-A378-AE608A44E008}"/>
              </a:ext>
            </a:extLst>
          </p:cNvPr>
          <p:cNvPicPr>
            <a:picLocks noChangeAspect="1"/>
          </p:cNvPicPr>
          <p:nvPr/>
        </p:nvPicPr>
        <p:blipFill>
          <a:blip r:embed="rId3"/>
          <a:stretch>
            <a:fillRect/>
          </a:stretch>
        </p:blipFill>
        <p:spPr>
          <a:xfrm>
            <a:off x="521207" y="1759524"/>
            <a:ext cx="5374060" cy="1094716"/>
          </a:xfrm>
          <a:prstGeom prst="rect">
            <a:avLst/>
          </a:prstGeom>
        </p:spPr>
      </p:pic>
      <p:pic>
        <p:nvPicPr>
          <p:cNvPr id="10" name="Kép 9" descr="A képen szöveg, képernyőkép, Betűtípus, Weblap látható&#10;&#10;Automatikusan generált leírás">
            <a:extLst>
              <a:ext uri="{FF2B5EF4-FFF2-40B4-BE49-F238E27FC236}">
                <a16:creationId xmlns:a16="http://schemas.microsoft.com/office/drawing/2014/main" id="{B6B6CB8D-B8FE-E551-483E-F95A503FA92E}"/>
              </a:ext>
            </a:extLst>
          </p:cNvPr>
          <p:cNvPicPr>
            <a:picLocks noChangeAspect="1"/>
          </p:cNvPicPr>
          <p:nvPr/>
        </p:nvPicPr>
        <p:blipFill>
          <a:blip r:embed="rId4"/>
          <a:stretch>
            <a:fillRect/>
          </a:stretch>
        </p:blipFill>
        <p:spPr>
          <a:xfrm>
            <a:off x="592080" y="2896533"/>
            <a:ext cx="5288694" cy="2435844"/>
          </a:xfrm>
          <a:prstGeom prst="rect">
            <a:avLst/>
          </a:prstGeom>
        </p:spPr>
      </p:pic>
      <p:pic>
        <p:nvPicPr>
          <p:cNvPr id="12" name="Kép 11" descr="A képen szöveg, Betűtípus, képernyőkép, szám látható&#10;&#10;Automatikusan generált leírás">
            <a:extLst>
              <a:ext uri="{FF2B5EF4-FFF2-40B4-BE49-F238E27FC236}">
                <a16:creationId xmlns:a16="http://schemas.microsoft.com/office/drawing/2014/main" id="{0B0238E9-51F7-9833-50AB-CEBA7B658DBB}"/>
              </a:ext>
            </a:extLst>
          </p:cNvPr>
          <p:cNvPicPr>
            <a:picLocks noChangeAspect="1"/>
          </p:cNvPicPr>
          <p:nvPr/>
        </p:nvPicPr>
        <p:blipFill>
          <a:blip r:embed="rId5"/>
          <a:stretch>
            <a:fillRect/>
          </a:stretch>
        </p:blipFill>
        <p:spPr>
          <a:xfrm>
            <a:off x="521207" y="5530117"/>
            <a:ext cx="5359567" cy="966348"/>
          </a:xfrm>
          <a:prstGeom prst="rect">
            <a:avLst/>
          </a:prstGeom>
        </p:spPr>
      </p:pic>
      <p:pic>
        <p:nvPicPr>
          <p:cNvPr id="14" name="Kép 13" descr="A képen szöveg, szoftver, Multimédiás szoftver, Grafikai szoftver látható&#10;&#10;Automatikusan generált leírás">
            <a:extLst>
              <a:ext uri="{FF2B5EF4-FFF2-40B4-BE49-F238E27FC236}">
                <a16:creationId xmlns:a16="http://schemas.microsoft.com/office/drawing/2014/main" id="{D3CEEF3C-56C8-296F-819C-581F4045DAA1}"/>
              </a:ext>
            </a:extLst>
          </p:cNvPr>
          <p:cNvPicPr>
            <a:picLocks noChangeAspect="1"/>
          </p:cNvPicPr>
          <p:nvPr/>
        </p:nvPicPr>
        <p:blipFill>
          <a:blip r:embed="rId6"/>
          <a:stretch>
            <a:fillRect/>
          </a:stretch>
        </p:blipFill>
        <p:spPr>
          <a:xfrm>
            <a:off x="5951647" y="2136242"/>
            <a:ext cx="5907561" cy="1808276"/>
          </a:xfrm>
          <a:prstGeom prst="rect">
            <a:avLst/>
          </a:prstGeom>
        </p:spPr>
      </p:pic>
      <p:pic>
        <p:nvPicPr>
          <p:cNvPr id="16" name="Kép 15" descr="A képen szoftver, Multimédiás szoftver, Grafikai szoftver, szöveg látható&#10;&#10;Automatikusan generált leírás">
            <a:extLst>
              <a:ext uri="{FF2B5EF4-FFF2-40B4-BE49-F238E27FC236}">
                <a16:creationId xmlns:a16="http://schemas.microsoft.com/office/drawing/2014/main" id="{AF376148-AC4A-D363-AB8B-74A1E349D4DB}"/>
              </a:ext>
            </a:extLst>
          </p:cNvPr>
          <p:cNvPicPr>
            <a:picLocks noChangeAspect="1"/>
          </p:cNvPicPr>
          <p:nvPr/>
        </p:nvPicPr>
        <p:blipFill>
          <a:blip r:embed="rId7"/>
          <a:stretch>
            <a:fillRect/>
          </a:stretch>
        </p:blipFill>
        <p:spPr>
          <a:xfrm>
            <a:off x="5951647" y="4184551"/>
            <a:ext cx="5907561" cy="1867037"/>
          </a:xfrm>
          <a:prstGeom prst="rect">
            <a:avLst/>
          </a:prstGeom>
        </p:spPr>
      </p:pic>
    </p:spTree>
    <p:extLst>
      <p:ext uri="{BB962C8B-B14F-4D97-AF65-F5344CB8AC3E}">
        <p14:creationId xmlns:p14="http://schemas.microsoft.com/office/powerpoint/2010/main" val="13593433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a:xfrm>
            <a:off x="521207" y="448056"/>
            <a:ext cx="11007840" cy="640080"/>
          </a:xfrm>
        </p:spPr>
        <p:txBody>
          <a:bodyPr rtlCol="0">
            <a:normAutofit/>
          </a:bodyPr>
          <a:lstStyle/>
          <a:p>
            <a:pPr rtl="0"/>
            <a:r>
              <a:rPr lang="hu-HU" sz="3200" b="1" i="1" dirty="0" err="1">
                <a:latin typeface="Segoe UI Light" panose="020B0502040204020203" pitchFamily="34" charset="0"/>
                <a:cs typeface="Segoe UI Light" panose="020B0502040204020203" pitchFamily="34" charset="0"/>
              </a:rPr>
              <a:t>Teamwork</a:t>
            </a:r>
            <a:endParaRPr lang="hu-HU" sz="3200" b="1" i="1" dirty="0">
              <a:latin typeface="Segoe UI Light" panose="020B0502040204020203" pitchFamily="34" charset="0"/>
              <a:cs typeface="Segoe UI Light" panose="020B0502040204020203" pitchFamily="34" charset="0"/>
            </a:endParaRPr>
          </a:p>
        </p:txBody>
      </p:sp>
      <p:sp>
        <p:nvSpPr>
          <p:cNvPr id="9" name="Tartalom helye 17">
            <a:extLst>
              <a:ext uri="{FF2B5EF4-FFF2-40B4-BE49-F238E27FC236}">
                <a16:creationId xmlns:a16="http://schemas.microsoft.com/office/drawing/2014/main" id="{30291B76-A404-617A-5496-52449B03725D}"/>
              </a:ext>
            </a:extLst>
          </p:cNvPr>
          <p:cNvSpPr txBox="1">
            <a:spLocks/>
          </p:cNvSpPr>
          <p:nvPr/>
        </p:nvSpPr>
        <p:spPr>
          <a:xfrm>
            <a:off x="521207" y="1345315"/>
            <a:ext cx="11007840" cy="506462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1200"/>
              </a:spcBef>
              <a:spcAft>
                <a:spcPts val="600"/>
              </a:spcAft>
              <a:defRPr/>
            </a:pPr>
            <a:endParaRPr lang="hu-HU" sz="2400" dirty="0">
              <a:latin typeface="+mj-lt"/>
              <a:cs typeface="Segoe UI" panose="020B0502040204020203" pitchFamily="34" charset="0"/>
            </a:endParaRPr>
          </a:p>
        </p:txBody>
      </p:sp>
      <p:sp>
        <p:nvSpPr>
          <p:cNvPr id="4" name="Szövegdoboz 3">
            <a:extLst>
              <a:ext uri="{FF2B5EF4-FFF2-40B4-BE49-F238E27FC236}">
                <a16:creationId xmlns:a16="http://schemas.microsoft.com/office/drawing/2014/main" id="{7D5E6656-20B8-D3F5-E858-617F85D195D0}"/>
              </a:ext>
            </a:extLst>
          </p:cNvPr>
          <p:cNvSpPr txBox="1"/>
          <p:nvPr/>
        </p:nvSpPr>
        <p:spPr>
          <a:xfrm>
            <a:off x="521207" y="1595934"/>
            <a:ext cx="4370960" cy="3190553"/>
          </a:xfrm>
          <a:prstGeom prst="rect">
            <a:avLst/>
          </a:prstGeom>
          <a:noFill/>
        </p:spPr>
        <p:txBody>
          <a:bodyPr wrap="square">
            <a:spAutoFit/>
          </a:bodyPr>
          <a:lstStyle/>
          <a:p>
            <a:pPr marL="342900" indent="-342900" algn="just">
              <a:lnSpc>
                <a:spcPct val="120000"/>
              </a:lnSpc>
              <a:spcBef>
                <a:spcPts val="1200"/>
              </a:spcBef>
              <a:spcAft>
                <a:spcPts val="600"/>
              </a:spcAft>
              <a:buFont typeface="Arial" panose="020B0604020202020204" pitchFamily="34" charset="0"/>
              <a:buChar char="•"/>
              <a:defRPr/>
            </a:pPr>
            <a:r>
              <a:rPr lang="hu-HU" sz="2400" dirty="0">
                <a:latin typeface="+mj-lt"/>
                <a:cs typeface="Segoe UI" panose="020B0502040204020203" pitchFamily="34" charset="0"/>
              </a:rPr>
              <a:t>GitHub</a:t>
            </a:r>
          </a:p>
          <a:p>
            <a:pPr marL="342900" indent="-342900" algn="just">
              <a:lnSpc>
                <a:spcPct val="120000"/>
              </a:lnSpc>
              <a:spcBef>
                <a:spcPts val="1200"/>
              </a:spcBef>
              <a:spcAft>
                <a:spcPts val="600"/>
              </a:spcAft>
              <a:buFont typeface="Arial" panose="020B0604020202020204" pitchFamily="34" charset="0"/>
              <a:buChar char="•"/>
              <a:defRPr/>
            </a:pPr>
            <a:r>
              <a:rPr lang="hu-HU" sz="2400" dirty="0" err="1">
                <a:latin typeface="+mj-lt"/>
                <a:cs typeface="Segoe UI" panose="020B0502040204020203" pitchFamily="34" charset="0"/>
              </a:rPr>
              <a:t>Teams</a:t>
            </a:r>
            <a:endParaRPr lang="hu-HU" sz="2400" dirty="0">
              <a:latin typeface="+mj-lt"/>
              <a:cs typeface="Segoe UI" panose="020B0502040204020203" pitchFamily="34" charset="0"/>
            </a:endParaRPr>
          </a:p>
          <a:p>
            <a:pPr marL="342900" indent="-342900" algn="just">
              <a:lnSpc>
                <a:spcPct val="120000"/>
              </a:lnSpc>
              <a:spcBef>
                <a:spcPts val="1200"/>
              </a:spcBef>
              <a:spcAft>
                <a:spcPts val="600"/>
              </a:spcAft>
              <a:buFont typeface="Arial" panose="020B0604020202020204" pitchFamily="34" charset="0"/>
              <a:buChar char="•"/>
              <a:defRPr/>
            </a:pPr>
            <a:r>
              <a:rPr lang="hu-HU" sz="2400" dirty="0" err="1">
                <a:latin typeface="+mj-lt"/>
                <a:cs typeface="Segoe UI" panose="020B0502040204020203" pitchFamily="34" charset="0"/>
              </a:rPr>
              <a:t>Clean</a:t>
            </a:r>
            <a:r>
              <a:rPr lang="hu-HU" sz="2400" dirty="0">
                <a:latin typeface="+mj-lt"/>
                <a:cs typeface="Segoe UI" panose="020B0502040204020203" pitchFamily="34" charset="0"/>
              </a:rPr>
              <a:t> </a:t>
            </a:r>
            <a:r>
              <a:rPr lang="hu-HU" sz="2400" dirty="0" err="1">
                <a:latin typeface="+mj-lt"/>
                <a:cs typeface="Segoe UI" panose="020B0502040204020203" pitchFamily="34" charset="0"/>
              </a:rPr>
              <a:t>Code</a:t>
            </a:r>
            <a:endParaRPr lang="hu-HU" sz="2400" dirty="0">
              <a:latin typeface="+mj-lt"/>
              <a:cs typeface="Segoe UI" panose="020B0502040204020203" pitchFamily="34" charset="0"/>
            </a:endParaRPr>
          </a:p>
          <a:p>
            <a:pPr marL="342900" indent="-342900" algn="just">
              <a:lnSpc>
                <a:spcPct val="120000"/>
              </a:lnSpc>
              <a:spcBef>
                <a:spcPts val="1200"/>
              </a:spcBef>
              <a:spcAft>
                <a:spcPts val="600"/>
              </a:spcAft>
              <a:buFont typeface="Arial" panose="020B0604020202020204" pitchFamily="34" charset="0"/>
              <a:buChar char="•"/>
              <a:defRPr/>
            </a:pPr>
            <a:r>
              <a:rPr lang="hu-HU" sz="2400" dirty="0" err="1">
                <a:latin typeface="+mj-lt"/>
                <a:cs typeface="Segoe UI" panose="020B0502040204020203" pitchFamily="34" charset="0"/>
              </a:rPr>
              <a:t>Full</a:t>
            </a:r>
            <a:r>
              <a:rPr lang="hu-HU" sz="2400" dirty="0">
                <a:latin typeface="+mj-lt"/>
                <a:cs typeface="Segoe UI" panose="020B0502040204020203" pitchFamily="34" charset="0"/>
              </a:rPr>
              <a:t> </a:t>
            </a:r>
            <a:r>
              <a:rPr lang="hu-HU" sz="2400" dirty="0" err="1">
                <a:latin typeface="+mj-lt"/>
                <a:cs typeface="Segoe UI" panose="020B0502040204020203" pitchFamily="34" charset="0"/>
              </a:rPr>
              <a:t>stack</a:t>
            </a:r>
            <a:r>
              <a:rPr lang="hu-HU" sz="2400" dirty="0">
                <a:latin typeface="+mj-lt"/>
                <a:cs typeface="Segoe UI" panose="020B0502040204020203" pitchFamily="34" charset="0"/>
              </a:rPr>
              <a:t> </a:t>
            </a:r>
            <a:r>
              <a:rPr lang="hu-HU" sz="2400" dirty="0" err="1">
                <a:latin typeface="+mj-lt"/>
                <a:cs typeface="Segoe UI" panose="020B0502040204020203" pitchFamily="34" charset="0"/>
              </a:rPr>
              <a:t>separation</a:t>
            </a:r>
            <a:endParaRPr lang="hu-HU" sz="2400" dirty="0">
              <a:latin typeface="+mj-lt"/>
              <a:cs typeface="Segoe UI" panose="020B0502040204020203" pitchFamily="34" charset="0"/>
            </a:endParaRPr>
          </a:p>
          <a:p>
            <a:pPr marL="342900" indent="-342900" algn="just">
              <a:lnSpc>
                <a:spcPct val="120000"/>
              </a:lnSpc>
              <a:spcBef>
                <a:spcPts val="1200"/>
              </a:spcBef>
              <a:spcAft>
                <a:spcPts val="600"/>
              </a:spcAft>
              <a:buFont typeface="Arial" panose="020B0604020202020204" pitchFamily="34" charset="0"/>
              <a:buChar char="•"/>
              <a:defRPr/>
            </a:pPr>
            <a:r>
              <a:rPr lang="hu-HU" sz="2400" dirty="0" err="1">
                <a:latin typeface="+mj-lt"/>
                <a:cs typeface="Segoe UI" panose="020B0502040204020203" pitchFamily="34" charset="0"/>
              </a:rPr>
              <a:t>Divided</a:t>
            </a:r>
            <a:r>
              <a:rPr lang="hu-HU" sz="2400" dirty="0">
                <a:latin typeface="+mj-lt"/>
                <a:cs typeface="Segoe UI" panose="020B0502040204020203" pitchFamily="34" charset="0"/>
              </a:rPr>
              <a:t> </a:t>
            </a:r>
            <a:r>
              <a:rPr lang="hu-HU" sz="2400" dirty="0" err="1">
                <a:latin typeface="+mj-lt"/>
                <a:cs typeface="Segoe UI" panose="020B0502040204020203" pitchFamily="34" charset="0"/>
              </a:rPr>
              <a:t>by</a:t>
            </a:r>
            <a:r>
              <a:rPr lang="hu-HU" sz="2400" dirty="0">
                <a:latin typeface="+mj-lt"/>
                <a:cs typeface="Segoe UI" panose="020B0502040204020203" pitchFamily="34" charset="0"/>
              </a:rPr>
              <a:t> </a:t>
            </a:r>
            <a:r>
              <a:rPr lang="hu-HU" sz="2400" dirty="0" err="1">
                <a:latin typeface="+mj-lt"/>
                <a:cs typeface="Segoe UI" panose="020B0502040204020203" pitchFamily="34" charset="0"/>
              </a:rPr>
              <a:t>tasks</a:t>
            </a:r>
            <a:endParaRPr lang="hu-HU" sz="2400" dirty="0">
              <a:latin typeface="+mj-lt"/>
              <a:cs typeface="Segoe UI" panose="020B0502040204020203" pitchFamily="34" charset="0"/>
            </a:endParaRPr>
          </a:p>
        </p:txBody>
      </p:sp>
      <p:pic>
        <p:nvPicPr>
          <p:cNvPr id="6148" name="Picture 4" descr="Download Transparent Github Logo PNG Image with No Background - PNGkey.com">
            <a:extLst>
              <a:ext uri="{FF2B5EF4-FFF2-40B4-BE49-F238E27FC236}">
                <a16:creationId xmlns:a16="http://schemas.microsoft.com/office/drawing/2014/main" id="{203077CE-D03E-3B7E-1FAF-BC062DAF96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6013" y="1595934"/>
            <a:ext cx="6440285" cy="154298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Microsoft Teams Full Logo transparent PNG - StickPNG">
            <a:extLst>
              <a:ext uri="{FF2B5EF4-FFF2-40B4-BE49-F238E27FC236}">
                <a16:creationId xmlns:a16="http://schemas.microsoft.com/office/drawing/2014/main" id="{7D292B60-766E-A424-3026-013D3E4B9F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0264" y="3737687"/>
            <a:ext cx="6440285" cy="2097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2698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a:xfrm>
            <a:off x="521207" y="448056"/>
            <a:ext cx="11007840" cy="640080"/>
          </a:xfrm>
        </p:spPr>
        <p:txBody>
          <a:bodyPr rtlCol="0">
            <a:normAutofit/>
          </a:bodyPr>
          <a:lstStyle/>
          <a:p>
            <a:pPr rtl="0"/>
            <a:r>
              <a:rPr lang="hu-HU" sz="3200" b="1" i="1" dirty="0" err="1">
                <a:latin typeface="Segoe UI Light" panose="020B0502040204020203" pitchFamily="34" charset="0"/>
                <a:cs typeface="Segoe UI Light" panose="020B0502040204020203" pitchFamily="34" charset="0"/>
              </a:rPr>
              <a:t>Teamwork</a:t>
            </a:r>
            <a:r>
              <a:rPr lang="hu-HU" sz="3200" b="1" i="1" dirty="0">
                <a:latin typeface="Segoe UI Light" panose="020B0502040204020203" pitchFamily="34" charset="0"/>
                <a:cs typeface="Segoe UI Light" panose="020B0502040204020203" pitchFamily="34" charset="0"/>
              </a:rPr>
              <a:t> - Backend</a:t>
            </a:r>
          </a:p>
        </p:txBody>
      </p:sp>
      <p:sp>
        <p:nvSpPr>
          <p:cNvPr id="9" name="Tartalom helye 17">
            <a:extLst>
              <a:ext uri="{FF2B5EF4-FFF2-40B4-BE49-F238E27FC236}">
                <a16:creationId xmlns:a16="http://schemas.microsoft.com/office/drawing/2014/main" id="{30291B76-A404-617A-5496-52449B03725D}"/>
              </a:ext>
            </a:extLst>
          </p:cNvPr>
          <p:cNvSpPr txBox="1">
            <a:spLocks/>
          </p:cNvSpPr>
          <p:nvPr/>
        </p:nvSpPr>
        <p:spPr>
          <a:xfrm>
            <a:off x="521207" y="1345315"/>
            <a:ext cx="11007840" cy="506462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1200"/>
              </a:spcBef>
              <a:spcAft>
                <a:spcPts val="600"/>
              </a:spcAft>
              <a:defRPr/>
            </a:pPr>
            <a:endParaRPr lang="hu-HU" sz="2400" dirty="0">
              <a:latin typeface="+mj-lt"/>
              <a:cs typeface="Segoe UI" panose="020B0502040204020203" pitchFamily="34" charset="0"/>
            </a:endParaRPr>
          </a:p>
        </p:txBody>
      </p:sp>
      <p:sp>
        <p:nvSpPr>
          <p:cNvPr id="4" name="Szövegdoboz 3">
            <a:extLst>
              <a:ext uri="{FF2B5EF4-FFF2-40B4-BE49-F238E27FC236}">
                <a16:creationId xmlns:a16="http://schemas.microsoft.com/office/drawing/2014/main" id="{7D5E6656-20B8-D3F5-E858-617F85D195D0}"/>
              </a:ext>
            </a:extLst>
          </p:cNvPr>
          <p:cNvSpPr txBox="1"/>
          <p:nvPr/>
        </p:nvSpPr>
        <p:spPr>
          <a:xfrm>
            <a:off x="521207" y="1652495"/>
            <a:ext cx="11149586" cy="3190553"/>
          </a:xfrm>
          <a:prstGeom prst="rect">
            <a:avLst/>
          </a:prstGeom>
          <a:noFill/>
        </p:spPr>
        <p:txBody>
          <a:bodyPr wrap="square">
            <a:spAutoFit/>
          </a:bodyPr>
          <a:lstStyle/>
          <a:p>
            <a:pPr algn="ctr">
              <a:lnSpc>
                <a:spcPct val="120000"/>
              </a:lnSpc>
              <a:spcBef>
                <a:spcPts val="1200"/>
              </a:spcBef>
              <a:spcAft>
                <a:spcPts val="600"/>
              </a:spcAft>
              <a:defRPr/>
            </a:pPr>
            <a:r>
              <a:rPr lang="hu-HU" sz="2400" b="1" dirty="0">
                <a:latin typeface="+mj-lt"/>
                <a:cs typeface="Segoe UI" panose="020B0502040204020203" pitchFamily="34" charset="0"/>
              </a:rPr>
              <a:t>Simon Viktor</a:t>
            </a:r>
          </a:p>
          <a:p>
            <a:pPr marL="342900" indent="-342900" algn="just">
              <a:lnSpc>
                <a:spcPct val="120000"/>
              </a:lnSpc>
              <a:spcBef>
                <a:spcPts val="1200"/>
              </a:spcBef>
              <a:spcAft>
                <a:spcPts val="600"/>
              </a:spcAft>
              <a:buFont typeface="Arial" panose="020B0604020202020204" pitchFamily="34" charset="0"/>
              <a:buChar char="•"/>
              <a:defRPr/>
            </a:pPr>
            <a:r>
              <a:rPr lang="hu-HU" sz="2400" dirty="0" err="1">
                <a:latin typeface="+mj-lt"/>
                <a:cs typeface="Segoe UI" panose="020B0502040204020203" pitchFamily="34" charset="0"/>
              </a:rPr>
              <a:t>Controller</a:t>
            </a:r>
            <a:r>
              <a:rPr lang="hu-HU" sz="2400" dirty="0">
                <a:latin typeface="+mj-lt"/>
                <a:cs typeface="Segoe UI" panose="020B0502040204020203" pitchFamily="34" charset="0"/>
              </a:rPr>
              <a:t>: </a:t>
            </a:r>
            <a:r>
              <a:rPr lang="hu-HU" sz="2400" dirty="0" err="1">
                <a:latin typeface="+mj-lt"/>
                <a:cs typeface="Segoe UI" panose="020B0502040204020203" pitchFamily="34" charset="0"/>
              </a:rPr>
              <a:t>animeControllers</a:t>
            </a:r>
            <a:r>
              <a:rPr lang="hu-HU" sz="2400" dirty="0">
                <a:latin typeface="+mj-lt"/>
                <a:cs typeface="Segoe UI" panose="020B0502040204020203" pitchFamily="34" charset="0"/>
              </a:rPr>
              <a:t>, </a:t>
            </a:r>
            <a:r>
              <a:rPr lang="hu-HU" sz="2400" dirty="0" err="1">
                <a:latin typeface="+mj-lt"/>
                <a:cs typeface="Segoe UI" panose="020B0502040204020203" pitchFamily="34" charset="0"/>
              </a:rPr>
              <a:t>userControllers</a:t>
            </a:r>
            <a:r>
              <a:rPr lang="hu-HU" sz="2400" dirty="0">
                <a:latin typeface="+mj-lt"/>
                <a:cs typeface="Segoe UI" panose="020B0502040204020203" pitchFamily="34" charset="0"/>
              </a:rPr>
              <a:t>, </a:t>
            </a:r>
            <a:r>
              <a:rPr lang="hu-HU" sz="2400" dirty="0" err="1">
                <a:latin typeface="+mj-lt"/>
                <a:cs typeface="Segoe UI" panose="020B0502040204020203" pitchFamily="34" charset="0"/>
              </a:rPr>
              <a:t>commentControllers</a:t>
            </a:r>
            <a:endParaRPr lang="hu-HU" sz="2400" dirty="0">
              <a:latin typeface="+mj-lt"/>
              <a:cs typeface="Segoe UI" panose="020B0502040204020203" pitchFamily="34" charset="0"/>
            </a:endParaRPr>
          </a:p>
          <a:p>
            <a:pPr marL="342900" indent="-342900" algn="just">
              <a:lnSpc>
                <a:spcPct val="120000"/>
              </a:lnSpc>
              <a:spcBef>
                <a:spcPts val="1200"/>
              </a:spcBef>
              <a:spcAft>
                <a:spcPts val="600"/>
              </a:spcAft>
              <a:buFont typeface="Arial" panose="020B0604020202020204" pitchFamily="34" charset="0"/>
              <a:buChar char="•"/>
              <a:defRPr/>
            </a:pPr>
            <a:r>
              <a:rPr lang="hu-HU" sz="2400" dirty="0" err="1">
                <a:latin typeface="+mj-lt"/>
                <a:cs typeface="Segoe UI" panose="020B0502040204020203" pitchFamily="34" charset="0"/>
              </a:rPr>
              <a:t>Model</a:t>
            </a:r>
            <a:r>
              <a:rPr lang="hu-HU" sz="2400" dirty="0">
                <a:latin typeface="+mj-lt"/>
                <a:cs typeface="Segoe UI" panose="020B0502040204020203" pitchFamily="34" charset="0"/>
              </a:rPr>
              <a:t>: anime, </a:t>
            </a:r>
            <a:r>
              <a:rPr lang="hu-HU" sz="2400" dirty="0" err="1">
                <a:latin typeface="+mj-lt"/>
                <a:cs typeface="Segoe UI" panose="020B0502040204020203" pitchFamily="34" charset="0"/>
              </a:rPr>
              <a:t>category</a:t>
            </a:r>
            <a:r>
              <a:rPr lang="hu-HU" sz="2400" dirty="0">
                <a:latin typeface="+mj-lt"/>
                <a:cs typeface="Segoe UI" panose="020B0502040204020203" pitchFamily="34" charset="0"/>
              </a:rPr>
              <a:t>, </a:t>
            </a:r>
            <a:r>
              <a:rPr lang="hu-HU" sz="2400" dirty="0" err="1">
                <a:latin typeface="+mj-lt"/>
                <a:cs typeface="Segoe UI" panose="020B0502040204020203" pitchFamily="34" charset="0"/>
              </a:rPr>
              <a:t>comments</a:t>
            </a:r>
            <a:r>
              <a:rPr lang="hu-HU" sz="2400" dirty="0">
                <a:latin typeface="+mj-lt"/>
                <a:cs typeface="Segoe UI" panose="020B0502040204020203" pitchFamily="34" charset="0"/>
              </a:rPr>
              <a:t>, </a:t>
            </a:r>
            <a:r>
              <a:rPr lang="hu-HU" sz="2400" dirty="0" err="1">
                <a:latin typeface="+mj-lt"/>
                <a:cs typeface="Segoe UI" panose="020B0502040204020203" pitchFamily="34" charset="0"/>
              </a:rPr>
              <a:t>favoriteanimes</a:t>
            </a:r>
            <a:r>
              <a:rPr lang="hu-HU" sz="2400" dirty="0">
                <a:latin typeface="+mj-lt"/>
                <a:cs typeface="Segoe UI" panose="020B0502040204020203" pitchFamily="34" charset="0"/>
              </a:rPr>
              <a:t>, </a:t>
            </a:r>
            <a:r>
              <a:rPr lang="hu-HU" sz="2400" dirty="0" err="1">
                <a:latin typeface="+mj-lt"/>
                <a:cs typeface="Segoe UI" panose="020B0502040204020203" pitchFamily="34" charset="0"/>
              </a:rPr>
              <a:t>studio</a:t>
            </a:r>
            <a:r>
              <a:rPr lang="hu-HU" sz="2400" dirty="0">
                <a:latin typeface="+mj-lt"/>
                <a:cs typeface="Segoe UI" panose="020B0502040204020203" pitchFamily="34" charset="0"/>
              </a:rPr>
              <a:t>, </a:t>
            </a:r>
            <a:r>
              <a:rPr lang="hu-HU" sz="2400" dirty="0" err="1">
                <a:latin typeface="+mj-lt"/>
                <a:cs typeface="Segoe UI" panose="020B0502040204020203" pitchFamily="34" charset="0"/>
              </a:rPr>
              <a:t>user</a:t>
            </a:r>
            <a:endParaRPr lang="hu-HU" sz="2400" dirty="0">
              <a:latin typeface="+mj-lt"/>
              <a:cs typeface="Segoe UI" panose="020B0502040204020203" pitchFamily="34" charset="0"/>
            </a:endParaRPr>
          </a:p>
          <a:p>
            <a:pPr marL="342900" indent="-342900" algn="just">
              <a:lnSpc>
                <a:spcPct val="120000"/>
              </a:lnSpc>
              <a:spcBef>
                <a:spcPts val="1200"/>
              </a:spcBef>
              <a:spcAft>
                <a:spcPts val="600"/>
              </a:spcAft>
              <a:buFont typeface="Arial" panose="020B0604020202020204" pitchFamily="34" charset="0"/>
              <a:buChar char="•"/>
              <a:defRPr/>
            </a:pPr>
            <a:r>
              <a:rPr lang="hu-HU" sz="2400" dirty="0" err="1">
                <a:latin typeface="+mj-lt"/>
                <a:cs typeface="Segoe UI" panose="020B0502040204020203" pitchFamily="34" charset="0"/>
              </a:rPr>
              <a:t>Routes</a:t>
            </a:r>
            <a:r>
              <a:rPr lang="hu-HU" sz="2400" dirty="0">
                <a:latin typeface="+mj-lt"/>
                <a:cs typeface="Segoe UI" panose="020B0502040204020203" pitchFamily="34" charset="0"/>
              </a:rPr>
              <a:t>: </a:t>
            </a:r>
            <a:r>
              <a:rPr lang="hu-HU" sz="2400" dirty="0" err="1">
                <a:latin typeface="+mj-lt"/>
                <a:cs typeface="Segoe UI" panose="020B0502040204020203" pitchFamily="34" charset="0"/>
              </a:rPr>
              <a:t>animeRoutes</a:t>
            </a:r>
            <a:r>
              <a:rPr lang="hu-HU" sz="2400" dirty="0">
                <a:latin typeface="+mj-lt"/>
                <a:cs typeface="Segoe UI" panose="020B0502040204020203" pitchFamily="34" charset="0"/>
              </a:rPr>
              <a:t>, </a:t>
            </a:r>
            <a:r>
              <a:rPr lang="hu-HU" sz="2400" dirty="0" err="1">
                <a:latin typeface="+mj-lt"/>
                <a:cs typeface="Segoe UI" panose="020B0502040204020203" pitchFamily="34" charset="0"/>
              </a:rPr>
              <a:t>userRoutes</a:t>
            </a:r>
            <a:endParaRPr lang="hu-HU" sz="2400" dirty="0">
              <a:latin typeface="+mj-lt"/>
              <a:cs typeface="Segoe UI" panose="020B0502040204020203" pitchFamily="34" charset="0"/>
            </a:endParaRPr>
          </a:p>
          <a:p>
            <a:pPr marL="342900" indent="-342900" algn="just">
              <a:lnSpc>
                <a:spcPct val="120000"/>
              </a:lnSpc>
              <a:spcBef>
                <a:spcPts val="1200"/>
              </a:spcBef>
              <a:spcAft>
                <a:spcPts val="600"/>
              </a:spcAft>
              <a:buFont typeface="Arial" panose="020B0604020202020204" pitchFamily="34" charset="0"/>
              <a:buChar char="•"/>
              <a:defRPr/>
            </a:pPr>
            <a:r>
              <a:rPr lang="hu-HU" sz="2400" dirty="0" err="1">
                <a:latin typeface="+mj-lt"/>
                <a:cs typeface="Segoe UI" panose="020B0502040204020203" pitchFamily="34" charset="0"/>
              </a:rPr>
              <a:t>Middleware</a:t>
            </a:r>
            <a:r>
              <a:rPr lang="hu-HU" sz="2400" dirty="0">
                <a:latin typeface="+mj-lt"/>
                <a:cs typeface="Segoe UI" panose="020B0502040204020203" pitchFamily="34" charset="0"/>
              </a:rPr>
              <a:t>: </a:t>
            </a:r>
            <a:r>
              <a:rPr lang="hu-HU" sz="2400" dirty="0" err="1">
                <a:latin typeface="+mj-lt"/>
                <a:cs typeface="Segoe UI" panose="020B0502040204020203" pitchFamily="34" charset="0"/>
              </a:rPr>
              <a:t>jsonwebtoken</a:t>
            </a:r>
            <a:endParaRPr lang="hu-HU" sz="2400" dirty="0">
              <a:latin typeface="+mj-lt"/>
              <a:cs typeface="Segoe UI" panose="020B0502040204020203" pitchFamily="34" charset="0"/>
            </a:endParaRPr>
          </a:p>
        </p:txBody>
      </p:sp>
    </p:spTree>
    <p:extLst>
      <p:ext uri="{BB962C8B-B14F-4D97-AF65-F5344CB8AC3E}">
        <p14:creationId xmlns:p14="http://schemas.microsoft.com/office/powerpoint/2010/main" val="8352504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a:xfrm>
            <a:off x="521207" y="448056"/>
            <a:ext cx="11007840" cy="640080"/>
          </a:xfrm>
        </p:spPr>
        <p:txBody>
          <a:bodyPr rtlCol="0">
            <a:normAutofit/>
          </a:bodyPr>
          <a:lstStyle/>
          <a:p>
            <a:pPr rtl="0"/>
            <a:r>
              <a:rPr lang="hu-HU" sz="3200" b="1" i="1" dirty="0" err="1">
                <a:latin typeface="Segoe UI Light" panose="020B0502040204020203" pitchFamily="34" charset="0"/>
                <a:cs typeface="Segoe UI Light" panose="020B0502040204020203" pitchFamily="34" charset="0"/>
              </a:rPr>
              <a:t>Teamwork</a:t>
            </a:r>
            <a:r>
              <a:rPr lang="hu-HU" sz="3200" b="1" i="1" dirty="0">
                <a:latin typeface="Segoe UI Light" panose="020B0502040204020203" pitchFamily="34" charset="0"/>
                <a:cs typeface="Segoe UI Light" panose="020B0502040204020203" pitchFamily="34" charset="0"/>
              </a:rPr>
              <a:t> - Frontend</a:t>
            </a:r>
          </a:p>
        </p:txBody>
      </p:sp>
      <p:sp>
        <p:nvSpPr>
          <p:cNvPr id="9" name="Tartalom helye 17">
            <a:extLst>
              <a:ext uri="{FF2B5EF4-FFF2-40B4-BE49-F238E27FC236}">
                <a16:creationId xmlns:a16="http://schemas.microsoft.com/office/drawing/2014/main" id="{30291B76-A404-617A-5496-52449B03725D}"/>
              </a:ext>
            </a:extLst>
          </p:cNvPr>
          <p:cNvSpPr txBox="1">
            <a:spLocks/>
          </p:cNvSpPr>
          <p:nvPr/>
        </p:nvSpPr>
        <p:spPr>
          <a:xfrm>
            <a:off x="521207" y="1345315"/>
            <a:ext cx="11007840" cy="506462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1200"/>
              </a:spcBef>
              <a:spcAft>
                <a:spcPts val="600"/>
              </a:spcAft>
              <a:defRPr/>
            </a:pPr>
            <a:endParaRPr lang="hu-HU" sz="2400" dirty="0">
              <a:latin typeface="+mj-lt"/>
              <a:cs typeface="Segoe UI" panose="020B0502040204020203" pitchFamily="34" charset="0"/>
            </a:endParaRPr>
          </a:p>
        </p:txBody>
      </p:sp>
      <p:sp>
        <p:nvSpPr>
          <p:cNvPr id="4" name="Szövegdoboz 3">
            <a:extLst>
              <a:ext uri="{FF2B5EF4-FFF2-40B4-BE49-F238E27FC236}">
                <a16:creationId xmlns:a16="http://schemas.microsoft.com/office/drawing/2014/main" id="{7D5E6656-20B8-D3F5-E858-617F85D195D0}"/>
              </a:ext>
            </a:extLst>
          </p:cNvPr>
          <p:cNvSpPr txBox="1"/>
          <p:nvPr/>
        </p:nvSpPr>
        <p:spPr>
          <a:xfrm>
            <a:off x="521207" y="1652495"/>
            <a:ext cx="11149586" cy="4076950"/>
          </a:xfrm>
          <a:prstGeom prst="rect">
            <a:avLst/>
          </a:prstGeom>
          <a:noFill/>
        </p:spPr>
        <p:txBody>
          <a:bodyPr wrap="square">
            <a:spAutoFit/>
          </a:bodyPr>
          <a:lstStyle/>
          <a:p>
            <a:pPr algn="ctr">
              <a:lnSpc>
                <a:spcPct val="120000"/>
              </a:lnSpc>
              <a:spcBef>
                <a:spcPts val="1200"/>
              </a:spcBef>
              <a:spcAft>
                <a:spcPts val="600"/>
              </a:spcAft>
              <a:defRPr/>
            </a:pPr>
            <a:r>
              <a:rPr lang="hu-HU" sz="2400" b="1" dirty="0">
                <a:latin typeface="+mj-lt"/>
                <a:cs typeface="Segoe UI" panose="020B0502040204020203" pitchFamily="34" charset="0"/>
              </a:rPr>
              <a:t>Kovács Pál Roland</a:t>
            </a:r>
          </a:p>
          <a:p>
            <a:pPr marL="342900" indent="-342900">
              <a:lnSpc>
                <a:spcPct val="120000"/>
              </a:lnSpc>
              <a:spcBef>
                <a:spcPts val="1200"/>
              </a:spcBef>
              <a:spcAft>
                <a:spcPts val="600"/>
              </a:spcAft>
              <a:buFont typeface="Arial" panose="020B0604020202020204" pitchFamily="34" charset="0"/>
              <a:buChar char="•"/>
              <a:defRPr/>
            </a:pPr>
            <a:r>
              <a:rPr lang="hu-HU" sz="2400" dirty="0">
                <a:latin typeface="+mj-lt"/>
                <a:cs typeface="Segoe UI" panose="020B0502040204020203" pitchFamily="34" charset="0"/>
              </a:rPr>
              <a:t>Design</a:t>
            </a:r>
          </a:p>
          <a:p>
            <a:pPr marL="342900" indent="-342900">
              <a:lnSpc>
                <a:spcPct val="120000"/>
              </a:lnSpc>
              <a:spcBef>
                <a:spcPts val="1200"/>
              </a:spcBef>
              <a:spcAft>
                <a:spcPts val="600"/>
              </a:spcAft>
              <a:buFont typeface="Arial" panose="020B0604020202020204" pitchFamily="34" charset="0"/>
              <a:buChar char="•"/>
              <a:defRPr/>
            </a:pPr>
            <a:r>
              <a:rPr lang="hu-HU" sz="2400" dirty="0" err="1">
                <a:latin typeface="+mj-lt"/>
                <a:cs typeface="Segoe UI" panose="020B0502040204020203" pitchFamily="34" charset="0"/>
              </a:rPr>
              <a:t>Components</a:t>
            </a:r>
            <a:r>
              <a:rPr lang="hu-HU" sz="2400" dirty="0">
                <a:latin typeface="+mj-lt"/>
                <a:cs typeface="Segoe UI" panose="020B0502040204020203" pitchFamily="34" charset="0"/>
              </a:rPr>
              <a:t>: </a:t>
            </a:r>
            <a:r>
              <a:rPr lang="hu-HU" sz="2400" dirty="0" err="1">
                <a:latin typeface="+mj-lt"/>
                <a:cs typeface="Segoe UI" panose="020B0502040204020203" pitchFamily="34" charset="0"/>
              </a:rPr>
              <a:t>header</a:t>
            </a:r>
            <a:r>
              <a:rPr lang="hu-HU" sz="2400" dirty="0">
                <a:latin typeface="+mj-lt"/>
                <a:cs typeface="Segoe UI" panose="020B0502040204020203" pitchFamily="34" charset="0"/>
              </a:rPr>
              <a:t>, logoutButton</a:t>
            </a:r>
          </a:p>
          <a:p>
            <a:pPr marL="342900" indent="-342900">
              <a:lnSpc>
                <a:spcPct val="120000"/>
              </a:lnSpc>
              <a:spcBef>
                <a:spcPts val="1200"/>
              </a:spcBef>
              <a:spcAft>
                <a:spcPts val="600"/>
              </a:spcAft>
              <a:buFont typeface="Arial" panose="020B0604020202020204" pitchFamily="34" charset="0"/>
              <a:buChar char="•"/>
              <a:defRPr/>
            </a:pPr>
            <a:r>
              <a:rPr lang="hu-HU" sz="2400" dirty="0" err="1">
                <a:latin typeface="+mj-lt"/>
                <a:cs typeface="Segoe UI" panose="020B0502040204020203" pitchFamily="34" charset="0"/>
              </a:rPr>
              <a:t>Pages</a:t>
            </a:r>
            <a:r>
              <a:rPr lang="hu-HU" sz="2400" dirty="0">
                <a:latin typeface="+mj-lt"/>
                <a:cs typeface="Segoe UI" panose="020B0502040204020203" pitchFamily="34" charset="0"/>
              </a:rPr>
              <a:t>: Account, </a:t>
            </a:r>
            <a:r>
              <a:rPr lang="hu-HU" sz="2400" dirty="0" err="1">
                <a:latin typeface="+mj-lt"/>
                <a:cs typeface="Segoe UI" panose="020B0502040204020203" pitchFamily="34" charset="0"/>
              </a:rPr>
              <a:t>AdminDashboard</a:t>
            </a:r>
            <a:r>
              <a:rPr lang="hu-HU" sz="2400" dirty="0">
                <a:latin typeface="+mj-lt"/>
                <a:cs typeface="Segoe UI" panose="020B0502040204020203" pitchFamily="34" charset="0"/>
              </a:rPr>
              <a:t>, </a:t>
            </a:r>
            <a:r>
              <a:rPr lang="hu-HU" sz="2400" dirty="0" err="1">
                <a:latin typeface="+mj-lt"/>
                <a:cs typeface="Segoe UI" panose="020B0502040204020203" pitchFamily="34" charset="0"/>
              </a:rPr>
              <a:t>AnimeDashboard</a:t>
            </a:r>
            <a:r>
              <a:rPr lang="hu-HU" sz="2400" dirty="0">
                <a:latin typeface="+mj-lt"/>
                <a:cs typeface="Segoe UI" panose="020B0502040204020203" pitchFamily="34" charset="0"/>
              </a:rPr>
              <a:t>, </a:t>
            </a:r>
            <a:r>
              <a:rPr lang="hu-HU" sz="2400" dirty="0" err="1">
                <a:latin typeface="+mj-lt"/>
                <a:cs typeface="Segoe UI" panose="020B0502040204020203" pitchFamily="34" charset="0"/>
              </a:rPr>
              <a:t>ProfileDashboard</a:t>
            </a:r>
            <a:r>
              <a:rPr lang="hu-HU" sz="2400" dirty="0">
                <a:latin typeface="+mj-lt"/>
                <a:cs typeface="Segoe UI" panose="020B0502040204020203" pitchFamily="34" charset="0"/>
              </a:rPr>
              <a:t>, animes, </a:t>
            </a:r>
            <a:r>
              <a:rPr lang="hu-HU" sz="2400" dirty="0" err="1">
                <a:latin typeface="+mj-lt"/>
                <a:cs typeface="Segoe UI" panose="020B0502040204020203" pitchFamily="34" charset="0"/>
              </a:rPr>
              <a:t>animescreen</a:t>
            </a:r>
            <a:r>
              <a:rPr lang="hu-HU" sz="2400" dirty="0">
                <a:latin typeface="+mj-lt"/>
                <a:cs typeface="Segoe UI" panose="020B0502040204020203" pitchFamily="34" charset="0"/>
              </a:rPr>
              <a:t>, </a:t>
            </a:r>
            <a:r>
              <a:rPr lang="hu-HU" sz="2400" dirty="0" err="1">
                <a:latin typeface="+mj-lt"/>
                <a:cs typeface="Segoe UI" panose="020B0502040204020203" pitchFamily="34" charset="0"/>
              </a:rPr>
              <a:t>changeProfileDetails</a:t>
            </a:r>
            <a:r>
              <a:rPr lang="hu-HU" sz="2400" dirty="0">
                <a:latin typeface="+mj-lt"/>
                <a:cs typeface="Segoe UI" panose="020B0502040204020203" pitchFamily="34" charset="0"/>
              </a:rPr>
              <a:t>, </a:t>
            </a:r>
            <a:r>
              <a:rPr lang="hu-HU" sz="2400" dirty="0" err="1">
                <a:latin typeface="+mj-lt"/>
                <a:cs typeface="Segoe UI" panose="020B0502040204020203" pitchFamily="34" charset="0"/>
              </a:rPr>
              <a:t>favoriteanime</a:t>
            </a:r>
            <a:r>
              <a:rPr lang="hu-HU" sz="2400" dirty="0">
                <a:latin typeface="+mj-lt"/>
                <a:cs typeface="Segoe UI" panose="020B0502040204020203" pitchFamily="34" charset="0"/>
              </a:rPr>
              <a:t>, </a:t>
            </a:r>
            <a:r>
              <a:rPr lang="hu-HU" sz="2400" dirty="0" err="1">
                <a:latin typeface="+mj-lt"/>
                <a:cs typeface="Segoe UI" panose="020B0502040204020203" pitchFamily="34" charset="0"/>
              </a:rPr>
              <a:t>home</a:t>
            </a:r>
            <a:r>
              <a:rPr lang="hu-HU" sz="2400" dirty="0">
                <a:latin typeface="+mj-lt"/>
                <a:cs typeface="Segoe UI" panose="020B0502040204020203" pitchFamily="34" charset="0"/>
              </a:rPr>
              <a:t>, login, </a:t>
            </a:r>
            <a:r>
              <a:rPr lang="hu-HU" sz="2400" dirty="0" err="1">
                <a:latin typeface="+mj-lt"/>
                <a:cs typeface="Segoe UI" panose="020B0502040204020203" pitchFamily="34" charset="0"/>
              </a:rPr>
              <a:t>register</a:t>
            </a:r>
            <a:r>
              <a:rPr lang="hu-HU" sz="2400" dirty="0">
                <a:latin typeface="+mj-lt"/>
                <a:cs typeface="Segoe UI" panose="020B0502040204020203" pitchFamily="34" charset="0"/>
              </a:rPr>
              <a:t>, </a:t>
            </a:r>
            <a:r>
              <a:rPr lang="hu-HU" sz="2400" dirty="0" err="1">
                <a:latin typeface="+mj-lt"/>
                <a:cs typeface="Segoe UI" panose="020B0502040204020203" pitchFamily="34" charset="0"/>
              </a:rPr>
              <a:t>profilepicture</a:t>
            </a:r>
            <a:endParaRPr lang="hu-HU" sz="2400" dirty="0">
              <a:latin typeface="+mj-lt"/>
              <a:cs typeface="Segoe UI" panose="020B0502040204020203" pitchFamily="34" charset="0"/>
            </a:endParaRPr>
          </a:p>
          <a:p>
            <a:pPr marL="342900" indent="-342900">
              <a:lnSpc>
                <a:spcPct val="120000"/>
              </a:lnSpc>
              <a:spcBef>
                <a:spcPts val="1200"/>
              </a:spcBef>
              <a:spcAft>
                <a:spcPts val="600"/>
              </a:spcAft>
              <a:buFont typeface="Arial" panose="020B0604020202020204" pitchFamily="34" charset="0"/>
              <a:buChar char="•"/>
              <a:defRPr/>
            </a:pPr>
            <a:r>
              <a:rPr lang="hu-HU" sz="2400" dirty="0" err="1">
                <a:latin typeface="+mj-lt"/>
                <a:cs typeface="Segoe UI" panose="020B0502040204020203" pitchFamily="34" charset="0"/>
              </a:rPr>
              <a:t>Hooks</a:t>
            </a:r>
            <a:r>
              <a:rPr lang="hu-HU" sz="2400" dirty="0">
                <a:latin typeface="+mj-lt"/>
                <a:cs typeface="Segoe UI" panose="020B0502040204020203" pitchFamily="34" charset="0"/>
              </a:rPr>
              <a:t>: </a:t>
            </a:r>
            <a:r>
              <a:rPr lang="hu-HU" sz="2400" dirty="0" err="1">
                <a:latin typeface="+mj-lt"/>
                <a:cs typeface="Segoe UI" panose="020B0502040204020203" pitchFamily="34" charset="0"/>
              </a:rPr>
              <a:t>useAnimeContext</a:t>
            </a:r>
            <a:r>
              <a:rPr lang="hu-HU" sz="2400" dirty="0">
                <a:latin typeface="+mj-lt"/>
                <a:cs typeface="Segoe UI" panose="020B0502040204020203" pitchFamily="34" charset="0"/>
              </a:rPr>
              <a:t>, </a:t>
            </a:r>
            <a:r>
              <a:rPr lang="hu-HU" sz="2400" dirty="0" err="1">
                <a:latin typeface="+mj-lt"/>
                <a:cs typeface="Segoe UI" panose="020B0502040204020203" pitchFamily="34" charset="0"/>
              </a:rPr>
              <a:t>usegetuserinfo</a:t>
            </a:r>
            <a:r>
              <a:rPr lang="hu-HU" sz="2400" dirty="0">
                <a:latin typeface="+mj-lt"/>
                <a:cs typeface="Segoe UI" panose="020B0502040204020203" pitchFamily="34" charset="0"/>
              </a:rPr>
              <a:t>, </a:t>
            </a:r>
            <a:r>
              <a:rPr lang="hu-HU" sz="2400" dirty="0" err="1">
                <a:latin typeface="+mj-lt"/>
                <a:cs typeface="Segoe UI" panose="020B0502040204020203" pitchFamily="34" charset="0"/>
              </a:rPr>
              <a:t>useUserContext</a:t>
            </a:r>
            <a:endParaRPr lang="hu-HU" sz="2400" dirty="0">
              <a:latin typeface="+mj-lt"/>
              <a:cs typeface="Segoe UI" panose="020B0502040204020203" pitchFamily="34" charset="0"/>
            </a:endParaRPr>
          </a:p>
        </p:txBody>
      </p:sp>
    </p:spTree>
    <p:extLst>
      <p:ext uri="{BB962C8B-B14F-4D97-AF65-F5344CB8AC3E}">
        <p14:creationId xmlns:p14="http://schemas.microsoft.com/office/powerpoint/2010/main" val="18697837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a:xfrm>
            <a:off x="521207" y="448056"/>
            <a:ext cx="11007840" cy="640080"/>
          </a:xfrm>
        </p:spPr>
        <p:txBody>
          <a:bodyPr rtlCol="0">
            <a:normAutofit/>
          </a:bodyPr>
          <a:lstStyle/>
          <a:p>
            <a:pPr rtl="0"/>
            <a:r>
              <a:rPr lang="hu-HU" sz="3200" b="1" i="1" dirty="0" err="1">
                <a:latin typeface="Segoe UI Light" panose="020B0502040204020203" pitchFamily="34" charset="0"/>
                <a:cs typeface="Segoe UI Light" panose="020B0502040204020203" pitchFamily="34" charset="0"/>
              </a:rPr>
              <a:t>Teamwork</a:t>
            </a:r>
            <a:r>
              <a:rPr lang="hu-HU" sz="3200" b="1" i="1" dirty="0">
                <a:latin typeface="Segoe UI Light" panose="020B0502040204020203" pitchFamily="34" charset="0"/>
                <a:cs typeface="Segoe UI Light" panose="020B0502040204020203" pitchFamily="34" charset="0"/>
              </a:rPr>
              <a:t> - </a:t>
            </a:r>
            <a:r>
              <a:rPr lang="hu-HU" sz="3200" b="1" i="1" dirty="0" err="1">
                <a:latin typeface="Segoe UI Light" panose="020B0502040204020203" pitchFamily="34" charset="0"/>
                <a:cs typeface="Segoe UI Light" panose="020B0502040204020203" pitchFamily="34" charset="0"/>
              </a:rPr>
              <a:t>Database</a:t>
            </a:r>
            <a:endParaRPr lang="hu-HU" sz="3200" b="1" i="1" dirty="0">
              <a:latin typeface="Segoe UI Light" panose="020B0502040204020203" pitchFamily="34" charset="0"/>
              <a:cs typeface="Segoe UI Light" panose="020B0502040204020203" pitchFamily="34" charset="0"/>
            </a:endParaRPr>
          </a:p>
        </p:txBody>
      </p:sp>
      <p:sp>
        <p:nvSpPr>
          <p:cNvPr id="9" name="Tartalom helye 17">
            <a:extLst>
              <a:ext uri="{FF2B5EF4-FFF2-40B4-BE49-F238E27FC236}">
                <a16:creationId xmlns:a16="http://schemas.microsoft.com/office/drawing/2014/main" id="{30291B76-A404-617A-5496-52449B03725D}"/>
              </a:ext>
            </a:extLst>
          </p:cNvPr>
          <p:cNvSpPr txBox="1">
            <a:spLocks/>
          </p:cNvSpPr>
          <p:nvPr/>
        </p:nvSpPr>
        <p:spPr>
          <a:xfrm>
            <a:off x="521207" y="1345315"/>
            <a:ext cx="11007840" cy="506462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1200"/>
              </a:spcBef>
              <a:spcAft>
                <a:spcPts val="600"/>
              </a:spcAft>
              <a:defRPr/>
            </a:pPr>
            <a:endParaRPr lang="hu-HU" sz="2400" dirty="0">
              <a:latin typeface="+mj-lt"/>
              <a:cs typeface="Segoe UI" panose="020B0502040204020203" pitchFamily="34" charset="0"/>
            </a:endParaRPr>
          </a:p>
        </p:txBody>
      </p:sp>
      <p:sp>
        <p:nvSpPr>
          <p:cNvPr id="4" name="Szövegdoboz 3">
            <a:extLst>
              <a:ext uri="{FF2B5EF4-FFF2-40B4-BE49-F238E27FC236}">
                <a16:creationId xmlns:a16="http://schemas.microsoft.com/office/drawing/2014/main" id="{7D5E6656-20B8-D3F5-E858-617F85D195D0}"/>
              </a:ext>
            </a:extLst>
          </p:cNvPr>
          <p:cNvSpPr txBox="1"/>
          <p:nvPr/>
        </p:nvSpPr>
        <p:spPr>
          <a:xfrm>
            <a:off x="521207" y="1652495"/>
            <a:ext cx="11149586" cy="3479158"/>
          </a:xfrm>
          <a:prstGeom prst="rect">
            <a:avLst/>
          </a:prstGeom>
          <a:noFill/>
        </p:spPr>
        <p:txBody>
          <a:bodyPr wrap="square">
            <a:spAutoFit/>
          </a:bodyPr>
          <a:lstStyle/>
          <a:p>
            <a:pPr algn="ctr">
              <a:lnSpc>
                <a:spcPct val="120000"/>
              </a:lnSpc>
              <a:spcBef>
                <a:spcPts val="1200"/>
              </a:spcBef>
              <a:spcAft>
                <a:spcPts val="600"/>
              </a:spcAft>
              <a:defRPr/>
            </a:pPr>
            <a:r>
              <a:rPr lang="hu-HU" sz="2400" b="1" dirty="0">
                <a:latin typeface="+mj-lt"/>
                <a:cs typeface="Segoe UI" panose="020B0502040204020203" pitchFamily="34" charset="0"/>
              </a:rPr>
              <a:t>Lovas Ádám</a:t>
            </a:r>
          </a:p>
          <a:p>
            <a:pPr marL="342900" indent="-342900">
              <a:lnSpc>
                <a:spcPct val="120000"/>
              </a:lnSpc>
              <a:spcBef>
                <a:spcPts val="1200"/>
              </a:spcBef>
              <a:spcAft>
                <a:spcPts val="600"/>
              </a:spcAft>
              <a:buFont typeface="Arial" panose="020B0604020202020204" pitchFamily="34" charset="0"/>
              <a:buChar char="•"/>
              <a:defRPr/>
            </a:pPr>
            <a:r>
              <a:rPr lang="hu-HU" sz="2800" dirty="0" err="1">
                <a:latin typeface="+mj-lt"/>
                <a:cs typeface="Segoe UI" panose="020B0502040204020203" pitchFamily="34" charset="0"/>
              </a:rPr>
              <a:t>Plan</a:t>
            </a:r>
            <a:r>
              <a:rPr lang="hu-HU" sz="2800" dirty="0">
                <a:latin typeface="+mj-lt"/>
                <a:cs typeface="Segoe UI" panose="020B0502040204020203" pitchFamily="34" charset="0"/>
              </a:rPr>
              <a:t> </a:t>
            </a:r>
            <a:r>
              <a:rPr lang="hu-HU" sz="2800" dirty="0" err="1">
                <a:latin typeface="+mj-lt"/>
                <a:cs typeface="Segoe UI" panose="020B0502040204020203" pitchFamily="34" charset="0"/>
              </a:rPr>
              <a:t>the</a:t>
            </a:r>
            <a:r>
              <a:rPr lang="hu-HU" sz="2800" dirty="0">
                <a:latin typeface="+mj-lt"/>
                <a:cs typeface="Segoe UI" panose="020B0502040204020203" pitchFamily="34" charset="0"/>
              </a:rPr>
              <a:t> </a:t>
            </a:r>
            <a:r>
              <a:rPr lang="hu-HU" sz="2800" dirty="0" err="1">
                <a:latin typeface="+mj-lt"/>
                <a:cs typeface="Segoe UI" panose="020B0502040204020203" pitchFamily="34" charset="0"/>
              </a:rPr>
              <a:t>databse</a:t>
            </a:r>
            <a:endParaRPr lang="hu-HU" sz="2800" dirty="0">
              <a:latin typeface="+mj-lt"/>
              <a:cs typeface="Segoe UI" panose="020B0502040204020203" pitchFamily="34" charset="0"/>
            </a:endParaRPr>
          </a:p>
          <a:p>
            <a:pPr marL="342900" indent="-342900">
              <a:lnSpc>
                <a:spcPct val="120000"/>
              </a:lnSpc>
              <a:spcBef>
                <a:spcPts val="1200"/>
              </a:spcBef>
              <a:spcAft>
                <a:spcPts val="600"/>
              </a:spcAft>
              <a:buFont typeface="Arial" panose="020B0604020202020204" pitchFamily="34" charset="0"/>
              <a:buChar char="•"/>
              <a:defRPr/>
            </a:pPr>
            <a:r>
              <a:rPr lang="hu-HU" sz="2800" dirty="0" err="1">
                <a:latin typeface="+mj-lt"/>
                <a:cs typeface="Segoe UI" panose="020B0502040204020203" pitchFamily="34" charset="0"/>
              </a:rPr>
              <a:t>Find</a:t>
            </a:r>
            <a:r>
              <a:rPr lang="hu-HU" sz="2800" dirty="0">
                <a:latin typeface="+mj-lt"/>
                <a:cs typeface="Segoe UI" panose="020B0502040204020203" pitchFamily="34" charset="0"/>
              </a:rPr>
              <a:t> </a:t>
            </a:r>
            <a:r>
              <a:rPr lang="hu-HU" sz="2800" dirty="0" err="1">
                <a:latin typeface="+mj-lt"/>
                <a:cs typeface="Segoe UI" panose="020B0502040204020203" pitchFamily="34" charset="0"/>
              </a:rPr>
              <a:t>images</a:t>
            </a:r>
            <a:endParaRPr lang="hu-HU" sz="2800" dirty="0">
              <a:latin typeface="+mj-lt"/>
              <a:cs typeface="Segoe UI" panose="020B0502040204020203" pitchFamily="34" charset="0"/>
            </a:endParaRPr>
          </a:p>
          <a:p>
            <a:pPr marL="342900" indent="-342900">
              <a:lnSpc>
                <a:spcPct val="120000"/>
              </a:lnSpc>
              <a:spcBef>
                <a:spcPts val="1200"/>
              </a:spcBef>
              <a:spcAft>
                <a:spcPts val="600"/>
              </a:spcAft>
              <a:buFont typeface="Arial" panose="020B0604020202020204" pitchFamily="34" charset="0"/>
              <a:buChar char="•"/>
              <a:defRPr/>
            </a:pPr>
            <a:r>
              <a:rPr lang="hu-HU" sz="2800" dirty="0" err="1">
                <a:latin typeface="+mj-lt"/>
                <a:cs typeface="Segoe UI" panose="020B0502040204020203" pitchFamily="34" charset="0"/>
              </a:rPr>
              <a:t>Made</a:t>
            </a:r>
            <a:r>
              <a:rPr lang="hu-HU" sz="2800" dirty="0">
                <a:latin typeface="+mj-lt"/>
                <a:cs typeface="Segoe UI" panose="020B0502040204020203" pitchFamily="34" charset="0"/>
              </a:rPr>
              <a:t> </a:t>
            </a:r>
            <a:r>
              <a:rPr lang="hu-HU" sz="2800" dirty="0" err="1">
                <a:latin typeface="+mj-lt"/>
                <a:cs typeface="Segoe UI" panose="020B0502040204020203" pitchFamily="34" charset="0"/>
              </a:rPr>
              <a:t>the</a:t>
            </a:r>
            <a:r>
              <a:rPr lang="hu-HU" sz="2800" dirty="0">
                <a:latin typeface="+mj-lt"/>
                <a:cs typeface="Segoe UI" panose="020B0502040204020203" pitchFamily="34" charset="0"/>
              </a:rPr>
              <a:t> </a:t>
            </a:r>
            <a:r>
              <a:rPr lang="hu-HU" sz="2800" dirty="0" err="1">
                <a:latin typeface="+mj-lt"/>
                <a:cs typeface="Segoe UI" panose="020B0502040204020203" pitchFamily="34" charset="0"/>
              </a:rPr>
              <a:t>diagrams</a:t>
            </a:r>
            <a:endParaRPr lang="hu-HU" sz="2800" dirty="0">
              <a:latin typeface="+mj-lt"/>
              <a:cs typeface="Segoe UI" panose="020B0502040204020203" pitchFamily="34" charset="0"/>
            </a:endParaRPr>
          </a:p>
          <a:p>
            <a:pPr marL="342900" indent="-342900">
              <a:lnSpc>
                <a:spcPct val="120000"/>
              </a:lnSpc>
              <a:spcBef>
                <a:spcPts val="1200"/>
              </a:spcBef>
              <a:spcAft>
                <a:spcPts val="600"/>
              </a:spcAft>
              <a:buFont typeface="Arial" panose="020B0604020202020204" pitchFamily="34" charset="0"/>
              <a:buChar char="•"/>
              <a:defRPr/>
            </a:pPr>
            <a:r>
              <a:rPr lang="hu-HU" sz="2800" dirty="0" err="1">
                <a:latin typeface="+mj-lt"/>
                <a:cs typeface="Segoe UI" panose="020B0502040204020203" pitchFamily="34" charset="0"/>
              </a:rPr>
              <a:t>Fill</a:t>
            </a:r>
            <a:r>
              <a:rPr lang="hu-HU" sz="2800" dirty="0">
                <a:latin typeface="+mj-lt"/>
                <a:cs typeface="Segoe UI" panose="020B0502040204020203" pitchFamily="34" charset="0"/>
              </a:rPr>
              <a:t> </a:t>
            </a:r>
            <a:r>
              <a:rPr lang="hu-HU" sz="2800" dirty="0" err="1">
                <a:latin typeface="+mj-lt"/>
                <a:cs typeface="Segoe UI" panose="020B0502040204020203" pitchFamily="34" charset="0"/>
              </a:rPr>
              <a:t>the</a:t>
            </a:r>
            <a:r>
              <a:rPr lang="hu-HU" sz="2800" dirty="0">
                <a:latin typeface="+mj-lt"/>
                <a:cs typeface="Segoe UI" panose="020B0502040204020203" pitchFamily="34" charset="0"/>
              </a:rPr>
              <a:t> </a:t>
            </a:r>
            <a:r>
              <a:rPr lang="hu-HU" sz="2800" dirty="0" err="1">
                <a:latin typeface="+mj-lt"/>
                <a:cs typeface="Segoe UI" panose="020B0502040204020203" pitchFamily="34" charset="0"/>
              </a:rPr>
              <a:t>database</a:t>
            </a:r>
            <a:endParaRPr lang="hu-HU" sz="2400" dirty="0">
              <a:latin typeface="+mj-lt"/>
              <a:cs typeface="Segoe UI" panose="020B0502040204020203" pitchFamily="34" charset="0"/>
            </a:endParaRPr>
          </a:p>
        </p:txBody>
      </p:sp>
    </p:spTree>
    <p:extLst>
      <p:ext uri="{BB962C8B-B14F-4D97-AF65-F5344CB8AC3E}">
        <p14:creationId xmlns:p14="http://schemas.microsoft.com/office/powerpoint/2010/main" val="15396226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a:xfrm>
            <a:off x="521207" y="448056"/>
            <a:ext cx="11007840" cy="640080"/>
          </a:xfrm>
        </p:spPr>
        <p:txBody>
          <a:bodyPr rtlCol="0">
            <a:normAutofit/>
          </a:bodyPr>
          <a:lstStyle/>
          <a:p>
            <a:pPr rtl="0"/>
            <a:r>
              <a:rPr lang="hu-HU" sz="3200" b="1" i="1" dirty="0" err="1">
                <a:latin typeface="Segoe UI Light" panose="020B0502040204020203" pitchFamily="34" charset="0"/>
                <a:cs typeface="Segoe UI Light" panose="020B0502040204020203" pitchFamily="34" charset="0"/>
              </a:rPr>
              <a:t>Publication</a:t>
            </a:r>
            <a:endParaRPr lang="hu-HU" sz="3200" b="1" i="1" dirty="0">
              <a:latin typeface="Segoe UI Light" panose="020B0502040204020203" pitchFamily="34" charset="0"/>
              <a:cs typeface="Segoe UI Light" panose="020B0502040204020203" pitchFamily="34" charset="0"/>
            </a:endParaRPr>
          </a:p>
        </p:txBody>
      </p:sp>
      <p:sp>
        <p:nvSpPr>
          <p:cNvPr id="9" name="Tartalom helye 17">
            <a:extLst>
              <a:ext uri="{FF2B5EF4-FFF2-40B4-BE49-F238E27FC236}">
                <a16:creationId xmlns:a16="http://schemas.microsoft.com/office/drawing/2014/main" id="{30291B76-A404-617A-5496-52449B03725D}"/>
              </a:ext>
            </a:extLst>
          </p:cNvPr>
          <p:cNvSpPr txBox="1">
            <a:spLocks/>
          </p:cNvSpPr>
          <p:nvPr/>
        </p:nvSpPr>
        <p:spPr>
          <a:xfrm>
            <a:off x="521207" y="1345315"/>
            <a:ext cx="11007840" cy="506462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1200"/>
              </a:spcBef>
              <a:spcAft>
                <a:spcPts val="600"/>
              </a:spcAft>
              <a:defRPr/>
            </a:pPr>
            <a:endParaRPr lang="hu-HU" sz="2400" dirty="0">
              <a:latin typeface="+mj-lt"/>
              <a:cs typeface="Segoe UI" panose="020B0502040204020203" pitchFamily="34" charset="0"/>
            </a:endParaRPr>
          </a:p>
        </p:txBody>
      </p:sp>
      <p:sp>
        <p:nvSpPr>
          <p:cNvPr id="5" name="Szövegdoboz 4">
            <a:extLst>
              <a:ext uri="{FF2B5EF4-FFF2-40B4-BE49-F238E27FC236}">
                <a16:creationId xmlns:a16="http://schemas.microsoft.com/office/drawing/2014/main" id="{210007D2-63C4-4E2F-8201-F1F0AE78C646}"/>
              </a:ext>
            </a:extLst>
          </p:cNvPr>
          <p:cNvSpPr txBox="1"/>
          <p:nvPr/>
        </p:nvSpPr>
        <p:spPr>
          <a:xfrm>
            <a:off x="662952" y="1586508"/>
            <a:ext cx="6256321" cy="2959721"/>
          </a:xfrm>
          <a:prstGeom prst="rect">
            <a:avLst/>
          </a:prstGeom>
          <a:noFill/>
        </p:spPr>
        <p:txBody>
          <a:bodyPr wrap="square">
            <a:spAutoFit/>
          </a:bodyPr>
          <a:lstStyle/>
          <a:p>
            <a:pPr marL="342900" indent="-342900" algn="just">
              <a:lnSpc>
                <a:spcPct val="120000"/>
              </a:lnSpc>
              <a:spcBef>
                <a:spcPts val="1200"/>
              </a:spcBef>
              <a:spcAft>
                <a:spcPts val="600"/>
              </a:spcAft>
              <a:buFont typeface="Arial" panose="020B0604020202020204" pitchFamily="34" charset="0"/>
              <a:buChar char="•"/>
              <a:defRPr/>
            </a:pPr>
            <a:r>
              <a:rPr lang="hu-HU" sz="2400" dirty="0" err="1">
                <a:latin typeface="+mj-lt"/>
                <a:cs typeface="Segoe UI" panose="020B0502040204020203" pitchFamily="34" charset="0"/>
              </a:rPr>
              <a:t>Github</a:t>
            </a:r>
            <a:r>
              <a:rPr lang="hu-HU" sz="2400" dirty="0">
                <a:latin typeface="+mj-lt"/>
                <a:cs typeface="Segoe UI" panose="020B0502040204020203" pitchFamily="34" charset="0"/>
              </a:rPr>
              <a:t> </a:t>
            </a:r>
            <a:r>
              <a:rPr lang="hu-HU" sz="2400" dirty="0" err="1">
                <a:latin typeface="+mj-lt"/>
                <a:cs typeface="Segoe UI" panose="020B0502040204020203" pitchFamily="34" charset="0"/>
              </a:rPr>
              <a:t>repository</a:t>
            </a:r>
            <a:r>
              <a:rPr lang="hu-HU" sz="2400" dirty="0">
                <a:latin typeface="+mj-lt"/>
                <a:cs typeface="Segoe UI" panose="020B0502040204020203" pitchFamily="34" charset="0"/>
              </a:rPr>
              <a:t> – </a:t>
            </a:r>
            <a:r>
              <a:rPr lang="hu-HU" sz="2400" dirty="0" err="1">
                <a:latin typeface="+mj-lt"/>
                <a:cs typeface="Segoe UI" panose="020B0502040204020203" pitchFamily="34" charset="0"/>
              </a:rPr>
              <a:t>for</a:t>
            </a:r>
            <a:r>
              <a:rPr lang="hu-HU" sz="2400" dirty="0">
                <a:latin typeface="+mj-lt"/>
                <a:cs typeface="Segoe UI" panose="020B0502040204020203" pitchFamily="34" charset="0"/>
              </a:rPr>
              <a:t> web </a:t>
            </a:r>
            <a:r>
              <a:rPr lang="hu-HU" sz="2400" dirty="0" err="1">
                <a:latin typeface="+mj-lt"/>
                <a:cs typeface="Segoe UI" panose="020B0502040204020203" pitchFamily="34" charset="0"/>
              </a:rPr>
              <a:t>storage</a:t>
            </a:r>
            <a:endParaRPr lang="hu-HU" sz="2400" dirty="0">
              <a:latin typeface="+mj-lt"/>
              <a:cs typeface="Segoe UI" panose="020B0502040204020203" pitchFamily="34" charset="0"/>
            </a:endParaRPr>
          </a:p>
          <a:p>
            <a:pPr marL="342900" indent="-342900" algn="just">
              <a:lnSpc>
                <a:spcPct val="120000"/>
              </a:lnSpc>
              <a:spcBef>
                <a:spcPts val="1200"/>
              </a:spcBef>
              <a:spcAft>
                <a:spcPts val="600"/>
              </a:spcAft>
              <a:buFont typeface="Arial" panose="020B0604020202020204" pitchFamily="34" charset="0"/>
              <a:buChar char="•"/>
              <a:defRPr/>
            </a:pPr>
            <a:r>
              <a:rPr lang="hu-HU" sz="2400" dirty="0" err="1">
                <a:latin typeface="+mj-lt"/>
                <a:cs typeface="Segoe UI" panose="020B0502040204020203" pitchFamily="34" charset="0"/>
              </a:rPr>
              <a:t>Render</a:t>
            </a:r>
            <a:r>
              <a:rPr lang="hu-HU" sz="2400" dirty="0">
                <a:latin typeface="+mj-lt"/>
                <a:cs typeface="Segoe UI" panose="020B0502040204020203" pitchFamily="34" charset="0"/>
              </a:rPr>
              <a:t> – </a:t>
            </a:r>
            <a:r>
              <a:rPr lang="hu-HU" sz="2400" dirty="0" err="1">
                <a:latin typeface="+mj-lt"/>
                <a:cs typeface="Segoe UI" panose="020B0502040204020203" pitchFamily="34" charset="0"/>
              </a:rPr>
              <a:t>Node</a:t>
            </a:r>
            <a:r>
              <a:rPr lang="hu-HU" sz="2400" dirty="0">
                <a:latin typeface="+mj-lt"/>
                <a:cs typeface="Segoe UI" panose="020B0502040204020203" pitchFamily="34" charset="0"/>
              </a:rPr>
              <a:t> server </a:t>
            </a:r>
            <a:r>
              <a:rPr lang="hu-HU" sz="2400" dirty="0" err="1">
                <a:latin typeface="+mj-lt"/>
                <a:cs typeface="Segoe UI" panose="020B0502040204020203" pitchFamily="34" charset="0"/>
              </a:rPr>
              <a:t>runs</a:t>
            </a:r>
            <a:r>
              <a:rPr lang="hu-HU" sz="2400" dirty="0">
                <a:latin typeface="+mj-lt"/>
                <a:cs typeface="Segoe UI" panose="020B0502040204020203" pitchFamily="34" charset="0"/>
              </a:rPr>
              <a:t> </a:t>
            </a:r>
            <a:r>
              <a:rPr lang="hu-HU" sz="2400" dirty="0" err="1">
                <a:latin typeface="+mj-lt"/>
                <a:cs typeface="Segoe UI" panose="020B0502040204020203" pitchFamily="34" charset="0"/>
              </a:rPr>
              <a:t>suppported</a:t>
            </a:r>
            <a:r>
              <a:rPr lang="hu-HU" sz="2400" dirty="0">
                <a:latin typeface="+mj-lt"/>
                <a:cs typeface="Segoe UI" panose="020B0502040204020203" pitchFamily="34" charset="0"/>
              </a:rPr>
              <a:t> </a:t>
            </a:r>
            <a:r>
              <a:rPr lang="hu-HU" sz="2400" dirty="0" err="1">
                <a:latin typeface="+mj-lt"/>
                <a:cs typeface="Segoe UI" panose="020B0502040204020203" pitchFamily="34" charset="0"/>
              </a:rPr>
              <a:t>by</a:t>
            </a:r>
            <a:r>
              <a:rPr lang="hu-HU" sz="2400" dirty="0">
                <a:latin typeface="+mj-lt"/>
                <a:cs typeface="Segoe UI" panose="020B0502040204020203" pitchFamily="34" charset="0"/>
              </a:rPr>
              <a:t> </a:t>
            </a:r>
            <a:r>
              <a:rPr lang="hu-HU" sz="2400" dirty="0" err="1">
                <a:latin typeface="+mj-lt"/>
                <a:cs typeface="Segoe UI" panose="020B0502040204020203" pitchFamily="34" charset="0"/>
              </a:rPr>
              <a:t>it</a:t>
            </a:r>
            <a:endParaRPr lang="hu-HU" sz="2400" dirty="0">
              <a:latin typeface="+mj-lt"/>
              <a:cs typeface="Segoe UI" panose="020B0502040204020203" pitchFamily="34" charset="0"/>
            </a:endParaRPr>
          </a:p>
          <a:p>
            <a:pPr marL="342900" indent="-342900" algn="just">
              <a:lnSpc>
                <a:spcPct val="120000"/>
              </a:lnSpc>
              <a:spcBef>
                <a:spcPts val="1200"/>
              </a:spcBef>
              <a:spcAft>
                <a:spcPts val="600"/>
              </a:spcAft>
              <a:buFont typeface="Arial" panose="020B0604020202020204" pitchFamily="34" charset="0"/>
              <a:buChar char="•"/>
              <a:defRPr/>
            </a:pPr>
            <a:r>
              <a:rPr lang="hu-HU" sz="2400" dirty="0" err="1">
                <a:latin typeface="+mj-lt"/>
                <a:cs typeface="Segoe UI" panose="020B0502040204020203" pitchFamily="34" charset="0"/>
              </a:rPr>
              <a:t>Images</a:t>
            </a:r>
            <a:r>
              <a:rPr lang="hu-HU" sz="2400" dirty="0">
                <a:latin typeface="+mj-lt"/>
                <a:cs typeface="Segoe UI" panose="020B0502040204020203" pitchFamily="34" charset="0"/>
              </a:rPr>
              <a:t> – </a:t>
            </a:r>
            <a:r>
              <a:rPr lang="hu-HU" sz="2400" dirty="0" err="1">
                <a:latin typeface="+mj-lt"/>
                <a:cs typeface="Segoe UI" panose="020B0502040204020203" pitchFamily="34" charset="0"/>
              </a:rPr>
              <a:t>stored</a:t>
            </a:r>
            <a:r>
              <a:rPr lang="hu-HU" sz="2400" dirty="0">
                <a:latin typeface="+mj-lt"/>
                <a:cs typeface="Segoe UI" panose="020B0502040204020203" pitchFamily="34" charset="0"/>
              </a:rPr>
              <a:t> </a:t>
            </a:r>
            <a:r>
              <a:rPr lang="hu-HU" sz="2400" dirty="0" err="1">
                <a:latin typeface="+mj-lt"/>
                <a:cs typeface="Segoe UI" panose="020B0502040204020203" pitchFamily="34" charset="0"/>
              </a:rPr>
              <a:t>on</a:t>
            </a:r>
            <a:r>
              <a:rPr lang="hu-HU" sz="2400" dirty="0">
                <a:latin typeface="+mj-lt"/>
                <a:cs typeface="Segoe UI" panose="020B0502040204020203" pitchFamily="34" charset="0"/>
              </a:rPr>
              <a:t> </a:t>
            </a:r>
            <a:r>
              <a:rPr lang="hu-HU" sz="2400" dirty="0" err="1">
                <a:latin typeface="+mj-lt"/>
                <a:cs typeface="Segoe UI" panose="020B0502040204020203" pitchFamily="34" charset="0"/>
              </a:rPr>
              <a:t>another</a:t>
            </a:r>
            <a:r>
              <a:rPr lang="hu-HU" sz="2400" dirty="0">
                <a:latin typeface="+mj-lt"/>
                <a:cs typeface="Segoe UI" panose="020B0502040204020203" pitchFamily="34" charset="0"/>
              </a:rPr>
              <a:t> </a:t>
            </a:r>
            <a:r>
              <a:rPr lang="hu-HU" sz="2400" dirty="0" err="1">
                <a:latin typeface="+mj-lt"/>
                <a:cs typeface="Segoe UI" panose="020B0502040204020203" pitchFamily="34" charset="0"/>
              </a:rPr>
              <a:t>repository</a:t>
            </a:r>
            <a:r>
              <a:rPr lang="hu-HU" sz="2400" dirty="0">
                <a:latin typeface="+mj-lt"/>
                <a:cs typeface="Segoe UI" panose="020B0502040204020203" pitchFamily="34" charset="0"/>
              </a:rPr>
              <a:t> </a:t>
            </a:r>
            <a:r>
              <a:rPr lang="hu-HU" sz="2400" dirty="0" err="1">
                <a:latin typeface="+mj-lt"/>
                <a:cs typeface="Segoe UI" panose="020B0502040204020203" pitchFamily="34" charset="0"/>
              </a:rPr>
              <a:t>for</a:t>
            </a:r>
            <a:r>
              <a:rPr lang="hu-HU" sz="2400" dirty="0">
                <a:latin typeface="+mj-lt"/>
                <a:cs typeface="Segoe UI" panose="020B0502040204020203" pitchFamily="34" charset="0"/>
              </a:rPr>
              <a:t> </a:t>
            </a:r>
            <a:r>
              <a:rPr lang="hu-HU" sz="2400" dirty="0" err="1">
                <a:latin typeface="+mj-lt"/>
                <a:cs typeface="Segoe UI" panose="020B0502040204020203" pitchFamily="34" charset="0"/>
              </a:rPr>
              <a:t>only</a:t>
            </a:r>
            <a:r>
              <a:rPr lang="hu-HU" sz="2400" dirty="0">
                <a:latin typeface="+mj-lt"/>
                <a:cs typeface="Segoe UI" panose="020B0502040204020203" pitchFamily="34" charset="0"/>
              </a:rPr>
              <a:t> </a:t>
            </a:r>
            <a:r>
              <a:rPr lang="hu-HU" sz="2400" dirty="0" err="1">
                <a:latin typeface="+mj-lt"/>
                <a:cs typeface="Segoe UI" panose="020B0502040204020203" pitchFamily="34" charset="0"/>
              </a:rPr>
              <a:t>images</a:t>
            </a:r>
            <a:endParaRPr lang="hu-HU" sz="2400" dirty="0">
              <a:latin typeface="+mj-lt"/>
              <a:cs typeface="Segoe UI" panose="020B0502040204020203" pitchFamily="34" charset="0"/>
            </a:endParaRPr>
          </a:p>
          <a:p>
            <a:pPr marL="342900" indent="-342900" algn="just">
              <a:lnSpc>
                <a:spcPct val="120000"/>
              </a:lnSpc>
              <a:spcBef>
                <a:spcPts val="1200"/>
              </a:spcBef>
              <a:spcAft>
                <a:spcPts val="600"/>
              </a:spcAft>
              <a:buFont typeface="Arial" panose="020B0604020202020204" pitchFamily="34" charset="0"/>
              <a:buChar char="•"/>
              <a:defRPr/>
            </a:pPr>
            <a:r>
              <a:rPr lang="hu-HU" sz="2400" dirty="0" err="1">
                <a:latin typeface="+mj-lt"/>
                <a:cs typeface="Segoe UI" panose="020B0502040204020203" pitchFamily="34" charset="0"/>
              </a:rPr>
              <a:t>Netlify</a:t>
            </a:r>
            <a:r>
              <a:rPr lang="hu-HU" sz="2400" dirty="0">
                <a:latin typeface="+mj-lt"/>
                <a:cs typeface="Segoe UI" panose="020B0502040204020203" pitchFamily="34" charset="0"/>
              </a:rPr>
              <a:t> – </a:t>
            </a:r>
            <a:r>
              <a:rPr lang="hu-HU" sz="2400" dirty="0" err="1">
                <a:latin typeface="+mj-lt"/>
                <a:cs typeface="Segoe UI" panose="020B0502040204020203" pitchFamily="34" charset="0"/>
              </a:rPr>
              <a:t>for</a:t>
            </a:r>
            <a:r>
              <a:rPr lang="hu-HU" sz="2400" dirty="0">
                <a:latin typeface="+mj-lt"/>
                <a:cs typeface="Segoe UI" panose="020B0502040204020203" pitchFamily="34" charset="0"/>
              </a:rPr>
              <a:t> web </a:t>
            </a:r>
            <a:r>
              <a:rPr lang="hu-HU" sz="2400" dirty="0" err="1">
                <a:latin typeface="+mj-lt"/>
                <a:cs typeface="Segoe UI" panose="020B0502040204020203" pitchFamily="34" charset="0"/>
              </a:rPr>
              <a:t>host</a:t>
            </a:r>
            <a:endParaRPr lang="hu-HU" sz="2400" dirty="0">
              <a:latin typeface="+mj-lt"/>
              <a:cs typeface="Segoe UI" panose="020B0502040204020203" pitchFamily="34" charset="0"/>
            </a:endParaRPr>
          </a:p>
        </p:txBody>
      </p:sp>
      <p:pic>
        <p:nvPicPr>
          <p:cNvPr id="9218" name="Picture 2" descr="Netlify &amp; How it Works: Benefits for Users | Agility">
            <a:extLst>
              <a:ext uri="{FF2B5EF4-FFF2-40B4-BE49-F238E27FC236}">
                <a16:creationId xmlns:a16="http://schemas.microsoft.com/office/drawing/2014/main" id="{C1BE465A-8E95-97AA-5780-964BB70DE6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7943" y="2005137"/>
            <a:ext cx="3310969" cy="185414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Render Status">
            <a:extLst>
              <a:ext uri="{FF2B5EF4-FFF2-40B4-BE49-F238E27FC236}">
                <a16:creationId xmlns:a16="http://schemas.microsoft.com/office/drawing/2014/main" id="{591F05D6-9E8C-CCAD-61CF-63C7262838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0203" y="5026473"/>
            <a:ext cx="5110187" cy="97242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Download Transparent Github Logo PNG Image with No Background - PNGkey.com">
            <a:extLst>
              <a:ext uri="{FF2B5EF4-FFF2-40B4-BE49-F238E27FC236}">
                <a16:creationId xmlns:a16="http://schemas.microsoft.com/office/drawing/2014/main" id="{F0A1FE61-84C1-CABD-404D-EFCBC70493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842" y="5101809"/>
            <a:ext cx="4187858" cy="1003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4104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a:xfrm>
            <a:off x="521207" y="448056"/>
            <a:ext cx="11007840" cy="640080"/>
          </a:xfrm>
        </p:spPr>
        <p:txBody>
          <a:bodyPr rtlCol="0">
            <a:normAutofit/>
          </a:bodyPr>
          <a:lstStyle/>
          <a:p>
            <a:pPr rtl="0"/>
            <a:r>
              <a:rPr lang="hu-HU" sz="3200" b="1" i="1" dirty="0">
                <a:latin typeface="Segoe UI Light" panose="020B0502040204020203" pitchFamily="34" charset="0"/>
                <a:cs typeface="Segoe UI Light" panose="020B0502040204020203" pitchFamily="34" charset="0"/>
              </a:rPr>
              <a:t>The </a:t>
            </a:r>
            <a:r>
              <a:rPr lang="hu-HU" sz="3200" b="1" i="1" dirty="0" err="1">
                <a:latin typeface="Segoe UI Light" panose="020B0502040204020203" pitchFamily="34" charset="0"/>
                <a:cs typeface="Segoe UI Light" panose="020B0502040204020203" pitchFamily="34" charset="0"/>
              </a:rPr>
              <a:t>future</a:t>
            </a:r>
            <a:endParaRPr lang="hu-HU" sz="3200" b="1" i="1" dirty="0">
              <a:latin typeface="Segoe UI Light" panose="020B0502040204020203" pitchFamily="34" charset="0"/>
              <a:cs typeface="Segoe UI Light" panose="020B0502040204020203" pitchFamily="34" charset="0"/>
            </a:endParaRPr>
          </a:p>
        </p:txBody>
      </p:sp>
      <p:sp>
        <p:nvSpPr>
          <p:cNvPr id="9" name="Tartalom helye 17">
            <a:extLst>
              <a:ext uri="{FF2B5EF4-FFF2-40B4-BE49-F238E27FC236}">
                <a16:creationId xmlns:a16="http://schemas.microsoft.com/office/drawing/2014/main" id="{30291B76-A404-617A-5496-52449B03725D}"/>
              </a:ext>
            </a:extLst>
          </p:cNvPr>
          <p:cNvSpPr txBox="1">
            <a:spLocks/>
          </p:cNvSpPr>
          <p:nvPr/>
        </p:nvSpPr>
        <p:spPr>
          <a:xfrm>
            <a:off x="521207" y="1345315"/>
            <a:ext cx="11007840" cy="506462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1200"/>
              </a:spcBef>
              <a:spcAft>
                <a:spcPts val="600"/>
              </a:spcAft>
              <a:defRPr/>
            </a:pPr>
            <a:endParaRPr lang="hu-HU" sz="2400" dirty="0">
              <a:latin typeface="+mj-lt"/>
              <a:cs typeface="Segoe UI" panose="020B0502040204020203" pitchFamily="34" charset="0"/>
            </a:endParaRPr>
          </a:p>
        </p:txBody>
      </p:sp>
      <p:sp>
        <p:nvSpPr>
          <p:cNvPr id="4" name="Szövegdoboz 3">
            <a:extLst>
              <a:ext uri="{FF2B5EF4-FFF2-40B4-BE49-F238E27FC236}">
                <a16:creationId xmlns:a16="http://schemas.microsoft.com/office/drawing/2014/main" id="{7D5E6656-20B8-D3F5-E858-617F85D195D0}"/>
              </a:ext>
            </a:extLst>
          </p:cNvPr>
          <p:cNvSpPr txBox="1"/>
          <p:nvPr/>
        </p:nvSpPr>
        <p:spPr>
          <a:xfrm>
            <a:off x="662953" y="1586508"/>
            <a:ext cx="4370960" cy="2516523"/>
          </a:xfrm>
          <a:prstGeom prst="rect">
            <a:avLst/>
          </a:prstGeom>
          <a:noFill/>
        </p:spPr>
        <p:txBody>
          <a:bodyPr wrap="square">
            <a:spAutoFit/>
          </a:bodyPr>
          <a:lstStyle/>
          <a:p>
            <a:pPr marL="342900" indent="-342900" algn="just">
              <a:lnSpc>
                <a:spcPct val="120000"/>
              </a:lnSpc>
              <a:spcBef>
                <a:spcPts val="1200"/>
              </a:spcBef>
              <a:spcAft>
                <a:spcPts val="600"/>
              </a:spcAft>
              <a:buFont typeface="Arial" panose="020B0604020202020204" pitchFamily="34" charset="0"/>
              <a:buChar char="•"/>
              <a:defRPr/>
            </a:pPr>
            <a:r>
              <a:rPr lang="hu-HU" sz="2400" dirty="0">
                <a:latin typeface="+mj-lt"/>
                <a:cs typeface="Segoe UI" panose="020B0502040204020203" pitchFamily="34" charset="0"/>
              </a:rPr>
              <a:t>Streaming service</a:t>
            </a:r>
          </a:p>
          <a:p>
            <a:pPr marL="342900" indent="-342900" algn="just">
              <a:lnSpc>
                <a:spcPct val="120000"/>
              </a:lnSpc>
              <a:spcBef>
                <a:spcPts val="1200"/>
              </a:spcBef>
              <a:spcAft>
                <a:spcPts val="600"/>
              </a:spcAft>
              <a:buFont typeface="Arial" panose="020B0604020202020204" pitchFamily="34" charset="0"/>
              <a:buChar char="•"/>
              <a:defRPr/>
            </a:pPr>
            <a:r>
              <a:rPr lang="hu-HU" sz="2400" dirty="0">
                <a:latin typeface="+mj-lt"/>
                <a:cs typeface="Segoe UI" panose="020B0502040204020203" pitchFamily="34" charset="0"/>
              </a:rPr>
              <a:t>Online </a:t>
            </a:r>
            <a:r>
              <a:rPr lang="hu-HU" sz="2400" dirty="0" err="1">
                <a:latin typeface="+mj-lt"/>
                <a:cs typeface="Segoe UI" panose="020B0502040204020203" pitchFamily="34" charset="0"/>
              </a:rPr>
              <a:t>payment</a:t>
            </a:r>
            <a:endParaRPr lang="hu-HU" sz="2400" dirty="0">
              <a:latin typeface="+mj-lt"/>
              <a:cs typeface="Segoe UI" panose="020B0502040204020203" pitchFamily="34" charset="0"/>
            </a:endParaRPr>
          </a:p>
          <a:p>
            <a:pPr marL="342900" indent="-342900" algn="just">
              <a:lnSpc>
                <a:spcPct val="120000"/>
              </a:lnSpc>
              <a:spcBef>
                <a:spcPts val="1200"/>
              </a:spcBef>
              <a:spcAft>
                <a:spcPts val="600"/>
              </a:spcAft>
              <a:buFont typeface="Arial" panose="020B0604020202020204" pitchFamily="34" charset="0"/>
              <a:buChar char="•"/>
              <a:defRPr/>
            </a:pPr>
            <a:r>
              <a:rPr lang="hu-HU" sz="2400" dirty="0">
                <a:latin typeface="+mj-lt"/>
                <a:cs typeface="Segoe UI" panose="020B0502040204020203" pitchFamily="34" charset="0"/>
              </a:rPr>
              <a:t>Mobile </a:t>
            </a:r>
            <a:r>
              <a:rPr lang="hu-HU" sz="2400" dirty="0" err="1">
                <a:latin typeface="+mj-lt"/>
                <a:cs typeface="Segoe UI" panose="020B0502040204020203" pitchFamily="34" charset="0"/>
              </a:rPr>
              <a:t>application</a:t>
            </a:r>
            <a:endParaRPr lang="hu-HU" sz="2400" dirty="0">
              <a:latin typeface="+mj-lt"/>
              <a:cs typeface="Segoe UI" panose="020B0502040204020203" pitchFamily="34" charset="0"/>
            </a:endParaRPr>
          </a:p>
          <a:p>
            <a:pPr marL="342900" indent="-342900" algn="just">
              <a:lnSpc>
                <a:spcPct val="120000"/>
              </a:lnSpc>
              <a:spcBef>
                <a:spcPts val="1200"/>
              </a:spcBef>
              <a:spcAft>
                <a:spcPts val="600"/>
              </a:spcAft>
              <a:buFont typeface="Arial" panose="020B0604020202020204" pitchFamily="34" charset="0"/>
              <a:buChar char="•"/>
              <a:defRPr/>
            </a:pPr>
            <a:endParaRPr lang="hu-HU" sz="2400" dirty="0">
              <a:latin typeface="+mj-lt"/>
              <a:cs typeface="Segoe UI" panose="020B0502040204020203" pitchFamily="34" charset="0"/>
            </a:endParaRPr>
          </a:p>
        </p:txBody>
      </p:sp>
      <p:pic>
        <p:nvPicPr>
          <p:cNvPr id="6" name="Kép 5" descr="A képen szöveg, anime, képernyőkép, ruházat látható&#10;&#10;Automatikusan generált leírás">
            <a:extLst>
              <a:ext uri="{FF2B5EF4-FFF2-40B4-BE49-F238E27FC236}">
                <a16:creationId xmlns:a16="http://schemas.microsoft.com/office/drawing/2014/main" id="{104937B6-319F-3F0F-9F03-816CD8A690DF}"/>
              </a:ext>
            </a:extLst>
          </p:cNvPr>
          <p:cNvPicPr>
            <a:picLocks noChangeAspect="1"/>
          </p:cNvPicPr>
          <p:nvPr/>
        </p:nvPicPr>
        <p:blipFill>
          <a:blip r:embed="rId3"/>
          <a:stretch>
            <a:fillRect/>
          </a:stretch>
        </p:blipFill>
        <p:spPr>
          <a:xfrm>
            <a:off x="7158089" y="1509859"/>
            <a:ext cx="2766300" cy="4900085"/>
          </a:xfrm>
          <a:prstGeom prst="rect">
            <a:avLst/>
          </a:prstGeom>
        </p:spPr>
      </p:pic>
      <p:pic>
        <p:nvPicPr>
          <p:cNvPr id="13314" name="Picture 2" descr="Simplepay fizetési tájékoztató - Természet Kincse - Natúr kozmetikumok">
            <a:extLst>
              <a:ext uri="{FF2B5EF4-FFF2-40B4-BE49-F238E27FC236}">
                <a16:creationId xmlns:a16="http://schemas.microsoft.com/office/drawing/2014/main" id="{EE914E88-11E7-0553-1939-24239DCC0E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950" y="4430009"/>
            <a:ext cx="5353050" cy="148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0851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ím 7"/>
          <p:cNvSpPr>
            <a:spLocks noGrp="1"/>
          </p:cNvSpPr>
          <p:nvPr>
            <p:ph type="title"/>
          </p:nvPr>
        </p:nvSpPr>
        <p:spPr>
          <a:xfrm>
            <a:off x="521207" y="448056"/>
            <a:ext cx="5351692" cy="640080"/>
          </a:xfrm>
        </p:spPr>
        <p:txBody>
          <a:bodyPr rtlCol="0">
            <a:noAutofit/>
          </a:bodyPr>
          <a:lstStyle/>
          <a:p>
            <a:pPr rtl="0"/>
            <a:r>
              <a:rPr lang="hu-HU" b="1" i="1" dirty="0">
                <a:latin typeface="Segoe UI Light" panose="020B0502040204020203" pitchFamily="34" charset="0"/>
                <a:cs typeface="Segoe UI Light" panose="020B0502040204020203" pitchFamily="34" charset="0"/>
              </a:rPr>
              <a:t>The </a:t>
            </a:r>
            <a:r>
              <a:rPr lang="hu-HU" b="1" i="1" dirty="0" err="1">
                <a:latin typeface="Segoe UI Light" panose="020B0502040204020203" pitchFamily="34" charset="0"/>
                <a:cs typeface="Segoe UI Light" panose="020B0502040204020203" pitchFamily="34" charset="0"/>
              </a:rPr>
              <a:t>Problem</a:t>
            </a:r>
            <a:endParaRPr lang="hu-HU" b="1" i="1" dirty="0">
              <a:latin typeface="Segoe UI Light" panose="020B0502040204020203" pitchFamily="34" charset="0"/>
              <a:cs typeface="Segoe UI Light" panose="020B0502040204020203" pitchFamily="34" charset="0"/>
            </a:endParaRPr>
          </a:p>
        </p:txBody>
      </p:sp>
      <p:sp>
        <p:nvSpPr>
          <p:cNvPr id="38" name="Tartalom helye 17"/>
          <p:cNvSpPr txBox="1">
            <a:spLocks/>
          </p:cNvSpPr>
          <p:nvPr/>
        </p:nvSpPr>
        <p:spPr>
          <a:xfrm>
            <a:off x="541609" y="1524707"/>
            <a:ext cx="5331290" cy="415965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ts val="3000"/>
              </a:lnSpc>
              <a:spcBef>
                <a:spcPts val="1200"/>
              </a:spcBef>
              <a:spcAft>
                <a:spcPts val="600"/>
              </a:spcAft>
              <a:defRPr/>
            </a:pPr>
            <a:r>
              <a:rPr lang="hu-HU" sz="2800" dirty="0" err="1">
                <a:latin typeface="+mj-lt"/>
                <a:cs typeface="Segoe UI" panose="020B0502040204020203" pitchFamily="34" charset="0"/>
              </a:rPr>
              <a:t>There</a:t>
            </a:r>
            <a:r>
              <a:rPr lang="hu-HU" sz="2800" dirty="0">
                <a:latin typeface="+mj-lt"/>
                <a:cs typeface="Segoe UI" panose="020B0502040204020203" pitchFamily="34" charset="0"/>
              </a:rPr>
              <a:t> is no </a:t>
            </a:r>
            <a:r>
              <a:rPr lang="hu-HU" sz="2800" dirty="0" err="1">
                <a:latin typeface="+mj-lt"/>
                <a:cs typeface="Segoe UI" panose="020B0502040204020203" pitchFamily="34" charset="0"/>
              </a:rPr>
              <a:t>standardized</a:t>
            </a:r>
            <a:r>
              <a:rPr lang="hu-HU" sz="2800" dirty="0">
                <a:latin typeface="+mj-lt"/>
                <a:cs typeface="Segoe UI" panose="020B0502040204020203" pitchFamily="34" charset="0"/>
              </a:rPr>
              <a:t> platform </a:t>
            </a:r>
            <a:r>
              <a:rPr lang="hu-HU" sz="2800" dirty="0" err="1">
                <a:latin typeface="+mj-lt"/>
                <a:cs typeface="Segoe UI" panose="020B0502040204020203" pitchFamily="34" charset="0"/>
              </a:rPr>
              <a:t>for</a:t>
            </a:r>
            <a:r>
              <a:rPr lang="hu-HU" sz="2800" dirty="0">
                <a:latin typeface="+mj-lt"/>
                <a:cs typeface="Segoe UI" panose="020B0502040204020203" pitchFamily="34" charset="0"/>
              </a:rPr>
              <a:t> anime </a:t>
            </a:r>
            <a:r>
              <a:rPr lang="hu-HU" sz="2800" dirty="0" err="1">
                <a:latin typeface="+mj-lt"/>
                <a:cs typeface="Segoe UI" panose="020B0502040204020203" pitchFamily="34" charset="0"/>
              </a:rPr>
              <a:t>communities</a:t>
            </a:r>
            <a:endParaRPr lang="hu-HU" sz="2800" dirty="0">
              <a:latin typeface="+mj-lt"/>
              <a:cs typeface="Segoe UI" panose="020B0502040204020203" pitchFamily="34" charset="0"/>
            </a:endParaRPr>
          </a:p>
          <a:p>
            <a:pPr>
              <a:lnSpc>
                <a:spcPts val="3000"/>
              </a:lnSpc>
              <a:spcBef>
                <a:spcPts val="1200"/>
              </a:spcBef>
              <a:spcAft>
                <a:spcPts val="600"/>
              </a:spcAft>
              <a:defRPr/>
            </a:pPr>
            <a:r>
              <a:rPr lang="hu-HU" sz="2800" dirty="0" err="1">
                <a:latin typeface="+mj-lt"/>
                <a:cs typeface="Segoe UI" panose="020B0502040204020203" pitchFamily="34" charset="0"/>
              </a:rPr>
              <a:t>Save</a:t>
            </a:r>
            <a:r>
              <a:rPr lang="hu-HU" sz="2800" dirty="0">
                <a:latin typeface="+mj-lt"/>
                <a:cs typeface="Segoe UI" panose="020B0502040204020203" pitchFamily="34" charset="0"/>
              </a:rPr>
              <a:t> animes </a:t>
            </a:r>
            <a:r>
              <a:rPr lang="hu-HU" sz="2800" dirty="0" err="1">
                <a:latin typeface="+mj-lt"/>
                <a:cs typeface="Segoe UI" panose="020B0502040204020203" pitchFamily="34" charset="0"/>
              </a:rPr>
              <a:t>for</a:t>
            </a:r>
            <a:r>
              <a:rPr lang="hu-HU" sz="2800" dirty="0">
                <a:latin typeface="+mj-lt"/>
                <a:cs typeface="Segoe UI" panose="020B0502040204020203" pitchFamily="34" charset="0"/>
              </a:rPr>
              <a:t> </a:t>
            </a:r>
            <a:r>
              <a:rPr lang="hu-HU" sz="2800" dirty="0" err="1">
                <a:latin typeface="+mj-lt"/>
                <a:cs typeface="Segoe UI" panose="020B0502040204020203" pitchFamily="34" charset="0"/>
              </a:rPr>
              <a:t>later</a:t>
            </a:r>
            <a:r>
              <a:rPr lang="hu-HU" sz="2800" dirty="0">
                <a:latin typeface="+mj-lt"/>
                <a:cs typeface="Segoe UI" panose="020B0502040204020203" pitchFamily="34" charset="0"/>
              </a:rPr>
              <a:t> </a:t>
            </a:r>
            <a:r>
              <a:rPr lang="hu-HU" sz="2800" dirty="0" err="1">
                <a:latin typeface="+mj-lt"/>
                <a:cs typeface="Segoe UI" panose="020B0502040204020203" pitchFamily="34" charset="0"/>
              </a:rPr>
              <a:t>are</a:t>
            </a:r>
            <a:r>
              <a:rPr lang="hu-HU" sz="2800" dirty="0">
                <a:latin typeface="+mj-lt"/>
                <a:cs typeface="Segoe UI" panose="020B0502040204020203" pitchFamily="34" charset="0"/>
              </a:rPr>
              <a:t> </a:t>
            </a:r>
            <a:r>
              <a:rPr lang="hu-HU" sz="2800" dirty="0" err="1">
                <a:latin typeface="+mj-lt"/>
                <a:cs typeface="Segoe UI" panose="020B0502040204020203" pitchFamily="34" charset="0"/>
              </a:rPr>
              <a:t>complicated</a:t>
            </a:r>
            <a:endParaRPr lang="hu-HU" sz="2800" dirty="0">
              <a:latin typeface="+mj-lt"/>
              <a:cs typeface="Segoe UI" panose="020B0502040204020203" pitchFamily="34" charset="0"/>
            </a:endParaRPr>
          </a:p>
          <a:p>
            <a:pPr>
              <a:lnSpc>
                <a:spcPts val="3000"/>
              </a:lnSpc>
              <a:spcBef>
                <a:spcPts val="1200"/>
              </a:spcBef>
              <a:spcAft>
                <a:spcPts val="600"/>
              </a:spcAft>
              <a:defRPr/>
            </a:pPr>
            <a:r>
              <a:rPr lang="hu-HU" sz="2800" dirty="0" err="1">
                <a:latin typeface="+mj-lt"/>
                <a:cs typeface="Segoe UI" panose="020B0502040204020203" pitchFamily="34" charset="0"/>
              </a:rPr>
              <a:t>Communication</a:t>
            </a:r>
            <a:r>
              <a:rPr lang="hu-HU" sz="2800" dirty="0">
                <a:latin typeface="+mj-lt"/>
                <a:cs typeface="Segoe UI" panose="020B0502040204020203" pitchFamily="34" charset="0"/>
              </a:rPr>
              <a:t> </a:t>
            </a:r>
            <a:r>
              <a:rPr lang="hu-HU" sz="2800" dirty="0" err="1">
                <a:latin typeface="+mj-lt"/>
                <a:cs typeface="Segoe UI" panose="020B0502040204020203" pitchFamily="34" charset="0"/>
              </a:rPr>
              <a:t>difficulty</a:t>
            </a:r>
            <a:r>
              <a:rPr lang="hu-HU" sz="2800" dirty="0">
                <a:latin typeface="+mj-lt"/>
                <a:cs typeface="Segoe UI" panose="020B0502040204020203" pitchFamily="34" charset="0"/>
              </a:rPr>
              <a:t> </a:t>
            </a:r>
            <a:r>
              <a:rPr lang="hu-HU" sz="2800" dirty="0" err="1">
                <a:latin typeface="+mj-lt"/>
                <a:cs typeface="Segoe UI" panose="020B0502040204020203" pitchFamily="34" charset="0"/>
              </a:rPr>
              <a:t>with</a:t>
            </a:r>
            <a:r>
              <a:rPr lang="hu-HU" sz="2800" dirty="0">
                <a:latin typeface="+mj-lt"/>
                <a:cs typeface="Segoe UI" panose="020B0502040204020203" pitchFamily="34" charset="0"/>
              </a:rPr>
              <a:t> </a:t>
            </a:r>
            <a:r>
              <a:rPr lang="hu-HU" sz="2800" dirty="0" err="1">
                <a:latin typeface="+mj-lt"/>
                <a:cs typeface="Segoe UI" panose="020B0502040204020203" pitchFamily="34" charset="0"/>
              </a:rPr>
              <a:t>other</a:t>
            </a:r>
            <a:r>
              <a:rPr lang="hu-HU" sz="2800" dirty="0">
                <a:latin typeface="+mj-lt"/>
                <a:cs typeface="Segoe UI" panose="020B0502040204020203" pitchFamily="34" charset="0"/>
              </a:rPr>
              <a:t> anime </a:t>
            </a:r>
            <a:r>
              <a:rPr lang="hu-HU" sz="2800" dirty="0" err="1">
                <a:latin typeface="+mj-lt"/>
                <a:cs typeface="Segoe UI" panose="020B0502040204020203" pitchFamily="34" charset="0"/>
              </a:rPr>
              <a:t>lovers</a:t>
            </a:r>
            <a:endParaRPr lang="hu-HU" sz="2800" dirty="0">
              <a:latin typeface="+mj-lt"/>
              <a:cs typeface="Segoe UI" panose="020B0502040204020203" pitchFamily="34" charset="0"/>
            </a:endParaRPr>
          </a:p>
        </p:txBody>
      </p:sp>
      <p:sp>
        <p:nvSpPr>
          <p:cNvPr id="2" name="Szövegdoboz 1">
            <a:extLst>
              <a:ext uri="{FF2B5EF4-FFF2-40B4-BE49-F238E27FC236}">
                <a16:creationId xmlns:a16="http://schemas.microsoft.com/office/drawing/2014/main" id="{D98E775E-F50F-AED4-7B3F-76CD6AC79573}"/>
              </a:ext>
            </a:extLst>
          </p:cNvPr>
          <p:cNvSpPr txBox="1"/>
          <p:nvPr/>
        </p:nvSpPr>
        <p:spPr>
          <a:xfrm>
            <a:off x="5872899" y="564916"/>
            <a:ext cx="5665509" cy="523220"/>
          </a:xfrm>
          <a:prstGeom prst="rect">
            <a:avLst/>
          </a:prstGeom>
          <a:noFill/>
        </p:spPr>
        <p:txBody>
          <a:bodyPr wrap="square" rtlCol="0">
            <a:spAutoFit/>
          </a:bodyPr>
          <a:lstStyle/>
          <a:p>
            <a:r>
              <a:rPr lang="hu-HU" sz="2800" b="1" i="1" dirty="0">
                <a:latin typeface="+mj-lt"/>
              </a:rPr>
              <a:t>The </a:t>
            </a:r>
            <a:r>
              <a:rPr lang="hu-HU" sz="2800" b="1" i="1" dirty="0" err="1">
                <a:latin typeface="+mj-lt"/>
              </a:rPr>
              <a:t>Solution</a:t>
            </a:r>
            <a:endParaRPr lang="hu-HU" sz="2800" b="1" i="1" dirty="0">
              <a:latin typeface="+mj-lt"/>
            </a:endParaRPr>
          </a:p>
        </p:txBody>
      </p:sp>
      <p:sp>
        <p:nvSpPr>
          <p:cNvPr id="3" name="Tartalom helye 17">
            <a:extLst>
              <a:ext uri="{FF2B5EF4-FFF2-40B4-BE49-F238E27FC236}">
                <a16:creationId xmlns:a16="http://schemas.microsoft.com/office/drawing/2014/main" id="{6A0C5797-7AAE-5822-095B-501993ECD34A}"/>
              </a:ext>
            </a:extLst>
          </p:cNvPr>
          <p:cNvSpPr txBox="1">
            <a:spLocks/>
          </p:cNvSpPr>
          <p:nvPr/>
        </p:nvSpPr>
        <p:spPr>
          <a:xfrm>
            <a:off x="5872899" y="1524707"/>
            <a:ext cx="5331290" cy="415965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ts val="3000"/>
              </a:lnSpc>
              <a:spcBef>
                <a:spcPts val="1200"/>
              </a:spcBef>
              <a:spcAft>
                <a:spcPts val="600"/>
              </a:spcAft>
              <a:defRPr/>
            </a:pPr>
            <a:r>
              <a:rPr lang="hu-HU" sz="2800" dirty="0" err="1">
                <a:latin typeface="+mj-lt"/>
                <a:cs typeface="Segoe UI" panose="020B0502040204020203" pitchFamily="34" charset="0"/>
              </a:rPr>
              <a:t>Animehub</a:t>
            </a:r>
            <a:endParaRPr lang="hu-HU" sz="2800" dirty="0">
              <a:latin typeface="+mj-lt"/>
              <a:cs typeface="Segoe UI" panose="020B0502040204020203" pitchFamily="34" charset="0"/>
            </a:endParaRPr>
          </a:p>
          <a:p>
            <a:pPr>
              <a:lnSpc>
                <a:spcPts val="3000"/>
              </a:lnSpc>
              <a:spcBef>
                <a:spcPts val="1200"/>
              </a:spcBef>
              <a:spcAft>
                <a:spcPts val="600"/>
              </a:spcAft>
              <a:defRPr/>
            </a:pPr>
            <a:r>
              <a:rPr lang="hu-HU" sz="2800" dirty="0" err="1">
                <a:latin typeface="+mj-lt"/>
                <a:cs typeface="Segoe UI" panose="020B0502040204020203" pitchFamily="34" charset="0"/>
              </a:rPr>
              <a:t>Standardized</a:t>
            </a:r>
            <a:r>
              <a:rPr lang="hu-HU" sz="2800" dirty="0">
                <a:latin typeface="+mj-lt"/>
                <a:cs typeface="Segoe UI" panose="020B0502040204020203" pitchFamily="34" charset="0"/>
              </a:rPr>
              <a:t> platform</a:t>
            </a:r>
          </a:p>
          <a:p>
            <a:pPr>
              <a:lnSpc>
                <a:spcPts val="3000"/>
              </a:lnSpc>
              <a:spcBef>
                <a:spcPts val="1200"/>
              </a:spcBef>
              <a:spcAft>
                <a:spcPts val="600"/>
              </a:spcAft>
              <a:defRPr/>
            </a:pPr>
            <a:r>
              <a:rPr lang="hu-HU" sz="2800" dirty="0" err="1">
                <a:latin typeface="+mj-lt"/>
                <a:cs typeface="Segoe UI" panose="020B0502040204020203" pitchFamily="34" charset="0"/>
              </a:rPr>
              <a:t>Simplified</a:t>
            </a:r>
            <a:r>
              <a:rPr lang="hu-HU" sz="2800" dirty="0">
                <a:latin typeface="+mj-lt"/>
                <a:cs typeface="Segoe UI" panose="020B0502040204020203" pitchFamily="34" charset="0"/>
              </a:rPr>
              <a:t> </a:t>
            </a:r>
            <a:r>
              <a:rPr lang="hu-HU" sz="2800" dirty="0" err="1">
                <a:latin typeface="+mj-lt"/>
                <a:cs typeface="Segoe UI" panose="020B0502040204020203" pitchFamily="34" charset="0"/>
              </a:rPr>
              <a:t>save</a:t>
            </a:r>
            <a:r>
              <a:rPr lang="hu-HU" sz="2800" dirty="0">
                <a:latin typeface="+mj-lt"/>
                <a:cs typeface="Segoe UI" panose="020B0502040204020203" pitchFamily="34" charset="0"/>
              </a:rPr>
              <a:t> and </a:t>
            </a:r>
            <a:r>
              <a:rPr lang="hu-HU" sz="2800" dirty="0" err="1">
                <a:latin typeface="+mj-lt"/>
                <a:cs typeface="Segoe UI" panose="020B0502040204020203" pitchFamily="34" charset="0"/>
              </a:rPr>
              <a:t>unsave</a:t>
            </a:r>
            <a:r>
              <a:rPr lang="hu-HU" sz="2800" dirty="0">
                <a:latin typeface="+mj-lt"/>
                <a:cs typeface="Segoe UI" panose="020B0502040204020203" pitchFamily="34" charset="0"/>
              </a:rPr>
              <a:t> animes</a:t>
            </a:r>
          </a:p>
          <a:p>
            <a:pPr>
              <a:lnSpc>
                <a:spcPts val="3000"/>
              </a:lnSpc>
              <a:spcBef>
                <a:spcPts val="1200"/>
              </a:spcBef>
              <a:spcAft>
                <a:spcPts val="600"/>
              </a:spcAft>
              <a:defRPr/>
            </a:pPr>
            <a:r>
              <a:rPr lang="hu-HU" sz="2800" dirty="0" err="1">
                <a:latin typeface="+mj-lt"/>
                <a:cs typeface="Segoe UI" panose="020B0502040204020203" pitchFamily="34" charset="0"/>
              </a:rPr>
              <a:t>Simplified</a:t>
            </a:r>
            <a:r>
              <a:rPr lang="hu-HU" sz="2800" dirty="0">
                <a:latin typeface="+mj-lt"/>
                <a:cs typeface="Segoe UI" panose="020B0502040204020203" pitchFamily="34" charset="0"/>
              </a:rPr>
              <a:t> </a:t>
            </a:r>
            <a:r>
              <a:rPr lang="hu-HU" sz="2800" dirty="0" err="1">
                <a:latin typeface="+mj-lt"/>
                <a:cs typeface="Segoe UI" panose="020B0502040204020203" pitchFamily="34" charset="0"/>
              </a:rPr>
              <a:t>communication</a:t>
            </a:r>
            <a:endParaRPr lang="hu-HU" sz="2800" dirty="0">
              <a:latin typeface="+mj-lt"/>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838200" y="1164324"/>
            <a:ext cx="10515600" cy="2387600"/>
          </a:xfrm>
        </p:spPr>
        <p:txBody>
          <a:bodyPr rtlCol="0" anchor="ctr" anchorCtr="0">
            <a:normAutofit/>
          </a:bodyPr>
          <a:lstStyle/>
          <a:p>
            <a:pPr rtl="0"/>
            <a:r>
              <a:rPr lang="hu-HU" sz="4800" dirty="0" err="1">
                <a:solidFill>
                  <a:schemeClr val="bg1"/>
                </a:solidFill>
              </a:rPr>
              <a:t>Animehub</a:t>
            </a:r>
            <a:r>
              <a:rPr lang="hu-HU" sz="4800" dirty="0">
                <a:solidFill>
                  <a:schemeClr val="bg1"/>
                </a:solidFill>
              </a:rPr>
              <a:t> </a:t>
            </a:r>
            <a:r>
              <a:rPr lang="hu-HU" sz="4800" dirty="0" err="1">
                <a:solidFill>
                  <a:schemeClr val="bg1"/>
                </a:solidFill>
              </a:rPr>
              <a:t>demo</a:t>
            </a:r>
            <a:endParaRPr lang="hu-HU" sz="4800" dirty="0">
              <a:solidFill>
                <a:schemeClr val="bg1"/>
              </a:solidFill>
            </a:endParaRPr>
          </a:p>
        </p:txBody>
      </p:sp>
      <p:sp>
        <p:nvSpPr>
          <p:cNvPr id="3" name="Alcím 2"/>
          <p:cNvSpPr>
            <a:spLocks noGrp="1"/>
          </p:cNvSpPr>
          <p:nvPr>
            <p:ph type="subTitle" idx="4294967295"/>
          </p:nvPr>
        </p:nvSpPr>
        <p:spPr>
          <a:xfrm>
            <a:off x="855620" y="2933105"/>
            <a:ext cx="9582736" cy="1137793"/>
          </a:xfrm>
        </p:spPr>
        <p:txBody>
          <a:bodyPr rtlCol="0">
            <a:normAutofit/>
          </a:bodyPr>
          <a:lstStyle/>
          <a:p>
            <a:pPr marL="0" indent="0" rtl="0">
              <a:buNone/>
            </a:pPr>
            <a:r>
              <a:rPr lang="hu-HU" sz="2400" dirty="0" err="1">
                <a:solidFill>
                  <a:schemeClr val="bg1"/>
                </a:solidFill>
                <a:latin typeface="+mj-lt"/>
              </a:rPr>
              <a:t>presentation</a:t>
            </a:r>
            <a:endParaRPr lang="hu-HU" sz="2400" dirty="0">
              <a:solidFill>
                <a:schemeClr val="bg1"/>
              </a:solidFill>
              <a:latin typeface="+mj-lt"/>
            </a:endParaRPr>
          </a:p>
        </p:txBody>
      </p:sp>
      <p:pic>
        <p:nvPicPr>
          <p:cNvPr id="6" name="Kép 5" descr="A képen anime, rajzfilm, illusztráció, fikció látható&#10;&#10;Automatikusan generált leírás">
            <a:extLst>
              <a:ext uri="{FF2B5EF4-FFF2-40B4-BE49-F238E27FC236}">
                <a16:creationId xmlns:a16="http://schemas.microsoft.com/office/drawing/2014/main" id="{9AD97DDB-4F13-8778-53A3-99EB0562162A}"/>
              </a:ext>
            </a:extLst>
          </p:cNvPr>
          <p:cNvPicPr>
            <a:picLocks noChangeAspect="1"/>
          </p:cNvPicPr>
          <p:nvPr/>
        </p:nvPicPr>
        <p:blipFill>
          <a:blip r:embed="rId3"/>
          <a:stretch>
            <a:fillRect/>
          </a:stretch>
        </p:blipFill>
        <p:spPr>
          <a:xfrm>
            <a:off x="8587818" y="3253033"/>
            <a:ext cx="2911603" cy="2911603"/>
          </a:xfrm>
          <a:prstGeom prst="rect">
            <a:avLst/>
          </a:prstGeom>
          <a:effectLst>
            <a:softEdge rad="317500"/>
          </a:effectLst>
        </p:spPr>
      </p:pic>
    </p:spTree>
    <p:extLst>
      <p:ext uri="{BB962C8B-B14F-4D97-AF65-F5344CB8AC3E}">
        <p14:creationId xmlns:p14="http://schemas.microsoft.com/office/powerpoint/2010/main" val="3597147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a:xfrm>
            <a:off x="521207" y="448056"/>
            <a:ext cx="11007840" cy="640080"/>
          </a:xfrm>
        </p:spPr>
        <p:txBody>
          <a:bodyPr rtlCol="0"/>
          <a:lstStyle/>
          <a:p>
            <a:pPr algn="ctr" rtl="0"/>
            <a:r>
              <a:rPr lang="hu-HU" b="1" i="1" dirty="0" err="1">
                <a:latin typeface="Segoe UI Light" panose="020B0502040204020203" pitchFamily="34" charset="0"/>
                <a:cs typeface="Segoe UI Light" panose="020B0502040204020203" pitchFamily="34" charset="0"/>
              </a:rPr>
              <a:t>Functions</a:t>
            </a:r>
            <a:r>
              <a:rPr lang="hu-HU" b="1" i="1" dirty="0">
                <a:latin typeface="Segoe UI Light" panose="020B0502040204020203" pitchFamily="34" charset="0"/>
                <a:cs typeface="Segoe UI Light" panose="020B0502040204020203" pitchFamily="34" charset="0"/>
              </a:rPr>
              <a:t> of </a:t>
            </a:r>
            <a:r>
              <a:rPr lang="hu-HU" b="1" i="1" dirty="0" err="1">
                <a:latin typeface="Segoe UI Light" panose="020B0502040204020203" pitchFamily="34" charset="0"/>
                <a:cs typeface="Segoe UI Light" panose="020B0502040204020203" pitchFamily="34" charset="0"/>
              </a:rPr>
              <a:t>the</a:t>
            </a:r>
            <a:r>
              <a:rPr lang="hu-HU" b="1" i="1" dirty="0">
                <a:latin typeface="Segoe UI Light" panose="020B0502040204020203" pitchFamily="34" charset="0"/>
                <a:cs typeface="Segoe UI Light" panose="020B0502040204020203" pitchFamily="34" charset="0"/>
              </a:rPr>
              <a:t> program</a:t>
            </a:r>
          </a:p>
        </p:txBody>
      </p:sp>
      <p:sp>
        <p:nvSpPr>
          <p:cNvPr id="9" name="Tartalom helye 17">
            <a:extLst>
              <a:ext uri="{FF2B5EF4-FFF2-40B4-BE49-F238E27FC236}">
                <a16:creationId xmlns:a16="http://schemas.microsoft.com/office/drawing/2014/main" id="{30291B76-A404-617A-5496-52449B03725D}"/>
              </a:ext>
            </a:extLst>
          </p:cNvPr>
          <p:cNvSpPr txBox="1">
            <a:spLocks/>
          </p:cNvSpPr>
          <p:nvPr/>
        </p:nvSpPr>
        <p:spPr>
          <a:xfrm>
            <a:off x="4213781" y="1524707"/>
            <a:ext cx="4298623" cy="415965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lnSpc>
                <a:spcPts val="3000"/>
              </a:lnSpc>
              <a:spcBef>
                <a:spcPts val="1200"/>
              </a:spcBef>
              <a:spcAft>
                <a:spcPts val="600"/>
              </a:spcAft>
              <a:defRPr/>
            </a:pPr>
            <a:r>
              <a:rPr lang="hu-HU" sz="2800" dirty="0" err="1">
                <a:latin typeface="+mj-lt"/>
                <a:cs typeface="Segoe UI" panose="020B0502040204020203" pitchFamily="34" charset="0"/>
              </a:rPr>
              <a:t>Registration</a:t>
            </a:r>
            <a:endParaRPr lang="hu-HU" sz="2800" dirty="0">
              <a:latin typeface="+mj-lt"/>
              <a:cs typeface="Segoe UI" panose="020B0502040204020203" pitchFamily="34" charset="0"/>
            </a:endParaRPr>
          </a:p>
          <a:p>
            <a:pPr algn="just">
              <a:lnSpc>
                <a:spcPts val="3000"/>
              </a:lnSpc>
              <a:spcBef>
                <a:spcPts val="1200"/>
              </a:spcBef>
              <a:spcAft>
                <a:spcPts val="600"/>
              </a:spcAft>
              <a:defRPr/>
            </a:pPr>
            <a:r>
              <a:rPr lang="hu-HU" sz="2800" dirty="0">
                <a:latin typeface="+mj-lt"/>
                <a:cs typeface="Segoe UI" panose="020B0502040204020203" pitchFamily="34" charset="0"/>
              </a:rPr>
              <a:t>Login</a:t>
            </a:r>
          </a:p>
          <a:p>
            <a:pPr algn="just">
              <a:lnSpc>
                <a:spcPts val="3000"/>
              </a:lnSpc>
              <a:spcBef>
                <a:spcPts val="1200"/>
              </a:spcBef>
              <a:spcAft>
                <a:spcPts val="600"/>
              </a:spcAft>
              <a:defRPr/>
            </a:pPr>
            <a:r>
              <a:rPr lang="hu-HU" sz="2800" dirty="0" err="1">
                <a:latin typeface="+mj-lt"/>
                <a:cs typeface="Segoe UI" panose="020B0502040204020203" pitchFamily="34" charset="0"/>
              </a:rPr>
              <a:t>Upload</a:t>
            </a:r>
            <a:r>
              <a:rPr lang="hu-HU" sz="2800" dirty="0">
                <a:latin typeface="+mj-lt"/>
                <a:cs typeface="Segoe UI" panose="020B0502040204020203" pitchFamily="34" charset="0"/>
              </a:rPr>
              <a:t>, </a:t>
            </a:r>
            <a:r>
              <a:rPr lang="hu-HU" sz="2800" dirty="0" err="1">
                <a:latin typeface="+mj-lt"/>
                <a:cs typeface="Segoe UI" panose="020B0502040204020203" pitchFamily="34" charset="0"/>
              </a:rPr>
              <a:t>manage</a:t>
            </a:r>
            <a:r>
              <a:rPr lang="hu-HU" sz="2800" dirty="0">
                <a:latin typeface="+mj-lt"/>
                <a:cs typeface="Segoe UI" panose="020B0502040204020203" pitchFamily="34" charset="0"/>
              </a:rPr>
              <a:t> animes</a:t>
            </a:r>
          </a:p>
          <a:p>
            <a:pPr algn="just">
              <a:lnSpc>
                <a:spcPts val="3000"/>
              </a:lnSpc>
              <a:spcBef>
                <a:spcPts val="1200"/>
              </a:spcBef>
              <a:spcAft>
                <a:spcPts val="600"/>
              </a:spcAft>
              <a:defRPr/>
            </a:pPr>
            <a:r>
              <a:rPr lang="hu-HU" sz="2800" dirty="0">
                <a:latin typeface="+mj-lt"/>
                <a:cs typeface="Segoe UI" panose="020B0502040204020203" pitchFamily="34" charset="0"/>
              </a:rPr>
              <a:t>Add, </a:t>
            </a:r>
            <a:r>
              <a:rPr lang="hu-HU" sz="2800" dirty="0" err="1">
                <a:latin typeface="+mj-lt"/>
                <a:cs typeface="Segoe UI" panose="020B0502040204020203" pitchFamily="34" charset="0"/>
              </a:rPr>
              <a:t>delete</a:t>
            </a:r>
            <a:r>
              <a:rPr lang="hu-HU" sz="2800" dirty="0">
                <a:latin typeface="+mj-lt"/>
                <a:cs typeface="Segoe UI" panose="020B0502040204020203" pitchFamily="34" charset="0"/>
              </a:rPr>
              <a:t> </a:t>
            </a:r>
            <a:r>
              <a:rPr lang="hu-HU" sz="2800" dirty="0" err="1">
                <a:latin typeface="+mj-lt"/>
                <a:cs typeface="Segoe UI" panose="020B0502040204020203" pitchFamily="34" charset="0"/>
              </a:rPr>
              <a:t>users</a:t>
            </a:r>
            <a:endParaRPr lang="hu-HU" sz="2800" dirty="0">
              <a:latin typeface="+mj-lt"/>
              <a:cs typeface="Segoe UI" panose="020B0502040204020203" pitchFamily="34" charset="0"/>
            </a:endParaRPr>
          </a:p>
          <a:p>
            <a:pPr algn="just">
              <a:lnSpc>
                <a:spcPts val="3000"/>
              </a:lnSpc>
              <a:spcBef>
                <a:spcPts val="1200"/>
              </a:spcBef>
              <a:spcAft>
                <a:spcPts val="600"/>
              </a:spcAft>
              <a:defRPr/>
            </a:pPr>
            <a:r>
              <a:rPr lang="hu-HU" sz="2800" dirty="0" err="1">
                <a:latin typeface="+mj-lt"/>
                <a:cs typeface="Segoe UI" panose="020B0502040204020203" pitchFamily="34" charset="0"/>
              </a:rPr>
              <a:t>Search</a:t>
            </a:r>
            <a:r>
              <a:rPr lang="hu-HU" sz="2800" dirty="0">
                <a:latin typeface="+mj-lt"/>
                <a:cs typeface="Segoe UI" panose="020B0502040204020203" pitchFamily="34" charset="0"/>
              </a:rPr>
              <a:t>, </a:t>
            </a:r>
            <a:r>
              <a:rPr lang="hu-HU" sz="2800" dirty="0" err="1">
                <a:latin typeface="+mj-lt"/>
                <a:cs typeface="Segoe UI" panose="020B0502040204020203" pitchFamily="34" charset="0"/>
              </a:rPr>
              <a:t>browse</a:t>
            </a:r>
            <a:endParaRPr lang="hu-HU" sz="2800" dirty="0">
              <a:latin typeface="+mj-lt"/>
              <a:cs typeface="Segoe UI" panose="020B0502040204020203" pitchFamily="34" charset="0"/>
            </a:endParaRPr>
          </a:p>
          <a:p>
            <a:pPr algn="just">
              <a:lnSpc>
                <a:spcPts val="3000"/>
              </a:lnSpc>
              <a:spcBef>
                <a:spcPts val="1200"/>
              </a:spcBef>
              <a:spcAft>
                <a:spcPts val="600"/>
              </a:spcAft>
              <a:defRPr/>
            </a:pPr>
            <a:r>
              <a:rPr lang="hu-HU" sz="2800" dirty="0" err="1">
                <a:latin typeface="+mj-lt"/>
                <a:cs typeface="Segoe UI" panose="020B0502040204020203" pitchFamily="34" charset="0"/>
              </a:rPr>
              <a:t>Save</a:t>
            </a:r>
            <a:r>
              <a:rPr lang="hu-HU" sz="2800" dirty="0">
                <a:latin typeface="+mj-lt"/>
                <a:cs typeface="Segoe UI" panose="020B0502040204020203" pitchFamily="34" charset="0"/>
              </a:rPr>
              <a:t> and </a:t>
            </a:r>
            <a:r>
              <a:rPr lang="hu-HU" sz="2800" dirty="0" err="1">
                <a:latin typeface="+mj-lt"/>
                <a:cs typeface="Segoe UI" panose="020B0502040204020203" pitchFamily="34" charset="0"/>
              </a:rPr>
              <a:t>unsave</a:t>
            </a:r>
            <a:r>
              <a:rPr lang="hu-HU" sz="2800" dirty="0">
                <a:latin typeface="+mj-lt"/>
                <a:cs typeface="Segoe UI" panose="020B0502040204020203" pitchFamily="34" charset="0"/>
              </a:rPr>
              <a:t> animes</a:t>
            </a:r>
          </a:p>
          <a:p>
            <a:pPr algn="just">
              <a:lnSpc>
                <a:spcPts val="3000"/>
              </a:lnSpc>
              <a:spcBef>
                <a:spcPts val="1200"/>
              </a:spcBef>
              <a:spcAft>
                <a:spcPts val="600"/>
              </a:spcAft>
              <a:defRPr/>
            </a:pPr>
            <a:r>
              <a:rPr lang="hu-HU" sz="2800" dirty="0" err="1">
                <a:latin typeface="+mj-lt"/>
                <a:cs typeface="Segoe UI" panose="020B0502040204020203" pitchFamily="34" charset="0"/>
              </a:rPr>
              <a:t>Personal</a:t>
            </a:r>
            <a:r>
              <a:rPr lang="hu-HU" sz="2800" dirty="0">
                <a:latin typeface="+mj-lt"/>
                <a:cs typeface="Segoe UI" panose="020B0502040204020203" pitchFamily="34" charset="0"/>
              </a:rPr>
              <a:t> chat</a:t>
            </a: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a:xfrm>
            <a:off x="521207" y="448056"/>
            <a:ext cx="11007840" cy="640080"/>
          </a:xfrm>
        </p:spPr>
        <p:txBody>
          <a:bodyPr rtlCol="0">
            <a:normAutofit/>
          </a:bodyPr>
          <a:lstStyle/>
          <a:p>
            <a:pPr algn="ctr" rtl="0"/>
            <a:r>
              <a:rPr lang="hu-HU" sz="3200" b="1" i="1" dirty="0">
                <a:latin typeface="Segoe UI Light" panose="020B0502040204020203" pitchFamily="34" charset="0"/>
                <a:cs typeface="Segoe UI Light" panose="020B0502040204020203" pitchFamily="34" charset="0"/>
              </a:rPr>
              <a:t>The program</a:t>
            </a:r>
          </a:p>
        </p:txBody>
      </p:sp>
      <p:sp>
        <p:nvSpPr>
          <p:cNvPr id="9" name="Tartalom helye 17">
            <a:extLst>
              <a:ext uri="{FF2B5EF4-FFF2-40B4-BE49-F238E27FC236}">
                <a16:creationId xmlns:a16="http://schemas.microsoft.com/office/drawing/2014/main" id="{30291B76-A404-617A-5496-52449B03725D}"/>
              </a:ext>
            </a:extLst>
          </p:cNvPr>
          <p:cNvSpPr txBox="1">
            <a:spLocks/>
          </p:cNvSpPr>
          <p:nvPr/>
        </p:nvSpPr>
        <p:spPr>
          <a:xfrm>
            <a:off x="4411745" y="1345315"/>
            <a:ext cx="4703976" cy="506462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1200"/>
              </a:spcBef>
              <a:spcAft>
                <a:spcPts val="600"/>
              </a:spcAft>
              <a:defRPr/>
            </a:pPr>
            <a:r>
              <a:rPr lang="hu-HU" sz="2000" dirty="0">
                <a:latin typeface="+mj-lt"/>
                <a:cs typeface="Segoe UI" panose="020B0502040204020203" pitchFamily="34" charset="0"/>
              </a:rPr>
              <a:t>Backend – Node.js -&gt; Express.js</a:t>
            </a:r>
          </a:p>
          <a:p>
            <a:pPr lvl="1" algn="just">
              <a:lnSpc>
                <a:spcPct val="120000"/>
              </a:lnSpc>
              <a:spcBef>
                <a:spcPts val="1200"/>
              </a:spcBef>
              <a:spcAft>
                <a:spcPts val="600"/>
              </a:spcAft>
              <a:buFont typeface="Courier New" panose="02070309020205020404" pitchFamily="49" charset="0"/>
              <a:buChar char="o"/>
              <a:defRPr/>
            </a:pPr>
            <a:r>
              <a:rPr lang="hu-HU" sz="2000" dirty="0" err="1">
                <a:latin typeface="+mj-lt"/>
                <a:cs typeface="Segoe UI" panose="020B0502040204020203" pitchFamily="34" charset="0"/>
              </a:rPr>
              <a:t>WebAPI</a:t>
            </a:r>
            <a:endParaRPr lang="hu-HU" sz="2000" dirty="0">
              <a:latin typeface="+mj-lt"/>
              <a:cs typeface="Segoe UI" panose="020B0502040204020203" pitchFamily="34" charset="0"/>
            </a:endParaRPr>
          </a:p>
          <a:p>
            <a:pPr lvl="1" algn="just">
              <a:lnSpc>
                <a:spcPct val="120000"/>
              </a:lnSpc>
              <a:spcBef>
                <a:spcPts val="1200"/>
              </a:spcBef>
              <a:spcAft>
                <a:spcPts val="600"/>
              </a:spcAft>
              <a:buFont typeface="Courier New" panose="02070309020205020404" pitchFamily="49" charset="0"/>
              <a:buChar char="o"/>
              <a:defRPr/>
            </a:pPr>
            <a:r>
              <a:rPr lang="hu-HU" sz="2000" dirty="0">
                <a:latin typeface="+mj-lt"/>
                <a:cs typeface="Segoe UI" panose="020B0502040204020203" pitchFamily="34" charset="0"/>
              </a:rPr>
              <a:t>Service</a:t>
            </a:r>
          </a:p>
          <a:p>
            <a:pPr lvl="1" algn="just">
              <a:lnSpc>
                <a:spcPct val="120000"/>
              </a:lnSpc>
              <a:spcBef>
                <a:spcPts val="1200"/>
              </a:spcBef>
              <a:spcAft>
                <a:spcPts val="600"/>
              </a:spcAft>
              <a:buFont typeface="Courier New" panose="02070309020205020404" pitchFamily="49" charset="0"/>
              <a:buChar char="o"/>
              <a:defRPr/>
            </a:pPr>
            <a:r>
              <a:rPr lang="hu-HU" sz="2000" dirty="0" err="1">
                <a:latin typeface="+mj-lt"/>
                <a:cs typeface="Segoe UI" panose="020B0502040204020203" pitchFamily="34" charset="0"/>
              </a:rPr>
              <a:t>Authentication</a:t>
            </a:r>
            <a:endParaRPr lang="hu-HU" sz="2000" dirty="0">
              <a:latin typeface="+mj-lt"/>
              <a:cs typeface="Segoe UI" panose="020B0502040204020203" pitchFamily="34" charset="0"/>
            </a:endParaRPr>
          </a:p>
          <a:p>
            <a:pPr algn="just">
              <a:lnSpc>
                <a:spcPct val="120000"/>
              </a:lnSpc>
              <a:spcBef>
                <a:spcPts val="1200"/>
              </a:spcBef>
              <a:spcAft>
                <a:spcPts val="600"/>
              </a:spcAft>
              <a:defRPr/>
            </a:pPr>
            <a:r>
              <a:rPr lang="hu-HU" sz="2000" dirty="0">
                <a:latin typeface="+mj-lt"/>
                <a:cs typeface="Segoe UI" panose="020B0502040204020203" pitchFamily="34" charset="0"/>
              </a:rPr>
              <a:t>Frontend - </a:t>
            </a:r>
            <a:r>
              <a:rPr lang="hu-HU" sz="2000" dirty="0" err="1">
                <a:latin typeface="+mj-lt"/>
                <a:cs typeface="Segoe UI" panose="020B0502040204020203" pitchFamily="34" charset="0"/>
              </a:rPr>
              <a:t>React</a:t>
            </a:r>
            <a:endParaRPr lang="hu-HU" sz="2000" dirty="0">
              <a:latin typeface="+mj-lt"/>
              <a:cs typeface="Segoe UI" panose="020B0502040204020203" pitchFamily="34" charset="0"/>
            </a:endParaRPr>
          </a:p>
          <a:p>
            <a:pPr lvl="1" algn="just">
              <a:lnSpc>
                <a:spcPct val="120000"/>
              </a:lnSpc>
              <a:spcBef>
                <a:spcPts val="1200"/>
              </a:spcBef>
              <a:spcAft>
                <a:spcPts val="600"/>
              </a:spcAft>
              <a:buFont typeface="Courier New" panose="02070309020205020404" pitchFamily="49" charset="0"/>
              <a:buChar char="o"/>
              <a:defRPr/>
            </a:pPr>
            <a:r>
              <a:rPr lang="hu-HU" sz="2000" dirty="0" err="1">
                <a:latin typeface="+mj-lt"/>
                <a:cs typeface="Segoe UI" panose="020B0502040204020203" pitchFamily="34" charset="0"/>
              </a:rPr>
              <a:t>Bootstrap</a:t>
            </a:r>
            <a:r>
              <a:rPr lang="hu-HU" sz="2000" dirty="0">
                <a:latin typeface="+mj-lt"/>
                <a:cs typeface="Segoe UI" panose="020B0502040204020203" pitchFamily="34" charset="0"/>
              </a:rPr>
              <a:t> </a:t>
            </a:r>
            <a:r>
              <a:rPr lang="hu-HU" sz="2000" dirty="0" err="1">
                <a:latin typeface="+mj-lt"/>
                <a:cs typeface="Segoe UI" panose="020B0502040204020203" pitchFamily="34" charset="0"/>
              </a:rPr>
              <a:t>framework</a:t>
            </a:r>
            <a:endParaRPr lang="hu-HU" sz="2000" dirty="0">
              <a:latin typeface="+mj-lt"/>
              <a:cs typeface="Segoe UI" panose="020B0502040204020203" pitchFamily="34" charset="0"/>
            </a:endParaRPr>
          </a:p>
          <a:p>
            <a:pPr lvl="1" algn="just">
              <a:lnSpc>
                <a:spcPct val="120000"/>
              </a:lnSpc>
              <a:spcBef>
                <a:spcPts val="1200"/>
              </a:spcBef>
              <a:spcAft>
                <a:spcPts val="600"/>
              </a:spcAft>
              <a:buFont typeface="Courier New" panose="02070309020205020404" pitchFamily="49" charset="0"/>
              <a:buChar char="o"/>
              <a:defRPr/>
            </a:pPr>
            <a:r>
              <a:rPr lang="hu-HU" sz="2000" dirty="0" err="1">
                <a:latin typeface="+mj-lt"/>
                <a:cs typeface="Segoe UI" panose="020B0502040204020203" pitchFamily="34" charset="0"/>
              </a:rPr>
              <a:t>React</a:t>
            </a:r>
            <a:r>
              <a:rPr lang="hu-HU" sz="2000" dirty="0">
                <a:latin typeface="+mj-lt"/>
                <a:cs typeface="Segoe UI" panose="020B0502040204020203" pitchFamily="34" charset="0"/>
              </a:rPr>
              <a:t> </a:t>
            </a:r>
            <a:r>
              <a:rPr lang="hu-HU" sz="2000" dirty="0" err="1">
                <a:latin typeface="+mj-lt"/>
                <a:cs typeface="Segoe UI" panose="020B0502040204020203" pitchFamily="34" charset="0"/>
              </a:rPr>
              <a:t>Material</a:t>
            </a:r>
            <a:endParaRPr lang="hu-HU" sz="2000" dirty="0">
              <a:latin typeface="+mj-lt"/>
              <a:cs typeface="Segoe UI" panose="020B0502040204020203" pitchFamily="34" charset="0"/>
            </a:endParaRPr>
          </a:p>
          <a:p>
            <a:pPr algn="just">
              <a:lnSpc>
                <a:spcPct val="120000"/>
              </a:lnSpc>
              <a:spcBef>
                <a:spcPts val="1200"/>
              </a:spcBef>
              <a:spcAft>
                <a:spcPts val="600"/>
              </a:spcAft>
              <a:defRPr/>
            </a:pPr>
            <a:r>
              <a:rPr lang="hu-HU" sz="2000" dirty="0" err="1">
                <a:latin typeface="+mj-lt"/>
                <a:cs typeface="Segoe UI" panose="020B0502040204020203" pitchFamily="34" charset="0"/>
              </a:rPr>
              <a:t>Database</a:t>
            </a:r>
            <a:r>
              <a:rPr lang="hu-HU" sz="2000" dirty="0">
                <a:latin typeface="+mj-lt"/>
                <a:cs typeface="Segoe UI" panose="020B0502040204020203" pitchFamily="34" charset="0"/>
              </a:rPr>
              <a:t> – </a:t>
            </a:r>
            <a:r>
              <a:rPr lang="hu-HU" sz="2000" dirty="0" err="1">
                <a:latin typeface="+mj-lt"/>
                <a:cs typeface="Segoe UI" panose="020B0502040204020203" pitchFamily="34" charset="0"/>
              </a:rPr>
              <a:t>MongoDB</a:t>
            </a:r>
            <a:endParaRPr lang="hu-HU" sz="2000" dirty="0">
              <a:latin typeface="+mj-lt"/>
              <a:cs typeface="Segoe UI" panose="020B0502040204020203" pitchFamily="34" charset="0"/>
            </a:endParaRPr>
          </a:p>
          <a:p>
            <a:pPr lvl="1" algn="just">
              <a:lnSpc>
                <a:spcPct val="120000"/>
              </a:lnSpc>
              <a:spcBef>
                <a:spcPts val="1200"/>
              </a:spcBef>
              <a:spcAft>
                <a:spcPts val="600"/>
              </a:spcAft>
              <a:buFont typeface="Courier New" panose="02070309020205020404" pitchFamily="49" charset="0"/>
              <a:buChar char="o"/>
              <a:defRPr/>
            </a:pPr>
            <a:r>
              <a:rPr lang="hu-HU" sz="2000" dirty="0">
                <a:latin typeface="+mj-lt"/>
                <a:cs typeface="Segoe UI" panose="020B0502040204020203" pitchFamily="34" charset="0"/>
              </a:rPr>
              <a:t>Atlas Framework</a:t>
            </a:r>
          </a:p>
        </p:txBody>
      </p:sp>
    </p:spTree>
    <p:extLst>
      <p:ext uri="{BB962C8B-B14F-4D97-AF65-F5344CB8AC3E}">
        <p14:creationId xmlns:p14="http://schemas.microsoft.com/office/powerpoint/2010/main" val="17157035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a:xfrm>
            <a:off x="521207" y="448056"/>
            <a:ext cx="11007840" cy="640080"/>
          </a:xfrm>
        </p:spPr>
        <p:txBody>
          <a:bodyPr rtlCol="0">
            <a:normAutofit/>
          </a:bodyPr>
          <a:lstStyle/>
          <a:p>
            <a:pPr rtl="0"/>
            <a:r>
              <a:rPr lang="hu-HU" sz="3200" b="1" i="1" dirty="0">
                <a:latin typeface="Segoe UI Light" panose="020B0502040204020203" pitchFamily="34" charset="0"/>
                <a:cs typeface="Segoe UI Light" panose="020B0502040204020203" pitchFamily="34" charset="0"/>
              </a:rPr>
              <a:t>Backend</a:t>
            </a:r>
          </a:p>
        </p:txBody>
      </p:sp>
      <p:sp>
        <p:nvSpPr>
          <p:cNvPr id="9" name="Tartalom helye 17">
            <a:extLst>
              <a:ext uri="{FF2B5EF4-FFF2-40B4-BE49-F238E27FC236}">
                <a16:creationId xmlns:a16="http://schemas.microsoft.com/office/drawing/2014/main" id="{30291B76-A404-617A-5496-52449B03725D}"/>
              </a:ext>
            </a:extLst>
          </p:cNvPr>
          <p:cNvSpPr txBox="1">
            <a:spLocks/>
          </p:cNvSpPr>
          <p:nvPr/>
        </p:nvSpPr>
        <p:spPr>
          <a:xfrm>
            <a:off x="521207" y="1345315"/>
            <a:ext cx="11007840" cy="506462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1200"/>
              </a:spcBef>
              <a:spcAft>
                <a:spcPts val="600"/>
              </a:spcAft>
              <a:defRPr/>
            </a:pPr>
            <a:endParaRPr lang="hu-HU" sz="2400" dirty="0">
              <a:latin typeface="+mj-lt"/>
              <a:cs typeface="Segoe UI" panose="020B0502040204020203" pitchFamily="34" charset="0"/>
            </a:endParaRPr>
          </a:p>
        </p:txBody>
      </p:sp>
      <p:sp>
        <p:nvSpPr>
          <p:cNvPr id="4" name="Szövegdoboz 3">
            <a:extLst>
              <a:ext uri="{FF2B5EF4-FFF2-40B4-BE49-F238E27FC236}">
                <a16:creationId xmlns:a16="http://schemas.microsoft.com/office/drawing/2014/main" id="{7D5E6656-20B8-D3F5-E858-617F85D195D0}"/>
              </a:ext>
            </a:extLst>
          </p:cNvPr>
          <p:cNvSpPr txBox="1"/>
          <p:nvPr/>
        </p:nvSpPr>
        <p:spPr>
          <a:xfrm>
            <a:off x="662953" y="1586508"/>
            <a:ext cx="4370960" cy="2516523"/>
          </a:xfrm>
          <a:prstGeom prst="rect">
            <a:avLst/>
          </a:prstGeom>
          <a:noFill/>
        </p:spPr>
        <p:txBody>
          <a:bodyPr wrap="square">
            <a:spAutoFit/>
          </a:bodyPr>
          <a:lstStyle/>
          <a:p>
            <a:pPr algn="just">
              <a:lnSpc>
                <a:spcPct val="120000"/>
              </a:lnSpc>
              <a:spcBef>
                <a:spcPts val="1200"/>
              </a:spcBef>
              <a:spcAft>
                <a:spcPts val="600"/>
              </a:spcAft>
              <a:defRPr/>
            </a:pPr>
            <a:r>
              <a:rPr lang="hu-HU" sz="2400" dirty="0">
                <a:latin typeface="+mj-lt"/>
                <a:cs typeface="Segoe UI" panose="020B0502040204020203" pitchFamily="34" charset="0"/>
              </a:rPr>
              <a:t>Backend – Node.js -&gt; Express.js</a:t>
            </a:r>
          </a:p>
          <a:p>
            <a:pPr lvl="1" algn="just">
              <a:lnSpc>
                <a:spcPct val="120000"/>
              </a:lnSpc>
              <a:spcBef>
                <a:spcPts val="1200"/>
              </a:spcBef>
              <a:spcAft>
                <a:spcPts val="600"/>
              </a:spcAft>
              <a:buFont typeface="Courier New" panose="02070309020205020404" pitchFamily="49" charset="0"/>
              <a:buChar char="o"/>
              <a:defRPr/>
            </a:pPr>
            <a:r>
              <a:rPr lang="hu-HU" sz="2400" dirty="0" err="1">
                <a:latin typeface="+mj-lt"/>
                <a:cs typeface="Segoe UI" panose="020B0502040204020203" pitchFamily="34" charset="0"/>
              </a:rPr>
              <a:t>WebAPI</a:t>
            </a:r>
            <a:endParaRPr lang="hu-HU" sz="2400" dirty="0">
              <a:latin typeface="+mj-lt"/>
              <a:cs typeface="Segoe UI" panose="020B0502040204020203" pitchFamily="34" charset="0"/>
            </a:endParaRPr>
          </a:p>
          <a:p>
            <a:pPr lvl="1" algn="just">
              <a:lnSpc>
                <a:spcPct val="120000"/>
              </a:lnSpc>
              <a:spcBef>
                <a:spcPts val="1200"/>
              </a:spcBef>
              <a:spcAft>
                <a:spcPts val="600"/>
              </a:spcAft>
              <a:buFont typeface="Courier New" panose="02070309020205020404" pitchFamily="49" charset="0"/>
              <a:buChar char="o"/>
              <a:defRPr/>
            </a:pPr>
            <a:r>
              <a:rPr lang="hu-HU" sz="2400" dirty="0">
                <a:latin typeface="+mj-lt"/>
                <a:cs typeface="Segoe UI" panose="020B0502040204020203" pitchFamily="34" charset="0"/>
              </a:rPr>
              <a:t>Service</a:t>
            </a:r>
          </a:p>
          <a:p>
            <a:pPr lvl="1" algn="just">
              <a:lnSpc>
                <a:spcPct val="120000"/>
              </a:lnSpc>
              <a:spcBef>
                <a:spcPts val="1200"/>
              </a:spcBef>
              <a:spcAft>
                <a:spcPts val="600"/>
              </a:spcAft>
              <a:buFont typeface="Courier New" panose="02070309020205020404" pitchFamily="49" charset="0"/>
              <a:buChar char="o"/>
              <a:defRPr/>
            </a:pPr>
            <a:r>
              <a:rPr lang="hu-HU" sz="2400" dirty="0" err="1">
                <a:latin typeface="+mj-lt"/>
                <a:cs typeface="Segoe UI" panose="020B0502040204020203" pitchFamily="34" charset="0"/>
              </a:rPr>
              <a:t>Authentication</a:t>
            </a:r>
            <a:endParaRPr lang="hu-HU" sz="2400" dirty="0">
              <a:latin typeface="+mj-lt"/>
              <a:cs typeface="Segoe UI" panose="020B0502040204020203" pitchFamily="34" charset="0"/>
            </a:endParaRPr>
          </a:p>
        </p:txBody>
      </p:sp>
      <p:pic>
        <p:nvPicPr>
          <p:cNvPr id="6" name="Kép 5" descr="A képen szöveg, képernyőkép, szoftver, Betűtípus látható&#10;&#10;Automatikusan generált leírás">
            <a:extLst>
              <a:ext uri="{FF2B5EF4-FFF2-40B4-BE49-F238E27FC236}">
                <a16:creationId xmlns:a16="http://schemas.microsoft.com/office/drawing/2014/main" id="{C80EBC3E-B425-1DF1-4CFE-67F9DB7CFDB1}"/>
              </a:ext>
            </a:extLst>
          </p:cNvPr>
          <p:cNvPicPr>
            <a:picLocks noChangeAspect="1"/>
          </p:cNvPicPr>
          <p:nvPr/>
        </p:nvPicPr>
        <p:blipFill>
          <a:blip r:embed="rId3"/>
          <a:stretch>
            <a:fillRect/>
          </a:stretch>
        </p:blipFill>
        <p:spPr>
          <a:xfrm>
            <a:off x="6025127" y="1586508"/>
            <a:ext cx="4528064" cy="4228296"/>
          </a:xfrm>
          <a:prstGeom prst="rect">
            <a:avLst/>
          </a:prstGeom>
        </p:spPr>
      </p:pic>
      <p:pic>
        <p:nvPicPr>
          <p:cNvPr id="1026" name="Picture 2" descr="Why Use Express with Node.js?">
            <a:extLst>
              <a:ext uri="{FF2B5EF4-FFF2-40B4-BE49-F238E27FC236}">
                <a16:creationId xmlns:a16="http://schemas.microsoft.com/office/drawing/2014/main" id="{33612234-A4EA-DBDC-EC4F-55D9CD96EC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192" y="3958783"/>
            <a:ext cx="4066481" cy="2708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0102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a:xfrm>
            <a:off x="521207" y="448056"/>
            <a:ext cx="11007840" cy="640080"/>
          </a:xfrm>
        </p:spPr>
        <p:txBody>
          <a:bodyPr rtlCol="0">
            <a:normAutofit/>
          </a:bodyPr>
          <a:lstStyle/>
          <a:p>
            <a:pPr rtl="0"/>
            <a:r>
              <a:rPr lang="hu-HU" sz="3200" b="1" i="1" dirty="0" err="1">
                <a:latin typeface="Segoe UI Light" panose="020B0502040204020203" pitchFamily="34" charset="0"/>
                <a:cs typeface="Segoe UI Light" panose="020B0502040204020203" pitchFamily="34" charset="0"/>
              </a:rPr>
              <a:t>Models</a:t>
            </a:r>
            <a:endParaRPr lang="hu-HU" sz="3200" b="1" i="1" dirty="0">
              <a:latin typeface="Segoe UI Light" panose="020B0502040204020203" pitchFamily="34" charset="0"/>
              <a:cs typeface="Segoe UI Light" panose="020B0502040204020203" pitchFamily="34" charset="0"/>
            </a:endParaRPr>
          </a:p>
        </p:txBody>
      </p:sp>
      <p:sp>
        <p:nvSpPr>
          <p:cNvPr id="9" name="Tartalom helye 17">
            <a:extLst>
              <a:ext uri="{FF2B5EF4-FFF2-40B4-BE49-F238E27FC236}">
                <a16:creationId xmlns:a16="http://schemas.microsoft.com/office/drawing/2014/main" id="{30291B76-A404-617A-5496-52449B03725D}"/>
              </a:ext>
            </a:extLst>
          </p:cNvPr>
          <p:cNvSpPr txBox="1">
            <a:spLocks/>
          </p:cNvSpPr>
          <p:nvPr/>
        </p:nvSpPr>
        <p:spPr>
          <a:xfrm>
            <a:off x="521207" y="1345315"/>
            <a:ext cx="11007840" cy="506462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1200"/>
              </a:spcBef>
              <a:spcAft>
                <a:spcPts val="600"/>
              </a:spcAft>
              <a:defRPr/>
            </a:pPr>
            <a:endParaRPr lang="hu-HU" sz="2400" dirty="0">
              <a:latin typeface="+mj-lt"/>
              <a:cs typeface="Segoe UI" panose="020B0502040204020203" pitchFamily="34" charset="0"/>
            </a:endParaRPr>
          </a:p>
        </p:txBody>
      </p:sp>
      <p:sp>
        <p:nvSpPr>
          <p:cNvPr id="4" name="Szövegdoboz 3">
            <a:extLst>
              <a:ext uri="{FF2B5EF4-FFF2-40B4-BE49-F238E27FC236}">
                <a16:creationId xmlns:a16="http://schemas.microsoft.com/office/drawing/2014/main" id="{7D5E6656-20B8-D3F5-E858-617F85D195D0}"/>
              </a:ext>
            </a:extLst>
          </p:cNvPr>
          <p:cNvSpPr txBox="1"/>
          <p:nvPr/>
        </p:nvSpPr>
        <p:spPr>
          <a:xfrm>
            <a:off x="662953" y="1586508"/>
            <a:ext cx="4370960" cy="1842492"/>
          </a:xfrm>
          <a:prstGeom prst="rect">
            <a:avLst/>
          </a:prstGeom>
          <a:noFill/>
        </p:spPr>
        <p:txBody>
          <a:bodyPr wrap="square">
            <a:spAutoFit/>
          </a:bodyPr>
          <a:lstStyle/>
          <a:p>
            <a:pPr marL="342900" indent="-342900" algn="just">
              <a:lnSpc>
                <a:spcPct val="120000"/>
              </a:lnSpc>
              <a:spcBef>
                <a:spcPts val="1200"/>
              </a:spcBef>
              <a:spcAft>
                <a:spcPts val="600"/>
              </a:spcAft>
              <a:buFont typeface="Arial" panose="020B0604020202020204" pitchFamily="34" charset="0"/>
              <a:buChar char="•"/>
              <a:defRPr/>
            </a:pPr>
            <a:r>
              <a:rPr lang="hu-HU" sz="2400" dirty="0" err="1">
                <a:latin typeface="+mj-lt"/>
                <a:cs typeface="Segoe UI" panose="020B0502040204020203" pitchFamily="34" charset="0"/>
              </a:rPr>
              <a:t>Migration</a:t>
            </a:r>
            <a:endParaRPr lang="hu-HU" sz="2400" dirty="0">
              <a:latin typeface="+mj-lt"/>
              <a:cs typeface="Segoe UI" panose="020B0502040204020203" pitchFamily="34" charset="0"/>
            </a:endParaRPr>
          </a:p>
          <a:p>
            <a:pPr marL="342900" indent="-342900" algn="just">
              <a:lnSpc>
                <a:spcPct val="120000"/>
              </a:lnSpc>
              <a:spcBef>
                <a:spcPts val="1200"/>
              </a:spcBef>
              <a:spcAft>
                <a:spcPts val="600"/>
              </a:spcAft>
              <a:buFont typeface="Arial" panose="020B0604020202020204" pitchFamily="34" charset="0"/>
              <a:buChar char="•"/>
              <a:defRPr/>
            </a:pPr>
            <a:r>
              <a:rPr lang="hu-HU" sz="2400" dirty="0" err="1">
                <a:latin typeface="+mj-lt"/>
                <a:cs typeface="Segoe UI" panose="020B0502040204020203" pitchFamily="34" charset="0"/>
              </a:rPr>
              <a:t>Tables</a:t>
            </a:r>
            <a:endParaRPr lang="hu-HU" sz="2400" dirty="0">
              <a:latin typeface="+mj-lt"/>
              <a:cs typeface="Segoe UI" panose="020B0502040204020203" pitchFamily="34" charset="0"/>
            </a:endParaRPr>
          </a:p>
          <a:p>
            <a:pPr marL="342900" indent="-342900" algn="just">
              <a:lnSpc>
                <a:spcPct val="120000"/>
              </a:lnSpc>
              <a:spcBef>
                <a:spcPts val="1200"/>
              </a:spcBef>
              <a:spcAft>
                <a:spcPts val="600"/>
              </a:spcAft>
              <a:buFont typeface="Arial" panose="020B0604020202020204" pitchFamily="34" charset="0"/>
              <a:buChar char="•"/>
              <a:defRPr/>
            </a:pPr>
            <a:r>
              <a:rPr lang="hu-HU" sz="2400" dirty="0">
                <a:latin typeface="+mj-lt"/>
                <a:cs typeface="Segoe UI" panose="020B0502040204020203" pitchFamily="34" charset="0"/>
              </a:rPr>
              <a:t>Backend-frontend </a:t>
            </a:r>
            <a:r>
              <a:rPr lang="hu-HU" sz="2400" dirty="0" err="1">
                <a:latin typeface="+mj-lt"/>
                <a:cs typeface="Segoe UI" panose="020B0502040204020203" pitchFamily="34" charset="0"/>
              </a:rPr>
              <a:t>matches</a:t>
            </a:r>
            <a:endParaRPr lang="hu-HU" sz="2400" dirty="0">
              <a:latin typeface="+mj-lt"/>
              <a:cs typeface="Segoe UI" panose="020B0502040204020203" pitchFamily="34" charset="0"/>
            </a:endParaRPr>
          </a:p>
        </p:txBody>
      </p:sp>
      <p:pic>
        <p:nvPicPr>
          <p:cNvPr id="5" name="Kép 4" descr="A képen szöveg, képernyőkép, Betűtípus, szoftver látható&#10;&#10;Automatikusan generált leírás">
            <a:extLst>
              <a:ext uri="{FF2B5EF4-FFF2-40B4-BE49-F238E27FC236}">
                <a16:creationId xmlns:a16="http://schemas.microsoft.com/office/drawing/2014/main" id="{2CAC3322-D21D-A8FB-679B-E8630AB8894F}"/>
              </a:ext>
            </a:extLst>
          </p:cNvPr>
          <p:cNvPicPr>
            <a:picLocks noChangeAspect="1"/>
          </p:cNvPicPr>
          <p:nvPr/>
        </p:nvPicPr>
        <p:blipFill>
          <a:blip r:embed="rId3"/>
          <a:stretch>
            <a:fillRect/>
          </a:stretch>
        </p:blipFill>
        <p:spPr>
          <a:xfrm>
            <a:off x="866762" y="3670193"/>
            <a:ext cx="3959762" cy="2894006"/>
          </a:xfrm>
          <a:prstGeom prst="rect">
            <a:avLst/>
          </a:prstGeom>
        </p:spPr>
      </p:pic>
      <p:pic>
        <p:nvPicPr>
          <p:cNvPr id="8" name="Kép 7" descr="A képen szöveg, képernyőkép látható&#10;&#10;Automatikusan generált leírás">
            <a:extLst>
              <a:ext uri="{FF2B5EF4-FFF2-40B4-BE49-F238E27FC236}">
                <a16:creationId xmlns:a16="http://schemas.microsoft.com/office/drawing/2014/main" id="{54D3C100-6737-29D0-365F-9420539A4039}"/>
              </a:ext>
            </a:extLst>
          </p:cNvPr>
          <p:cNvPicPr>
            <a:picLocks noChangeAspect="1"/>
          </p:cNvPicPr>
          <p:nvPr/>
        </p:nvPicPr>
        <p:blipFill>
          <a:blip r:embed="rId4"/>
          <a:stretch>
            <a:fillRect/>
          </a:stretch>
        </p:blipFill>
        <p:spPr>
          <a:xfrm>
            <a:off x="5812665" y="1345315"/>
            <a:ext cx="5253760" cy="3952549"/>
          </a:xfrm>
          <a:prstGeom prst="rect">
            <a:avLst/>
          </a:prstGeom>
        </p:spPr>
      </p:pic>
    </p:spTree>
    <p:extLst>
      <p:ext uri="{BB962C8B-B14F-4D97-AF65-F5344CB8AC3E}">
        <p14:creationId xmlns:p14="http://schemas.microsoft.com/office/powerpoint/2010/main" val="34632817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a:xfrm>
            <a:off x="521207" y="448056"/>
            <a:ext cx="11007840" cy="640080"/>
          </a:xfrm>
        </p:spPr>
        <p:txBody>
          <a:bodyPr rtlCol="0">
            <a:normAutofit/>
          </a:bodyPr>
          <a:lstStyle/>
          <a:p>
            <a:pPr rtl="0"/>
            <a:r>
              <a:rPr lang="hu-HU" sz="3200" b="1" i="1" dirty="0" err="1">
                <a:latin typeface="Segoe UI Light" panose="020B0502040204020203" pitchFamily="34" charset="0"/>
                <a:cs typeface="Segoe UI Light" panose="020B0502040204020203" pitchFamily="34" charset="0"/>
              </a:rPr>
              <a:t>Controllers</a:t>
            </a:r>
            <a:endParaRPr lang="hu-HU" sz="3200" b="1" i="1" dirty="0">
              <a:latin typeface="Segoe UI Light" panose="020B0502040204020203" pitchFamily="34" charset="0"/>
              <a:cs typeface="Segoe UI Light" panose="020B0502040204020203" pitchFamily="34" charset="0"/>
            </a:endParaRPr>
          </a:p>
        </p:txBody>
      </p:sp>
      <p:sp>
        <p:nvSpPr>
          <p:cNvPr id="9" name="Tartalom helye 17">
            <a:extLst>
              <a:ext uri="{FF2B5EF4-FFF2-40B4-BE49-F238E27FC236}">
                <a16:creationId xmlns:a16="http://schemas.microsoft.com/office/drawing/2014/main" id="{30291B76-A404-617A-5496-52449B03725D}"/>
              </a:ext>
            </a:extLst>
          </p:cNvPr>
          <p:cNvSpPr txBox="1">
            <a:spLocks/>
          </p:cNvSpPr>
          <p:nvPr/>
        </p:nvSpPr>
        <p:spPr>
          <a:xfrm>
            <a:off x="521207" y="1345315"/>
            <a:ext cx="11007840" cy="506462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1200"/>
              </a:spcBef>
              <a:spcAft>
                <a:spcPts val="600"/>
              </a:spcAft>
              <a:defRPr/>
            </a:pPr>
            <a:endParaRPr lang="hu-HU" sz="2400" dirty="0">
              <a:latin typeface="+mj-lt"/>
              <a:cs typeface="Segoe UI" panose="020B0502040204020203" pitchFamily="34" charset="0"/>
            </a:endParaRPr>
          </a:p>
        </p:txBody>
      </p:sp>
      <p:sp>
        <p:nvSpPr>
          <p:cNvPr id="4" name="Szövegdoboz 3">
            <a:extLst>
              <a:ext uri="{FF2B5EF4-FFF2-40B4-BE49-F238E27FC236}">
                <a16:creationId xmlns:a16="http://schemas.microsoft.com/office/drawing/2014/main" id="{7D5E6656-20B8-D3F5-E858-617F85D195D0}"/>
              </a:ext>
            </a:extLst>
          </p:cNvPr>
          <p:cNvSpPr txBox="1"/>
          <p:nvPr/>
        </p:nvSpPr>
        <p:spPr>
          <a:xfrm>
            <a:off x="662953" y="1586508"/>
            <a:ext cx="4370960" cy="1842492"/>
          </a:xfrm>
          <a:prstGeom prst="rect">
            <a:avLst/>
          </a:prstGeom>
          <a:noFill/>
        </p:spPr>
        <p:txBody>
          <a:bodyPr wrap="square">
            <a:spAutoFit/>
          </a:bodyPr>
          <a:lstStyle/>
          <a:p>
            <a:pPr marL="342900" indent="-342900" algn="just">
              <a:lnSpc>
                <a:spcPct val="120000"/>
              </a:lnSpc>
              <a:spcBef>
                <a:spcPts val="1200"/>
              </a:spcBef>
              <a:spcAft>
                <a:spcPts val="600"/>
              </a:spcAft>
              <a:buFont typeface="Arial" panose="020B0604020202020204" pitchFamily="34" charset="0"/>
              <a:buChar char="•"/>
              <a:defRPr/>
            </a:pPr>
            <a:r>
              <a:rPr lang="hu-HU" sz="2400" dirty="0">
                <a:latin typeface="+mj-lt"/>
                <a:cs typeface="Segoe UI" panose="020B0502040204020203" pitchFamily="34" charset="0"/>
              </a:rPr>
              <a:t>http </a:t>
            </a:r>
            <a:r>
              <a:rPr lang="hu-HU" sz="2400" dirty="0" err="1">
                <a:latin typeface="+mj-lt"/>
                <a:cs typeface="Segoe UI" panose="020B0502040204020203" pitchFamily="34" charset="0"/>
              </a:rPr>
              <a:t>request</a:t>
            </a:r>
            <a:r>
              <a:rPr lang="hu-HU" sz="2400" dirty="0">
                <a:latin typeface="+mj-lt"/>
                <a:cs typeface="Segoe UI" panose="020B0502040204020203" pitchFamily="34" charset="0"/>
              </a:rPr>
              <a:t> </a:t>
            </a:r>
            <a:r>
              <a:rPr lang="hu-HU" sz="2400" dirty="0" err="1">
                <a:latin typeface="+mj-lt"/>
                <a:cs typeface="Segoe UI" panose="020B0502040204020203" pitchFamily="34" charset="0"/>
              </a:rPr>
              <a:t>type</a:t>
            </a:r>
            <a:endParaRPr lang="hu-HU" sz="2400" dirty="0">
              <a:latin typeface="+mj-lt"/>
              <a:cs typeface="Segoe UI" panose="020B0502040204020203" pitchFamily="34" charset="0"/>
            </a:endParaRPr>
          </a:p>
          <a:p>
            <a:pPr marL="342900" indent="-342900" algn="just">
              <a:lnSpc>
                <a:spcPct val="120000"/>
              </a:lnSpc>
              <a:spcBef>
                <a:spcPts val="1200"/>
              </a:spcBef>
              <a:spcAft>
                <a:spcPts val="600"/>
              </a:spcAft>
              <a:buFont typeface="Arial" panose="020B0604020202020204" pitchFamily="34" charset="0"/>
              <a:buChar char="•"/>
              <a:defRPr/>
            </a:pPr>
            <a:r>
              <a:rPr lang="hu-HU" sz="2400" dirty="0" err="1">
                <a:latin typeface="+mj-lt"/>
                <a:cs typeface="Segoe UI" panose="020B0502040204020203" pitchFamily="34" charset="0"/>
              </a:rPr>
              <a:t>Name</a:t>
            </a:r>
            <a:r>
              <a:rPr lang="hu-HU" sz="2400" dirty="0">
                <a:latin typeface="+mj-lt"/>
                <a:cs typeface="Segoe UI" panose="020B0502040204020203" pitchFamily="34" charset="0"/>
              </a:rPr>
              <a:t> of </a:t>
            </a:r>
            <a:r>
              <a:rPr lang="hu-HU" sz="2400" dirty="0" err="1">
                <a:latin typeface="+mj-lt"/>
                <a:cs typeface="Segoe UI" panose="020B0502040204020203" pitchFamily="34" charset="0"/>
              </a:rPr>
              <a:t>function</a:t>
            </a:r>
            <a:endParaRPr lang="hu-HU" sz="2400" dirty="0">
              <a:latin typeface="+mj-lt"/>
              <a:cs typeface="Segoe UI" panose="020B0502040204020203" pitchFamily="34" charset="0"/>
            </a:endParaRPr>
          </a:p>
          <a:p>
            <a:pPr marL="342900" indent="-342900" algn="just">
              <a:lnSpc>
                <a:spcPct val="120000"/>
              </a:lnSpc>
              <a:spcBef>
                <a:spcPts val="1200"/>
              </a:spcBef>
              <a:spcAft>
                <a:spcPts val="600"/>
              </a:spcAft>
              <a:buFont typeface="Arial" panose="020B0604020202020204" pitchFamily="34" charset="0"/>
              <a:buChar char="•"/>
              <a:defRPr/>
            </a:pPr>
            <a:r>
              <a:rPr lang="hu-HU" sz="2400" dirty="0" err="1">
                <a:latin typeface="+mj-lt"/>
                <a:cs typeface="Segoe UI" panose="020B0502040204020203" pitchFamily="34" charset="0"/>
              </a:rPr>
              <a:t>Json</a:t>
            </a:r>
            <a:endParaRPr lang="hu-HU" sz="2400" dirty="0">
              <a:latin typeface="+mj-lt"/>
              <a:cs typeface="Segoe UI" panose="020B0502040204020203" pitchFamily="34" charset="0"/>
            </a:endParaRPr>
          </a:p>
        </p:txBody>
      </p:sp>
      <p:pic>
        <p:nvPicPr>
          <p:cNvPr id="6" name="Kép 5" descr="A képen szöveg, képernyőkép, Betűtípus látható&#10;&#10;Automatikusan generált leírás">
            <a:extLst>
              <a:ext uri="{FF2B5EF4-FFF2-40B4-BE49-F238E27FC236}">
                <a16:creationId xmlns:a16="http://schemas.microsoft.com/office/drawing/2014/main" id="{F622F96B-C454-01A3-1B6B-C0A4887B30E1}"/>
              </a:ext>
            </a:extLst>
          </p:cNvPr>
          <p:cNvPicPr>
            <a:picLocks noChangeAspect="1"/>
          </p:cNvPicPr>
          <p:nvPr/>
        </p:nvPicPr>
        <p:blipFill>
          <a:blip r:embed="rId3"/>
          <a:stretch>
            <a:fillRect/>
          </a:stretch>
        </p:blipFill>
        <p:spPr>
          <a:xfrm>
            <a:off x="4197242" y="1470293"/>
            <a:ext cx="7246433" cy="4609996"/>
          </a:xfrm>
          <a:prstGeom prst="rect">
            <a:avLst/>
          </a:prstGeom>
        </p:spPr>
      </p:pic>
    </p:spTree>
    <p:extLst>
      <p:ext uri="{BB962C8B-B14F-4D97-AF65-F5344CB8AC3E}">
        <p14:creationId xmlns:p14="http://schemas.microsoft.com/office/powerpoint/2010/main" val="38979596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a:xfrm>
            <a:off x="521207" y="448056"/>
            <a:ext cx="11007840" cy="640080"/>
          </a:xfrm>
        </p:spPr>
        <p:txBody>
          <a:bodyPr rtlCol="0">
            <a:normAutofit/>
          </a:bodyPr>
          <a:lstStyle/>
          <a:p>
            <a:pPr rtl="0"/>
            <a:r>
              <a:rPr lang="hu-HU" sz="3200" b="1" i="1" dirty="0">
                <a:latin typeface="Segoe UI Light" panose="020B0502040204020203" pitchFamily="34" charset="0"/>
                <a:cs typeface="Segoe UI Light" panose="020B0502040204020203" pitchFamily="34" charset="0"/>
              </a:rPr>
              <a:t>Frontend</a:t>
            </a:r>
          </a:p>
        </p:txBody>
      </p:sp>
      <p:sp>
        <p:nvSpPr>
          <p:cNvPr id="9" name="Tartalom helye 17">
            <a:extLst>
              <a:ext uri="{FF2B5EF4-FFF2-40B4-BE49-F238E27FC236}">
                <a16:creationId xmlns:a16="http://schemas.microsoft.com/office/drawing/2014/main" id="{30291B76-A404-617A-5496-52449B03725D}"/>
              </a:ext>
            </a:extLst>
          </p:cNvPr>
          <p:cNvSpPr txBox="1">
            <a:spLocks/>
          </p:cNvSpPr>
          <p:nvPr/>
        </p:nvSpPr>
        <p:spPr>
          <a:xfrm>
            <a:off x="521207" y="1345315"/>
            <a:ext cx="11007840" cy="506462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1200"/>
              </a:spcBef>
              <a:spcAft>
                <a:spcPts val="600"/>
              </a:spcAft>
              <a:defRPr/>
            </a:pPr>
            <a:endParaRPr lang="hu-HU" sz="2400" dirty="0">
              <a:latin typeface="+mj-lt"/>
              <a:cs typeface="Segoe UI" panose="020B0502040204020203" pitchFamily="34" charset="0"/>
            </a:endParaRPr>
          </a:p>
        </p:txBody>
      </p:sp>
      <p:sp>
        <p:nvSpPr>
          <p:cNvPr id="4" name="Szövegdoboz 3">
            <a:extLst>
              <a:ext uri="{FF2B5EF4-FFF2-40B4-BE49-F238E27FC236}">
                <a16:creationId xmlns:a16="http://schemas.microsoft.com/office/drawing/2014/main" id="{7D5E6656-20B8-D3F5-E858-617F85D195D0}"/>
              </a:ext>
            </a:extLst>
          </p:cNvPr>
          <p:cNvSpPr txBox="1"/>
          <p:nvPr/>
        </p:nvSpPr>
        <p:spPr>
          <a:xfrm>
            <a:off x="662953" y="1586508"/>
            <a:ext cx="4370960" cy="2285690"/>
          </a:xfrm>
          <a:prstGeom prst="rect">
            <a:avLst/>
          </a:prstGeom>
          <a:noFill/>
        </p:spPr>
        <p:txBody>
          <a:bodyPr wrap="square">
            <a:spAutoFit/>
          </a:bodyPr>
          <a:lstStyle/>
          <a:p>
            <a:pPr marL="342900" indent="-342900" algn="just">
              <a:lnSpc>
                <a:spcPct val="120000"/>
              </a:lnSpc>
              <a:spcBef>
                <a:spcPts val="1200"/>
              </a:spcBef>
              <a:spcAft>
                <a:spcPts val="600"/>
              </a:spcAft>
              <a:buFont typeface="Arial" panose="020B0604020202020204" pitchFamily="34" charset="0"/>
              <a:buChar char="•"/>
              <a:defRPr/>
            </a:pPr>
            <a:r>
              <a:rPr lang="hu-HU" sz="2400" dirty="0" err="1">
                <a:latin typeface="+mj-lt"/>
                <a:cs typeface="Segoe UI" panose="020B0502040204020203" pitchFamily="34" charset="0"/>
              </a:rPr>
              <a:t>React</a:t>
            </a:r>
            <a:endParaRPr lang="hu-HU" sz="2400" dirty="0">
              <a:latin typeface="+mj-lt"/>
              <a:cs typeface="Segoe UI" panose="020B0502040204020203" pitchFamily="34" charset="0"/>
            </a:endParaRPr>
          </a:p>
          <a:p>
            <a:pPr marL="342900" indent="-342900" algn="just">
              <a:lnSpc>
                <a:spcPct val="120000"/>
              </a:lnSpc>
              <a:spcBef>
                <a:spcPts val="1200"/>
              </a:spcBef>
              <a:spcAft>
                <a:spcPts val="600"/>
              </a:spcAft>
              <a:buFont typeface="Arial" panose="020B0604020202020204" pitchFamily="34" charset="0"/>
              <a:buChar char="•"/>
              <a:defRPr/>
            </a:pPr>
            <a:r>
              <a:rPr lang="hu-HU" sz="2400" dirty="0" err="1">
                <a:latin typeface="+mj-lt"/>
                <a:cs typeface="Segoe UI" panose="020B0502040204020203" pitchFamily="34" charset="0"/>
              </a:rPr>
              <a:t>Other</a:t>
            </a:r>
            <a:r>
              <a:rPr lang="hu-HU" sz="2400" dirty="0">
                <a:latin typeface="+mj-lt"/>
                <a:cs typeface="Segoe UI" panose="020B0502040204020203" pitchFamily="34" charset="0"/>
              </a:rPr>
              <a:t> – </a:t>
            </a:r>
            <a:r>
              <a:rPr lang="hu-HU" sz="2400" dirty="0" err="1">
                <a:latin typeface="+mj-lt"/>
                <a:cs typeface="Segoe UI" panose="020B0502040204020203" pitchFamily="34" charset="0"/>
              </a:rPr>
              <a:t>React</a:t>
            </a:r>
            <a:r>
              <a:rPr lang="hu-HU" sz="2400" dirty="0">
                <a:latin typeface="+mj-lt"/>
                <a:cs typeface="Segoe UI" panose="020B0502040204020203" pitchFamily="34" charset="0"/>
              </a:rPr>
              <a:t> </a:t>
            </a:r>
            <a:r>
              <a:rPr lang="hu-HU" sz="2400" dirty="0" err="1">
                <a:latin typeface="+mj-lt"/>
                <a:cs typeface="Segoe UI" panose="020B0502040204020203" pitchFamily="34" charset="0"/>
              </a:rPr>
              <a:t>Material</a:t>
            </a:r>
            <a:r>
              <a:rPr lang="hu-HU" sz="2400" dirty="0">
                <a:latin typeface="+mj-lt"/>
                <a:cs typeface="Segoe UI" panose="020B0502040204020203" pitchFamily="34" charset="0"/>
              </a:rPr>
              <a:t>, </a:t>
            </a:r>
            <a:r>
              <a:rPr lang="hu-HU" sz="2400" dirty="0" err="1">
                <a:latin typeface="+mj-lt"/>
                <a:cs typeface="Segoe UI" panose="020B0502040204020203" pitchFamily="34" charset="0"/>
              </a:rPr>
              <a:t>Bootstrap</a:t>
            </a:r>
            <a:r>
              <a:rPr lang="hu-HU" sz="2400" dirty="0">
                <a:latin typeface="+mj-lt"/>
                <a:cs typeface="Segoe UI" panose="020B0502040204020203" pitchFamily="34" charset="0"/>
              </a:rPr>
              <a:t>, </a:t>
            </a:r>
            <a:r>
              <a:rPr lang="hu-HU" sz="2400" dirty="0" err="1">
                <a:latin typeface="+mj-lt"/>
                <a:cs typeface="Segoe UI" panose="020B0502040204020203" pitchFamily="34" charset="0"/>
              </a:rPr>
              <a:t>custom</a:t>
            </a:r>
            <a:r>
              <a:rPr lang="hu-HU" sz="2400" dirty="0">
                <a:latin typeface="+mj-lt"/>
                <a:cs typeface="Segoe UI" panose="020B0502040204020203" pitchFamily="34" charset="0"/>
              </a:rPr>
              <a:t> </a:t>
            </a:r>
            <a:r>
              <a:rPr lang="hu-HU" sz="2400" dirty="0" err="1">
                <a:latin typeface="+mj-lt"/>
                <a:cs typeface="Segoe UI" panose="020B0502040204020203" pitchFamily="34" charset="0"/>
              </a:rPr>
              <a:t>css</a:t>
            </a:r>
            <a:endParaRPr lang="hu-HU" sz="2400" dirty="0">
              <a:latin typeface="+mj-lt"/>
              <a:cs typeface="Segoe UI" panose="020B0502040204020203" pitchFamily="34" charset="0"/>
            </a:endParaRPr>
          </a:p>
          <a:p>
            <a:pPr marL="342900" indent="-342900" algn="just">
              <a:lnSpc>
                <a:spcPct val="120000"/>
              </a:lnSpc>
              <a:spcBef>
                <a:spcPts val="1200"/>
              </a:spcBef>
              <a:spcAft>
                <a:spcPts val="600"/>
              </a:spcAft>
              <a:buFont typeface="Arial" panose="020B0604020202020204" pitchFamily="34" charset="0"/>
              <a:buChar char="•"/>
              <a:defRPr/>
            </a:pPr>
            <a:r>
              <a:rPr lang="hu-HU" sz="2400" dirty="0">
                <a:latin typeface="+mj-lt"/>
                <a:cs typeface="Segoe UI" panose="020B0502040204020203" pitchFamily="34" charset="0"/>
              </a:rPr>
              <a:t>Service</a:t>
            </a:r>
          </a:p>
        </p:txBody>
      </p:sp>
      <p:pic>
        <p:nvPicPr>
          <p:cNvPr id="2050" name="Picture 2" descr="use bootstrap 5 in react - DEV Community">
            <a:extLst>
              <a:ext uri="{FF2B5EF4-FFF2-40B4-BE49-F238E27FC236}">
                <a16:creationId xmlns:a16="http://schemas.microsoft.com/office/drawing/2014/main" id="{94226D0A-BA06-65D4-2D75-BD4CC64246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98" y="3872198"/>
            <a:ext cx="5124761" cy="2458665"/>
          </a:xfrm>
          <a:prstGeom prst="rect">
            <a:avLst/>
          </a:prstGeom>
          <a:noFill/>
          <a:extLst>
            <a:ext uri="{909E8E84-426E-40DD-AFC4-6F175D3DCCD1}">
              <a14:hiddenFill xmlns:a14="http://schemas.microsoft.com/office/drawing/2010/main">
                <a:solidFill>
                  <a:srgbClr val="FFFFFF"/>
                </a:solidFill>
              </a14:hiddenFill>
            </a:ext>
          </a:extLst>
        </p:spPr>
      </p:pic>
      <p:pic>
        <p:nvPicPr>
          <p:cNvPr id="5" name="Kép 4" descr="A képen szöveg, képernyőkép, szoftver látható&#10;&#10;Automatikusan generált leírás">
            <a:extLst>
              <a:ext uri="{FF2B5EF4-FFF2-40B4-BE49-F238E27FC236}">
                <a16:creationId xmlns:a16="http://schemas.microsoft.com/office/drawing/2014/main" id="{D71314C7-2E7D-FB15-0726-9DE14ED7CCC4}"/>
              </a:ext>
            </a:extLst>
          </p:cNvPr>
          <p:cNvPicPr>
            <a:picLocks noChangeAspect="1"/>
          </p:cNvPicPr>
          <p:nvPr/>
        </p:nvPicPr>
        <p:blipFill>
          <a:blip r:embed="rId4"/>
          <a:stretch>
            <a:fillRect/>
          </a:stretch>
        </p:blipFill>
        <p:spPr>
          <a:xfrm>
            <a:off x="8666378" y="1234043"/>
            <a:ext cx="2155593" cy="5369528"/>
          </a:xfrm>
          <a:prstGeom prst="rect">
            <a:avLst/>
          </a:prstGeom>
        </p:spPr>
      </p:pic>
    </p:spTree>
    <p:extLst>
      <p:ext uri="{BB962C8B-B14F-4D97-AF65-F5344CB8AC3E}">
        <p14:creationId xmlns:p14="http://schemas.microsoft.com/office/powerpoint/2010/main" val="28097605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a:xfrm>
            <a:off x="521207" y="448056"/>
            <a:ext cx="11007840" cy="640080"/>
          </a:xfrm>
        </p:spPr>
        <p:txBody>
          <a:bodyPr rtlCol="0">
            <a:normAutofit/>
          </a:bodyPr>
          <a:lstStyle/>
          <a:p>
            <a:pPr rtl="0"/>
            <a:r>
              <a:rPr lang="hu-HU" sz="3200" b="1" i="1" dirty="0" err="1">
                <a:latin typeface="Segoe UI Light" panose="020B0502040204020203" pitchFamily="34" charset="0"/>
                <a:cs typeface="Segoe UI Light" panose="020B0502040204020203" pitchFamily="34" charset="0"/>
              </a:rPr>
              <a:t>Database</a:t>
            </a:r>
            <a:endParaRPr lang="hu-HU" sz="3200" b="1" i="1" dirty="0">
              <a:latin typeface="Segoe UI Light" panose="020B0502040204020203" pitchFamily="34" charset="0"/>
              <a:cs typeface="Segoe UI Light" panose="020B0502040204020203" pitchFamily="34" charset="0"/>
            </a:endParaRPr>
          </a:p>
        </p:txBody>
      </p:sp>
      <p:sp>
        <p:nvSpPr>
          <p:cNvPr id="9" name="Tartalom helye 17">
            <a:extLst>
              <a:ext uri="{FF2B5EF4-FFF2-40B4-BE49-F238E27FC236}">
                <a16:creationId xmlns:a16="http://schemas.microsoft.com/office/drawing/2014/main" id="{30291B76-A404-617A-5496-52449B03725D}"/>
              </a:ext>
            </a:extLst>
          </p:cNvPr>
          <p:cNvSpPr txBox="1">
            <a:spLocks/>
          </p:cNvSpPr>
          <p:nvPr/>
        </p:nvSpPr>
        <p:spPr>
          <a:xfrm>
            <a:off x="521207" y="1345315"/>
            <a:ext cx="11007840" cy="506462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1200"/>
              </a:spcBef>
              <a:spcAft>
                <a:spcPts val="600"/>
              </a:spcAft>
              <a:defRPr/>
            </a:pPr>
            <a:endParaRPr lang="hu-HU" sz="2400" dirty="0">
              <a:latin typeface="+mj-lt"/>
              <a:cs typeface="Segoe UI" panose="020B0502040204020203" pitchFamily="34" charset="0"/>
            </a:endParaRPr>
          </a:p>
        </p:txBody>
      </p:sp>
      <p:sp>
        <p:nvSpPr>
          <p:cNvPr id="4" name="Szövegdoboz 3">
            <a:extLst>
              <a:ext uri="{FF2B5EF4-FFF2-40B4-BE49-F238E27FC236}">
                <a16:creationId xmlns:a16="http://schemas.microsoft.com/office/drawing/2014/main" id="{7D5E6656-20B8-D3F5-E858-617F85D195D0}"/>
              </a:ext>
            </a:extLst>
          </p:cNvPr>
          <p:cNvSpPr txBox="1"/>
          <p:nvPr/>
        </p:nvSpPr>
        <p:spPr>
          <a:xfrm>
            <a:off x="662953" y="1586508"/>
            <a:ext cx="4370960" cy="4538615"/>
          </a:xfrm>
          <a:prstGeom prst="rect">
            <a:avLst/>
          </a:prstGeom>
          <a:noFill/>
        </p:spPr>
        <p:txBody>
          <a:bodyPr wrap="square">
            <a:spAutoFit/>
          </a:bodyPr>
          <a:lstStyle/>
          <a:p>
            <a:pPr marL="342900" indent="-342900" algn="just">
              <a:lnSpc>
                <a:spcPct val="120000"/>
              </a:lnSpc>
              <a:spcBef>
                <a:spcPts val="1200"/>
              </a:spcBef>
              <a:spcAft>
                <a:spcPts val="600"/>
              </a:spcAft>
              <a:buFont typeface="Arial" panose="020B0604020202020204" pitchFamily="34" charset="0"/>
              <a:buChar char="•"/>
              <a:defRPr/>
            </a:pPr>
            <a:r>
              <a:rPr lang="hu-HU" sz="2400" dirty="0" err="1">
                <a:latin typeface="+mj-lt"/>
                <a:cs typeface="Segoe UI" panose="020B0502040204020203" pitchFamily="34" charset="0"/>
              </a:rPr>
              <a:t>MongoDB</a:t>
            </a:r>
            <a:endParaRPr lang="hu-HU" sz="2400" dirty="0">
              <a:latin typeface="+mj-lt"/>
              <a:cs typeface="Segoe UI" panose="020B0502040204020203" pitchFamily="34" charset="0"/>
            </a:endParaRPr>
          </a:p>
          <a:p>
            <a:pPr marL="342900" indent="-342900" algn="just">
              <a:lnSpc>
                <a:spcPct val="120000"/>
              </a:lnSpc>
              <a:spcBef>
                <a:spcPts val="1200"/>
              </a:spcBef>
              <a:spcAft>
                <a:spcPts val="600"/>
              </a:spcAft>
              <a:buFont typeface="Arial" panose="020B0604020202020204" pitchFamily="34" charset="0"/>
              <a:buChar char="•"/>
              <a:defRPr/>
            </a:pPr>
            <a:r>
              <a:rPr lang="hu-HU" sz="2400" dirty="0" err="1">
                <a:latin typeface="+mj-lt"/>
                <a:cs typeface="Segoe UI" panose="020B0502040204020203" pitchFamily="34" charset="0"/>
              </a:rPr>
              <a:t>Model</a:t>
            </a:r>
            <a:r>
              <a:rPr lang="hu-HU" sz="2400" dirty="0">
                <a:latin typeface="+mj-lt"/>
                <a:cs typeface="Segoe UI" panose="020B0502040204020203" pitchFamily="34" charset="0"/>
              </a:rPr>
              <a:t> </a:t>
            </a:r>
            <a:r>
              <a:rPr lang="hu-HU" sz="2400" dirty="0" err="1">
                <a:latin typeface="+mj-lt"/>
                <a:cs typeface="Segoe UI" panose="020B0502040204020203" pitchFamily="34" charset="0"/>
              </a:rPr>
              <a:t>first</a:t>
            </a:r>
            <a:endParaRPr lang="hu-HU" sz="2400" dirty="0">
              <a:latin typeface="+mj-lt"/>
              <a:cs typeface="Segoe UI" panose="020B0502040204020203" pitchFamily="34" charset="0"/>
            </a:endParaRPr>
          </a:p>
          <a:p>
            <a:pPr marL="342900" indent="-342900" algn="just">
              <a:lnSpc>
                <a:spcPct val="120000"/>
              </a:lnSpc>
              <a:spcBef>
                <a:spcPts val="1200"/>
              </a:spcBef>
              <a:spcAft>
                <a:spcPts val="600"/>
              </a:spcAft>
              <a:buFont typeface="Arial" panose="020B0604020202020204" pitchFamily="34" charset="0"/>
              <a:buChar char="•"/>
              <a:defRPr/>
            </a:pPr>
            <a:r>
              <a:rPr lang="hu-HU" sz="2400" dirty="0">
                <a:latin typeface="+mj-lt"/>
                <a:cs typeface="Segoe UI" panose="020B0502040204020203" pitchFamily="34" charset="0"/>
              </a:rPr>
              <a:t>Atlas </a:t>
            </a:r>
            <a:r>
              <a:rPr lang="hu-HU" sz="2400" dirty="0" err="1">
                <a:latin typeface="+mj-lt"/>
                <a:cs typeface="Segoe UI" panose="020B0502040204020203" pitchFamily="34" charset="0"/>
              </a:rPr>
              <a:t>framework</a:t>
            </a:r>
            <a:endParaRPr lang="hu-HU" sz="2400" dirty="0">
              <a:latin typeface="+mj-lt"/>
              <a:cs typeface="Segoe UI" panose="020B0502040204020203" pitchFamily="34" charset="0"/>
            </a:endParaRPr>
          </a:p>
          <a:p>
            <a:pPr marL="342900" indent="-342900" algn="just">
              <a:lnSpc>
                <a:spcPct val="120000"/>
              </a:lnSpc>
              <a:spcBef>
                <a:spcPts val="1200"/>
              </a:spcBef>
              <a:spcAft>
                <a:spcPts val="600"/>
              </a:spcAft>
              <a:buFont typeface="Arial" panose="020B0604020202020204" pitchFamily="34" charset="0"/>
              <a:buChar char="•"/>
              <a:defRPr/>
            </a:pPr>
            <a:r>
              <a:rPr lang="hu-HU" sz="2400" dirty="0" err="1">
                <a:latin typeface="+mj-lt"/>
                <a:cs typeface="Segoe UI" panose="020B0502040204020203" pitchFamily="34" charset="0"/>
              </a:rPr>
              <a:t>Loading</a:t>
            </a:r>
            <a:r>
              <a:rPr lang="hu-HU" sz="2400" dirty="0">
                <a:latin typeface="+mj-lt"/>
                <a:cs typeface="Segoe UI" panose="020B0502040204020203" pitchFamily="34" charset="0"/>
              </a:rPr>
              <a:t> </a:t>
            </a:r>
            <a:r>
              <a:rPr lang="hu-HU" sz="2400" dirty="0" err="1">
                <a:latin typeface="+mj-lt"/>
                <a:cs typeface="Segoe UI" panose="020B0502040204020203" pitchFamily="34" charset="0"/>
              </a:rPr>
              <a:t>data</a:t>
            </a:r>
            <a:endParaRPr lang="hu-HU" sz="2400" dirty="0">
              <a:latin typeface="+mj-lt"/>
              <a:cs typeface="Segoe UI" panose="020B0502040204020203" pitchFamily="34" charset="0"/>
            </a:endParaRPr>
          </a:p>
          <a:p>
            <a:pPr marL="800100" lvl="1" indent="-342900" algn="just">
              <a:lnSpc>
                <a:spcPct val="120000"/>
              </a:lnSpc>
              <a:spcBef>
                <a:spcPts val="1200"/>
              </a:spcBef>
              <a:spcAft>
                <a:spcPts val="600"/>
              </a:spcAft>
              <a:buFont typeface="Courier New" panose="02070309020205020404" pitchFamily="49" charset="0"/>
              <a:buChar char="o"/>
              <a:defRPr/>
            </a:pPr>
            <a:r>
              <a:rPr lang="hu-HU" sz="2400" dirty="0" err="1">
                <a:latin typeface="+mj-lt"/>
                <a:cs typeface="Segoe UI" panose="020B0502040204020203" pitchFamily="34" charset="0"/>
              </a:rPr>
              <a:t>Examples</a:t>
            </a:r>
            <a:endParaRPr lang="hu-HU" sz="2400" dirty="0">
              <a:latin typeface="+mj-lt"/>
              <a:cs typeface="Segoe UI" panose="020B0502040204020203" pitchFamily="34" charset="0"/>
            </a:endParaRPr>
          </a:p>
          <a:p>
            <a:pPr marL="800100" lvl="1" indent="-342900" algn="just">
              <a:lnSpc>
                <a:spcPct val="120000"/>
              </a:lnSpc>
              <a:spcBef>
                <a:spcPts val="1200"/>
              </a:spcBef>
              <a:spcAft>
                <a:spcPts val="600"/>
              </a:spcAft>
              <a:buFont typeface="Courier New" panose="02070309020205020404" pitchFamily="49" charset="0"/>
              <a:buChar char="o"/>
              <a:defRPr/>
            </a:pPr>
            <a:r>
              <a:rPr lang="hu-HU" sz="2400" dirty="0" err="1">
                <a:latin typeface="+mj-lt"/>
                <a:cs typeface="Segoe UI" panose="020B0502040204020203" pitchFamily="34" charset="0"/>
              </a:rPr>
              <a:t>Categories,Studios</a:t>
            </a:r>
            <a:endParaRPr lang="hu-HU" sz="2400" dirty="0">
              <a:latin typeface="+mj-lt"/>
              <a:cs typeface="Segoe UI" panose="020B0502040204020203" pitchFamily="34" charset="0"/>
            </a:endParaRPr>
          </a:p>
          <a:p>
            <a:pPr marL="342900" indent="-342900" algn="just">
              <a:lnSpc>
                <a:spcPct val="120000"/>
              </a:lnSpc>
              <a:spcBef>
                <a:spcPts val="1200"/>
              </a:spcBef>
              <a:spcAft>
                <a:spcPts val="600"/>
              </a:spcAft>
              <a:buFont typeface="Arial" panose="020B0604020202020204" pitchFamily="34" charset="0"/>
              <a:buChar char="•"/>
              <a:defRPr/>
            </a:pPr>
            <a:r>
              <a:rPr lang="hu-HU" sz="2400" dirty="0">
                <a:latin typeface="+mj-lt"/>
                <a:cs typeface="Segoe UI" panose="020B0502040204020203" pitchFamily="34" charset="0"/>
              </a:rPr>
              <a:t>5 </a:t>
            </a:r>
            <a:r>
              <a:rPr lang="hu-HU" sz="2400" dirty="0" err="1">
                <a:latin typeface="+mj-lt"/>
                <a:cs typeface="Segoe UI" panose="020B0502040204020203" pitchFamily="34" charset="0"/>
              </a:rPr>
              <a:t>tables</a:t>
            </a:r>
            <a:endParaRPr lang="hu-HU" sz="2400" dirty="0">
              <a:latin typeface="+mj-lt"/>
              <a:cs typeface="Segoe UI" panose="020B0502040204020203" pitchFamily="34" charset="0"/>
            </a:endParaRPr>
          </a:p>
        </p:txBody>
      </p:sp>
      <p:pic>
        <p:nvPicPr>
          <p:cNvPr id="5122" name="Picture 2" descr="MongoDB warns customers about data breach after cyberattack | Malwarebytes">
            <a:extLst>
              <a:ext uri="{FF2B5EF4-FFF2-40B4-BE49-F238E27FC236}">
                <a16:creationId xmlns:a16="http://schemas.microsoft.com/office/drawing/2014/main" id="{31294B33-BA80-1515-208D-7D9374CB31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2685" y="1731295"/>
            <a:ext cx="6870374" cy="3864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5140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ÜdvözlőDokumentu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0957319_TF10001108_Win32" id="{8C8D7ADE-4FFD-46F2-8F29-D3940E73372B}" vid="{1D6A52EE-1306-4C91-9058-C02B13101C0D}"/>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{3B6E7614-F481-4388-B990-CE107CCD1085}tf10001108_win32</Template>
  <TotalTime>438</TotalTime>
  <Words>1465</Words>
  <Application>Microsoft Office PowerPoint</Application>
  <PresentationFormat>Szélesvásznú</PresentationFormat>
  <Paragraphs>152</Paragraphs>
  <Slides>20</Slides>
  <Notes>20</Notes>
  <HiddenSlides>0</HiddenSlides>
  <MMClips>0</MMClips>
  <ScaleCrop>false</ScaleCrop>
  <HeadingPairs>
    <vt:vector size="6" baseType="variant">
      <vt:variant>
        <vt:lpstr>Használt betűtípusok</vt:lpstr>
      </vt:variant>
      <vt:variant>
        <vt:i4>6</vt:i4>
      </vt:variant>
      <vt:variant>
        <vt:lpstr>Téma</vt:lpstr>
      </vt:variant>
      <vt:variant>
        <vt:i4>1</vt:i4>
      </vt:variant>
      <vt:variant>
        <vt:lpstr>Diacímek</vt:lpstr>
      </vt:variant>
      <vt:variant>
        <vt:i4>20</vt:i4>
      </vt:variant>
    </vt:vector>
  </HeadingPairs>
  <TitlesOfParts>
    <vt:vector size="27" baseType="lpstr">
      <vt:lpstr>Arial</vt:lpstr>
      <vt:lpstr>Calibri</vt:lpstr>
      <vt:lpstr>Courier New</vt:lpstr>
      <vt:lpstr>Segoe UI</vt:lpstr>
      <vt:lpstr>Segoe UI Historic</vt:lpstr>
      <vt:lpstr>Segoe UI Light</vt:lpstr>
      <vt:lpstr>ÜdvözlőDokumentum</vt:lpstr>
      <vt:lpstr>Animehub Project</vt:lpstr>
      <vt:lpstr>The Problem</vt:lpstr>
      <vt:lpstr>Functions of the program</vt:lpstr>
      <vt:lpstr>The program</vt:lpstr>
      <vt:lpstr>Backend</vt:lpstr>
      <vt:lpstr>Models</vt:lpstr>
      <vt:lpstr>Controllers</vt:lpstr>
      <vt:lpstr>Frontend</vt:lpstr>
      <vt:lpstr>Database</vt:lpstr>
      <vt:lpstr>5 tables</vt:lpstr>
      <vt:lpstr>Responsivity</vt:lpstr>
      <vt:lpstr>Tests</vt:lpstr>
      <vt:lpstr>Tests summarys</vt:lpstr>
      <vt:lpstr>Teamwork</vt:lpstr>
      <vt:lpstr>Teamwork - Backend</vt:lpstr>
      <vt:lpstr>Teamwork - Frontend</vt:lpstr>
      <vt:lpstr>Teamwork - Database</vt:lpstr>
      <vt:lpstr>Publication</vt:lpstr>
      <vt:lpstr>The future</vt:lpstr>
      <vt:lpstr>Animehub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Animehub Project</dc:title>
  <dc:creator>roland kovács</dc:creator>
  <cp:keywords/>
  <cp:lastModifiedBy>roland kovács</cp:lastModifiedBy>
  <cp:revision>9</cp:revision>
  <dcterms:created xsi:type="dcterms:W3CDTF">2024-04-16T10:48:00Z</dcterms:created>
  <dcterms:modified xsi:type="dcterms:W3CDTF">2024-04-17T14:13:47Z</dcterms:modified>
  <cp:version/>
</cp:coreProperties>
</file>