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82" r:id="rId4"/>
    <p:sldId id="257" r:id="rId5"/>
    <p:sldId id="276" r:id="rId6"/>
    <p:sldId id="277" r:id="rId7"/>
    <p:sldId id="278" r:id="rId8"/>
    <p:sldId id="281" r:id="rId9"/>
    <p:sldId id="280" r:id="rId10"/>
    <p:sldId id="279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84A7-3C5F-4FE0-886D-668926C6A41A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E444-710E-4B81-9238-9538072D8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Градиентный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бустинг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это также ансамблевый алгоритм, в котором мы последовательно строим простые предсказатели, которые улучшают нашу целевую функцию. Основная идея заключается в том, что каждый следующий добавляемый в композицию алгоритм уменьшает ошибки предыдущих алгоритмов. Сам алгоритм представлен на слайде.</a:t>
                </a:r>
                <a:endParaRPr lang="ru-RU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Сам алгоритм выглядит следующим образом. Пусть дана дифференцируемая функция потерь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𝐿(𝐹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𝑥),𝑦)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𝐹(𝑥)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предсказанные моделью значения и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исходные значения целевой переменной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Сам алгоритм выглядит следующим образом:</a:t>
                </a:r>
                <a:endParaRPr lang="ru-RU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</a:rPr>
                  <a:t>1) инициализируем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композицию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константным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 значением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𝐹_0 (𝑥)</a:t>
                </a:r>
                <a:endParaRPr lang="ru-RU" dirty="0">
                  <a:effectLst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2) для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всех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𝑡=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1,𝑇) ̅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где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𝑇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итоговое количество базовых алгоритмов в композиции:</a:t>
                </a:r>
                <a:endParaRPr lang="ru-RU" dirty="0">
                  <a:effectLst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</a:rPr>
                  <a:t>	а) так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как функция многих переменных максимально убывает в направлении своего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антиградиента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, вычисляем остатки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𝑟_𝑖𝑡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 предыдущей композиции как антиградиент функции потерь</a:t>
                </a:r>
                <a:endParaRPr lang="ru-RU" dirty="0">
                  <a:effectLst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</a:rPr>
                  <a:t>	б) настраиваем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базовый алгоритм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_𝑡 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 полученные остатки, то есть обучаем его по выборке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{(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_𝑡,𝑟_𝑖𝑡 ),𝑖=(1,𝑛) ̅ }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effectLst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в)</a:t>
                </a:r>
                <a:r>
                  <a:rPr lang="ru-RU" sz="1200" baseline="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вычисляем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коэффициент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𝑡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перед базовым алгоритмом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𝑏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_𝑡 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путем решения следующей одномерной задачи оптимизации:</a:t>
                </a:r>
                <a:endParaRPr lang="ru-RU" dirty="0">
                  <a:effectLst/>
                </a:endParaRPr>
              </a:p>
              <a:p>
                <a:pPr marL="0" lvl="0" indent="0" algn="just">
                  <a:lnSpc>
                    <a:spcPct val="150000"/>
                  </a:lnSpc>
                  <a:spcAft>
                    <a:spcPts val="0"/>
                  </a:spcAft>
                  <a:buFont typeface="+mj-lt"/>
                  <a:buNone/>
                </a:pPr>
                <a:r>
                  <a:rPr lang="ru-RU" sz="1200" dirty="0" smtClean="0">
                    <a:effectLst/>
                    <a:latin typeface="Times New Roman" panose="02020603050405020304" pitchFamily="18" charset="0"/>
                  </a:rPr>
                  <a:t>	г) добавляем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полученное слагаемое в композицию: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𝐹_𝑡 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</a:rPr>
                  <a:t>.</a:t>
                </a:r>
                <a:endParaRPr lang="ru-RU" dirty="0">
                  <a:effectLst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Итогом алгоритма будет композиция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𝐹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_𝑡 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из базовых моделей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𝑏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_𝑡 (𝑥)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скорректированных некоторым вектором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𝛼_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𝑡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с помощью которого функция потерь 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𝐿(𝐹</a:t>
                </a:r>
                <a:r>
                  <a:rPr lang="ru-RU" sz="1200" i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𝑥),𝑦)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минимизируется. В качестве базовых моделей могут использоваться общие линейные, обобщенные линейные, деревья решений и другие. Функция потерь может быть произвольной, главное, чтобы она была дифференцируемой. Для задач регрессии обычно используют квадратичную функцию потерь или модуль отклонения.</a:t>
                </a:r>
                <a:endParaRPr lang="ru-RU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7541-3BC7-4AD2-8C3C-2E0B1279DE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5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визуализировать процесс обучения модели. Пример визуализации отображен на слайде. В левом верхнем углу отображены значения метрики рассчитываемой в процессе обучения и тестирования модели на обучающей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тестовой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выборке. На графике отображено поведение метрик: какое значение по оси ординат они принимают в момент итерации по оси абсцисс. Метрика для тестовой части данных показана сплошной линией, а для обучающей выборки – пунктирной.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87541-3BC7-4AD2-8C3C-2E0B1279DE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2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5AA16-B2E3-4DF0-A12D-C5B09E684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8E2008-4ECA-4E3A-B309-D99B1E46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020FE-28C4-468D-8E7B-DFB10C3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E2209-9F82-4A82-8ECA-AD811C9D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4EB6C-BFC3-443C-8A39-7DC2F1D0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1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F803C-BE54-43A4-B640-B8519EDD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F85109-DE61-4A33-B521-54BA1F4E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FFF0-1A2C-4EAC-B452-AE47E207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9C5CF-F0DC-4972-868F-A2908DBB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D4117-9C95-4B0F-BCFF-295754C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8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868494-A49A-4EA9-BD3F-D36367A5A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594DB8-D9EB-4724-9F66-03A42C28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DF346-5A55-4CA0-B3B8-08030959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CEF25-E91A-4871-9CFE-DB2797A3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37975-1D60-4A7E-B39F-EB745ED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68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78870-BDC3-449F-8976-95EEB9BB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E21AA-918C-401A-BD12-61F30CED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57E20-2607-4A76-989E-DE92C7DA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8A8CE-E425-41CC-922D-31A178B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607A7-E2E9-460E-90C7-F7ACA168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1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FC62E-8B8E-4C03-9EB7-895BBD5C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170C3-3D6F-4859-BDC8-727ABD00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F8EFF-10B0-4408-A7F6-10463D47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198F-480D-4894-B254-4EE4810C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8C208-1DB3-458C-8598-86C90DC8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0DF0E-D897-4720-A12A-CAF02F54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8F3B7-3A78-4A0E-961D-6CE3154A8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F205A5-CF54-438D-B344-9EFCF4327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AD1FB7-71BA-481E-B054-287D4BF9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65213-5521-4383-AA5C-1D63B9D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B4E5B5-A2B2-4EA0-AD5E-F057852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37B75-83E1-46E8-9DD9-74D6EB76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06BAD7-93C3-463B-AE92-31CD5D32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E6AF9A-61CE-4854-AF96-7C21E239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982B39-8F0B-4288-97F8-1CD51E9D6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B41609-8DC9-4D88-AD0A-623143AF1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9C14BA-CD6D-46D3-BA9D-70852891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3D0895-1606-40E4-A905-9B967E58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548C88-8B77-417F-B670-0724E9B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90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A0929-FC91-4428-A7BB-B3B16CE0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B004C1-DA2E-45A9-B490-EA411A51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E161E9-3CED-412B-9DE0-CA3CAA55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4FC464-DD49-4822-A484-EAC686A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3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587C45-9FE3-433A-B93F-C5D17D2E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2BD781-CABF-451C-B0DA-139C106D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117831-8189-4642-9666-9FC3BED0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4104C-F7E2-418D-A3CB-F195E45A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F2DC7-D54D-4845-BCEA-409144C9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073268-4EE0-476B-8F63-F8128533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7AB63-BD58-498A-857A-AD459557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FBEC2F-18BF-47CB-B092-468C3ADA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25FC3-8B01-45ED-9F0E-05916109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0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03741-EF4B-4416-94ED-29146386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6DAC02-1EA0-41BD-A648-B915177CC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805C8F-725B-44EE-9C12-0B501D1E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5E66C-89AB-4F8A-9AA2-3C9B82A3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FC5F9A-ABB5-40C4-BE14-B1E5E3D2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A0BC6-B18F-4124-8B73-02950388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C33A0-E847-4861-8091-D123DAEE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239244-F3DF-4336-8145-C2712C06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D75D7-5CC3-47AF-A7E7-C86E5415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A142-5AB8-43ED-BB3C-5C29C3C83E03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70741-58D7-4965-AC21-510DCC8C6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4731E8-49EF-471E-A00E-38FC04222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1FDD-0D83-4596-9E84-0D7683BA2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AFFF4-AB59-4D76-AFDF-463316C70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03434-CEAE-4685-A169-D0457AF70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412947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FE24-0996-4C4C-BFE3-3D3E1209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pPr algn="ctr"/>
            <a:r>
              <a:rPr lang="ru-RU" dirty="0" err="1"/>
              <a:t>Ca</a:t>
            </a:r>
            <a:r>
              <a:rPr lang="en-US" dirty="0"/>
              <a:t>t</a:t>
            </a:r>
            <a:r>
              <a:rPr lang="ru-RU" dirty="0" err="1"/>
              <a:t>Boost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6A9CFA-C347-47C5-AD71-FB0BEE14DBBE}"/>
              </a:ext>
            </a:extLst>
          </p:cNvPr>
          <p:cNvSpPr/>
          <p:nvPr/>
        </p:nvSpPr>
        <p:spPr>
          <a:xfrm>
            <a:off x="225911" y="1204856"/>
            <a:ext cx="1128477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catboost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CatBoostClassifier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Consolas" panose="020B0609020204030204" pitchFamily="49" charset="0"/>
              </a:rPr>
              <a:t>Создаем классификатор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latin typeface="Consolas" panose="020B0609020204030204" pitchFamily="49" charset="0"/>
              </a:rPr>
              <a:t>best_model</a:t>
            </a:r>
            <a:r>
              <a:rPr lang="en-US" altLang="ru-RU" sz="2000" dirty="0">
                <a:latin typeface="Consolas" panose="020B0609020204030204" pitchFamily="49" charset="0"/>
              </a:rPr>
              <a:t> = </a:t>
            </a:r>
            <a:r>
              <a:rPr lang="en-US" altLang="ru-RU" sz="2000" dirty="0" err="1">
                <a:latin typeface="Consolas" panose="020B0609020204030204" pitchFamily="49" charset="0"/>
              </a:rPr>
              <a:t>CatBoostClassifier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iterations=500,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depth</a:t>
            </a:r>
            <a:r>
              <a:rPr lang="ru-RU" altLang="ru-RU" sz="2000" dirty="0">
                <a:latin typeface="Consolas" panose="020B0609020204030204" pitchFamily="49" charset="0"/>
              </a:rPr>
              <a:t>=4, </a:t>
            </a:r>
            <a:r>
              <a:rPr lang="en-US" altLang="ru-RU" sz="2000" dirty="0">
                <a:latin typeface="Consolas" panose="020B0609020204030204" pitchFamily="49" charset="0"/>
              </a:rPr>
              <a:t> l2_leaf_reg = 4.0, 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</a:rPr>
              <a:t>                       </a:t>
            </a:r>
            <a:r>
              <a:rPr lang="en-US" altLang="ru-RU" sz="2000" dirty="0" err="1">
                <a:latin typeface="Consolas" panose="020B0609020204030204" pitchFamily="49" charset="0"/>
              </a:rPr>
              <a:t>learning_rate</a:t>
            </a:r>
            <a:r>
              <a:rPr lang="en-US" altLang="ru-RU" sz="2000" dirty="0">
                <a:latin typeface="Consolas" panose="020B0609020204030204" pitchFamily="49" charset="0"/>
              </a:rPr>
              <a:t> = 0.07,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custom_loss</a:t>
            </a:r>
            <a:r>
              <a:rPr lang="en-US" altLang="ru-RU" sz="2000" dirty="0">
                <a:latin typeface="Consolas" panose="020B0609020204030204" pitchFamily="49" charset="0"/>
              </a:rPr>
              <a:t>=['AUC', 'Accuracy’])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2060"/>
                </a:solidFill>
                <a:latin typeface="Consolas" panose="020B0609020204030204" pitchFamily="49" charset="0"/>
              </a:rPr>
              <a:t>Обучаемся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latin typeface="Consolas" panose="020B0609020204030204" pitchFamily="49" charset="0"/>
              </a:rPr>
              <a:t>best_model.fit</a:t>
            </a:r>
            <a:r>
              <a:rPr lang="en-US" altLang="ru-RU" sz="2000" dirty="0">
                <a:latin typeface="Consolas" panose="020B0609020204030204" pitchFamily="49" charset="0"/>
              </a:rPr>
              <a:t>(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X_train</a:t>
            </a:r>
            <a:r>
              <a:rPr lang="en-US" altLang="ru-RU" sz="2000" dirty="0">
                <a:latin typeface="Consolas" panose="020B0609020204030204" pitchFamily="49" charset="0"/>
              </a:rPr>
              <a:t>, </a:t>
            </a:r>
            <a:r>
              <a:rPr lang="en-US" altLang="ru-RU" sz="2000" dirty="0" err="1">
                <a:latin typeface="Consolas" panose="020B0609020204030204" pitchFamily="49" charset="0"/>
              </a:rPr>
              <a:t>y_train</a:t>
            </a:r>
            <a:r>
              <a:rPr lang="en-US" altLang="ru-RU" sz="2000" dirty="0">
                <a:latin typeface="Consolas" panose="020B0609020204030204" pitchFamily="49" charset="0"/>
              </a:rPr>
              <a:t>,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 err="1">
                <a:latin typeface="Consolas" panose="020B0609020204030204" pitchFamily="49" charset="0"/>
              </a:rPr>
              <a:t>cat_features</a:t>
            </a:r>
            <a:r>
              <a:rPr lang="en-US" altLang="ru-RU" sz="2000" dirty="0">
                <a:latin typeface="Consolas" panose="020B0609020204030204" pitchFamily="49" charset="0"/>
              </a:rPr>
              <a:t>=</a:t>
            </a:r>
            <a:r>
              <a:rPr lang="en-US" altLang="ru-RU" sz="2000" dirty="0" err="1">
                <a:latin typeface="Consolas" panose="020B0609020204030204" pitchFamily="49" charset="0"/>
              </a:rPr>
              <a:t>cat_features</a:t>
            </a:r>
            <a:r>
              <a:rPr lang="en-US" altLang="ru-RU" sz="2000" dirty="0">
                <a:latin typeface="Consolas" panose="020B0609020204030204" pitchFamily="49" charset="0"/>
              </a:rPr>
              <a:t>,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endParaRPr lang="en-US" alt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</a:rPr>
              <a:t>                </a:t>
            </a:r>
            <a:r>
              <a:rPr lang="en-US" altLang="ru-RU" sz="2000" dirty="0" err="1">
                <a:latin typeface="Consolas" panose="020B0609020204030204" pitchFamily="49" charset="0"/>
              </a:rPr>
              <a:t>eval_set</a:t>
            </a:r>
            <a:r>
              <a:rPr lang="en-US" altLang="ru-RU" sz="2000" dirty="0">
                <a:latin typeface="Consolas" panose="020B0609020204030204" pitchFamily="49" charset="0"/>
              </a:rPr>
              <a:t>=(</a:t>
            </a:r>
            <a:r>
              <a:rPr lang="en-US" altLang="ru-RU" sz="2000" dirty="0" err="1">
                <a:latin typeface="Consolas" panose="020B0609020204030204" pitchFamily="49" charset="0"/>
              </a:rPr>
              <a:t>X_validation</a:t>
            </a:r>
            <a:r>
              <a:rPr lang="en-US" altLang="ru-RU" sz="2000" dirty="0">
                <a:latin typeface="Consolas" panose="020B0609020204030204" pitchFamily="49" charset="0"/>
              </a:rPr>
              <a:t>, </a:t>
            </a:r>
            <a:r>
              <a:rPr lang="en-US" altLang="ru-RU" sz="2000" dirty="0" err="1">
                <a:latin typeface="Consolas" panose="020B0609020204030204" pitchFamily="49" charset="0"/>
              </a:rPr>
              <a:t>y_validation</a:t>
            </a:r>
            <a:r>
              <a:rPr lang="en-US" altLang="ru-RU" sz="2000" dirty="0">
                <a:latin typeface="Consolas" panose="020B0609020204030204" pitchFamily="49" charset="0"/>
              </a:rPr>
              <a:t>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</a:rPr>
              <a:t>                 </a:t>
            </a:r>
            <a:r>
              <a:rPr lang="en-US" altLang="ru-RU" sz="2000" dirty="0" err="1">
                <a:latin typeface="Consolas" panose="020B0609020204030204" pitchFamily="49" charset="0"/>
              </a:rPr>
              <a:t>logging_level</a:t>
            </a:r>
            <a:r>
              <a:rPr lang="en-US" altLang="ru-RU" sz="2000" dirty="0">
                <a:latin typeface="Consolas" panose="020B0609020204030204" pitchFamily="49" charset="0"/>
              </a:rPr>
              <a:t>='Silent’,</a:t>
            </a:r>
            <a:r>
              <a:rPr lang="ru-RU" altLang="ru-RU" sz="2000" dirty="0">
                <a:latin typeface="Consolas" panose="020B0609020204030204" pitchFamily="49" charset="0"/>
              </a:rPr>
              <a:t> </a:t>
            </a:r>
            <a:r>
              <a:rPr lang="en-US" altLang="ru-RU" sz="2000" dirty="0">
                <a:latin typeface="Consolas" panose="020B0609020204030204" pitchFamily="49" charset="0"/>
              </a:rPr>
              <a:t>plot=True)</a:t>
            </a:r>
            <a:endParaRPr lang="ru-RU" alt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Consolas" panose="020B0609020204030204" pitchFamily="49" charset="0"/>
              </a:rPr>
              <a:t>Предсказываем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</a:rPr>
              <a:t>predict = </a:t>
            </a:r>
            <a:r>
              <a:rPr lang="en-US" altLang="ru-RU" sz="2000" dirty="0" err="1">
                <a:latin typeface="Consolas" panose="020B0609020204030204" pitchFamily="49" charset="0"/>
              </a:rPr>
              <a:t>best_model</a:t>
            </a:r>
            <a:r>
              <a:rPr lang="en-US" sz="2000" dirty="0" err="1">
                <a:latin typeface="Consolas" panose="020B0609020204030204" pitchFamily="49" charset="0"/>
              </a:rPr>
              <a:t>.predict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altLang="ru-RU" sz="2000" dirty="0" err="1">
                <a:latin typeface="Consolas" panose="020B0609020204030204" pitchFamily="49" charset="0"/>
              </a:rPr>
              <a:t>X_test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endParaRPr lang="ru-RU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3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99661" y="217362"/>
            <a:ext cx="10992677" cy="84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Визуализация метода </a:t>
            </a:r>
            <a:r>
              <a:rPr lang="en-US" sz="4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959-8DFB-41EB-BA53-CA2C5479DD9D}" type="slidenum">
              <a:rPr lang="ru-RU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16017" r="792" b="1998"/>
          <a:stretch/>
        </p:blipFill>
        <p:spPr>
          <a:xfrm>
            <a:off x="1002761" y="1137920"/>
            <a:ext cx="10186478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6" t="1739" r="29810" b="15942"/>
          <a:stretch/>
        </p:blipFill>
        <p:spPr>
          <a:xfrm>
            <a:off x="3773143" y="1412655"/>
            <a:ext cx="4645711" cy="525650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2959-8DFB-41EB-BA53-CA2C5479DD9D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9661" y="217362"/>
            <a:ext cx="10992677" cy="84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градиентного </a:t>
            </a:r>
            <a:r>
              <a:rPr lang="ru-RU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бустинга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DCAA-5FEE-47C8-8D64-99131EE9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78" y="827704"/>
            <a:ext cx="10515600" cy="7536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Градиентный </a:t>
            </a:r>
            <a:r>
              <a:rPr lang="ru-RU" b="1" dirty="0" err="1"/>
              <a:t>бустинг</a:t>
            </a:r>
            <a:r>
              <a:rPr lang="ru-RU" b="1" dirty="0"/>
              <a:t> над деревьями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6AE424-C608-4DB4-9589-49B87D55A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/>
                        <m:t>𝑏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𝑥</m:t>
                          </m:r>
                        </m:e>
                      </m:d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𝛽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ru-RU" i="1"/>
                                <m:t>𝑥</m:t>
                              </m:r>
                              <m:r>
                                <a:rPr lang="ru-RU" i="1"/>
                                <m:t>∈</m:t>
                              </m:r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𝑋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𝑖</m:t>
                          </m:r>
                          <m:r>
                            <a:rPr lang="ru-RU" i="1"/>
                            <m:t>=1</m:t>
                          </m:r>
                        </m:sub>
                        <m:sup>
                          <m:r>
                            <a:rPr lang="en-US" i="1"/>
                            <m:t>𝑚</m:t>
                          </m:r>
                        </m:sup>
                        <m:e>
                          <m:r>
                            <a:rPr lang="ru-RU" i="1"/>
                            <m:t>𝐿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𝑦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𝑎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/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/>
                              </m:ctrlPr>
                            </m:naryPr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𝛽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  <m:r>
                                <a:rPr lang="ru-RU" i="1"/>
                                <m:t>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/>
                                  </m:ctrlPr>
                                </m:dPr>
                                <m:e>
                                  <m:r>
                                    <a:rPr lang="ru-RU" i="1"/>
                                    <m:t>𝑥</m:t>
                                  </m:r>
                                  <m:r>
                                    <a:rPr lang="ru-RU" i="1"/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ru-RU" i="1"/>
                                      </m:ctrlPr>
                                    </m:sSubPr>
                                    <m:e>
                                      <m:r>
                                        <a:rPr lang="ru-RU" i="1"/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i="1"/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1"/>
                            <m:t>)→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/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∈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𝑋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ru-RU" i="1"/>
                            <m:t>𝐿</m:t>
                          </m:r>
                          <m:r>
                            <a:rPr lang="ru-RU" i="1"/>
                            <m:t>(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𝑦</m:t>
                              </m:r>
                            </m:e>
                            <m:sub>
                              <m:r>
                                <a:rPr lang="ru-RU" i="1"/>
                                <m:t>𝑖</m:t>
                              </m:r>
                            </m:sub>
                          </m:sSub>
                          <m:r>
                            <a:rPr lang="ru-RU" i="1"/>
                            <m:t>,</m:t>
                          </m:r>
                          <m:r>
                            <a:rPr lang="ru-RU" i="1"/>
                            <m:t>𝑎</m:t>
                          </m:r>
                          <m:d>
                            <m:dPr>
                              <m:ctrlPr>
                                <a:rPr lang="ru-RU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𝑥</m:t>
                                  </m:r>
                                </m:e>
                                <m:sub>
                                  <m:r>
                                    <a:rPr lang="ru-RU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/>
                            <m:t>+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ru-RU" i="1"/>
                                <m:t>𝛽</m:t>
                              </m:r>
                            </m:e>
                            <m:sub>
                              <m:r>
                                <a:rPr lang="ru-RU" i="1"/>
                                <m:t>𝑗</m:t>
                              </m:r>
                            </m:sub>
                          </m:sSub>
                          <m:r>
                            <a:rPr lang="ru-RU" i="1"/>
                            <m:t>)</m:t>
                          </m:r>
                        </m:e>
                      </m:nary>
                      <m:r>
                        <a:rPr lang="ru-RU" i="1"/>
                        <m:t>→</m:t>
                      </m:r>
                      <m:func>
                        <m:funcPr>
                          <m:ctrlPr>
                            <a:rPr lang="ru-RU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/>
                                <m:t>min</m:t>
                              </m:r>
                              <m:r>
                                <a:rPr lang="ru-RU"/>
                                <m:t>.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i="1"/>
                                  </m:ctrlPr>
                                </m:sSubPr>
                                <m:e>
                                  <m:r>
                                    <a:rPr lang="ru-RU" i="1"/>
                                    <m:t>𝛽</m:t>
                                  </m:r>
                                </m:e>
                                <m:sub>
                                  <m:r>
                                    <a:rPr lang="ru-RU" i="1"/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D6AE424-C608-4DB4-9589-49B87D55A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14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40631-B4FB-419F-B745-4DF2F5A2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r>
              <a:rPr lang="ru-RU" dirty="0"/>
              <a:t> над </a:t>
            </a:r>
            <a:r>
              <a:rPr lang="ru-RU" dirty="0" err="1"/>
              <a:t>решаюшими</a:t>
            </a:r>
            <a:r>
              <a:rPr lang="ru-RU" dirty="0"/>
              <a:t> деревьями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C8FA0F-296C-41E1-8E3B-942977AA2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2" r="830" b="7861"/>
          <a:stretch/>
        </p:blipFill>
        <p:spPr>
          <a:xfrm>
            <a:off x="2266277" y="1813790"/>
            <a:ext cx="6350599" cy="47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AFEE0-2E78-4625-BA74-9334D740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/>
              <a:t>XGBoost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712D9-2BF0-4D28-A0BC-09074128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984454" cy="53955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dirty="0" err="1"/>
              <a:t>XGBoost</a:t>
            </a:r>
            <a:r>
              <a:rPr lang="ru-RU" sz="3100" dirty="0"/>
              <a:t> (</a:t>
            </a:r>
            <a:r>
              <a:rPr lang="ru-RU" sz="3100" dirty="0" err="1"/>
              <a:t>eXtreme</a:t>
            </a:r>
            <a:r>
              <a:rPr lang="ru-RU" sz="3100" dirty="0"/>
              <a:t> </a:t>
            </a:r>
            <a:r>
              <a:rPr lang="ru-RU" sz="3100" dirty="0" err="1"/>
              <a:t>Gradient</a:t>
            </a:r>
            <a:r>
              <a:rPr lang="ru-RU" sz="3100" dirty="0"/>
              <a:t> </a:t>
            </a:r>
            <a:r>
              <a:rPr lang="ru-RU" sz="3100" dirty="0" err="1"/>
              <a:t>Boosting</a:t>
            </a:r>
            <a:r>
              <a:rPr lang="ru-RU" sz="3100" dirty="0"/>
              <a:t>) представляет собой усовершенствованную реализацию алгоритма градиентного </a:t>
            </a:r>
            <a:r>
              <a:rPr lang="ru-RU" sz="3100" dirty="0" err="1"/>
              <a:t>бустинга</a:t>
            </a:r>
            <a:r>
              <a:rPr lang="ru-RU" sz="3100" dirty="0"/>
              <a:t>. </a:t>
            </a:r>
            <a:r>
              <a:rPr lang="ru-RU" sz="3100" dirty="0" err="1"/>
              <a:t>XGBoost</a:t>
            </a:r>
            <a:r>
              <a:rPr lang="ru-RU" sz="3100" dirty="0"/>
              <a:t> обладает высокой предсказательной способностью и работает почти в 10 раз быстрее, чем градиентный </a:t>
            </a:r>
            <a:r>
              <a:rPr lang="ru-RU" sz="3100" dirty="0" err="1"/>
              <a:t>бустинг</a:t>
            </a:r>
            <a:r>
              <a:rPr lang="ru-RU" sz="3100" dirty="0"/>
              <a:t> из библиотеки . Он также включает в себя различные регуляризации, которые уменьшают переобучение и улучшают общую производительность. Поэтому он также известен как "</a:t>
            </a:r>
            <a:r>
              <a:rPr lang="ru-RU" sz="3100" dirty="0" err="1"/>
              <a:t>регуляризованный</a:t>
            </a:r>
            <a:r>
              <a:rPr lang="ru-RU" sz="3100" dirty="0"/>
              <a:t> </a:t>
            </a:r>
            <a:r>
              <a:rPr lang="ru-RU" sz="3100" dirty="0" err="1"/>
              <a:t>бустинг</a:t>
            </a:r>
            <a:r>
              <a:rPr lang="ru-RU" sz="3100" dirty="0"/>
              <a:t>".</a:t>
            </a:r>
          </a:p>
          <a:p>
            <a:pPr marL="0" indent="0">
              <a:buNone/>
            </a:pPr>
            <a:r>
              <a:rPr lang="ru-RU" sz="3100" dirty="0"/>
              <a:t>Рассмотрим ключевые характеристики данного инструмента:</a:t>
            </a:r>
          </a:p>
          <a:p>
            <a:pPr lvl="0"/>
            <a:r>
              <a:rPr lang="ru-RU" sz="3100" dirty="0"/>
              <a:t>Обработка разреженных данных: пропущенные значения или этапы обработки данных, такие как </a:t>
            </a:r>
            <a:r>
              <a:rPr lang="en-US" sz="3100" dirty="0"/>
              <a:t>one</a:t>
            </a:r>
            <a:r>
              <a:rPr lang="ru-RU" sz="3100" dirty="0"/>
              <a:t>-</a:t>
            </a:r>
            <a:r>
              <a:rPr lang="en-US" sz="3100" dirty="0"/>
              <a:t>hot</a:t>
            </a:r>
            <a:r>
              <a:rPr lang="ru-RU" sz="3100" dirty="0"/>
              <a:t> кодирование, делают данные разреженными. </a:t>
            </a:r>
            <a:r>
              <a:rPr lang="ru-RU" sz="3100" dirty="0" err="1"/>
              <a:t>XGBoost</a:t>
            </a:r>
            <a:r>
              <a:rPr lang="ru-RU" sz="3100" dirty="0"/>
              <a:t> использует алгоритм поиска разбиения с учетом разреженности для обработки различных типов паттернов разреженности в данных;</a:t>
            </a:r>
          </a:p>
          <a:p>
            <a:pPr lvl="0"/>
            <a:r>
              <a:rPr lang="ru-RU" sz="3100" dirty="0"/>
              <a:t>Блок-структура для параллельного обучения: для более быстрых вычислений </a:t>
            </a:r>
            <a:r>
              <a:rPr lang="ru-RU" sz="3100" dirty="0" err="1"/>
              <a:t>XGBoost</a:t>
            </a:r>
            <a:r>
              <a:rPr lang="ru-RU" sz="3100" dirty="0"/>
              <a:t> может использовать несколько ядер на </a:t>
            </a:r>
            <a:r>
              <a:rPr lang="en-US" sz="3100" dirty="0"/>
              <a:t>CPU</a:t>
            </a:r>
            <a:r>
              <a:rPr lang="ru-RU" sz="3100" dirty="0"/>
              <a:t>. Это возможно из-за блочной структуры в его системном проектировании. </a:t>
            </a:r>
          </a:p>
          <a:p>
            <a:pPr lvl="0"/>
            <a:r>
              <a:rPr lang="ru-RU" sz="3100" dirty="0"/>
              <a:t>Внеядерные вычисления: эта реализация оптимизирует доступное дисковое пространство и максимизирует его использование при обработке огромных наборов данных, которые не помещаются в память.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34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65891-04ED-42CD-928B-C9E96EFC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pPr algn="ctr"/>
            <a:r>
              <a:rPr lang="ru-RU" dirty="0" err="1"/>
              <a:t>LightGBM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C3669-40FB-46A9-896F-A49B4294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312"/>
            <a:ext cx="10758544" cy="5228215"/>
          </a:xfrm>
        </p:spPr>
        <p:txBody>
          <a:bodyPr>
            <a:normAutofit fontScale="55000" lnSpcReduction="20000"/>
          </a:bodyPr>
          <a:lstStyle/>
          <a:p>
            <a:r>
              <a:rPr lang="ru-RU" sz="3800" dirty="0" err="1"/>
              <a:t>LightGBM</a:t>
            </a:r>
            <a:r>
              <a:rPr lang="ru-RU" sz="3800" dirty="0"/>
              <a:t> – это библиотека градиентного </a:t>
            </a:r>
            <a:r>
              <a:rPr lang="ru-RU" sz="3800" dirty="0" err="1"/>
              <a:t>бустинга</a:t>
            </a:r>
            <a:r>
              <a:rPr lang="ru-RU" sz="3800" dirty="0"/>
              <a:t>, которая выращивает деревья вертикально, в то время как </a:t>
            </a:r>
            <a:r>
              <a:rPr lang="ru-RU" sz="3800" dirty="0" err="1"/>
              <a:t>XGBoost</a:t>
            </a:r>
            <a:r>
              <a:rPr lang="ru-RU" sz="3800" dirty="0"/>
              <a:t> выращивает  деревья горизонтально. То есть </a:t>
            </a:r>
            <a:r>
              <a:rPr lang="ru-RU" sz="3800" dirty="0" err="1"/>
              <a:t>LightGBM</a:t>
            </a:r>
            <a:r>
              <a:rPr lang="ru-RU" sz="3800" dirty="0"/>
              <a:t> растет, увеличивая количество  уровней дерева, а </a:t>
            </a:r>
            <a:r>
              <a:rPr lang="ru-RU" sz="3800" dirty="0" err="1"/>
              <a:t>XGBoost</a:t>
            </a:r>
            <a:r>
              <a:rPr lang="ru-RU" sz="3800" dirty="0"/>
              <a:t> растет, увеличивая число листьев</a:t>
            </a:r>
          </a:p>
          <a:p>
            <a:r>
              <a:rPr lang="ru-RU" sz="3800" dirty="0" err="1"/>
              <a:t>LightGBM</a:t>
            </a:r>
            <a:r>
              <a:rPr lang="ru-RU" sz="3800" dirty="0"/>
              <a:t> обладает следующими преимуществами:</a:t>
            </a:r>
          </a:p>
          <a:p>
            <a:pPr lvl="0"/>
            <a:r>
              <a:rPr lang="ru-RU" sz="3800" dirty="0" err="1"/>
              <a:t>LightGBM</a:t>
            </a:r>
            <a:r>
              <a:rPr lang="ru-RU" sz="3800" dirty="0"/>
              <a:t> использует алгоритмы, которые преобразуют непрерывные значения признаков в дискретные. Это ускоряет обучение, уменьшает расход памяти и увеличивает эффективность.</a:t>
            </a:r>
          </a:p>
          <a:p>
            <a:pPr lvl="0"/>
            <a:r>
              <a:rPr lang="ru-RU" sz="3800" dirty="0"/>
              <a:t>У </a:t>
            </a:r>
            <a:r>
              <a:rPr lang="ru-RU" sz="3800" dirty="0" err="1"/>
              <a:t>LightGBM</a:t>
            </a:r>
            <a:r>
              <a:rPr lang="ru-RU" sz="3800" dirty="0"/>
              <a:t> лучшая точность, чем у любого другого алгоритма </a:t>
            </a:r>
            <a:r>
              <a:rPr lang="ru-RU" sz="3800" dirty="0" err="1"/>
              <a:t>бустинга</a:t>
            </a:r>
            <a:r>
              <a:rPr lang="ru-RU" sz="3800" dirty="0"/>
              <a:t>: </a:t>
            </a:r>
            <a:r>
              <a:rPr lang="ru-RU" sz="3800" dirty="0" err="1"/>
              <a:t>LightGBM</a:t>
            </a:r>
            <a:r>
              <a:rPr lang="ru-RU" sz="3800" dirty="0"/>
              <a:t> создает намного более сложные деревья. Однако, иногда это может привести к переобучению, которого можно избежать, установив параметр максимально возможной глубины дерева.</a:t>
            </a:r>
          </a:p>
          <a:p>
            <a:pPr lvl="0"/>
            <a:r>
              <a:rPr lang="ru-RU" sz="3800" dirty="0"/>
              <a:t>Совместимость с большими наборами данных: </a:t>
            </a:r>
            <a:r>
              <a:rPr lang="ru-RU" sz="3800" dirty="0" err="1"/>
              <a:t>LightGBM</a:t>
            </a:r>
            <a:r>
              <a:rPr lang="ru-RU" sz="3800" dirty="0"/>
              <a:t>  способен одинаково хорошо работать с большими наборами данных при значительном сокращении времени обучения.</a:t>
            </a:r>
          </a:p>
          <a:p>
            <a:pPr lvl="0"/>
            <a:r>
              <a:rPr lang="ru-RU" sz="3800" dirty="0"/>
              <a:t>Поддерживается параллельное обучение.</a:t>
            </a:r>
          </a:p>
          <a:p>
            <a:r>
              <a:rPr lang="ru-RU" sz="3800" dirty="0"/>
              <a:t> </a:t>
            </a:r>
            <a:r>
              <a:rPr lang="ru-RU" sz="3800" dirty="0" err="1"/>
              <a:t>LightGBM</a:t>
            </a:r>
            <a:r>
              <a:rPr lang="ru-RU" sz="3800" dirty="0"/>
              <a:t> превосходит все остальные алгоритмы </a:t>
            </a:r>
            <a:r>
              <a:rPr lang="ru-RU" sz="3800" dirty="0" err="1"/>
              <a:t>бустинга</a:t>
            </a:r>
            <a:r>
              <a:rPr lang="ru-RU" sz="3800" dirty="0"/>
              <a:t> в тех случаях, когда набор данных    чрезвычайно велик, тем самым </a:t>
            </a:r>
            <a:r>
              <a:rPr lang="ru-RU" sz="3800" dirty="0" err="1"/>
              <a:t>LightGBM</a:t>
            </a:r>
            <a:r>
              <a:rPr lang="ru-RU" sz="3800" dirty="0"/>
              <a:t> занимает меньше времени для работы с огромными наборами данных по сравнению с другими.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26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36BE5-1CD5-4AE2-BE50-19894BFD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pPr algn="ctr"/>
            <a:r>
              <a:rPr lang="ru-RU" dirty="0" err="1"/>
              <a:t>Ca</a:t>
            </a:r>
            <a:r>
              <a:rPr lang="en-US" dirty="0"/>
              <a:t>t</a:t>
            </a:r>
            <a:r>
              <a:rPr lang="ru-RU" dirty="0" err="1"/>
              <a:t>Boost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B6B9-2E02-4320-8826-D8B10B58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249"/>
            <a:ext cx="10515600" cy="5122714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Ca</a:t>
            </a:r>
            <a:r>
              <a:rPr lang="en-US" dirty="0"/>
              <a:t>t</a:t>
            </a:r>
            <a:r>
              <a:rPr lang="ru-RU" dirty="0" err="1"/>
              <a:t>Boost</a:t>
            </a:r>
            <a:r>
              <a:rPr lang="ru-RU" dirty="0"/>
              <a:t> (происходит от двух слов </a:t>
            </a:r>
            <a:r>
              <a:rPr lang="en-US" dirty="0"/>
              <a:t>category</a:t>
            </a:r>
            <a:r>
              <a:rPr lang="ru-RU" dirty="0"/>
              <a:t> и </a:t>
            </a:r>
            <a:r>
              <a:rPr lang="en-US" dirty="0"/>
              <a:t>boosting</a:t>
            </a:r>
            <a:r>
              <a:rPr lang="ru-RU" dirty="0"/>
              <a:t>) может автоматически обрабатывать категориальные переменные, при этом не нуждается в обширной предварительной обработке данных, как другие алгоритмы машинного обучения.</a:t>
            </a:r>
          </a:p>
          <a:p>
            <a:r>
              <a:rPr lang="ru-RU" dirty="0" err="1"/>
              <a:t>Ca</a:t>
            </a:r>
            <a:r>
              <a:rPr lang="en-US" dirty="0"/>
              <a:t>t</a:t>
            </a:r>
            <a:r>
              <a:rPr lang="ru-RU" dirty="0" err="1"/>
              <a:t>Boost</a:t>
            </a:r>
            <a:r>
              <a:rPr lang="ru-RU" dirty="0"/>
              <a:t> обладает  следующими важными характеристиками:</a:t>
            </a:r>
          </a:p>
          <a:p>
            <a:pPr lvl="0"/>
            <a:r>
              <a:rPr lang="ru-RU" dirty="0"/>
              <a:t>поддержка категориальных признаков: </a:t>
            </a:r>
            <a:r>
              <a:rPr lang="ru-RU" dirty="0" err="1"/>
              <a:t>CatBoost</a:t>
            </a:r>
            <a:r>
              <a:rPr lang="ru-RU" dirty="0"/>
              <a:t> не требует какой-либо предварительной обработки для преобразования категорий в числа;</a:t>
            </a:r>
          </a:p>
          <a:p>
            <a:pPr lvl="0"/>
            <a:r>
              <a:rPr lang="ru-RU" dirty="0"/>
              <a:t>работа с небольшим набором данных: на маленьких наборах данных градиентный </a:t>
            </a:r>
            <a:r>
              <a:rPr lang="ru-RU" dirty="0" err="1"/>
              <a:t>бустинг</a:t>
            </a:r>
            <a:r>
              <a:rPr lang="ru-RU" dirty="0"/>
              <a:t> быстро переобучается, а в </a:t>
            </a:r>
            <a:r>
              <a:rPr lang="ru-RU" dirty="0" err="1"/>
              <a:t>Catboost</a:t>
            </a:r>
            <a:r>
              <a:rPr lang="ru-RU" dirty="0"/>
              <a:t> есть специальная модификация для таких случаев;</a:t>
            </a:r>
          </a:p>
          <a:p>
            <a:pPr lvl="0"/>
            <a:r>
              <a:rPr lang="ru-RU" dirty="0"/>
              <a:t>простые и наглядные  встроенные инструменты визуализации процесса обучения;</a:t>
            </a:r>
          </a:p>
          <a:p>
            <a:pPr lvl="0"/>
            <a:r>
              <a:rPr lang="ru-RU" dirty="0"/>
              <a:t>в алгоритме четко продумана начальная инициализация </a:t>
            </a:r>
            <a:r>
              <a:rPr lang="ru-RU" dirty="0" err="1"/>
              <a:t>гиперпараметров</a:t>
            </a:r>
            <a:r>
              <a:rPr lang="ru-RU" dirty="0"/>
              <a:t>, поэтому его можно использовать, не тратя время и силы на их  перебор.</a:t>
            </a:r>
          </a:p>
          <a:p>
            <a:pPr lvl="0"/>
            <a:r>
              <a:rPr lang="ru-RU" dirty="0"/>
              <a:t>быстрое и простое в использовании обучение на </a:t>
            </a:r>
            <a:r>
              <a:rPr lang="en-US" dirty="0"/>
              <a:t>GPU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91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4589-69E5-4A02-AAE5-6060386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ru-RU" dirty="0" err="1"/>
              <a:t>LightGBM</a:t>
            </a:r>
            <a:r>
              <a:rPr lang="ru-RU" dirty="0"/>
              <a:t> и </a:t>
            </a:r>
            <a:r>
              <a:rPr lang="ru-RU" b="1" dirty="0" err="1"/>
              <a:t>XGBoost</a:t>
            </a:r>
            <a:endParaRPr lang="ru-RU" dirty="0"/>
          </a:p>
        </p:txBody>
      </p:sp>
      <p:pic>
        <p:nvPicPr>
          <p:cNvPr id="7" name="Рисунок 6" descr="1_whSa8rY4sgFQj1rEcWr8Ag.png">
            <a:extLst>
              <a:ext uri="{FF2B5EF4-FFF2-40B4-BE49-F238E27FC236}">
                <a16:creationId xmlns:a16="http://schemas.microsoft.com/office/drawing/2014/main" id="{F526885C-0EA5-41A4-AB21-E30239248829}"/>
              </a:ext>
            </a:extLst>
          </p:cNvPr>
          <p:cNvPicPr/>
          <p:nvPr/>
        </p:nvPicPr>
        <p:blipFill rotWithShape="1">
          <a:blip r:embed="rId2" cstate="print"/>
          <a:srcRect t="10891"/>
          <a:stretch/>
        </p:blipFill>
        <p:spPr bwMode="auto">
          <a:xfrm>
            <a:off x="2113933" y="1623453"/>
            <a:ext cx="5210175" cy="1402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072D78-3A54-4E1F-88F3-2A1B5165AD01}"/>
              </a:ext>
            </a:extLst>
          </p:cNvPr>
          <p:cNvSpPr/>
          <p:nvPr/>
        </p:nvSpPr>
        <p:spPr>
          <a:xfrm>
            <a:off x="2629881" y="3244334"/>
            <a:ext cx="333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Иллюстрация работы 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XGBoost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9" name="Рисунок 8" descr="https://user-images.githubusercontent.com/36536038/37569865-9da75bec-2b2b-11e8-9de8-d9ff0fd470a6.png">
            <a:extLst>
              <a:ext uri="{FF2B5EF4-FFF2-40B4-BE49-F238E27FC236}">
                <a16:creationId xmlns:a16="http://schemas.microsoft.com/office/drawing/2014/main" id="{8B95659E-3473-4BDA-BDBC-7EF7249EB94A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7" b="17058"/>
          <a:stretch/>
        </p:blipFill>
        <p:spPr bwMode="auto">
          <a:xfrm>
            <a:off x="1469427" y="3834784"/>
            <a:ext cx="5939790" cy="16948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D589990-CC9D-4D67-88AD-875F09C1A692}"/>
              </a:ext>
            </a:extLst>
          </p:cNvPr>
          <p:cNvSpPr/>
          <p:nvPr/>
        </p:nvSpPr>
        <p:spPr>
          <a:xfrm>
            <a:off x="2901101" y="5750717"/>
            <a:ext cx="337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Иллюстрация работы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LightGBM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00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9D5AD-E685-410D-AAE8-6B183FAC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LightGBM</a:t>
            </a:r>
            <a:r>
              <a:rPr lang="en-US" dirty="0"/>
              <a:t>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B1EA1-EA1B-4494-9FED-08CA5759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49101"/>
            <a:ext cx="10988040" cy="46278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LGBMClassifier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altLang="ru-RU" dirty="0">
                <a:solidFill>
                  <a:srgbClr val="002060"/>
                </a:solidFill>
                <a:latin typeface="Consolas" panose="020B0609020204030204" pitchFamily="49" charset="0"/>
              </a:rPr>
              <a:t>Создаем классификатор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=40, </a:t>
            </a:r>
            <a:r>
              <a:rPr lang="en-US" dirty="0" err="1"/>
              <a:t>num_leaves</a:t>
            </a:r>
            <a:r>
              <a:rPr lang="en-US" dirty="0"/>
              <a:t>=255, </a:t>
            </a:r>
            <a:r>
              <a:rPr lang="en-US" dirty="0" err="1"/>
              <a:t>learning_rate</a:t>
            </a:r>
            <a:r>
              <a:rPr lang="en-US" dirty="0"/>
              <a:t>=0.1)</a:t>
            </a:r>
            <a:endParaRPr lang="ru-RU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>
                <a:solidFill>
                  <a:srgbClr val="002060"/>
                </a:solidFill>
                <a:latin typeface="Consolas" panose="020B0609020204030204" pitchFamily="49" charset="0"/>
              </a:rPr>
              <a:t>Обучаемся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dirty="0" err="1">
                <a:latin typeface="Consolas" panose="020B0609020204030204" pitchFamily="49" charset="0"/>
              </a:rPr>
              <a:t>model.fit</a:t>
            </a:r>
            <a:r>
              <a:rPr lang="en-US" altLang="ru-RU" dirty="0">
                <a:latin typeface="Consolas" panose="020B0609020204030204" pitchFamily="49" charset="0"/>
              </a:rPr>
              <a:t>(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</a:rPr>
              <a:t>X_train</a:t>
            </a:r>
            <a:r>
              <a:rPr lang="en-US" altLang="ru-RU" dirty="0">
                <a:latin typeface="Consolas" panose="020B0609020204030204" pitchFamily="49" charset="0"/>
              </a:rPr>
              <a:t>, </a:t>
            </a:r>
            <a:r>
              <a:rPr lang="en-US" altLang="ru-RU" dirty="0" err="1">
                <a:latin typeface="Consolas" panose="020B0609020204030204" pitchFamily="49" charset="0"/>
              </a:rPr>
              <a:t>y_train</a:t>
            </a:r>
            <a:r>
              <a:rPr lang="en-US" altLang="ru-RU" dirty="0">
                <a:latin typeface="Consolas" panose="020B0609020204030204" pitchFamily="49" charset="0"/>
              </a:rPr>
              <a:t>,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Consolas" panose="020B0609020204030204" pitchFamily="49" charset="0"/>
              </a:rPr>
              <a:t>         </a:t>
            </a:r>
            <a:r>
              <a:rPr lang="en-US" altLang="ru-RU" dirty="0" err="1">
                <a:latin typeface="Consolas" panose="020B0609020204030204" pitchFamily="49" charset="0"/>
              </a:rPr>
              <a:t>categorical_feature</a:t>
            </a:r>
            <a:r>
              <a:rPr lang="ru-RU" dirty="0"/>
              <a:t>=</a:t>
            </a:r>
            <a:r>
              <a:rPr lang="en-US" dirty="0" err="1">
                <a:latin typeface="Consolas" panose="020B0609020204030204" pitchFamily="49" charset="0"/>
              </a:rPr>
              <a:t>cat_features</a:t>
            </a:r>
            <a:r>
              <a:rPr lang="en-US" altLang="ru-RU" dirty="0">
                <a:latin typeface="Consolas" panose="020B0609020204030204" pitchFamily="49" charset="0"/>
              </a:rPr>
              <a:t>)</a:t>
            </a: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solidFill>
                  <a:srgbClr val="002060"/>
                </a:solidFill>
                <a:latin typeface="Consolas" panose="020B0609020204030204" pitchFamily="49" charset="0"/>
              </a:rPr>
              <a:t>Предсказываем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predict = </a:t>
            </a:r>
            <a:r>
              <a:rPr lang="en-US" altLang="ru-RU" dirty="0" err="1">
                <a:latin typeface="Consolas" panose="020B0609020204030204" pitchFamily="49" charset="0"/>
              </a:rPr>
              <a:t>model</a:t>
            </a:r>
            <a:r>
              <a:rPr lang="en-US" dirty="0" err="1">
                <a:latin typeface="Consolas" panose="020B0609020204030204" pitchFamily="49" charset="0"/>
              </a:rPr>
              <a:t>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altLang="ru-RU" dirty="0" err="1">
                <a:latin typeface="Consolas" panose="020B0609020204030204" pitchFamily="49" charset="0"/>
              </a:rPr>
              <a:t>X_test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321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785</Words>
  <Application>Microsoft Office PowerPoint</Application>
  <PresentationFormat>Широкоэкранный</PresentationFormat>
  <Paragraphs>71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Градиентный бустинг</vt:lpstr>
      <vt:lpstr>Презентация PowerPoint</vt:lpstr>
      <vt:lpstr>Градиентный бустинг над деревьями </vt:lpstr>
      <vt:lpstr>Градиентный бустинг над решаюшими деревьями</vt:lpstr>
      <vt:lpstr>XGBoost </vt:lpstr>
      <vt:lpstr>LightGBM</vt:lpstr>
      <vt:lpstr>CatBoost</vt:lpstr>
      <vt:lpstr>Сравнение LightGBM и XGBoost</vt:lpstr>
      <vt:lpstr>LightGBM реализация</vt:lpstr>
      <vt:lpstr>CatBoost реализация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Градиентный бустинг</dc:title>
  <dc:creator>Ira</dc:creator>
  <cp:lastModifiedBy>Ira</cp:lastModifiedBy>
  <cp:revision>10</cp:revision>
  <dcterms:created xsi:type="dcterms:W3CDTF">2021-10-19T08:24:57Z</dcterms:created>
  <dcterms:modified xsi:type="dcterms:W3CDTF">2021-10-19T09:55:35Z</dcterms:modified>
</cp:coreProperties>
</file>