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5"/>
  </p:notesMasterIdLst>
  <p:sldIdLst>
    <p:sldId id="256" r:id="rId6"/>
    <p:sldId id="261" r:id="rId7"/>
    <p:sldId id="335" r:id="rId8"/>
    <p:sldId id="310" r:id="rId9"/>
    <p:sldId id="258" r:id="rId10"/>
    <p:sldId id="312" r:id="rId11"/>
    <p:sldId id="313" r:id="rId12"/>
    <p:sldId id="314" r:id="rId13"/>
    <p:sldId id="315" r:id="rId14"/>
    <p:sldId id="320" r:id="rId15"/>
    <p:sldId id="326" r:id="rId16"/>
    <p:sldId id="336" r:id="rId17"/>
    <p:sldId id="328" r:id="rId18"/>
    <p:sldId id="332" r:id="rId19"/>
    <p:sldId id="329" r:id="rId20"/>
    <p:sldId id="330" r:id="rId21"/>
    <p:sldId id="331" r:id="rId22"/>
    <p:sldId id="333" r:id="rId23"/>
    <p:sldId id="334" r:id="rId24"/>
  </p:sldIdLst>
  <p:sldSz cx="18288000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72DBDA-176B-4AD1-B487-33C4FC777E3E}">
          <p14:sldIdLst>
            <p14:sldId id="256"/>
            <p14:sldId id="261"/>
            <p14:sldId id="335"/>
            <p14:sldId id="310"/>
            <p14:sldId id="258"/>
            <p14:sldId id="312"/>
            <p14:sldId id="313"/>
            <p14:sldId id="314"/>
            <p14:sldId id="315"/>
            <p14:sldId id="320"/>
            <p14:sldId id="326"/>
            <p14:sldId id="336"/>
            <p14:sldId id="328"/>
            <p14:sldId id="332"/>
            <p14:sldId id="329"/>
            <p14:sldId id="330"/>
            <p14:sldId id="331"/>
            <p14:sldId id="333"/>
            <p14:sldId id="334"/>
          </p14:sldIdLst>
        </p14:section>
        <p14:section name="Untitled Section" id="{DB338E41-5B26-4621-96B5-E6A46194E5D6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3265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in Rawicki" initials="MR" lastIdx="112" clrIdx="0"/>
  <p:cmAuthor id="1" name="Пользователь Windows" initials="ПW" lastIdx="2" clrIdx="1"/>
  <p:cmAuthor id="2" name="Anton Dolgikh" initials="AD" lastIdx="31" clrIdx="2"/>
  <p:cmAuthor id="3" name="Marcin Rawicki" initials="MR [2]" lastIdx="18" clrIdx="3"/>
  <p:cmAuthor id="4" name="User" initials="U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64"/>
    <a:srgbClr val="1E3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77" autoAdjust="0"/>
    <p:restoredTop sz="95129" autoAdjust="0"/>
  </p:normalViewPr>
  <p:slideViewPr>
    <p:cSldViewPr snapToGrid="0" showGuides="1">
      <p:cViewPr>
        <p:scale>
          <a:sx n="49" d="100"/>
          <a:sy n="49" d="100"/>
        </p:scale>
        <p:origin x="-84" y="-516"/>
      </p:cViewPr>
      <p:guideLst>
        <p:guide orient="horz" pos="3265"/>
        <p:guide pos="576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1E26E-0E36-49EB-90A4-D5D30DFDC33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0F3C3-E647-45E9-A6FE-BE2A3053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5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6616F-D95A-814E-A499-7F6A30FF74A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642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6616F-D95A-814E-A499-7F6A30FF74A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515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6616F-D95A-814E-A499-7F6A30FF74A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579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6616F-D95A-814E-A499-7F6A30FF74A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256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x-none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50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0F3C3-E647-45E9-A6FE-BE2A305379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9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476750" y="4432568"/>
            <a:ext cx="9334500" cy="149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38740" y="1360148"/>
            <a:ext cx="2173929" cy="349260"/>
          </a:xfrm>
          <a:prstGeom prst="rect">
            <a:avLst/>
          </a:prstGeom>
        </p:spPr>
      </p:pic>
      <p:pic>
        <p:nvPicPr>
          <p:cNvPr id="169" name="Picture 168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51" y="2724902"/>
            <a:ext cx="1314000" cy="72000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</a:t>
            </a:r>
            <a:br>
              <a:rPr lang="en-US"/>
            </a:br>
            <a:r>
              <a:rPr lang="en-US"/>
              <a:t>2 Lines</a:t>
            </a:r>
            <a:endParaRPr lang="en-US" dirty="0"/>
          </a:p>
        </p:txBody>
      </p:sp>
      <p:sp>
        <p:nvSpPr>
          <p:cNvPr id="201" name="Content Placeholder 2"/>
          <p:cNvSpPr>
            <a:spLocks noGrp="1"/>
          </p:cNvSpPr>
          <p:nvPr>
            <p:ph idx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spcBef>
                <a:spcPts val="600"/>
              </a:spcBef>
              <a:buFont typeface="+mj-lt"/>
              <a:buNone/>
              <a:defRPr sz="2400"/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2709" y="9031567"/>
            <a:ext cx="13155666" cy="576681"/>
          </a:xfrm>
        </p:spPr>
        <p:txBody>
          <a:bodyPr/>
          <a:lstStyle>
            <a:lvl1pPr algn="l">
              <a:defRPr sz="1600" b="0" i="0" spc="400" baseline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7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38740" y="1360148"/>
            <a:ext cx="2173929" cy="349260"/>
          </a:xfrm>
          <a:prstGeom prst="rect">
            <a:avLst/>
          </a:prstGeom>
        </p:spPr>
      </p:pic>
      <p:pic>
        <p:nvPicPr>
          <p:cNvPr id="169" name="Picture 168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51" y="2724902"/>
            <a:ext cx="1314000" cy="72000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</a:t>
            </a:r>
            <a:br>
              <a:rPr lang="en-US"/>
            </a:br>
            <a:r>
              <a:rPr lang="en-US"/>
              <a:t>2 Lines</a:t>
            </a:r>
            <a:endParaRPr lang="en-US" dirty="0"/>
          </a:p>
        </p:txBody>
      </p:sp>
      <p:sp>
        <p:nvSpPr>
          <p:cNvPr id="201" name="Content Placeholder 2"/>
          <p:cNvSpPr>
            <a:spLocks noGrp="1"/>
          </p:cNvSpPr>
          <p:nvPr>
            <p:ph idx="1"/>
          </p:nvPr>
        </p:nvSpPr>
        <p:spPr>
          <a:xfrm>
            <a:off x="1476079" y="3345064"/>
            <a:ext cx="7454718" cy="5686502"/>
          </a:xfrm>
        </p:spPr>
        <p:txBody>
          <a:bodyPr/>
          <a:lstStyle>
            <a:lvl1pPr marL="0" indent="0">
              <a:spcBef>
                <a:spcPts val="600"/>
              </a:spcBef>
              <a:buFont typeface="+mj-lt"/>
              <a:buNone/>
              <a:defRPr sz="2400"/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3"/>
          </p:nvPr>
        </p:nvSpPr>
        <p:spPr>
          <a:xfrm>
            <a:off x="9386500" y="3345064"/>
            <a:ext cx="7423065" cy="5686502"/>
          </a:xfrm>
        </p:spPr>
        <p:txBody>
          <a:bodyPr/>
          <a:lstStyle>
            <a:lvl1pPr marL="0" indent="0">
              <a:spcBef>
                <a:spcPts val="600"/>
              </a:spcBef>
              <a:buFont typeface="+mj-lt"/>
              <a:buNone/>
              <a:defRPr sz="2400"/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2709" y="9031567"/>
            <a:ext cx="13155666" cy="576681"/>
          </a:xfrm>
        </p:spPr>
        <p:txBody>
          <a:bodyPr/>
          <a:lstStyle>
            <a:lvl1pPr algn="l">
              <a:defRPr sz="1600" b="0" i="0" spc="400" baseline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38740" y="1360148"/>
            <a:ext cx="2173929" cy="349260"/>
          </a:xfrm>
          <a:prstGeom prst="rect">
            <a:avLst/>
          </a:prstGeom>
        </p:spPr>
      </p:pic>
      <p:pic>
        <p:nvPicPr>
          <p:cNvPr id="169" name="Picture 168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51" y="2724902"/>
            <a:ext cx="1314000" cy="72000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</a:t>
            </a:r>
            <a:br>
              <a:rPr lang="en-US"/>
            </a:br>
            <a:r>
              <a:rPr lang="en-US"/>
              <a:t>2 Lines</a:t>
            </a:r>
            <a:endParaRPr lang="en-US" dirty="0"/>
          </a:p>
        </p:txBody>
      </p:sp>
      <p:sp>
        <p:nvSpPr>
          <p:cNvPr id="201" name="Content Placeholder 2"/>
          <p:cNvSpPr>
            <a:spLocks noGrp="1"/>
          </p:cNvSpPr>
          <p:nvPr>
            <p:ph idx="1"/>
          </p:nvPr>
        </p:nvSpPr>
        <p:spPr>
          <a:xfrm>
            <a:off x="1476079" y="3345064"/>
            <a:ext cx="4808689" cy="5686502"/>
          </a:xfrm>
        </p:spPr>
        <p:txBody>
          <a:bodyPr/>
          <a:lstStyle>
            <a:lvl1pPr marL="0" indent="0">
              <a:spcBef>
                <a:spcPts val="600"/>
              </a:spcBef>
              <a:buFont typeface="+mj-lt"/>
              <a:buNone/>
              <a:defRPr sz="2400"/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3"/>
          </p:nvPr>
        </p:nvSpPr>
        <p:spPr>
          <a:xfrm>
            <a:off x="6752681" y="3345064"/>
            <a:ext cx="4800425" cy="5686502"/>
          </a:xfrm>
        </p:spPr>
        <p:txBody>
          <a:bodyPr/>
          <a:lstStyle>
            <a:lvl1pPr marL="0" indent="0">
              <a:spcBef>
                <a:spcPts val="600"/>
              </a:spcBef>
              <a:buFont typeface="+mj-lt"/>
              <a:buNone/>
              <a:defRPr sz="2400"/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14"/>
          </p:nvPr>
        </p:nvSpPr>
        <p:spPr>
          <a:xfrm>
            <a:off x="12008060" y="3345064"/>
            <a:ext cx="4810193" cy="5686502"/>
          </a:xfrm>
        </p:spPr>
        <p:txBody>
          <a:bodyPr/>
          <a:lstStyle>
            <a:lvl1pPr marL="0" indent="0">
              <a:spcBef>
                <a:spcPts val="600"/>
              </a:spcBef>
              <a:buFont typeface="+mj-lt"/>
              <a:buNone/>
              <a:defRPr sz="2400"/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2709" y="9031567"/>
            <a:ext cx="13155666" cy="576681"/>
          </a:xfrm>
        </p:spPr>
        <p:txBody>
          <a:bodyPr/>
          <a:lstStyle>
            <a:lvl1pPr algn="l">
              <a:defRPr sz="1600" b="0" i="0" spc="400" baseline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2 Lines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38740" y="1360148"/>
            <a:ext cx="2173929" cy="349260"/>
          </a:xfrm>
          <a:prstGeom prst="rect">
            <a:avLst/>
          </a:prstGeom>
        </p:spPr>
      </p:pic>
      <p:pic>
        <p:nvPicPr>
          <p:cNvPr id="169" name="Picture 168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51" y="2724902"/>
            <a:ext cx="1314000" cy="72000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/>
          </p:nvPr>
        </p:nvSpPr>
        <p:spPr>
          <a:xfrm>
            <a:off x="1476079" y="3345064"/>
            <a:ext cx="3490579" cy="5686502"/>
          </a:xfrm>
        </p:spPr>
        <p:txBody>
          <a:bodyPr/>
          <a:lstStyle>
            <a:lvl1pPr marL="0" indent="0">
              <a:spcBef>
                <a:spcPts val="600"/>
              </a:spcBef>
              <a:buFont typeface="+mj-lt"/>
              <a:buNone/>
              <a:defRPr sz="2400"/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3"/>
          </p:nvPr>
        </p:nvSpPr>
        <p:spPr>
          <a:xfrm>
            <a:off x="5424321" y="3345064"/>
            <a:ext cx="3504170" cy="5686502"/>
          </a:xfrm>
        </p:spPr>
        <p:txBody>
          <a:bodyPr/>
          <a:lstStyle>
            <a:lvl1pPr marL="0" indent="0">
              <a:spcBef>
                <a:spcPts val="600"/>
              </a:spcBef>
              <a:buFont typeface="+mj-lt"/>
              <a:buNone/>
              <a:defRPr sz="2400"/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14"/>
          </p:nvPr>
        </p:nvSpPr>
        <p:spPr>
          <a:xfrm>
            <a:off x="9382027" y="3345064"/>
            <a:ext cx="3485519" cy="5686502"/>
          </a:xfrm>
        </p:spPr>
        <p:txBody>
          <a:bodyPr/>
          <a:lstStyle>
            <a:lvl1pPr marL="0" indent="0">
              <a:spcBef>
                <a:spcPts val="600"/>
              </a:spcBef>
              <a:buFont typeface="+mj-lt"/>
              <a:buNone/>
              <a:defRPr sz="2400"/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15"/>
          </p:nvPr>
        </p:nvSpPr>
        <p:spPr>
          <a:xfrm>
            <a:off x="13331236" y="3345064"/>
            <a:ext cx="3489668" cy="5686502"/>
          </a:xfrm>
        </p:spPr>
        <p:txBody>
          <a:bodyPr/>
          <a:lstStyle>
            <a:lvl1pPr marL="0" indent="0">
              <a:spcBef>
                <a:spcPts val="600"/>
              </a:spcBef>
              <a:buFont typeface="+mj-lt"/>
              <a:buNone/>
              <a:defRPr sz="2400"/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2709" y="9031567"/>
            <a:ext cx="13155666" cy="576681"/>
          </a:xfrm>
        </p:spPr>
        <p:txBody>
          <a:bodyPr/>
          <a:lstStyle>
            <a:lvl1pPr algn="l">
              <a:defRPr sz="1600" b="0" i="0" spc="400" baseline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an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/>
          </p:nvPr>
        </p:nvSpPr>
        <p:spPr>
          <a:xfrm>
            <a:off x="1476079" y="5142829"/>
            <a:ext cx="15335092" cy="2089512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/>
          </p:nvPr>
        </p:nvSpPr>
        <p:spPr>
          <a:xfrm>
            <a:off x="1476079" y="5142829"/>
            <a:ext cx="15335092" cy="2089512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Re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/>
          </p:nvPr>
        </p:nvSpPr>
        <p:spPr>
          <a:xfrm>
            <a:off x="1476079" y="5142829"/>
            <a:ext cx="15335092" cy="2089512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ilac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/>
          </p:nvPr>
        </p:nvSpPr>
        <p:spPr>
          <a:xfrm>
            <a:off x="1476079" y="5142829"/>
            <a:ext cx="15335092" cy="2089512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/>
          </p:nvPr>
        </p:nvSpPr>
        <p:spPr>
          <a:xfrm>
            <a:off x="1476079" y="5142829"/>
            <a:ext cx="15335092" cy="2089512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1 Line 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38740" y="1360148"/>
            <a:ext cx="2173929" cy="34926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78" y="1997746"/>
            <a:ext cx="1317520" cy="72000"/>
          </a:xfrm>
          <a:prstGeom prst="rect">
            <a:avLst/>
          </a:prstGeom>
        </p:spPr>
      </p:pic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2617917"/>
            <a:ext cx="15326856" cy="6413651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cap="all" baseline="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271342" y="3124683"/>
            <a:ext cx="3853543" cy="61910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76249" y="4059867"/>
            <a:ext cx="11375424" cy="1084428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text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1218" y="7232342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/>
            <a:r>
              <a:rPr lang="en-US" sz="2400" b="0" i="0" dirty="0">
                <a:solidFill>
                  <a:schemeClr val="tx2"/>
                </a:solidFill>
                <a:latin typeface="+mn-lt"/>
              </a:rPr>
              <a:t>New York </a:t>
            </a:r>
            <a:r>
              <a:rPr lang="en-US" sz="2400" b="0" i="0" dirty="0">
                <a:solidFill>
                  <a:schemeClr val="tx2"/>
                </a:solidFill>
                <a:latin typeface="Open Sans Light" charset="0"/>
                <a:ea typeface="Open Sans Light" charset="0"/>
                <a:cs typeface="Open Sans Light" charset="0"/>
              </a:rPr>
              <a:t>USA</a:t>
            </a:r>
          </a:p>
          <a:p>
            <a:pPr lvl="0"/>
            <a:r>
              <a:rPr lang="en-US" sz="2400" b="0" i="0" dirty="0">
                <a:solidFill>
                  <a:schemeClr val="tx2"/>
                </a:solidFill>
                <a:latin typeface="+mn-lt"/>
              </a:rPr>
              <a:t>London </a:t>
            </a:r>
            <a:r>
              <a:rPr lang="en-US" sz="2400" b="0" i="0" dirty="0">
                <a:solidFill>
                  <a:schemeClr val="tx2"/>
                </a:solidFill>
                <a:latin typeface="Open Sans Light" charset="0"/>
                <a:ea typeface="Open Sans Light" charset="0"/>
                <a:cs typeface="Open Sans Light" charset="0"/>
              </a:rPr>
              <a:t>UK</a:t>
            </a:r>
          </a:p>
          <a:p>
            <a:pPr lvl="0"/>
            <a:r>
              <a:rPr lang="en-US" sz="2400" b="0" i="0" dirty="0">
                <a:solidFill>
                  <a:schemeClr val="tx2"/>
                </a:solidFill>
                <a:latin typeface="+mn-lt"/>
              </a:rPr>
              <a:t>Munich </a:t>
            </a:r>
            <a:r>
              <a:rPr lang="en-US" sz="2400" b="0" i="0" dirty="0">
                <a:solidFill>
                  <a:schemeClr val="tx2"/>
                </a:solidFill>
                <a:latin typeface="Open Sans Light" charset="0"/>
                <a:ea typeface="Open Sans Light" charset="0"/>
                <a:cs typeface="Open Sans Light" charset="0"/>
              </a:rPr>
              <a:t>Germany</a:t>
            </a:r>
          </a:p>
          <a:p>
            <a:pPr lvl="0"/>
            <a:r>
              <a:rPr lang="en-US" sz="2400" b="0" i="0" dirty="0">
                <a:solidFill>
                  <a:schemeClr val="tx2"/>
                </a:solidFill>
                <a:latin typeface="+mn-lt"/>
              </a:rPr>
              <a:t>Zug </a:t>
            </a:r>
            <a:r>
              <a:rPr lang="en-US" sz="2400" b="0" i="0" dirty="0">
                <a:solidFill>
                  <a:schemeClr val="tx2"/>
                </a:solidFill>
                <a:latin typeface="Open Sans Light" charset="0"/>
                <a:ea typeface="Open Sans Light" charset="0"/>
                <a:cs typeface="Open Sans Light" charset="0"/>
              </a:rPr>
              <a:t>Switzerland</a:t>
            </a:r>
          </a:p>
          <a:p>
            <a:endParaRPr lang="en-US" sz="2400" b="0" i="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42" name="Picture 41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888" y="5089354"/>
            <a:ext cx="1317520" cy="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58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1 Line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38740" y="1360148"/>
            <a:ext cx="2173929" cy="34926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78" y="1997746"/>
            <a:ext cx="1317520" cy="72000"/>
          </a:xfrm>
          <a:prstGeom prst="rect">
            <a:avLst/>
          </a:prstGeom>
        </p:spPr>
      </p:pic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2617918"/>
            <a:ext cx="7448088" cy="641365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cap="all" baseline="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86260" y="2617918"/>
            <a:ext cx="7429932" cy="641365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cap="all" baseline="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1 Line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38740" y="1360148"/>
            <a:ext cx="2173929" cy="34926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78" y="1997746"/>
            <a:ext cx="1317520" cy="72000"/>
          </a:xfrm>
          <a:prstGeom prst="rect">
            <a:avLst/>
          </a:prstGeom>
        </p:spPr>
      </p:pic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71809" y="2617918"/>
            <a:ext cx="3493420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cap="all" baseline="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1471809" y="6053343"/>
            <a:ext cx="3493420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cap="all" baseline="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5425587" y="2617918"/>
            <a:ext cx="3497502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cap="all" baseline="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425587" y="6053343"/>
            <a:ext cx="3498478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cap="all" baseline="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9386500" y="2617918"/>
            <a:ext cx="3485418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cap="all" baseline="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9386500" y="6053343"/>
            <a:ext cx="3484277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cap="all" baseline="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13322492" y="2617918"/>
            <a:ext cx="3482223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cap="all" baseline="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13322492" y="6053343"/>
            <a:ext cx="3482223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cap="all" baseline="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38740" y="1360148"/>
            <a:ext cx="2173929" cy="349260"/>
          </a:xfrm>
          <a:prstGeom prst="rect">
            <a:avLst/>
          </a:prstGeom>
        </p:spPr>
      </p:pic>
      <p:pic>
        <p:nvPicPr>
          <p:cNvPr id="169" name="Picture 168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51" y="2724902"/>
            <a:ext cx="1314000" cy="72000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</a:t>
            </a:r>
            <a:br>
              <a:rPr lang="en-US"/>
            </a:br>
            <a:r>
              <a:rPr lang="en-US"/>
              <a:t>2 Lines</a:t>
            </a:r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3345069"/>
            <a:ext cx="15326856" cy="5686495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cap="all" baseline="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38740" y="1360148"/>
            <a:ext cx="2173929" cy="349260"/>
          </a:xfrm>
          <a:prstGeom prst="rect">
            <a:avLst/>
          </a:prstGeom>
        </p:spPr>
      </p:pic>
      <p:pic>
        <p:nvPicPr>
          <p:cNvPr id="169" name="Picture 168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51" y="2724902"/>
            <a:ext cx="1314000" cy="72000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</a:t>
            </a:r>
            <a:br>
              <a:rPr lang="en-US"/>
            </a:br>
            <a:r>
              <a:rPr lang="en-US"/>
              <a:t>2 Lines</a:t>
            </a:r>
            <a:endParaRPr lang="en-US" dirty="0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3345069"/>
            <a:ext cx="7448088" cy="568650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cap="all" baseline="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86260" y="3345069"/>
            <a:ext cx="7429932" cy="568650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cap="all" baseline="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er 2 Lines and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38740" y="1360148"/>
            <a:ext cx="2173929" cy="349260"/>
          </a:xfrm>
          <a:prstGeom prst="rect">
            <a:avLst/>
          </a:prstGeom>
        </p:spPr>
      </p:pic>
      <p:pic>
        <p:nvPicPr>
          <p:cNvPr id="169" name="Picture 168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51" y="2724902"/>
            <a:ext cx="1314000" cy="72000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</a:t>
            </a:r>
            <a:br>
              <a:rPr lang="en-US"/>
            </a:br>
            <a:r>
              <a:rPr lang="en-US"/>
              <a:t>2 Lines</a:t>
            </a:r>
            <a:endParaRPr lang="en-US" dirty="0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71809" y="3345065"/>
            <a:ext cx="349484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cap="all" baseline="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5425586" y="3345065"/>
            <a:ext cx="3504133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cap="all" baseline="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9386500" y="3345065"/>
            <a:ext cx="348541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cap="all" baseline="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13322492" y="3345064"/>
            <a:ext cx="3494140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cap="all" baseline="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1471809" y="6416912"/>
            <a:ext cx="3499824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cap="all" baseline="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5425587" y="6416912"/>
            <a:ext cx="3504132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cap="all" baseline="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9386500" y="6416912"/>
            <a:ext cx="348541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cap="all" baseline="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13322492" y="6416911"/>
            <a:ext cx="3494140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cap="all" baseline="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18288000" cy="10288587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cap="all" baseline="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 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111" name="Graphic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38740" y="1360148"/>
            <a:ext cx="2173929" cy="349260"/>
          </a:xfrm>
          <a:prstGeom prst="rect">
            <a:avLst/>
          </a:prstGeom>
        </p:spPr>
      </p:pic>
      <p:pic>
        <p:nvPicPr>
          <p:cNvPr id="112" name="Picture 111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78" y="1997746"/>
            <a:ext cx="1317520" cy="72000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2709" y="9031567"/>
            <a:ext cx="13155666" cy="576681"/>
          </a:xfrm>
        </p:spPr>
        <p:txBody>
          <a:bodyPr/>
          <a:lstStyle>
            <a:lvl1pPr algn="l">
              <a:defRPr sz="1600" b="0" i="0" spc="400" baseline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66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Lin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38740" y="1360148"/>
            <a:ext cx="2173929" cy="349260"/>
          </a:xfrm>
          <a:prstGeom prst="rect">
            <a:avLst/>
          </a:prstGeom>
        </p:spPr>
      </p:pic>
      <p:pic>
        <p:nvPicPr>
          <p:cNvPr id="169" name="Picture 168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51" y="2724902"/>
            <a:ext cx="1314000" cy="72000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</a:t>
            </a:r>
            <a:br>
              <a:rPr lang="en-US"/>
            </a:br>
            <a:r>
              <a:rPr lang="en-US"/>
              <a:t>2 Lines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2709" y="9031567"/>
            <a:ext cx="13155666" cy="576681"/>
          </a:xfrm>
        </p:spPr>
        <p:txBody>
          <a:bodyPr/>
          <a:lstStyle>
            <a:lvl1pPr algn="l">
              <a:defRPr sz="1600" b="0" i="0" spc="400" baseline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1_Line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76079" y="2617918"/>
            <a:ext cx="15335092" cy="6413648"/>
          </a:xfrm>
        </p:spPr>
        <p:txBody>
          <a:bodyPr/>
          <a:lstStyle>
            <a:lvl1pPr marL="0" indent="0">
              <a:spcBef>
                <a:spcPts val="600"/>
              </a:spcBef>
              <a:buFont typeface="+mj-lt"/>
              <a:buNone/>
              <a:defRPr sz="2400"/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2709" y="9031567"/>
            <a:ext cx="13155666" cy="576681"/>
          </a:xfrm>
        </p:spPr>
        <p:txBody>
          <a:bodyPr/>
          <a:lstStyle>
            <a:lvl1pPr algn="l">
              <a:defRPr sz="1600" b="0" i="0" spc="400" baseline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Graphic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38740" y="1360148"/>
            <a:ext cx="2173929" cy="349260"/>
          </a:xfrm>
          <a:prstGeom prst="rect">
            <a:avLst/>
          </a:prstGeom>
        </p:spPr>
      </p:pic>
      <p:pic>
        <p:nvPicPr>
          <p:cNvPr id="15" name="Picture 9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78" y="1997746"/>
            <a:ext cx="1317520" cy="72000"/>
          </a:xfrm>
          <a:prstGeom prst="rect">
            <a:avLst/>
          </a:prstGeom>
        </p:spPr>
      </p:pic>
      <p:sp>
        <p:nvSpPr>
          <p:cNvPr id="18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476079" y="695667"/>
            <a:ext cx="2033467" cy="361191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600">
                <a:solidFill>
                  <a:schemeClr val="accent2"/>
                </a:solidFill>
              </a:defRPr>
            </a:lvl3pPr>
            <a:lvl4pPr>
              <a:defRPr sz="1600">
                <a:solidFill>
                  <a:schemeClr val="accent2"/>
                </a:solidFill>
              </a:defRPr>
            </a:lvl4pPr>
            <a:lvl5pPr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Case Study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0065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2_Line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38740" y="1360148"/>
            <a:ext cx="2173929" cy="349260"/>
          </a:xfrm>
          <a:prstGeom prst="rect">
            <a:avLst/>
          </a:prstGeom>
        </p:spPr>
      </p:pic>
      <p:pic>
        <p:nvPicPr>
          <p:cNvPr id="9" name="Picture 168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51" y="2724902"/>
            <a:ext cx="1314000" cy="72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2709" y="9031567"/>
            <a:ext cx="13155666" cy="576681"/>
          </a:xfrm>
        </p:spPr>
        <p:txBody>
          <a:bodyPr/>
          <a:lstStyle>
            <a:lvl1pPr algn="l">
              <a:defRPr sz="1600" b="0" i="0" spc="400" baseline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476079" y="695667"/>
            <a:ext cx="2033467" cy="361191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600">
                <a:solidFill>
                  <a:schemeClr val="accent2"/>
                </a:solidFill>
              </a:defRPr>
            </a:lvl3pPr>
            <a:lvl4pPr>
              <a:defRPr sz="1600">
                <a:solidFill>
                  <a:schemeClr val="accent2"/>
                </a:solidFill>
              </a:defRPr>
            </a:lvl4pPr>
            <a:lvl5pPr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Case Study</a:t>
            </a:r>
            <a:endParaRPr lang="ru-RU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spcBef>
                <a:spcPts val="600"/>
              </a:spcBef>
              <a:buFont typeface="+mj-lt"/>
              <a:buNone/>
              <a:defRPr sz="2400"/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1965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76105" y="4768994"/>
            <a:ext cx="9372600" cy="642356"/>
          </a:xfrm>
        </p:spPr>
        <p:txBody>
          <a:bodyPr/>
          <a:lstStyle>
            <a:lvl1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1pPr>
            <a:lvl2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2pPr>
            <a:lvl3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3pPr>
            <a:lvl4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4pPr>
            <a:lvl5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271342" y="3124683"/>
            <a:ext cx="3853543" cy="61910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76249" y="4059867"/>
            <a:ext cx="11375424" cy="709127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text</a:t>
            </a:r>
          </a:p>
        </p:txBody>
      </p:sp>
      <p:pic>
        <p:nvPicPr>
          <p:cNvPr id="42" name="Picture 41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65" y="5880719"/>
            <a:ext cx="1317520" cy="72000"/>
          </a:xfrm>
          <a:prstGeom prst="rect">
            <a:avLst/>
          </a:prstGeom>
        </p:spPr>
      </p:pic>
      <p:sp>
        <p:nvSpPr>
          <p:cNvPr id="46" name="TextBox 45"/>
          <p:cNvSpPr txBox="1"/>
          <p:nvPr userDrawn="1"/>
        </p:nvSpPr>
        <p:spPr>
          <a:xfrm>
            <a:off x="4111218" y="7232342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/>
            <a:r>
              <a:rPr lang="en-US" sz="2400" b="0" i="0" dirty="0">
                <a:solidFill>
                  <a:schemeClr val="tx2"/>
                </a:solidFill>
                <a:latin typeface="+mn-lt"/>
              </a:rPr>
              <a:t>New York </a:t>
            </a:r>
            <a:r>
              <a:rPr lang="en-US" sz="2400" b="0" i="0" dirty="0">
                <a:solidFill>
                  <a:schemeClr val="tx2"/>
                </a:solidFill>
                <a:latin typeface="Open Sans Light" charset="0"/>
                <a:ea typeface="Open Sans Light" charset="0"/>
                <a:cs typeface="Open Sans Light" charset="0"/>
              </a:rPr>
              <a:t>USA</a:t>
            </a:r>
          </a:p>
          <a:p>
            <a:pPr lvl="0"/>
            <a:r>
              <a:rPr lang="en-US" sz="2400" b="0" i="0" dirty="0">
                <a:solidFill>
                  <a:schemeClr val="tx2"/>
                </a:solidFill>
                <a:latin typeface="+mn-lt"/>
              </a:rPr>
              <a:t>London </a:t>
            </a:r>
            <a:r>
              <a:rPr lang="en-US" sz="2400" b="0" i="0" dirty="0">
                <a:solidFill>
                  <a:schemeClr val="tx2"/>
                </a:solidFill>
                <a:latin typeface="Open Sans Light" charset="0"/>
                <a:ea typeface="Open Sans Light" charset="0"/>
                <a:cs typeface="Open Sans Light" charset="0"/>
              </a:rPr>
              <a:t>UK</a:t>
            </a:r>
          </a:p>
          <a:p>
            <a:pPr lvl="0"/>
            <a:r>
              <a:rPr lang="en-US" sz="2400" b="0" i="0" dirty="0">
                <a:solidFill>
                  <a:schemeClr val="tx2"/>
                </a:solidFill>
                <a:latin typeface="+mn-lt"/>
              </a:rPr>
              <a:t>Munich </a:t>
            </a:r>
            <a:r>
              <a:rPr lang="en-US" sz="2400" b="0" i="0" dirty="0">
                <a:solidFill>
                  <a:schemeClr val="tx2"/>
                </a:solidFill>
                <a:latin typeface="Open Sans Light" charset="0"/>
                <a:ea typeface="Open Sans Light" charset="0"/>
                <a:cs typeface="Open Sans Light" charset="0"/>
              </a:rPr>
              <a:t>Germany</a:t>
            </a:r>
          </a:p>
          <a:p>
            <a:pPr lvl="0"/>
            <a:r>
              <a:rPr lang="en-US" sz="2400" b="0" i="0" dirty="0">
                <a:solidFill>
                  <a:schemeClr val="tx2"/>
                </a:solidFill>
                <a:latin typeface="+mn-lt"/>
              </a:rPr>
              <a:t>Zug </a:t>
            </a:r>
            <a:r>
              <a:rPr lang="en-US" sz="2400" b="0" i="0" dirty="0">
                <a:solidFill>
                  <a:schemeClr val="tx2"/>
                </a:solidFill>
                <a:latin typeface="Open Sans Light" charset="0"/>
                <a:ea typeface="Open Sans Light" charset="0"/>
                <a:cs typeface="Open Sans Light" charset="0"/>
              </a:rPr>
              <a:t>Switzerland</a:t>
            </a:r>
          </a:p>
          <a:p>
            <a:endParaRPr lang="en-US" sz="2400" b="0" i="0" dirty="0">
              <a:solidFill>
                <a:schemeClr val="tx2"/>
              </a:solidFill>
              <a:latin typeface="+mn-lt"/>
            </a:endParaRPr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solidFill>
          <a:srgbClr val="1E3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2617918"/>
            <a:ext cx="15335092" cy="2533165"/>
          </a:xfrm>
        </p:spPr>
        <p:txBody>
          <a:bodyPr anchor="b" anchorCtr="0"/>
          <a:lstStyle>
            <a:lvl1pPr>
              <a:defRPr sz="10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76079" y="5562600"/>
            <a:ext cx="6867525" cy="346896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baseline="0">
                <a:solidFill>
                  <a:schemeClr val="bg2"/>
                </a:solidFill>
                <a:latin typeface="Aktiv Grotesk" panose="020B0504020202020204" pitchFamily="34" charset="0"/>
                <a:ea typeface="Aktiv Grotesk" panose="020B0504020202020204" pitchFamily="34" charset="0"/>
                <a:cs typeface="Aktiv Grotesk" panose="020B0504020202020204" pitchFamily="34" charset="0"/>
              </a:defRPr>
            </a:lvl1pPr>
            <a:lvl2pPr marL="457292" indent="0">
              <a:buNone/>
              <a:defRPr sz="2400">
                <a:solidFill>
                  <a:schemeClr val="bg1"/>
                </a:solidFill>
              </a:defRPr>
            </a:lvl2pPr>
            <a:lvl3pPr marL="914583" indent="0">
              <a:buNone/>
              <a:defRPr sz="2400">
                <a:solidFill>
                  <a:schemeClr val="bg1"/>
                </a:solidFill>
              </a:defRPr>
            </a:lvl3pPr>
            <a:lvl4pPr marL="1371875" indent="0">
              <a:buNone/>
              <a:defRPr sz="2400">
                <a:solidFill>
                  <a:schemeClr val="bg1"/>
                </a:solidFill>
              </a:defRPr>
            </a:lvl4pPr>
            <a:lvl5pPr marL="1829166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chemeClr val="bg1"/>
                </a:solidFill>
                <a:latin typeface="+mn-lt"/>
              </a:rPr>
              <a:t>Full Name</a:t>
            </a:r>
            <a:br>
              <a:rPr lang="en-US" sz="2400" b="1" dirty="0">
                <a:solidFill>
                  <a:schemeClr val="bg1"/>
                </a:solidFill>
                <a:latin typeface="+mn-lt"/>
              </a:rPr>
            </a:br>
            <a:r>
              <a:rPr lang="en-US" sz="2400" b="1" dirty="0">
                <a:solidFill>
                  <a:schemeClr val="bg1"/>
                </a:solidFill>
                <a:latin typeface="+mn-lt"/>
              </a:rPr>
              <a:t>Job Title</a:t>
            </a:r>
            <a:br>
              <a:rPr lang="en-US" sz="2400" b="1" dirty="0">
                <a:solidFill>
                  <a:schemeClr val="bg1"/>
                </a:solidFill>
                <a:latin typeface="+mn-lt"/>
              </a:rPr>
            </a:br>
            <a:r>
              <a:rPr lang="en-US" sz="2400" b="1" dirty="0">
                <a:solidFill>
                  <a:schemeClr val="bg1"/>
                </a:solidFill>
                <a:latin typeface="+mn-lt"/>
              </a:rPr>
              <a:t>Company Name</a:t>
            </a:r>
            <a:br>
              <a:rPr lang="en-US" sz="2400" b="1" dirty="0">
                <a:solidFill>
                  <a:schemeClr val="bg1"/>
                </a:solidFill>
                <a:latin typeface="+mn-lt"/>
              </a:rPr>
            </a:br>
            <a:r>
              <a:rPr lang="en-US" sz="2400" b="1" dirty="0">
                <a:solidFill>
                  <a:schemeClr val="bg1"/>
                </a:solidFill>
                <a:latin typeface="+mn-lt"/>
              </a:rPr>
              <a:t>Your Email</a:t>
            </a:r>
            <a:br>
              <a:rPr lang="en-US" sz="2400" b="1" dirty="0">
                <a:solidFill>
                  <a:schemeClr val="bg1"/>
                </a:solidFill>
                <a:latin typeface="+mn-lt"/>
              </a:rPr>
            </a:br>
            <a:r>
              <a:rPr lang="en-US" sz="2400" b="1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2400" b="1" dirty="0">
                <a:solidFill>
                  <a:schemeClr val="bg1"/>
                </a:solidFill>
                <a:latin typeface="+mn-lt"/>
              </a:rPr>
            </a:br>
            <a:r>
              <a:rPr lang="en-US" sz="2400" b="1" dirty="0">
                <a:solidFill>
                  <a:schemeClr val="bg1"/>
                </a:solidFill>
                <a:latin typeface="+mn-lt"/>
              </a:rPr>
              <a:t>Social Links</a:t>
            </a: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_Study_2_Line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38740" y="1360148"/>
            <a:ext cx="2173929" cy="34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928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476080" y="-1006"/>
            <a:ext cx="15338196" cy="10289135"/>
            <a:chOff x="1476080" y="-1006"/>
            <a:chExt cx="15338196" cy="1028913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476080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6811920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928056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1476080" y="9608249"/>
              <a:ext cx="15335840" cy="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1476080" y="9031568"/>
              <a:ext cx="15335840" cy="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 userDrawn="1"/>
          </p:nvCxnSpPr>
          <p:spPr>
            <a:xfrm>
              <a:off x="1476080" y="1147820"/>
              <a:ext cx="15335840" cy="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335289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90753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55133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605474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111220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69500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425587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287123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46053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63676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243555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698510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1554683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2010769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869200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326863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4183036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4639123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668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954614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476080" y="5144294"/>
              <a:ext cx="15335840" cy="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1476080" y="2617918"/>
              <a:ext cx="15335840" cy="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1476080" y="1997748"/>
              <a:ext cx="15335840" cy="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9386500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cxnSpLocks/>
            </p:cNvCxnSpPr>
            <p:nvPr userDrawn="1"/>
          </p:nvCxnSpPr>
          <p:spPr>
            <a:xfrm>
              <a:off x="1478437" y="7232342"/>
              <a:ext cx="15335839" cy="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id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476080" y="-1006"/>
            <a:ext cx="15338196" cy="10289135"/>
            <a:chOff x="1476080" y="-1006"/>
            <a:chExt cx="15338196" cy="1028913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476080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6811920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928056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476080" y="9608249"/>
              <a:ext cx="15335840" cy="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1476080" y="9031568"/>
              <a:ext cx="15335840" cy="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335289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790753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55133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605474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111220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969500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425587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287123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746053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063676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243555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0698510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1554683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2010769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2869200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3326863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4183036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4639123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668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954614" y="459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9386500" y="-1006"/>
              <a:ext cx="0" cy="10287670"/>
            </a:xfrm>
            <a:prstGeom prst="line">
              <a:avLst/>
            </a:prstGeom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cxnSpLocks/>
            </p:cNvCxnSpPr>
            <p:nvPr userDrawn="1"/>
          </p:nvCxnSpPr>
          <p:spPr>
            <a:xfrm>
              <a:off x="1478437" y="1147820"/>
              <a:ext cx="15335839" cy="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cxnSpLocks/>
            </p:cNvCxnSpPr>
            <p:nvPr userDrawn="1"/>
          </p:nvCxnSpPr>
          <p:spPr>
            <a:xfrm>
              <a:off x="1478437" y="5144294"/>
              <a:ext cx="15335839" cy="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/>
            </p:cNvCxnSpPr>
            <p:nvPr userDrawn="1"/>
          </p:nvCxnSpPr>
          <p:spPr>
            <a:xfrm>
              <a:off x="1478437" y="3345068"/>
              <a:ext cx="15335839" cy="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cxnSpLocks/>
            </p:cNvCxnSpPr>
            <p:nvPr userDrawn="1"/>
          </p:nvCxnSpPr>
          <p:spPr>
            <a:xfrm>
              <a:off x="1478437" y="2438774"/>
              <a:ext cx="15335839" cy="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cxnSpLocks/>
            </p:cNvCxnSpPr>
            <p:nvPr userDrawn="1"/>
          </p:nvCxnSpPr>
          <p:spPr>
            <a:xfrm>
              <a:off x="1478437" y="7232342"/>
              <a:ext cx="15335839" cy="0"/>
            </a:xfrm>
            <a:prstGeom prst="line">
              <a:avLst/>
            </a:prstGeom>
            <a:ln>
              <a:solidFill>
                <a:schemeClr val="accent5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1 Lin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92" y="3124683"/>
            <a:ext cx="3790438" cy="61910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76249" y="4059867"/>
            <a:ext cx="11375424" cy="1084428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text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1218" y="7232342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/>
            <a:r>
              <a:rPr lang="en-US" sz="2400" b="0" i="0" dirty="0">
                <a:solidFill>
                  <a:schemeClr val="bg1"/>
                </a:solidFill>
                <a:latin typeface="+mn-lt"/>
              </a:rPr>
              <a:t>New York </a:t>
            </a:r>
            <a:r>
              <a:rPr lang="en-US" sz="2400" b="0" i="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USA</a:t>
            </a:r>
          </a:p>
          <a:p>
            <a:pPr lvl="0"/>
            <a:r>
              <a:rPr lang="en-US" sz="2400" b="0" i="0" dirty="0">
                <a:solidFill>
                  <a:schemeClr val="bg1"/>
                </a:solidFill>
                <a:latin typeface="+mn-lt"/>
              </a:rPr>
              <a:t>London </a:t>
            </a:r>
            <a:r>
              <a:rPr lang="en-US" sz="2400" b="0" i="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UK</a:t>
            </a:r>
          </a:p>
          <a:p>
            <a:pPr lvl="0"/>
            <a:r>
              <a:rPr lang="en-US" sz="2400" b="0" i="0" dirty="0">
                <a:solidFill>
                  <a:schemeClr val="bg1"/>
                </a:solidFill>
                <a:latin typeface="+mn-lt"/>
              </a:rPr>
              <a:t>Munich </a:t>
            </a:r>
            <a:r>
              <a:rPr lang="en-US" sz="2400" b="0" i="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Germany</a:t>
            </a:r>
          </a:p>
          <a:p>
            <a:pPr lvl="0"/>
            <a:r>
              <a:rPr lang="en-US" sz="2400" b="0" i="0" dirty="0">
                <a:solidFill>
                  <a:schemeClr val="bg1"/>
                </a:solidFill>
                <a:latin typeface="+mn-lt"/>
              </a:rPr>
              <a:t>Zug </a:t>
            </a:r>
            <a:r>
              <a:rPr lang="en-US" sz="2400" b="0" i="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Switzerland</a:t>
            </a:r>
          </a:p>
          <a:p>
            <a:endParaRPr lang="en-US" sz="2400" b="0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4115586" y="5070829"/>
            <a:ext cx="13176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079" y="2617918"/>
            <a:ext cx="15335092" cy="6413648"/>
          </a:xfrm>
        </p:spPr>
        <p:txBody>
          <a:bodyPr/>
          <a:lstStyle>
            <a:lvl1pPr marL="0" indent="0">
              <a:spcBef>
                <a:spcPts val="600"/>
              </a:spcBef>
              <a:buFont typeface="+mj-lt"/>
              <a:buNone/>
              <a:defRPr sz="2400"/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2709" y="9031567"/>
            <a:ext cx="13155666" cy="576681"/>
          </a:xfrm>
        </p:spPr>
        <p:txBody>
          <a:bodyPr/>
          <a:lstStyle>
            <a:lvl1pPr algn="l">
              <a:defRPr sz="1600" b="0" i="0" spc="400" baseline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38740" y="1360148"/>
            <a:ext cx="2173929" cy="34926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78" y="1997746"/>
            <a:ext cx="1317520" cy="720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079" y="2617918"/>
            <a:ext cx="7454718" cy="6413648"/>
          </a:xfrm>
        </p:spPr>
        <p:txBody>
          <a:bodyPr/>
          <a:lstStyle>
            <a:lvl1pPr marL="0" indent="0">
              <a:spcBef>
                <a:spcPts val="600"/>
              </a:spcBef>
              <a:buFont typeface="+mj-lt"/>
              <a:buNone/>
              <a:defRPr sz="2400"/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38740" y="1360148"/>
            <a:ext cx="2173929" cy="34926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78" y="1997746"/>
            <a:ext cx="1317520" cy="72000"/>
          </a:xfrm>
          <a:prstGeom prst="rect">
            <a:avLst/>
          </a:prstGeom>
        </p:spPr>
      </p:pic>
      <p:sp>
        <p:nvSpPr>
          <p:cNvPr id="40" name="Content Placeholder 2"/>
          <p:cNvSpPr>
            <a:spLocks noGrp="1"/>
          </p:cNvSpPr>
          <p:nvPr>
            <p:ph idx="13"/>
          </p:nvPr>
        </p:nvSpPr>
        <p:spPr>
          <a:xfrm>
            <a:off x="9386884" y="2617918"/>
            <a:ext cx="7431377" cy="6413648"/>
          </a:xfrm>
        </p:spPr>
        <p:txBody>
          <a:bodyPr/>
          <a:lstStyle>
            <a:lvl1pPr marL="0" indent="0">
              <a:spcBef>
                <a:spcPts val="600"/>
              </a:spcBef>
              <a:buFont typeface="+mj-lt"/>
              <a:buNone/>
              <a:defRPr sz="2400"/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2709" y="9031567"/>
            <a:ext cx="13155666" cy="576681"/>
          </a:xfrm>
        </p:spPr>
        <p:txBody>
          <a:bodyPr/>
          <a:lstStyle>
            <a:lvl1pPr algn="l">
              <a:defRPr sz="1600" b="0" i="0" spc="400" baseline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079" y="2617918"/>
            <a:ext cx="4811044" cy="6413648"/>
          </a:xfrm>
        </p:spPr>
        <p:txBody>
          <a:bodyPr/>
          <a:lstStyle>
            <a:lvl1pPr marL="0" indent="0">
              <a:spcBef>
                <a:spcPts val="600"/>
              </a:spcBef>
              <a:buFont typeface="+mj-lt"/>
              <a:buNone/>
              <a:defRPr sz="2400"/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38740" y="1360148"/>
            <a:ext cx="2173929" cy="34926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78" y="1997746"/>
            <a:ext cx="1317520" cy="72000"/>
          </a:xfrm>
          <a:prstGeom prst="rect">
            <a:avLst/>
          </a:prstGeom>
        </p:spPr>
      </p:pic>
      <p:sp>
        <p:nvSpPr>
          <p:cNvPr id="40" name="Content Placeholder 2"/>
          <p:cNvSpPr>
            <a:spLocks noGrp="1"/>
          </p:cNvSpPr>
          <p:nvPr>
            <p:ph idx="13"/>
          </p:nvPr>
        </p:nvSpPr>
        <p:spPr>
          <a:xfrm>
            <a:off x="6752681" y="2617918"/>
            <a:ext cx="4799647" cy="6413648"/>
          </a:xfrm>
        </p:spPr>
        <p:txBody>
          <a:bodyPr/>
          <a:lstStyle>
            <a:lvl1pPr marL="0" indent="0">
              <a:spcBef>
                <a:spcPts val="600"/>
              </a:spcBef>
              <a:buFont typeface="+mj-lt"/>
              <a:buNone/>
              <a:defRPr sz="2400"/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14"/>
          </p:nvPr>
        </p:nvSpPr>
        <p:spPr>
          <a:xfrm>
            <a:off x="12024581" y="2617918"/>
            <a:ext cx="4784984" cy="6413648"/>
          </a:xfrm>
        </p:spPr>
        <p:txBody>
          <a:bodyPr/>
          <a:lstStyle>
            <a:lvl1pPr marL="0" indent="0">
              <a:spcBef>
                <a:spcPts val="600"/>
              </a:spcBef>
              <a:buFont typeface="+mj-lt"/>
              <a:buNone/>
              <a:defRPr sz="2400"/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2709" y="9031567"/>
            <a:ext cx="13155666" cy="576681"/>
          </a:xfrm>
        </p:spPr>
        <p:txBody>
          <a:bodyPr/>
          <a:lstStyle>
            <a:lvl1pPr algn="l">
              <a:defRPr sz="1600" b="0" i="0" spc="400" baseline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Header 1 Line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079" y="2617918"/>
            <a:ext cx="3490579" cy="6413648"/>
          </a:xfrm>
        </p:spPr>
        <p:txBody>
          <a:bodyPr/>
          <a:lstStyle>
            <a:lvl1pPr marL="0" indent="0">
              <a:spcBef>
                <a:spcPts val="600"/>
              </a:spcBef>
              <a:buFont typeface="+mj-lt"/>
              <a:buNone/>
              <a:defRPr sz="2400"/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38740" y="1360148"/>
            <a:ext cx="2173929" cy="34926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78" y="1997746"/>
            <a:ext cx="1317520" cy="72000"/>
          </a:xfrm>
          <a:prstGeom prst="rect">
            <a:avLst/>
          </a:prstGeom>
        </p:spPr>
      </p:pic>
      <p:sp>
        <p:nvSpPr>
          <p:cNvPr id="40" name="Content Placeholder 2"/>
          <p:cNvSpPr>
            <a:spLocks noGrp="1"/>
          </p:cNvSpPr>
          <p:nvPr>
            <p:ph idx="13"/>
          </p:nvPr>
        </p:nvSpPr>
        <p:spPr>
          <a:xfrm>
            <a:off x="5427702" y="2617918"/>
            <a:ext cx="3500353" cy="6413648"/>
          </a:xfrm>
        </p:spPr>
        <p:txBody>
          <a:bodyPr/>
          <a:lstStyle>
            <a:lvl1pPr marL="0" indent="0">
              <a:spcBef>
                <a:spcPts val="600"/>
              </a:spcBef>
              <a:buFont typeface="+mj-lt"/>
              <a:buNone/>
              <a:defRPr sz="2400"/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14"/>
          </p:nvPr>
        </p:nvSpPr>
        <p:spPr>
          <a:xfrm>
            <a:off x="9382027" y="2617918"/>
            <a:ext cx="3484818" cy="6413648"/>
          </a:xfrm>
        </p:spPr>
        <p:txBody>
          <a:bodyPr/>
          <a:lstStyle>
            <a:lvl1pPr marL="0" indent="0">
              <a:spcBef>
                <a:spcPts val="600"/>
              </a:spcBef>
              <a:buFont typeface="+mj-lt"/>
              <a:buNone/>
              <a:defRPr sz="2400"/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15"/>
          </p:nvPr>
        </p:nvSpPr>
        <p:spPr>
          <a:xfrm>
            <a:off x="13331236" y="2617918"/>
            <a:ext cx="3475971" cy="6413648"/>
          </a:xfrm>
        </p:spPr>
        <p:txBody>
          <a:bodyPr/>
          <a:lstStyle>
            <a:lvl1pPr marL="0" indent="0">
              <a:spcBef>
                <a:spcPts val="600"/>
              </a:spcBef>
              <a:buFont typeface="+mj-lt"/>
              <a:buNone/>
              <a:defRPr sz="2400"/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2709" y="9031567"/>
            <a:ext cx="13155666" cy="576681"/>
          </a:xfrm>
        </p:spPr>
        <p:txBody>
          <a:bodyPr/>
          <a:lstStyle>
            <a:lvl1pPr algn="l">
              <a:defRPr sz="1600" b="0" i="0" spc="400" baseline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bg>
      <p:bgPr>
        <a:solidFill>
          <a:srgbClr val="1E3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76080" y="1147819"/>
            <a:ext cx="15335840" cy="7883749"/>
          </a:xfrm>
          <a:ln>
            <a:noFill/>
          </a:ln>
        </p:spPr>
        <p:txBody>
          <a:bodyPr anchor="ctr" anchorCtr="0"/>
          <a:lstStyle>
            <a:lvl1pPr>
              <a:lnSpc>
                <a:spcPct val="100000"/>
              </a:lnSpc>
              <a:defRPr sz="9602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2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15048" y="871382"/>
            <a:ext cx="15191852" cy="16436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Sample Text</a:t>
            </a:r>
            <a:br>
              <a:rPr lang="en-US" dirty="0"/>
            </a:br>
            <a:r>
              <a:rPr lang="en-US" dirty="0"/>
              <a:t>Second Row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0" y="3124684"/>
            <a:ext cx="15201900" cy="54491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00" y="8750062"/>
            <a:ext cx="11277600" cy="54777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600" cap="all" spc="600" baseline="0">
                <a:solidFill>
                  <a:schemeClr val="tx2"/>
                </a:solidFill>
                <a:latin typeface="Futura P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39800" y="8750062"/>
            <a:ext cx="3467100" cy="54777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600" cap="all" baseline="0">
                <a:solidFill>
                  <a:schemeClr val="tx2"/>
                </a:solidFill>
                <a:latin typeface="Futura PT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5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9" r:id="rId2"/>
    <p:sldLayoutId id="2147483701" r:id="rId3"/>
    <p:sldLayoutId id="2147483704" r:id="rId4"/>
    <p:sldLayoutId id="2147483688" r:id="rId5"/>
    <p:sldLayoutId id="2147483697" r:id="rId6"/>
    <p:sldLayoutId id="2147483699" r:id="rId7"/>
    <p:sldLayoutId id="2147483700" r:id="rId8"/>
    <p:sldLayoutId id="2147483687" r:id="rId9"/>
    <p:sldLayoutId id="2147483662" r:id="rId10"/>
    <p:sldLayoutId id="2147483698" r:id="rId11"/>
    <p:sldLayoutId id="2147483702" r:id="rId12"/>
    <p:sldLayoutId id="2147483703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705" r:id="rId19"/>
    <p:sldLayoutId id="2147483706" r:id="rId20"/>
    <p:sldLayoutId id="2147483707" r:id="rId21"/>
    <p:sldLayoutId id="2147483708" r:id="rId22"/>
    <p:sldLayoutId id="2147483710" r:id="rId23"/>
    <p:sldLayoutId id="2147483711" r:id="rId24"/>
    <p:sldLayoutId id="2147483709" r:id="rId25"/>
    <p:sldLayoutId id="2147483666" r:id="rId26"/>
    <p:sldLayoutId id="2147483712" r:id="rId27"/>
    <p:sldLayoutId id="2147483715" r:id="rId28"/>
    <p:sldLayoutId id="2147483716" r:id="rId29"/>
    <p:sldLayoutId id="2147483714" r:id="rId30"/>
    <p:sldLayoutId id="2147483717" r:id="rId31"/>
    <p:sldLayoutId id="2147483713" r:id="rId32"/>
    <p:sldLayoutId id="2147483689" r:id="rId33"/>
    <p:sldLayoutId id="2147483691" r:id="rId34"/>
  </p:sldLayoutIdLst>
  <p:hf hdr="0" dt="0"/>
  <p:txStyles>
    <p:titleStyle>
      <a:lvl1pPr algn="l" defTabSz="1371874" rtl="0" eaLnBrk="1" latinLnBrk="0" hangingPunct="1">
        <a:lnSpc>
          <a:spcPct val="90000"/>
        </a:lnSpc>
        <a:spcBef>
          <a:spcPct val="0"/>
        </a:spcBef>
        <a:buNone/>
        <a:defRPr sz="540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371874" rtl="0" eaLnBrk="1" latinLnBrk="0" hangingPunct="1">
        <a:lnSpc>
          <a:spcPct val="120000"/>
        </a:lnSpc>
        <a:spcBef>
          <a:spcPts val="1800"/>
        </a:spcBef>
        <a:buClr>
          <a:schemeClr val="accent5"/>
        </a:buClr>
        <a:buFont typeface="Arial" panose="020B0604020202020204" pitchFamily="34" charset="0"/>
        <a:buChar char="•"/>
        <a:defRPr sz="3001" kern="1200">
          <a:solidFill>
            <a:schemeClr val="tx1"/>
          </a:solidFill>
          <a:latin typeface="+mn-lt"/>
          <a:ea typeface="+mn-ea"/>
          <a:cs typeface="+mn-cs"/>
        </a:defRPr>
      </a:lvl1pPr>
      <a:lvl2pPr marL="914583" indent="-457291" algn="l" defTabSz="1371874" rtl="0" eaLnBrk="1" latinLnBrk="0" hangingPunct="1">
        <a:lnSpc>
          <a:spcPct val="120000"/>
        </a:lnSpc>
        <a:spcBef>
          <a:spcPts val="1800"/>
        </a:spcBef>
        <a:buClr>
          <a:schemeClr val="accent5"/>
        </a:buClr>
        <a:buFont typeface="Open Sans" panose="020B0606030504020204" pitchFamily="34" charset="0"/>
        <a:buChar char="−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371874" indent="-457291" algn="l" defTabSz="1371874" rtl="0" eaLnBrk="1" latinLnBrk="0" hangingPunct="1">
        <a:lnSpc>
          <a:spcPct val="120000"/>
        </a:lnSpc>
        <a:spcBef>
          <a:spcPts val="1800"/>
        </a:spcBef>
        <a:buClr>
          <a:schemeClr val="accent5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indent="-457291" algn="l" defTabSz="1371874" rtl="0" eaLnBrk="1" latinLnBrk="0" hangingPunct="1">
        <a:lnSpc>
          <a:spcPct val="120000"/>
        </a:lnSpc>
        <a:spcBef>
          <a:spcPts val="1800"/>
        </a:spcBef>
        <a:buClr>
          <a:schemeClr val="accent5"/>
        </a:buClr>
        <a:buFont typeface="Open Sans" panose="020B0606030504020204" pitchFamily="34" charset="0"/>
        <a:buChar char="−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457" indent="-457291" algn="l" defTabSz="1371874" rtl="0" eaLnBrk="1" latinLnBrk="0" hangingPunct="1">
        <a:lnSpc>
          <a:spcPct val="120000"/>
        </a:lnSpc>
        <a:spcBef>
          <a:spcPts val="1800"/>
        </a:spcBef>
        <a:buClr>
          <a:schemeClr val="accent5"/>
        </a:buClr>
        <a:buFont typeface="Arial" panose="020B0604020202020204" pitchFamily="34" charset="0"/>
        <a:buChar char="•"/>
        <a:tabLst>
          <a:tab pos="9490386" algn="l"/>
        </a:tabLs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654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458592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5144529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830466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37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2pPr>
      <a:lvl3pPr marL="1371874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3pPr>
      <a:lvl4pPr marL="2057811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5pPr>
      <a:lvl6pPr marL="3429686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115623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4801560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487497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600" userDrawn="1">
          <p15:clr>
            <a:srgbClr val="F26B43"/>
          </p15:clr>
        </p15:guide>
        <p15:guide id="2" orient="horz" pos="5857" userDrawn="1">
          <p15:clr>
            <a:srgbClr val="F26B43"/>
          </p15:clr>
        </p15:guide>
        <p15:guide id="3" pos="1200" userDrawn="1">
          <p15:clr>
            <a:srgbClr val="F26B43"/>
          </p15:clr>
        </p15:guide>
        <p15:guide id="4" orient="horz" pos="1968" userDrawn="1">
          <p15:clr>
            <a:srgbClr val="F26B43"/>
          </p15:clr>
        </p15:guide>
        <p15:guide id="5" orient="horz" pos="2664" userDrawn="1">
          <p15:clr>
            <a:srgbClr val="F26B43"/>
          </p15:clr>
        </p15:guide>
        <p15:guide id="6" orient="horz" pos="2880" userDrawn="1">
          <p15:clr>
            <a:srgbClr val="F26B43"/>
          </p15:clr>
        </p15:guide>
        <p15:guide id="7" orient="horz" pos="3577" userDrawn="1">
          <p15:clr>
            <a:srgbClr val="F26B43"/>
          </p15:clr>
        </p15:guide>
        <p15:guide id="8" orient="horz" pos="3793" userDrawn="1">
          <p15:clr>
            <a:srgbClr val="F26B43"/>
          </p15:clr>
        </p15:guide>
        <p15:guide id="9" orient="horz" pos="4489" userDrawn="1">
          <p15:clr>
            <a:srgbClr val="F26B43"/>
          </p15:clr>
        </p15:guide>
        <p15:guide id="10" orient="horz" pos="4705" userDrawn="1">
          <p15:clr>
            <a:srgbClr val="F26B43"/>
          </p15:clr>
        </p15:guide>
        <p15:guide id="11" orient="horz" pos="5401" userDrawn="1">
          <p15:clr>
            <a:srgbClr val="F26B43"/>
          </p15:clr>
        </p15:guide>
        <p15:guide id="12" pos="2136" userDrawn="1">
          <p15:clr>
            <a:srgbClr val="F26B43"/>
          </p15:clr>
        </p15:guide>
        <p15:guide id="13" pos="2424" userDrawn="1">
          <p15:clr>
            <a:srgbClr val="F26B43"/>
          </p15:clr>
        </p15:guide>
        <p15:guide id="14" pos="3360" userDrawn="1">
          <p15:clr>
            <a:srgbClr val="F26B43"/>
          </p15:clr>
        </p15:guide>
        <p15:guide id="15" pos="3648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896" userDrawn="1">
          <p15:clr>
            <a:srgbClr val="F26B43"/>
          </p15:clr>
        </p15:guide>
        <p15:guide id="18" pos="5832" userDrawn="1">
          <p15:clr>
            <a:srgbClr val="F26B43"/>
          </p15:clr>
        </p15:guide>
        <p15:guide id="19" pos="6120" userDrawn="1">
          <p15:clr>
            <a:srgbClr val="F26B43"/>
          </p15:clr>
        </p15:guide>
        <p15:guide id="20" pos="7080" userDrawn="1">
          <p15:clr>
            <a:srgbClr val="F26B43"/>
          </p15:clr>
        </p15:guide>
        <p15:guide id="21" pos="7368" userDrawn="1">
          <p15:clr>
            <a:srgbClr val="F26B43"/>
          </p15:clr>
        </p15:guide>
        <p15:guide id="22" pos="8304" userDrawn="1">
          <p15:clr>
            <a:srgbClr val="F26B43"/>
          </p15:clr>
        </p15:guide>
        <p15:guide id="23" pos="8592" userDrawn="1">
          <p15:clr>
            <a:srgbClr val="F26B43"/>
          </p15:clr>
        </p15:guide>
        <p15:guide id="24" pos="9552" userDrawn="1">
          <p15:clr>
            <a:srgbClr val="F26B43"/>
          </p15:clr>
        </p15:guide>
        <p15:guide id="25" pos="9840" userDrawn="1">
          <p15:clr>
            <a:srgbClr val="F26B43"/>
          </p15:clr>
        </p15:guide>
        <p15:guide id="26" pos="10776" userDrawn="1">
          <p15:clr>
            <a:srgbClr val="F26B43"/>
          </p15:clr>
        </p15:guide>
        <p15:guide id="27" orient="horz" pos="15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46157D-D60D-2A4A-A90A-507B126C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966" y="3314029"/>
            <a:ext cx="15335092" cy="2089512"/>
          </a:xfrm>
        </p:spPr>
        <p:txBody>
          <a:bodyPr/>
          <a:lstStyle/>
          <a:p>
            <a:r>
              <a:rPr lang="ru-RU" sz="7200" dirty="0" smtClean="0"/>
              <a:t>Ассоциативные правила в маркетинге и медицине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5208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0138" y="300307"/>
            <a:ext cx="11845925" cy="849312"/>
          </a:xfrm>
        </p:spPr>
        <p:txBody>
          <a:bodyPr/>
          <a:lstStyle/>
          <a:p>
            <a:r>
              <a:rPr lang="ru-RU" dirty="0" smtClean="0"/>
              <a:t>Уменьшение числа кандидатов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6973550" y="9031288"/>
            <a:ext cx="1314450" cy="576262"/>
          </a:xfrm>
        </p:spPr>
        <p:txBody>
          <a:bodyPr/>
          <a:lstStyle/>
          <a:p>
            <a:fld id="{EE45D548-129C-44F5-8FDE-DB3ED73B1F8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9793" y="1201756"/>
            <a:ext cx="16260378" cy="2723823"/>
          </a:xfrm>
          <a:prstGeom prst="rect">
            <a:avLst/>
          </a:prstGeom>
        </p:spPr>
        <p:txBody>
          <a:bodyPr wrap="square" lIns="137160" tIns="68580" rIns="137160" bIns="68580">
            <a:spAutoFit/>
          </a:bodyPr>
          <a:lstStyle/>
          <a:p>
            <a:r>
              <a:rPr lang="ru-RU" sz="2800" dirty="0" smtClean="0"/>
              <a:t>Создание кандидатов – затратная операция, которая может привести к созданию множеств кандидатов, имеющих большой объем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•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Принцип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Apriori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ru-RU" sz="2800" dirty="0" smtClean="0"/>
              <a:t>Набор из</a:t>
            </a:r>
            <a:r>
              <a:rPr lang="en-US" sz="2800" dirty="0" smtClean="0"/>
              <a:t> k</a:t>
            </a:r>
            <a:r>
              <a:rPr lang="ru-RU" sz="2800" dirty="0" smtClean="0"/>
              <a:t> элементов будет часто встречаться, если все его подмножества из </a:t>
            </a:r>
            <a:r>
              <a:rPr lang="en-US" sz="2800" dirty="0" smtClean="0"/>
              <a:t>k-1</a:t>
            </a:r>
            <a:r>
              <a:rPr lang="ru-RU" sz="2800" dirty="0" smtClean="0"/>
              <a:t> элемента тоже были часто встречающимися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•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Свойство </a:t>
            </a:r>
            <a:r>
              <a:rPr lang="ru-RU" sz="2800" dirty="0" err="1" smtClean="0">
                <a:solidFill>
                  <a:schemeClr val="accent1">
                    <a:lumMod val="75000"/>
                  </a:schemeClr>
                </a:solidFill>
              </a:rPr>
              <a:t>антимонотонности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 поддержки:</a:t>
            </a:r>
            <a:r>
              <a:rPr lang="en-US" sz="2800" dirty="0" smtClean="0"/>
              <a:t> </a:t>
            </a:r>
            <a:r>
              <a:rPr lang="ru-RU" sz="2800" dirty="0" smtClean="0"/>
              <a:t>с ростом размера набора элементов поддержка уменьшается или остается такой же</a:t>
            </a:r>
            <a:endParaRPr 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32536" y="8828655"/>
                <a:ext cx="10221131" cy="441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При рассмотрении каждого подмножества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ru-RU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u-RU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=41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536" y="8828655"/>
                <a:ext cx="10221131" cy="4415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432536" y="9428174"/>
                <a:ext cx="11362469" cy="441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С учетом свойства антимонотонности поддержки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ru-RU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u-RU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536" y="9428174"/>
                <a:ext cx="11362469" cy="441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432536" y="8251298"/>
                <a:ext cx="42993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Полный перебор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=64 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536" y="8251298"/>
                <a:ext cx="429938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56814"/>
              </p:ext>
            </p:extLst>
          </p:nvPr>
        </p:nvGraphicFramePr>
        <p:xfrm>
          <a:off x="479793" y="4381765"/>
          <a:ext cx="3531350" cy="35213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5675">
                  <a:extLst>
                    <a:ext uri="{9D8B030D-6E8A-4147-A177-3AD203B41FA5}">
                      <a16:colId xmlns="" xmlns:a16="http://schemas.microsoft.com/office/drawing/2014/main" val="3910933393"/>
                    </a:ext>
                  </a:extLst>
                </a:gridCol>
                <a:gridCol w="1765675">
                  <a:extLst>
                    <a:ext uri="{9D8B030D-6E8A-4147-A177-3AD203B41FA5}">
                      <a16:colId xmlns="" xmlns:a16="http://schemas.microsoft.com/office/drawing/2014/main" val="2151987807"/>
                    </a:ext>
                  </a:extLst>
                </a:gridCol>
              </a:tblGrid>
              <a:tr h="479387">
                <a:tc>
                  <a:txBody>
                    <a:bodyPr/>
                    <a:lstStyle/>
                    <a:p>
                      <a:r>
                        <a:rPr lang="ru-RU" dirty="0" smtClean="0"/>
                        <a:t>Набор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0364151"/>
                  </a:ext>
                </a:extLst>
              </a:tr>
              <a:tr h="479387">
                <a:tc>
                  <a:txBody>
                    <a:bodyPr/>
                    <a:lstStyle/>
                    <a:p>
                      <a:r>
                        <a:rPr lang="ru-RU" dirty="0" smtClean="0"/>
                        <a:t>Хлеб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6242777"/>
                  </a:ext>
                </a:extLst>
              </a:tr>
              <a:tr h="479387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Кола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2%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0550964"/>
                  </a:ext>
                </a:extLst>
              </a:tr>
              <a:tr h="479387">
                <a:tc>
                  <a:txBody>
                    <a:bodyPr/>
                    <a:lstStyle/>
                    <a:p>
                      <a:r>
                        <a:rPr lang="ru-RU" dirty="0" smtClean="0"/>
                        <a:t>Молоко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84683679"/>
                  </a:ext>
                </a:extLst>
              </a:tr>
              <a:tr h="479387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Конфеты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26082168"/>
                  </a:ext>
                </a:extLst>
              </a:tr>
              <a:tr h="479387">
                <a:tc>
                  <a:txBody>
                    <a:bodyPr/>
                    <a:lstStyle/>
                    <a:p>
                      <a:r>
                        <a:rPr lang="ru-RU" dirty="0" smtClean="0"/>
                        <a:t>Масло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04704513"/>
                  </a:ext>
                </a:extLst>
              </a:tr>
              <a:tr h="479387">
                <a:tc>
                  <a:txBody>
                    <a:bodyPr/>
                    <a:lstStyle/>
                    <a:p>
                      <a:r>
                        <a:rPr lang="ru-RU" dirty="0" smtClean="0"/>
                        <a:t>Яйца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1%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3922759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906696"/>
              </p:ext>
            </p:extLst>
          </p:nvPr>
        </p:nvGraphicFramePr>
        <p:xfrm>
          <a:off x="5704283" y="4381765"/>
          <a:ext cx="5595122" cy="3593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850">
                  <a:extLst>
                    <a:ext uri="{9D8B030D-6E8A-4147-A177-3AD203B41FA5}">
                      <a16:colId xmlns="" xmlns:a16="http://schemas.microsoft.com/office/drawing/2014/main" val="3910933393"/>
                    </a:ext>
                  </a:extLst>
                </a:gridCol>
                <a:gridCol w="1937272">
                  <a:extLst>
                    <a:ext uri="{9D8B030D-6E8A-4147-A177-3AD203B41FA5}">
                      <a16:colId xmlns="" xmlns:a16="http://schemas.microsoft.com/office/drawing/2014/main" val="2151987807"/>
                    </a:ext>
                  </a:extLst>
                </a:gridCol>
              </a:tblGrid>
              <a:tr h="575382">
                <a:tc>
                  <a:txBody>
                    <a:bodyPr/>
                    <a:lstStyle/>
                    <a:p>
                      <a:r>
                        <a:rPr lang="ru-RU" dirty="0" smtClean="0"/>
                        <a:t>Набор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0364151"/>
                  </a:ext>
                </a:extLst>
              </a:tr>
              <a:tr h="479387"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ru-RU" dirty="0" smtClean="0"/>
                        <a:t>Хлеб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dirty="0" smtClean="0"/>
                        <a:t>Молоко</a:t>
                      </a:r>
                      <a:r>
                        <a:rPr lang="en-US" baseline="0" dirty="0" smtClean="0"/>
                        <a:t>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6242777"/>
                  </a:ext>
                </a:extLst>
              </a:tr>
              <a:tr h="479387"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ru-RU" dirty="0" smtClean="0"/>
                        <a:t>Хлеб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>Конфеты</a:t>
                      </a:r>
                      <a:r>
                        <a:rPr lang="en-US" dirty="0" smtClean="0"/>
                        <a:t>}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2%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0550964"/>
                  </a:ext>
                </a:extLst>
              </a:tr>
              <a:tr h="479387"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ru-RU" dirty="0" smtClean="0"/>
                        <a:t>Хлеб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>Масло</a:t>
                      </a:r>
                      <a:r>
                        <a:rPr lang="en-US" dirty="0" smtClean="0"/>
                        <a:t>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84683679"/>
                  </a:ext>
                </a:extLst>
              </a:tr>
              <a:tr h="479387">
                <a:tc>
                  <a:txBody>
                    <a:bodyPr/>
                    <a:lstStyle/>
                    <a:p>
                      <a:pPr marL="0" marR="0" lvl="0" indent="0" algn="l" defTabSz="1371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</a:t>
                      </a:r>
                      <a:r>
                        <a:rPr lang="ru-RU" dirty="0" smtClean="0"/>
                        <a:t>Молоко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dirty="0" smtClean="0"/>
                        <a:t>Конфеты</a:t>
                      </a:r>
                      <a:r>
                        <a:rPr lang="en-US" baseline="0" dirty="0" smtClean="0"/>
                        <a:t>}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2%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6082168"/>
                  </a:ext>
                </a:extLst>
              </a:tr>
              <a:tr h="479387"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ru-RU" dirty="0" smtClean="0"/>
                        <a:t>Молоко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>Масло</a:t>
                      </a:r>
                      <a:r>
                        <a:rPr lang="en-US" dirty="0" smtClean="0"/>
                        <a:t>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04704513"/>
                  </a:ext>
                </a:extLst>
              </a:tr>
              <a:tr h="479387">
                <a:tc>
                  <a:txBody>
                    <a:bodyPr/>
                    <a:lstStyle/>
                    <a:p>
                      <a:pPr marL="0" marR="0" lvl="0" indent="0" algn="l" defTabSz="1371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</a:t>
                      </a:r>
                      <a:r>
                        <a:rPr lang="ru-RU" dirty="0" smtClean="0"/>
                        <a:t>Конфеты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>Масло</a:t>
                      </a:r>
                      <a:r>
                        <a:rPr lang="en-US" dirty="0" smtClean="0"/>
                        <a:t>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33922759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02642"/>
              </p:ext>
            </p:extLst>
          </p:nvPr>
        </p:nvGraphicFramePr>
        <p:xfrm>
          <a:off x="12452541" y="5452562"/>
          <a:ext cx="5542958" cy="1006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07987">
                  <a:extLst>
                    <a:ext uri="{9D8B030D-6E8A-4147-A177-3AD203B41FA5}">
                      <a16:colId xmlns="" xmlns:a16="http://schemas.microsoft.com/office/drawing/2014/main" val="3910933393"/>
                    </a:ext>
                  </a:extLst>
                </a:gridCol>
                <a:gridCol w="1534971">
                  <a:extLst>
                    <a:ext uri="{9D8B030D-6E8A-4147-A177-3AD203B41FA5}">
                      <a16:colId xmlns="" xmlns:a16="http://schemas.microsoft.com/office/drawing/2014/main" val="2151987807"/>
                    </a:ext>
                  </a:extLst>
                </a:gridCol>
              </a:tblGrid>
              <a:tr h="479387">
                <a:tc>
                  <a:txBody>
                    <a:bodyPr/>
                    <a:lstStyle/>
                    <a:p>
                      <a:r>
                        <a:rPr lang="ru-RU" dirty="0" smtClean="0"/>
                        <a:t>Набор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0364151"/>
                  </a:ext>
                </a:extLst>
              </a:tr>
              <a:tr h="479387"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ru-RU" dirty="0" smtClean="0"/>
                        <a:t>Хлеб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dirty="0" smtClean="0"/>
                        <a:t>Молоко</a:t>
                      </a:r>
                      <a:r>
                        <a:rPr lang="en-US" baseline="0" dirty="0" smtClean="0"/>
                        <a:t>, </a:t>
                      </a:r>
                      <a:r>
                        <a:rPr lang="ru-RU" dirty="0" smtClean="0"/>
                        <a:t>Масло</a:t>
                      </a:r>
                      <a:r>
                        <a:rPr lang="en-US" baseline="0" dirty="0" smtClean="0"/>
                        <a:t>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6242777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4011143" y="5865716"/>
            <a:ext cx="1693140" cy="71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0419" y="3969006"/>
            <a:ext cx="364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1-</a:t>
            </a:r>
            <a:r>
              <a:rPr lang="ru-RU" dirty="0" smtClean="0"/>
              <a:t>элементные наборы</a:t>
            </a:r>
            <a:endParaRPr lang="ru-RU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1299405" y="5827445"/>
            <a:ext cx="11531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03180" y="4016650"/>
            <a:ext cx="299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ru-RU" dirty="0" smtClean="0"/>
              <a:t>2</a:t>
            </a:r>
            <a:r>
              <a:rPr lang="en-US" dirty="0" smtClean="0"/>
              <a:t>-</a:t>
            </a:r>
            <a:r>
              <a:rPr lang="ru-RU" dirty="0"/>
              <a:t>элементные наборы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836498" y="4016650"/>
            <a:ext cx="313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accent2"/>
                </a:solidFill>
              </a:rPr>
              <a:t> Min support = 3</a:t>
            </a:r>
            <a:endParaRPr lang="ru-RU" sz="2600" b="1" dirty="0">
              <a:solidFill>
                <a:schemeClr val="accent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649753" y="5083230"/>
            <a:ext cx="276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ru-RU" dirty="0" smtClean="0"/>
              <a:t>3</a:t>
            </a:r>
            <a:r>
              <a:rPr lang="en-US" dirty="0" smtClean="0"/>
              <a:t>-</a:t>
            </a:r>
            <a:r>
              <a:rPr lang="ru-RU" dirty="0"/>
              <a:t>элементные наборы</a:t>
            </a:r>
          </a:p>
        </p:txBody>
      </p:sp>
    </p:spTree>
    <p:extLst>
      <p:ext uri="{BB962C8B-B14F-4D97-AF65-F5344CB8AC3E}">
        <p14:creationId xmlns:p14="http://schemas.microsoft.com/office/powerpoint/2010/main" val="331596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6973550" y="9031288"/>
            <a:ext cx="1314450" cy="576262"/>
          </a:xfrm>
        </p:spPr>
        <p:txBody>
          <a:bodyPr/>
          <a:lstStyle/>
          <a:p>
            <a:fld id="{EE45D548-129C-44F5-8FDE-DB3ED73B1F8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79" y="2245745"/>
            <a:ext cx="16028150" cy="697082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76079" y="1005454"/>
            <a:ext cx="12921565" cy="84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Построение ассоциативны</a:t>
            </a:r>
            <a:r>
              <a:rPr lang="ru-RU" dirty="0"/>
              <a:t>х</a:t>
            </a:r>
            <a:r>
              <a:rPr lang="ru-RU" dirty="0" smtClean="0"/>
              <a:t> правил на </a:t>
            </a:r>
            <a:r>
              <a:rPr lang="en-US" dirty="0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28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6973550" y="9031288"/>
            <a:ext cx="1314450" cy="576262"/>
          </a:xfrm>
        </p:spPr>
        <p:txBody>
          <a:bodyPr/>
          <a:lstStyle/>
          <a:p>
            <a:fld id="{EE45D548-129C-44F5-8FDE-DB3ED73B1F8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5941" r="10442"/>
          <a:stretch/>
        </p:blipFill>
        <p:spPr>
          <a:xfrm>
            <a:off x="892418" y="3689099"/>
            <a:ext cx="16899806" cy="238837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76079" y="1005454"/>
            <a:ext cx="12921565" cy="84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Построение ассоциативны</a:t>
            </a:r>
            <a:r>
              <a:rPr lang="ru-RU" dirty="0"/>
              <a:t>х</a:t>
            </a:r>
            <a:r>
              <a:rPr lang="ru-RU" dirty="0" smtClean="0"/>
              <a:t> правил на </a:t>
            </a:r>
            <a:r>
              <a:rPr lang="en-US" dirty="0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736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76079" y="1031385"/>
            <a:ext cx="16024436" cy="849312"/>
          </a:xfrm>
        </p:spPr>
        <p:txBody>
          <a:bodyPr/>
          <a:lstStyle/>
          <a:p>
            <a:r>
              <a:rPr lang="ru-RU" dirty="0" smtClean="0"/>
              <a:t>Ассоциативные правила </a:t>
            </a:r>
            <a:r>
              <a:rPr lang="en-US" dirty="0" smtClean="0"/>
              <a:t>(</a:t>
            </a:r>
            <a:r>
              <a:rPr lang="ru-RU" dirty="0" smtClean="0"/>
              <a:t>вывод алгоритма </a:t>
            </a:r>
            <a:r>
              <a:rPr lang="en-US" dirty="0" err="1" smtClean="0"/>
              <a:t>Apriori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6973550" y="9031288"/>
            <a:ext cx="1314450" cy="576262"/>
          </a:xfrm>
        </p:spPr>
        <p:txBody>
          <a:bodyPr/>
          <a:lstStyle/>
          <a:p>
            <a:fld id="{EE45D548-129C-44F5-8FDE-DB3ED73B1F8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79" y="2956513"/>
            <a:ext cx="16024436" cy="525857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28527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1275" y="795749"/>
            <a:ext cx="15535792" cy="849312"/>
          </a:xfrm>
        </p:spPr>
        <p:txBody>
          <a:bodyPr/>
          <a:lstStyle/>
          <a:p>
            <a:r>
              <a:rPr lang="ru-RU" dirty="0" smtClean="0"/>
              <a:t>Медицинский набор данных и маркёры атеросклероза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6973550" y="9031288"/>
            <a:ext cx="1314450" cy="576262"/>
          </a:xfrm>
        </p:spPr>
        <p:txBody>
          <a:bodyPr/>
          <a:lstStyle/>
          <a:p>
            <a:fld id="{EE45D548-129C-44F5-8FDE-DB3ED73B1F8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78" y="2516181"/>
            <a:ext cx="12581559" cy="2219552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7" name="Google Shape;519;p106"/>
          <p:cNvSpPr txBox="1"/>
          <p:nvPr/>
        </p:nvSpPr>
        <p:spPr>
          <a:xfrm>
            <a:off x="1476079" y="5666016"/>
            <a:ext cx="8294852" cy="60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2800" b="1" dirty="0" err="1" smtClean="0">
                <a:solidFill>
                  <a:schemeClr val="accent3"/>
                </a:solidFill>
                <a:latin typeface="+mj-lt"/>
                <a:ea typeface="Google Sans"/>
                <a:cs typeface="Google Sans"/>
                <a:sym typeface="Google Sans"/>
              </a:rPr>
              <a:t>ArmsIndex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 =</a:t>
            </a:r>
            <a:r>
              <a:rPr lang="ru-RU" sz="2800" dirty="0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1, 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if |</a:t>
            </a:r>
            <a:r>
              <a:rPr lang="el-GR" sz="2800" dirty="0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Δ</a:t>
            </a:r>
            <a:r>
              <a:rPr lang="en-US" sz="2800" dirty="0" err="1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SBPa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|</a:t>
            </a:r>
            <a:r>
              <a:rPr lang="ru-RU" sz="2800" dirty="0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=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| </a:t>
            </a:r>
            <a:r>
              <a:rPr lang="en-US" sz="2800" dirty="0" err="1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SBPra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 </a:t>
            </a:r>
            <a:r>
              <a:rPr lang="ru-RU" sz="2800" dirty="0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-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SBPla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|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≥15; else 0</a:t>
            </a:r>
            <a:br>
              <a:rPr lang="en-US" sz="2800" dirty="0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</a:br>
            <a:r>
              <a:rPr lang="en-US" sz="2800" dirty="0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	</a:t>
            </a:r>
            <a:endParaRPr lang="ru-RU" sz="2800" dirty="0" smtClean="0">
              <a:solidFill>
                <a:schemeClr val="tx2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8" name="Google Shape;519;p106"/>
          <p:cNvSpPr txBox="1"/>
          <p:nvPr/>
        </p:nvSpPr>
        <p:spPr>
          <a:xfrm>
            <a:off x="1482709" y="6504306"/>
            <a:ext cx="7730836" cy="60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2800" b="1" dirty="0" err="1" smtClean="0">
                <a:solidFill>
                  <a:schemeClr val="accent3"/>
                </a:solidFill>
                <a:latin typeface="+mj-lt"/>
                <a:ea typeface="Google Sans"/>
                <a:cs typeface="Google Sans"/>
                <a:sym typeface="Google Sans"/>
              </a:rPr>
              <a:t>LegsIndex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 = </a:t>
            </a:r>
            <a:r>
              <a:rPr lang="ru-RU" sz="2800" dirty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1, 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if |</a:t>
            </a:r>
            <a:r>
              <a:rPr lang="el-GR" sz="2800" dirty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Δ</a:t>
            </a:r>
            <a:r>
              <a:rPr lang="en-US" sz="2800" dirty="0" err="1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SBPl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|</a:t>
            </a:r>
            <a:r>
              <a:rPr lang="ru-RU" sz="2800" dirty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=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| </a:t>
            </a:r>
            <a:r>
              <a:rPr lang="en-US" sz="2800" dirty="0" err="1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SBPrl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 </a:t>
            </a:r>
            <a:r>
              <a:rPr lang="ru-RU" sz="2800" dirty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-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SBPll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|≥15; else 0</a:t>
            </a:r>
            <a:br>
              <a:rPr lang="en-US" sz="2800" dirty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</a:br>
            <a:endParaRPr lang="ru-RU" sz="2800" dirty="0" smtClean="0">
              <a:solidFill>
                <a:schemeClr val="tx2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9" name="Google Shape;519;p106"/>
          <p:cNvSpPr txBox="1"/>
          <p:nvPr/>
        </p:nvSpPr>
        <p:spPr>
          <a:xfrm>
            <a:off x="1482709" y="7338040"/>
            <a:ext cx="7730836" cy="60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2800" b="1" dirty="0" smtClean="0">
                <a:solidFill>
                  <a:schemeClr val="accent3"/>
                </a:solidFill>
                <a:latin typeface="+mj-lt"/>
                <a:ea typeface="Google Sans"/>
                <a:cs typeface="Google Sans"/>
                <a:sym typeface="Google Sans"/>
              </a:rPr>
              <a:t>ABI</a:t>
            </a:r>
            <a:r>
              <a:rPr lang="ru-RU" sz="2800" dirty="0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 = 1, 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if </a:t>
            </a:r>
            <a:r>
              <a:rPr lang="en-US" sz="2800" dirty="0" err="1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SBPl</a:t>
            </a:r>
            <a:r>
              <a:rPr lang="ru-RU" sz="2800" dirty="0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(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r</a:t>
            </a:r>
            <a:r>
              <a:rPr lang="ru-RU" sz="2800" dirty="0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)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l/ </a:t>
            </a:r>
            <a:r>
              <a:rPr lang="en-US" sz="2800" dirty="0" err="1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SBPl</a:t>
            </a:r>
            <a:r>
              <a:rPr lang="ru-RU" sz="2800" dirty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(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r</a:t>
            </a:r>
            <a:r>
              <a:rPr lang="ru-RU" sz="2800" dirty="0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)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a</a:t>
            </a:r>
            <a:r>
              <a:rPr lang="ru-RU" sz="2800" dirty="0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≤0.9</a:t>
            </a:r>
            <a:r>
              <a:rPr lang="en-US" sz="2800" dirty="0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; else 0</a:t>
            </a:r>
            <a:endParaRPr lang="ru-RU" sz="2800" dirty="0" smtClean="0">
              <a:solidFill>
                <a:schemeClr val="tx2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3" name="Google Shape;519;p106"/>
          <p:cNvSpPr txBox="1"/>
          <p:nvPr/>
        </p:nvSpPr>
        <p:spPr>
          <a:xfrm>
            <a:off x="1476078" y="8491226"/>
            <a:ext cx="7730836" cy="104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2600" i="1" dirty="0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ABI</a:t>
            </a:r>
            <a:r>
              <a:rPr lang="ru-RU" sz="2600" i="1" dirty="0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 </a:t>
            </a:r>
            <a:r>
              <a:rPr lang="en-US" sz="2600" i="1" dirty="0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 - Ankle-Brachial Index</a:t>
            </a:r>
          </a:p>
          <a:p>
            <a:pPr lvl="0">
              <a:lnSpc>
                <a:spcPct val="115000"/>
              </a:lnSpc>
            </a:pPr>
            <a:r>
              <a:rPr lang="en-US" sz="2600" i="1" dirty="0" smtClean="0">
                <a:solidFill>
                  <a:schemeClr val="tx2"/>
                </a:solidFill>
                <a:latin typeface="+mj-lt"/>
                <a:ea typeface="Google Sans"/>
                <a:cs typeface="Google Sans"/>
                <a:sym typeface="Google Sans"/>
              </a:rPr>
              <a:t>SBP – Systolic Blood Pressure</a:t>
            </a:r>
          </a:p>
          <a:p>
            <a:pPr lvl="0">
              <a:lnSpc>
                <a:spcPct val="115000"/>
              </a:lnSpc>
            </a:pPr>
            <a:endParaRPr lang="ru-RU" sz="2600" i="1" dirty="0" smtClean="0">
              <a:solidFill>
                <a:schemeClr val="tx2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314" y="4773087"/>
            <a:ext cx="4594323" cy="5135824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541118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76566" y="989093"/>
            <a:ext cx="14616873" cy="849312"/>
          </a:xfrm>
        </p:spPr>
        <p:txBody>
          <a:bodyPr/>
          <a:lstStyle/>
          <a:p>
            <a:r>
              <a:rPr lang="en-US" dirty="0" smtClean="0"/>
              <a:t>Python: </a:t>
            </a:r>
            <a:r>
              <a:rPr lang="ru-RU" dirty="0" smtClean="0"/>
              <a:t>обработка категориальных признаков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6973550" y="9031288"/>
            <a:ext cx="1314450" cy="576262"/>
          </a:xfrm>
        </p:spPr>
        <p:txBody>
          <a:bodyPr/>
          <a:lstStyle/>
          <a:p>
            <a:fld id="{EE45D548-129C-44F5-8FDE-DB3ED73B1F8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36" y="5246173"/>
            <a:ext cx="13250850" cy="44927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79" y="2500043"/>
            <a:ext cx="10213275" cy="247035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2492" y="2759193"/>
            <a:ext cx="3854697" cy="195205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 flipV="1">
            <a:off x="11689354" y="3735222"/>
            <a:ext cx="16331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56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76079" y="972174"/>
            <a:ext cx="14534234" cy="849312"/>
          </a:xfrm>
        </p:spPr>
        <p:txBody>
          <a:bodyPr/>
          <a:lstStyle/>
          <a:p>
            <a:r>
              <a:rPr lang="en-US" dirty="0" smtClean="0"/>
              <a:t>Python: </a:t>
            </a:r>
            <a:r>
              <a:rPr lang="ru-RU" dirty="0" smtClean="0"/>
              <a:t>обработка числовых признаков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6973550" y="9031288"/>
            <a:ext cx="1314450" cy="576262"/>
          </a:xfrm>
        </p:spPr>
        <p:txBody>
          <a:bodyPr/>
          <a:lstStyle/>
          <a:p>
            <a:fld id="{EE45D548-129C-44F5-8FDE-DB3ED73B1F8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774" y="2628572"/>
            <a:ext cx="10461056" cy="193353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79" y="2141298"/>
            <a:ext cx="5189808" cy="290808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6665887" y="3595339"/>
            <a:ext cx="9868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079" y="5326966"/>
            <a:ext cx="14843856" cy="428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99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79547" y="899170"/>
            <a:ext cx="11845925" cy="849312"/>
          </a:xfrm>
        </p:spPr>
        <p:txBody>
          <a:bodyPr/>
          <a:lstStyle/>
          <a:p>
            <a:r>
              <a:rPr lang="ru-RU" dirty="0" smtClean="0"/>
              <a:t>Пример набора правил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47807061"/>
              </p:ext>
            </p:extLst>
          </p:nvPr>
        </p:nvGraphicFramePr>
        <p:xfrm>
          <a:off x="1379547" y="4563373"/>
          <a:ext cx="15926550" cy="4537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9064">
                  <a:extLst>
                    <a:ext uri="{9D8B030D-6E8A-4147-A177-3AD203B41FA5}">
                      <a16:colId xmlns="" xmlns:a16="http://schemas.microsoft.com/office/drawing/2014/main" val="1766602982"/>
                    </a:ext>
                  </a:extLst>
                </a:gridCol>
                <a:gridCol w="1553028">
                  <a:extLst>
                    <a:ext uri="{9D8B030D-6E8A-4147-A177-3AD203B41FA5}">
                      <a16:colId xmlns="" xmlns:a16="http://schemas.microsoft.com/office/drawing/2014/main" val="2355281504"/>
                    </a:ext>
                  </a:extLst>
                </a:gridCol>
                <a:gridCol w="2104572">
                  <a:extLst>
                    <a:ext uri="{9D8B030D-6E8A-4147-A177-3AD203B41FA5}">
                      <a16:colId xmlns="" xmlns:a16="http://schemas.microsoft.com/office/drawing/2014/main" val="1094119381"/>
                    </a:ext>
                  </a:extLst>
                </a:gridCol>
                <a:gridCol w="899886">
                  <a:extLst>
                    <a:ext uri="{9D8B030D-6E8A-4147-A177-3AD203B41FA5}">
                      <a16:colId xmlns="" xmlns:a16="http://schemas.microsoft.com/office/drawing/2014/main" val="3254881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+mj-lt"/>
                        </a:rPr>
                        <a:t>Rule</a:t>
                      </a:r>
                      <a:endParaRPr lang="ru-RU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+mj-lt"/>
                        </a:rPr>
                        <a:t>Support</a:t>
                      </a:r>
                      <a:endParaRPr lang="ru-RU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+mj-lt"/>
                        </a:rPr>
                        <a:t>Confidence</a:t>
                      </a:r>
                      <a:endParaRPr lang="ru-RU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+mj-lt"/>
                        </a:rPr>
                        <a:t>Lift</a:t>
                      </a:r>
                      <a:endParaRPr lang="ru-RU" sz="3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6544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Obesity</a:t>
                      </a:r>
                      <a:r>
                        <a:rPr lang="ru-RU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en-US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SBPra</a:t>
                      </a:r>
                      <a:r>
                        <a:rPr lang="ru-RU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_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High</a:t>
                      </a:r>
                      <a:r>
                        <a:rPr lang="ru-RU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en-US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Gender_Female</a:t>
                      </a:r>
                      <a:r>
                        <a:rPr lang="ru-RU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==</a:t>
                      </a:r>
                      <a:r>
                        <a:rPr lang="ru-RU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&gt; </a:t>
                      </a:r>
                      <a:r>
                        <a:rPr lang="en-US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ArmsIndex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538229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Glucose_High</a:t>
                      </a:r>
                      <a:r>
                        <a:rPr lang="ru-RU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==</a:t>
                      </a:r>
                      <a:r>
                        <a:rPr lang="ru-RU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&gt;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Diabetes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74914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Age_Senior</a:t>
                      </a:r>
                      <a:r>
                        <a:rPr lang="ru-RU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Obesity</a:t>
                      </a:r>
                      <a:r>
                        <a:rPr lang="ru-RU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en-US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Stenocardia</a:t>
                      </a:r>
                      <a:r>
                        <a:rPr lang="ru-RU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==</a:t>
                      </a:r>
                      <a:r>
                        <a:rPr lang="ru-RU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&gt;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Cardiac Failure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59944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Hypertension</a:t>
                      </a:r>
                      <a:r>
                        <a:rPr lang="ru-RU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ABI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==&gt; </a:t>
                      </a:r>
                      <a:r>
                        <a:rPr lang="en-US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PPla</a:t>
                      </a:r>
                      <a:r>
                        <a:rPr lang="ru-RU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_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High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30809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SBPra</a:t>
                      </a:r>
                      <a:r>
                        <a:rPr lang="ru-RU" sz="3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3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</a:t>
                      </a:r>
                      <a:r>
                        <a:rPr lang="ru-RU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Smoker</a:t>
                      </a:r>
                      <a:r>
                        <a:rPr lang="ru-RU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==</a:t>
                      </a:r>
                      <a:r>
                        <a:rPr lang="ru-RU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&gt; </a:t>
                      </a:r>
                      <a:r>
                        <a:rPr lang="en-US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Gender_Male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46134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Gender_Female</a:t>
                      </a:r>
                      <a:r>
                        <a:rPr lang="ru-RU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en-US" sz="3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Age_Senior</a:t>
                      </a:r>
                      <a:r>
                        <a:rPr lang="ru-RU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Abdominal Obesity</a:t>
                      </a:r>
                      <a:r>
                        <a:rPr lang="ru-RU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==</a:t>
                      </a:r>
                      <a:r>
                        <a:rPr lang="ru-RU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&gt;</a:t>
                      </a:r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Cardiac Failure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68272692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6973550" y="9031288"/>
            <a:ext cx="1314450" cy="576262"/>
          </a:xfrm>
        </p:spPr>
        <p:txBody>
          <a:bodyPr/>
          <a:lstStyle/>
          <a:p>
            <a:fld id="{EE45D548-129C-44F5-8FDE-DB3ED73B1F8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9547" y="2349200"/>
            <a:ext cx="5258550" cy="1862048"/>
          </a:xfrm>
          <a:prstGeom prst="rect">
            <a:avLst/>
          </a:prstGeom>
        </p:spPr>
        <p:txBody>
          <a:bodyPr wrap="square" lIns="137160" tIns="68580" rIns="137160" bIns="68580">
            <a:spAutoFit/>
          </a:bodyPr>
          <a:lstStyle/>
          <a:p>
            <a:r>
              <a:rPr lang="ru-RU" sz="2800" b="1" dirty="0" smtClean="0"/>
              <a:t>Классификация правил</a:t>
            </a:r>
            <a:r>
              <a:rPr lang="en-US" sz="2800" b="1" dirty="0" smtClean="0"/>
              <a:t>:</a:t>
            </a:r>
          </a:p>
          <a:p>
            <a:pPr marL="514350" indent="-514350">
              <a:buAutoNum type="arabicPeriod"/>
            </a:pPr>
            <a:r>
              <a:rPr lang="ru-RU" sz="2800" dirty="0" smtClean="0">
                <a:solidFill>
                  <a:schemeClr val="tx2"/>
                </a:solidFill>
              </a:rPr>
              <a:t>Полезные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514350" indent="-514350">
              <a:buAutoNum type="arabicPeriod"/>
            </a:pPr>
            <a:r>
              <a:rPr lang="ru-RU" sz="2800" dirty="0" smtClean="0">
                <a:solidFill>
                  <a:schemeClr val="tx2"/>
                </a:solidFill>
              </a:rPr>
              <a:t>Тривиальные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514350" indent="-514350">
              <a:buAutoNum type="arabicPeriod"/>
            </a:pPr>
            <a:r>
              <a:rPr lang="ru-RU" sz="2800" dirty="0" smtClean="0">
                <a:solidFill>
                  <a:schemeClr val="tx2"/>
                </a:solidFill>
              </a:rPr>
              <a:t>Неочевидные</a:t>
            </a:r>
            <a:endParaRPr lang="en-US" sz="2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11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20570" y="782003"/>
            <a:ext cx="11845925" cy="849312"/>
          </a:xfrm>
        </p:spPr>
        <p:txBody>
          <a:bodyPr/>
          <a:lstStyle/>
          <a:p>
            <a:r>
              <a:rPr lang="ru-RU" dirty="0" smtClean="0"/>
              <a:t>Построение обобщенных правил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617788"/>
            <a:ext cx="15335250" cy="64135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6973550" y="9031288"/>
            <a:ext cx="1314450" cy="576262"/>
          </a:xfrm>
        </p:spPr>
        <p:txBody>
          <a:bodyPr/>
          <a:lstStyle/>
          <a:p>
            <a:fld id="{EE45D548-129C-44F5-8FDE-DB3ED73B1F8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70" y="2414247"/>
            <a:ext cx="11016343" cy="629997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44934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82709" y="940939"/>
            <a:ext cx="11845925" cy="849312"/>
          </a:xfrm>
        </p:spPr>
        <p:txBody>
          <a:bodyPr/>
          <a:lstStyle/>
          <a:p>
            <a:r>
              <a:rPr lang="ru-RU" dirty="0" err="1" smtClean="0"/>
              <a:t>Секвенциальный</a:t>
            </a:r>
            <a:r>
              <a:rPr lang="ru-RU" dirty="0" smtClean="0"/>
              <a:t> анализ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82709" y="6815719"/>
            <a:ext cx="11549063" cy="12588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6973550" y="9031288"/>
            <a:ext cx="1314450" cy="576262"/>
          </a:xfrm>
        </p:spPr>
        <p:txBody>
          <a:bodyPr/>
          <a:lstStyle/>
          <a:p>
            <a:fld id="{EE45D548-129C-44F5-8FDE-DB3ED73B1F87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454557"/>
              </p:ext>
            </p:extLst>
          </p:nvPr>
        </p:nvGraphicFramePr>
        <p:xfrm>
          <a:off x="1476079" y="2293175"/>
          <a:ext cx="12192000" cy="3018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381316188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3132807803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250195193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4220256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сбоя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Код ошибки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2441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01.01.2019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15:04:23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Станция</a:t>
                      </a:r>
                      <a:r>
                        <a:rPr lang="en-US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517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01.01.2019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16:45:46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Станция</a:t>
                      </a:r>
                      <a:r>
                        <a:rPr lang="en-US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969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01.01.2019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18:32:26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Станция</a:t>
                      </a:r>
                      <a:r>
                        <a:rPr lang="en-US" dirty="0" smtClean="0"/>
                        <a:t> 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565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01.01.2019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20:07:11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Станция</a:t>
                      </a:r>
                      <a:r>
                        <a:rPr lang="en-US" dirty="0" smtClean="0"/>
                        <a:t> 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922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01.01.2019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20:54:43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Станция</a:t>
                      </a:r>
                      <a:r>
                        <a:rPr lang="en-US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656285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482709" y="5606885"/>
                <a:ext cx="80921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15:04:23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16:45:46</m:t>
                              </m:r>
                              <m:r>
                                <m:rPr>
                                  <m:nor/>
                                </m:rPr>
                                <a:rPr lang="ru-RU" sz="2800" dirty="0"/>
                                <m:t> </m:t>
                              </m:r>
                            </m:e>
                          </m:d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, (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20:54:43</m:t>
                          </m:r>
                          <m:r>
                            <m:rPr>
                              <m:nor/>
                            </m:rPr>
                            <a:rPr lang="ru-RU" sz="2800" dirty="0"/>
                            <m:t> 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09" y="5606885"/>
                <a:ext cx="809215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2859314" y="6981372"/>
            <a:ext cx="478971" cy="14514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681029" y="6981373"/>
            <a:ext cx="464457" cy="1451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050971" y="6633029"/>
            <a:ext cx="2743200" cy="24674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779656" y="6626515"/>
            <a:ext cx="2365830" cy="25325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00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“Data M</a:t>
            </a:r>
            <a:r>
              <a:rPr lang="en-US" sz="5400" dirty="0" smtClean="0"/>
              <a:t>ining – </a:t>
            </a:r>
            <a:r>
              <a:rPr lang="ru-RU" sz="5400" dirty="0" smtClean="0"/>
              <a:t>это процесс поддержки принятия решений, основанных на поиске в данных скрытых закономерностей. Это технология, которая предназначена для поиска в больших объемах данных неочевидных, но объективных и полезных на практике закономерностей</a:t>
            </a:r>
            <a:r>
              <a:rPr lang="en-US" sz="5400" dirty="0" smtClean="0"/>
              <a:t>”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2183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9C6527-1903-FB43-B222-D542802516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1664" y="1012373"/>
            <a:ext cx="14384001" cy="849312"/>
          </a:xfrm>
        </p:spPr>
        <p:txBody>
          <a:bodyPr/>
          <a:lstStyle/>
          <a:p>
            <a:r>
              <a:rPr lang="ru-RU" dirty="0" smtClean="0"/>
              <a:t>Задачи интеллектуального анализа данных</a:t>
            </a:r>
            <a:endParaRPr lang="ru-RU" dirty="0"/>
          </a:p>
        </p:txBody>
      </p:sp>
      <p:sp>
        <p:nvSpPr>
          <p:cNvPr id="3" name="Rounded Rectangle 2"/>
          <p:cNvSpPr/>
          <p:nvPr/>
        </p:nvSpPr>
        <p:spPr>
          <a:xfrm>
            <a:off x="8233855" y="2911929"/>
            <a:ext cx="2661672" cy="1016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Задачи</a:t>
            </a:r>
            <a:r>
              <a:rPr lang="en-US" sz="2400" dirty="0" smtClean="0"/>
              <a:t> </a:t>
            </a:r>
            <a:r>
              <a:rPr lang="ru-RU" sz="2400" dirty="0" smtClean="0"/>
              <a:t>ИАД</a:t>
            </a:r>
            <a:endParaRPr lang="ru-RU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4931855" y="4521200"/>
            <a:ext cx="2537891" cy="10160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Описательные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81527" y="6393543"/>
            <a:ext cx="2623814" cy="1016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Ассоциативные правила</a:t>
            </a:r>
            <a:endParaRPr lang="ru-RU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6734627" y="6371771"/>
            <a:ext cx="2608823" cy="1016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Кластеризация</a:t>
            </a:r>
            <a:endParaRPr lang="ru-RU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9486341" y="6371771"/>
            <a:ext cx="2751715" cy="1016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Классификация</a:t>
            </a:r>
            <a:endParaRPr lang="ru-RU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13139441" y="6371771"/>
            <a:ext cx="3023545" cy="1016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Прогнозирование</a:t>
            </a:r>
            <a:endParaRPr lang="ru-RU" sz="2400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 flipH="1">
            <a:off x="6200801" y="3927929"/>
            <a:ext cx="3363890" cy="59327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2"/>
          </p:cNvCxnSpPr>
          <p:nvPr/>
        </p:nvCxnSpPr>
        <p:spPr>
          <a:xfrm>
            <a:off x="9564691" y="3927929"/>
            <a:ext cx="2847152" cy="54428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>
          <a:xfrm flipH="1">
            <a:off x="4393434" y="5537200"/>
            <a:ext cx="1807367" cy="85634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2" idx="0"/>
          </p:cNvCxnSpPr>
          <p:nvPr/>
        </p:nvCxnSpPr>
        <p:spPr>
          <a:xfrm>
            <a:off x="6200801" y="5537200"/>
            <a:ext cx="1838238" cy="83457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2238056" y="5537200"/>
            <a:ext cx="1802772" cy="83457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0411506" y="5569857"/>
            <a:ext cx="1850328" cy="83457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0681342" y="4492709"/>
            <a:ext cx="3160983" cy="10160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Предсказательные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60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9C6527-1903-FB43-B222-D542802516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82895" y="1027821"/>
            <a:ext cx="11845925" cy="849312"/>
          </a:xfrm>
        </p:spPr>
        <p:txBody>
          <a:bodyPr/>
          <a:lstStyle/>
          <a:p>
            <a:r>
              <a:rPr lang="ru-RU" dirty="0" smtClean="0"/>
              <a:t>Ассоциативные правила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282895" y="2137899"/>
            <a:ext cx="10887640" cy="1000274"/>
          </a:xfrm>
          <a:prstGeom prst="rect">
            <a:avLst/>
          </a:prstGeom>
        </p:spPr>
        <p:txBody>
          <a:bodyPr wrap="square" lIns="137160" tIns="68580" rIns="137160" bIns="68580">
            <a:spAutoFit/>
          </a:bodyPr>
          <a:lstStyle/>
          <a:p>
            <a:r>
              <a:rPr lang="ru-RU" sz="2800" b="1" dirty="0" smtClean="0">
                <a:latin typeface="+mj-lt"/>
              </a:rPr>
              <a:t>Цель </a:t>
            </a:r>
            <a:r>
              <a:rPr lang="ru-RU" sz="2800" b="1" dirty="0">
                <a:latin typeface="+mj-lt"/>
              </a:rPr>
              <a:t>задачи поиска ассоциативных правил </a:t>
            </a:r>
            <a:r>
              <a:rPr lang="ru-RU" sz="2800" dirty="0">
                <a:latin typeface="+mj-lt"/>
              </a:rPr>
              <a:t>заключается в </a:t>
            </a:r>
            <a:r>
              <a:rPr lang="ru-RU" sz="2800" dirty="0" smtClean="0">
                <a:latin typeface="+mj-lt"/>
              </a:rPr>
              <a:t>обнаружении закономерностей между связанными событиями</a:t>
            </a:r>
            <a:r>
              <a:rPr lang="ru-RU" sz="2800" dirty="0" smtClean="0">
                <a:latin typeface="+mj-lt"/>
              </a:rPr>
              <a:t>. </a:t>
            </a:r>
            <a:endParaRPr lang="en-US" sz="2800" b="1" dirty="0">
              <a:latin typeface="+mj-lt"/>
            </a:endParaRPr>
          </a:p>
        </p:txBody>
      </p:sp>
      <p:sp>
        <p:nvSpPr>
          <p:cNvPr id="11" name="Text Box 4"/>
          <p:cNvSpPr txBox="1"/>
          <p:nvPr/>
        </p:nvSpPr>
        <p:spPr>
          <a:xfrm>
            <a:off x="12319460" y="6765436"/>
            <a:ext cx="463467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i="1" dirty="0"/>
              <a:t>Product placement in Tesco, UK.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536" y="2137899"/>
            <a:ext cx="4783598" cy="448738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282895" y="4293876"/>
            <a:ext cx="10887641" cy="4662815"/>
          </a:xfrm>
          <a:prstGeom prst="rect">
            <a:avLst/>
          </a:prstGeom>
        </p:spPr>
        <p:txBody>
          <a:bodyPr wrap="square" lIns="137160" tIns="68580" rIns="137160" bIns="6858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600" b="1" dirty="0" smtClean="0">
                <a:latin typeface="+mj-lt"/>
              </a:rPr>
              <a:t>Анализ рыночных корзин</a:t>
            </a:r>
            <a:endParaRPr lang="en-US" sz="2600" b="1" dirty="0" smtClean="0">
              <a:latin typeface="+mj-lt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2600" dirty="0" smtClean="0">
                <a:latin typeface="+mj-lt"/>
              </a:rPr>
              <a:t>Планирование закупки и размещения товаров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2600" dirty="0" smtClean="0">
                <a:latin typeface="+mj-lt"/>
              </a:rPr>
              <a:t>Проведение акций и скидок</a:t>
            </a:r>
            <a:endParaRPr lang="en-US" sz="2600" dirty="0" smtClean="0">
              <a:latin typeface="+mj-lt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2600" dirty="0" smtClean="0">
                <a:latin typeface="+mj-lt"/>
              </a:rPr>
              <a:t>Проведение </a:t>
            </a:r>
            <a:r>
              <a:rPr lang="ru-RU" sz="2600" dirty="0">
                <a:latin typeface="+mj-lt"/>
              </a:rPr>
              <a:t>рекламной </a:t>
            </a:r>
            <a:r>
              <a:rPr lang="ru-RU" sz="2600" dirty="0" smtClean="0">
                <a:latin typeface="+mj-lt"/>
              </a:rPr>
              <a:t>кампании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2600" dirty="0" smtClean="0">
                <a:latin typeface="+mj-lt"/>
              </a:rPr>
              <a:t>Создание новых видов товаров (</a:t>
            </a:r>
            <a:r>
              <a:rPr lang="en-US" sz="2600" dirty="0" smtClean="0">
                <a:latin typeface="+mj-lt"/>
              </a:rPr>
              <a:t>X </a:t>
            </a:r>
            <a:r>
              <a:rPr lang="ru-RU" sz="2600" dirty="0" smtClean="0">
                <a:latin typeface="+mj-lt"/>
              </a:rPr>
              <a:t>со вкусом </a:t>
            </a:r>
            <a:r>
              <a:rPr lang="en-US" sz="2600" dirty="0" smtClean="0">
                <a:latin typeface="+mj-lt"/>
              </a:rPr>
              <a:t>Y</a:t>
            </a:r>
            <a:r>
              <a:rPr lang="ru-RU" sz="2600" dirty="0" smtClean="0">
                <a:latin typeface="+mj-lt"/>
              </a:rPr>
              <a:t>)</a:t>
            </a:r>
            <a:endParaRPr lang="en-US" sz="2600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600" b="1" dirty="0" smtClean="0">
                <a:latin typeface="+mj-lt"/>
              </a:rPr>
              <a:t>Сфера услуг</a:t>
            </a:r>
            <a:endParaRPr lang="en-US" sz="2600" b="1" dirty="0">
              <a:latin typeface="+mj-lt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2600" dirty="0" smtClean="0">
                <a:latin typeface="+mj-lt"/>
              </a:rPr>
              <a:t>Объединение сервисов </a:t>
            </a:r>
            <a:r>
              <a:rPr lang="en-US" sz="2600" dirty="0" smtClean="0">
                <a:latin typeface="+mj-lt"/>
              </a:rPr>
              <a:t>X </a:t>
            </a:r>
            <a:r>
              <a:rPr lang="ru-RU" sz="2600" dirty="0" smtClean="0">
                <a:latin typeface="+mj-lt"/>
              </a:rPr>
              <a:t>и </a:t>
            </a:r>
            <a:r>
              <a:rPr lang="en-US" sz="2600" dirty="0" smtClean="0">
                <a:latin typeface="+mj-lt"/>
              </a:rPr>
              <a:t>Y </a:t>
            </a:r>
            <a:r>
              <a:rPr lang="ru-RU" sz="2600" dirty="0" smtClean="0">
                <a:latin typeface="+mj-lt"/>
              </a:rPr>
              <a:t>в один пакет услуг</a:t>
            </a:r>
            <a:endParaRPr lang="en-US" sz="2600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600" b="1" dirty="0" smtClean="0">
                <a:latin typeface="+mj-lt"/>
              </a:rPr>
              <a:t>Медицина</a:t>
            </a:r>
            <a:endParaRPr lang="en-US" sz="2600" b="1" dirty="0" smtClean="0">
              <a:latin typeface="+mj-lt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2600" dirty="0" smtClean="0">
                <a:latin typeface="+mj-lt"/>
              </a:rPr>
              <a:t>Анализ </a:t>
            </a:r>
            <a:r>
              <a:rPr lang="ru-RU" sz="2600" dirty="0">
                <a:latin typeface="+mj-lt"/>
              </a:rPr>
              <a:t>сочетания болезней и симптомов </a:t>
            </a:r>
            <a:endParaRPr lang="en-US" sz="2600" dirty="0" smtClean="0">
              <a:latin typeface="+mj-lt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2600" dirty="0" smtClean="0">
                <a:latin typeface="+mj-lt"/>
              </a:rPr>
              <a:t>Выявление </a:t>
            </a:r>
            <a:r>
              <a:rPr lang="ru-RU" sz="2600" dirty="0" err="1" smtClean="0">
                <a:latin typeface="+mj-lt"/>
              </a:rPr>
              <a:t>коморбидных</a:t>
            </a:r>
            <a:r>
              <a:rPr lang="ru-RU" sz="2600" dirty="0" smtClean="0">
                <a:latin typeface="+mj-lt"/>
              </a:rPr>
              <a:t> заболеваний</a:t>
            </a:r>
            <a:endParaRPr lang="en-US" sz="2600" dirty="0" smtClean="0">
              <a:latin typeface="+mj-lt"/>
            </a:endParaRPr>
          </a:p>
          <a:p>
            <a:pPr lvl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16556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41203" y="913789"/>
            <a:ext cx="11845925" cy="849312"/>
          </a:xfrm>
        </p:spPr>
        <p:txBody>
          <a:bodyPr/>
          <a:lstStyle/>
          <a:p>
            <a:r>
              <a:rPr lang="ru-RU" altLang="en-US" dirty="0" smtClean="0"/>
              <a:t>Цель метода ассоциативных правил</a:t>
            </a:r>
            <a:endParaRPr lang="x-none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1192335" y="5235122"/>
                <a:ext cx="10684634" cy="1967205"/>
              </a:xfrm>
              <a:prstGeom prst="rect">
                <a:avLst/>
              </a:prstGeom>
            </p:spPr>
            <p:txBody>
              <a:bodyPr wrap="square" lIns="137160" tIns="68580" rIns="137160" bIns="68580">
                <a:spAutoFit/>
              </a:bodyPr>
              <a:lstStyle/>
              <a:p>
                <a:r>
                  <a:rPr lang="ru-RU" sz="2800" b="1" dirty="0" smtClean="0"/>
                  <a:t>Поддержка (</a:t>
                </a:r>
                <a:r>
                  <a:rPr lang="en-US" sz="2800" b="1" dirty="0" smtClean="0"/>
                  <a:t>Support</a:t>
                </a:r>
                <a:r>
                  <a:rPr lang="ru-RU" sz="2800" b="1" dirty="0" smtClean="0"/>
                  <a:t>)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ассоциативного правила </a:t>
                </a:r>
                <a:r>
                  <a:rPr lang="ru-RU" sz="2800" dirty="0" smtClean="0"/>
                  <a:t>показывает то, как </a:t>
                </a:r>
                <a:r>
                  <a:rPr lang="ru-RU" sz="2800" dirty="0"/>
                  <a:t>часто в базе данных </a:t>
                </a:r>
                <a:r>
                  <a:rPr lang="ru-RU" sz="2800" dirty="0" smtClean="0"/>
                  <a:t>вместе встречаются </a:t>
                </a:r>
                <a14:m>
                  <m:oMath xmlns:m="http://schemas.openxmlformats.org/officeDocument/2006/math">
                    <m:r>
                      <a:rPr lang="en-US" sz="2800" i="1"/>
                      <m:t>𝑋</m:t>
                    </m:r>
                    <m:r>
                      <a:rPr lang="ru-RU" sz="2800" b="0" i="1" smtClean="0"/>
                      <m:t> и </m:t>
                    </m:r>
                    <m:r>
                      <a:rPr lang="en-US" sz="2800" i="1"/>
                      <m:t>𝑌</m:t>
                    </m:r>
                    <m:r>
                      <a:rPr lang="ru-RU" sz="2800" b="0" i="1" smtClean="0">
                        <a:latin typeface="Cambria Math"/>
                      </a:rPr>
                      <m:t> (</m:t>
                    </m:r>
                    <m:r>
                      <m:rPr>
                        <m:nor/>
                      </m:rPr>
                      <a:rPr lang="ru-RU" sz="2800" b="0" i="0" smtClean="0">
                        <a:latin typeface="Cambria Math"/>
                      </a:rPr>
                      <m:t>т.е . это </m:t>
                    </m:r>
                    <m:r>
                      <m:rPr>
                        <m:nor/>
                      </m:rPr>
                      <a:rPr lang="ru-RU" sz="2800"/>
                      <m:t>дол</m:t>
                    </m:r>
                    <m:r>
                      <m:rPr>
                        <m:nor/>
                      </m:rPr>
                      <a:rPr lang="ru-RU" sz="2800" b="0" i="0" smtClean="0"/>
                      <m:t>я</m:t>
                    </m:r>
                    <m:r>
                      <m:rPr>
                        <m:nor/>
                      </m:rPr>
                      <a:rPr lang="ru-RU" sz="2800"/>
                      <m:t> строк в</m:t>
                    </m:r>
                    <m:r>
                      <m:rPr>
                        <m:nor/>
                      </m:rPr>
                      <a:rPr lang="ru-RU" sz="2800" b="0" i="0" smtClean="0"/>
                      <m:t> базе данных</m:t>
                    </m:r>
                    <m:r>
                      <m:rPr>
                        <m:nor/>
                      </m:rPr>
                      <a:rPr lang="ru-RU" sz="2800"/>
                      <m:t>, в которых одновременно присутствуют  </m:t>
                    </m:r>
                    <m:r>
                      <m:rPr>
                        <m:nor/>
                      </m:rPr>
                      <a:rPr lang="ru-RU" sz="2800"/>
                      <m:t>X</m:t>
                    </m:r>
                    <m:r>
                      <m:rPr>
                        <m:nor/>
                      </m:rPr>
                      <a:rPr lang="ru-RU" sz="2800"/>
                      <m:t> и </m:t>
                    </m:r>
                    <m:r>
                      <m:rPr>
                        <m:nor/>
                      </m:rPr>
                      <a:rPr lang="ru-RU" sz="2800"/>
                      <m:t>Y</m:t>
                    </m:r>
                  </m:oMath>
                </a14:m>
                <a:r>
                  <a:rPr lang="ru-RU" sz="2800" dirty="0" smtClean="0"/>
                  <a:t>)</a:t>
                </a:r>
                <a:r>
                  <a:rPr lang="en-US" sz="2800" dirty="0" smtClean="0"/>
                  <a:t>. </a:t>
                </a:r>
                <a:endParaRPr lang="en-US" sz="2800" dirty="0" smtClean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335" y="5235122"/>
                <a:ext cx="10684634" cy="1967205"/>
              </a:xfrm>
              <a:prstGeom prst="rect">
                <a:avLst/>
              </a:prstGeom>
              <a:blipFill rotWithShape="1">
                <a:blip r:embed="rId3"/>
                <a:stretch>
                  <a:fillRect l="-742" t="-1863" r="-1712" b="-68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241203" y="8209679"/>
                <a:ext cx="1047857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/>
                  <a:t>Н</a:t>
                </a:r>
                <a:r>
                  <a:rPr lang="ru-RU" sz="2800" dirty="0" smtClean="0"/>
                  <a:t>аборы</a:t>
                </a:r>
                <a:r>
                  <a:rPr lang="ru-RU" sz="2800" dirty="0" smtClean="0"/>
                  <a:t>, встречаемость которых выше заданного порога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solidFill>
                              <a:schemeClr val="accent5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𝑆𝑢𝑝𝑝𝑜𝑟𝑡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ru-RU" sz="2800" dirty="0" smtClean="0"/>
                  <a:t>считаются </a:t>
                </a:r>
                <a:r>
                  <a:rPr lang="ru-RU" sz="2800" b="1" dirty="0" smtClean="0"/>
                  <a:t>часто встречающимися</a:t>
                </a:r>
                <a:r>
                  <a:rPr lang="en-US" sz="2800" dirty="0" smtClean="0"/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03" y="8209679"/>
                <a:ext cx="10478572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1222" t="-6410" b="-17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241203" y="2006146"/>
                <a:ext cx="1633190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b="1" dirty="0" smtClean="0"/>
                  <a:t>Ассоциативным правилом</a:t>
                </a:r>
                <a:r>
                  <a:rPr lang="ru-RU" sz="2800" dirty="0" smtClean="0"/>
                  <a:t> называется импликация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𝑋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⇒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en-US" sz="2800" dirty="0" smtClean="0"/>
                  <a:t>, </a:t>
                </a:r>
                <a:endParaRPr lang="ru-RU" sz="2800" dirty="0" smtClean="0"/>
              </a:p>
              <a:p>
                <a:r>
                  <a:rPr lang="ru-RU" sz="2800" dirty="0" smtClean="0"/>
                  <a:t>где 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𝑋</m:t>
                    </m:r>
                    <m:r>
                      <a:rPr lang="ru-RU" sz="2800" b="0" i="1" smtClean="0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800" i="1" smtClean="0">
                        <a:latin typeface="Cambria Math"/>
                        <a:ea typeface="Cambria Math" panose="02040503050406030204" pitchFamily="18" charset="0"/>
                        <a:sym typeface="Symbol"/>
                      </a:rPr>
                      <m:t></m:t>
                    </m:r>
                    <m:r>
                      <a:rPr lang="ru-RU" sz="2800" b="0" i="1" smtClean="0">
                        <a:latin typeface="Cambria Math"/>
                        <a:ea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800" i="1">
                        <a:latin typeface="Cambria Math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latin typeface="Cambria Math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latin typeface="Cambria Math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800" b="0" i="1" smtClean="0">
                        <a:latin typeface="Cambria Math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i="1" smtClean="0">
                        <a:latin typeface="Cambria Math"/>
                        <a:ea typeface="Cambria Math" panose="02040503050406030204" pitchFamily="18" charset="0"/>
                      </a:rPr>
                      <m:t>∅</m:t>
                    </m:r>
                    <m:r>
                      <a:rPr lang="ru-RU" sz="2800" b="0" i="0" smtClean="0">
                        <a:latin typeface="Cambria Math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2800" dirty="0"/>
              </a:p>
              <a:p>
                <a:r>
                  <a:rPr lang="en-US" sz="2800" dirty="0" smtClean="0"/>
                  <a:t>  </a:t>
                </a:r>
                <a:endParaRPr lang="ru-RU" sz="28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03" y="2006146"/>
                <a:ext cx="16331902" cy="1384995"/>
              </a:xfrm>
              <a:prstGeom prst="rect">
                <a:avLst/>
              </a:prstGeom>
              <a:blipFill rotWithShape="1">
                <a:blip r:embed="rId5"/>
                <a:stretch>
                  <a:fillRect l="-784" t="-44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51657" y="3274320"/>
            <a:ext cx="4654206" cy="45024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49147" y="2339376"/>
            <a:ext cx="2956716" cy="8078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1192335" y="2974626"/>
                <a:ext cx="10887640" cy="2292935"/>
              </a:xfrm>
              <a:prstGeom prst="rect">
                <a:avLst/>
              </a:prstGeom>
            </p:spPr>
            <p:txBody>
              <a:bodyPr wrap="square" lIns="137160" tIns="68580" rIns="137160" bIns="68580">
                <a:spAutoFit/>
              </a:bodyPr>
              <a:lstStyle/>
              <a:p>
                <a:r>
                  <a:rPr lang="ru-RU" sz="2800" dirty="0"/>
                  <a:t>Ассоциативные правила имеют следующий вид:</a:t>
                </a:r>
              </a:p>
              <a:p>
                <a:r>
                  <a:rPr lang="ru-RU" sz="2800" b="1" dirty="0"/>
                  <a:t>если (условие) то (</a:t>
                </a:r>
                <a:r>
                  <a:rPr lang="ru-RU" sz="2800" b="1" dirty="0" smtClean="0"/>
                  <a:t>результат),  </a:t>
                </a:r>
                <a:r>
                  <a:rPr lang="ru-RU" sz="2800" dirty="0" smtClean="0"/>
                  <a:t>где условие – это  </a:t>
                </a:r>
                <a:r>
                  <a:rPr lang="ru-RU" sz="2800" dirty="0"/>
                  <a:t>набор объектов из </a:t>
                </a:r>
                <a:r>
                  <a:rPr lang="ru-RU" sz="2800" dirty="0" smtClean="0"/>
                  <a:t>множества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i="1" dirty="0">
                    <a:ea typeface="Cambria Math" panose="020405030504060302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 smtClean="0"/>
                  <a:t>, </a:t>
                </a:r>
                <a:r>
                  <a:rPr lang="ru-RU" sz="2800" dirty="0"/>
                  <a:t>с которыми связаны (</a:t>
                </a:r>
                <a:r>
                  <a:rPr lang="ru-RU" sz="2800" dirty="0" smtClean="0"/>
                  <a:t>ассоциированы</a:t>
                </a:r>
                <a:r>
                  <a:rPr lang="ru-RU" sz="2800" dirty="0"/>
                  <a:t>) объекты, включенные в результат данного правила</a:t>
                </a:r>
                <a:endParaRPr lang="en-US" sz="2800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335" y="2974626"/>
                <a:ext cx="10887640" cy="2292935"/>
              </a:xfrm>
              <a:prstGeom prst="rect">
                <a:avLst/>
              </a:prstGeom>
              <a:blipFill rotWithShape="1">
                <a:blip r:embed="rId8"/>
                <a:stretch>
                  <a:fillRect l="-728" t="-1596" b="-55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1241202" y="7099182"/>
                <a:ext cx="8255081" cy="1110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𝑆𝑢𝑝𝑝𝑜𝑟𝑡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ru-RU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latin typeface="Cambria Math" panose="02040503050406030204" pitchFamily="18" charset="0"/>
                        </a:rPr>
                        <m:t>𝑆𝑢𝑝𝑝𝑜𝑟𝑡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ru-RU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⋃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02" y="7099182"/>
                <a:ext cx="8255081" cy="111049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1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idx="4294967295"/>
          </p:nvPr>
        </p:nvSpPr>
        <p:spPr>
          <a:xfrm>
            <a:off x="1609316" y="1305876"/>
            <a:ext cx="11845925" cy="849312"/>
          </a:xfrm>
        </p:spPr>
        <p:txBody>
          <a:bodyPr/>
          <a:lstStyle/>
          <a:p>
            <a:r>
              <a:rPr lang="en-US" altLang="en-US" dirty="0" smtClean="0"/>
              <a:t>Confidence</a:t>
            </a:r>
            <a:endParaRPr lang="x-none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1491922" y="3130068"/>
            <a:ext cx="91689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111111"/>
                </a:solidFill>
                <a:latin typeface="&amp;quot"/>
              </a:rPr>
              <a:t>Достоверность</a:t>
            </a:r>
            <a:r>
              <a:rPr lang="en-US" sz="2800" b="1" dirty="0" smtClean="0">
                <a:solidFill>
                  <a:srgbClr val="111111"/>
                </a:solidFill>
                <a:latin typeface="&amp;quot"/>
              </a:rPr>
              <a:t> (Confidence)</a:t>
            </a:r>
            <a:r>
              <a:rPr lang="en-US" sz="2800" dirty="0" smtClean="0">
                <a:solidFill>
                  <a:srgbClr val="111111"/>
                </a:solidFill>
                <a:latin typeface="Open Sans" panose="020B0606030504020204" pitchFamily="34" charset="0"/>
              </a:rPr>
              <a:t> </a:t>
            </a:r>
            <a:r>
              <a:rPr lang="ru-RU" sz="2800" dirty="0" smtClean="0">
                <a:solidFill>
                  <a:srgbClr val="111111"/>
                </a:solidFill>
                <a:latin typeface="Open Sans" panose="020B0606030504020204" pitchFamily="34" charset="0"/>
              </a:rPr>
              <a:t>показывает, как </a:t>
            </a:r>
            <a:r>
              <a:rPr lang="ru-RU" sz="2800" dirty="0" smtClean="0">
                <a:solidFill>
                  <a:srgbClr val="111111"/>
                </a:solidFill>
                <a:latin typeface="Open Sans" panose="020B0606030504020204" pitchFamily="34" charset="0"/>
              </a:rPr>
              <a:t>часто в записях базы данных, содержащих </a:t>
            </a:r>
            <a:r>
              <a:rPr lang="en-US" sz="2800" dirty="0" smtClean="0">
                <a:solidFill>
                  <a:srgbClr val="111111"/>
                </a:solidFill>
                <a:latin typeface="Open Sans" panose="020B0606030504020204" pitchFamily="34" charset="0"/>
              </a:rPr>
              <a:t>X, </a:t>
            </a:r>
            <a:r>
              <a:rPr lang="ru-RU" sz="2800" dirty="0" smtClean="0">
                <a:solidFill>
                  <a:srgbClr val="111111"/>
                </a:solidFill>
                <a:latin typeface="Open Sans" panose="020B0606030504020204" pitchFamily="34" charset="0"/>
              </a:rPr>
              <a:t> одновременно присутствует </a:t>
            </a:r>
            <a:r>
              <a:rPr lang="en-US" sz="2800" dirty="0" smtClean="0">
                <a:solidFill>
                  <a:srgbClr val="111111"/>
                </a:solidFill>
                <a:latin typeface="Open Sans" panose="020B0606030504020204" pitchFamily="34" charset="0"/>
              </a:rPr>
              <a:t>Y</a:t>
            </a:r>
            <a:r>
              <a:rPr lang="ru-RU" sz="2800" dirty="0" smtClean="0">
                <a:solidFill>
                  <a:srgbClr val="111111"/>
                </a:solidFill>
                <a:latin typeface="Open Sans" panose="020B0606030504020204" pitchFamily="34" charset="0"/>
              </a:rPr>
              <a:t> </a:t>
            </a:r>
            <a:r>
              <a:rPr lang="ru-RU" sz="2800" dirty="0" smtClean="0">
                <a:solidFill>
                  <a:srgbClr val="111111"/>
                </a:solidFill>
                <a:latin typeface="Open Sans" panose="020B0606030504020204" pitchFamily="34" charset="0"/>
              </a:rPr>
              <a:t>, т.е. </a:t>
            </a:r>
            <a:r>
              <a:rPr lang="ru-RU" sz="2800" dirty="0" smtClean="0"/>
              <a:t>оценивает  </a:t>
            </a:r>
            <a:r>
              <a:rPr lang="ru-RU" sz="2800" dirty="0"/>
              <a:t>вероятность того, что из </a:t>
            </a:r>
            <a:r>
              <a:rPr lang="ru-RU" sz="2800" dirty="0" smtClean="0"/>
              <a:t>наличия записи  набора </a:t>
            </a:r>
            <a:r>
              <a:rPr lang="ru-RU" sz="2800" dirty="0"/>
              <a:t>X следует наличие в ней набора Y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476079" y="5489944"/>
                <a:ext cx="9184785" cy="1113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𝐶𝑜𝑛𝑓𝑖𝑑𝑒𝑛𝑐𝑒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𝑆𝑢𝑝𝑝𝑜𝑟𝑡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𝑆𝑢𝑝𝑝𝑜𝑟𝑡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79" y="5489944"/>
                <a:ext cx="9184785" cy="1113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3886" y="4352032"/>
            <a:ext cx="4654206" cy="4502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4389" y="3050266"/>
            <a:ext cx="6459834" cy="98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1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1476079" y="959110"/>
            <a:ext cx="11845925" cy="849312"/>
          </a:xfrm>
        </p:spPr>
        <p:txBody>
          <a:bodyPr/>
          <a:lstStyle/>
          <a:p>
            <a:r>
              <a:rPr lang="en-US" altLang="en-US" dirty="0" smtClean="0"/>
              <a:t>Lift</a:t>
            </a:r>
            <a:endParaRPr lang="x-none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476079" y="2395233"/>
                <a:ext cx="9074775" cy="3635804"/>
              </a:xfrm>
              <a:prstGeom prst="rect">
                <a:avLst/>
              </a:prstGeom>
            </p:spPr>
            <p:txBody>
              <a:bodyPr wrap="square" lIns="137160" tIns="68580" rIns="137160" bIns="68580">
                <a:spAutoFit/>
              </a:bodyPr>
              <a:lstStyle/>
              <a:p>
                <a:r>
                  <a:rPr lang="ru-RU" sz="2800" b="1" dirty="0" smtClean="0"/>
                  <a:t>Улучшение (</a:t>
                </a:r>
                <a:r>
                  <a:rPr lang="en-US" sz="2800" b="1" dirty="0" smtClean="0"/>
                  <a:t>Lift</a:t>
                </a:r>
                <a:r>
                  <a:rPr lang="ru-RU" sz="2800" b="1" dirty="0" smtClean="0"/>
                  <a:t>)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отражает то, как часто товары </a:t>
                </a:r>
                <a:r>
                  <a:rPr lang="en-US" sz="2800" dirty="0"/>
                  <a:t>X </a:t>
                </a:r>
                <a:r>
                  <a:rPr lang="ru-RU" sz="2800" dirty="0" smtClean="0"/>
                  <a:t> и </a:t>
                </a:r>
                <a:r>
                  <a:rPr lang="en-US" sz="2800" dirty="0" smtClean="0"/>
                  <a:t>Y </a:t>
                </a:r>
                <a:r>
                  <a:rPr lang="ru-RU" sz="2800" dirty="0" smtClean="0"/>
                  <a:t>появляются вместе, одновременно учитывая, с какой частотой появляется каждый из них</a:t>
                </a:r>
                <a:r>
                  <a:rPr lang="ru-RU" sz="2800" dirty="0" smtClean="0"/>
                  <a:t>. </a:t>
                </a:r>
                <a:r>
                  <a:rPr lang="ru-RU" sz="2800" dirty="0" smtClean="0"/>
                  <a:t>Лифт правила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 smtClean="0"/>
                  <a:t> - </a:t>
                </a:r>
                <a:r>
                  <a:rPr lang="ru-RU" sz="2800" dirty="0"/>
                  <a:t>это </a:t>
                </a:r>
                <a:r>
                  <a:rPr lang="ru-RU" sz="2800" dirty="0" smtClean="0"/>
                  <a:t>достоверность </a:t>
                </a:r>
                <a:r>
                  <a:rPr lang="en-GB" sz="2800" dirty="0"/>
                  <a:t>(Confidence</a:t>
                </a:r>
                <a:r>
                  <a:rPr lang="en-GB" sz="2800" dirty="0" smtClean="0"/>
                  <a:t>)</a:t>
                </a:r>
                <a:r>
                  <a:rPr lang="ru-RU" sz="2800" dirty="0" smtClean="0"/>
                  <a:t>, </a:t>
                </a:r>
                <a:r>
                  <a:rPr lang="ru-RU" sz="2800" dirty="0"/>
                  <a:t>деленная частоту появления  (</a:t>
                </a:r>
                <a:r>
                  <a:rPr lang="en-US" sz="2800" dirty="0"/>
                  <a:t>Support</a:t>
                </a:r>
                <a:r>
                  <a:rPr lang="ru-RU" sz="2800" dirty="0"/>
                  <a:t>)</a:t>
                </a:r>
                <a:r>
                  <a:rPr lang="en-US" sz="2800" dirty="0"/>
                  <a:t> </a:t>
                </a:r>
                <a:r>
                  <a:rPr lang="ru-RU" sz="2800" dirty="0" smtClean="0"/>
                  <a:t> Y. </a:t>
                </a:r>
                <a:endParaRPr lang="ru-RU" sz="2800" dirty="0" smtClean="0"/>
              </a:p>
              <a:p>
                <a:endParaRPr lang="ru-RU" sz="2800" dirty="0" smtClean="0"/>
              </a:p>
              <a:p>
                <a:r>
                  <a:rPr lang="ru-RU" sz="2800" dirty="0" smtClean="0"/>
                  <a:t>Значение </a:t>
                </a:r>
                <a:r>
                  <a:rPr lang="en-US" sz="2800" dirty="0" smtClean="0"/>
                  <a:t>lift </a:t>
                </a:r>
                <a:r>
                  <a:rPr lang="ru-RU" sz="2800" i="1" dirty="0" smtClean="0">
                    <a:solidFill>
                      <a:schemeClr val="accent5"/>
                    </a:solidFill>
                  </a:rPr>
                  <a:t>больше</a:t>
                </a:r>
                <a:r>
                  <a:rPr lang="en-US" sz="2800" i="1" dirty="0" smtClean="0">
                    <a:solidFill>
                      <a:schemeClr val="accent5"/>
                    </a:solidFill>
                  </a:rPr>
                  <a:t> 1 </a:t>
                </a:r>
                <a:r>
                  <a:rPr lang="ru-RU" sz="2800" dirty="0" smtClean="0"/>
                  <a:t>означает, что </a:t>
                </a:r>
                <a:r>
                  <a:rPr lang="en-US" sz="2800" dirty="0" smtClean="0"/>
                  <a:t>Y </a:t>
                </a:r>
                <a:r>
                  <a:rPr lang="ru-RU" sz="2800" i="1" dirty="0" smtClean="0">
                    <a:solidFill>
                      <a:schemeClr val="accent5"/>
                    </a:solidFill>
                  </a:rPr>
                  <a:t>чаще встречается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вместе с</a:t>
                </a:r>
                <a:r>
                  <a:rPr lang="en-US" sz="2800" dirty="0" smtClean="0"/>
                  <a:t> X, </a:t>
                </a:r>
                <a:r>
                  <a:rPr lang="ru-RU" sz="2800" dirty="0" smtClean="0"/>
                  <a:t>чем по-отдельности</a:t>
                </a:r>
                <a:r>
                  <a:rPr lang="en-US" sz="2800" dirty="0" smtClean="0"/>
                  <a:t>.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79" y="2395233"/>
                <a:ext cx="9074775" cy="3635804"/>
              </a:xfrm>
              <a:prstGeom prst="rect">
                <a:avLst/>
              </a:prstGeom>
              <a:blipFill rotWithShape="1">
                <a:blip r:embed="rId2"/>
                <a:stretch>
                  <a:fillRect l="-873" t="-1007" r="-672" b="-1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009208" y="6196961"/>
                <a:ext cx="9184785" cy="1117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𝐿𝑖𝑓𝑡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3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𝑆𝑢𝑝𝑝𝑜𝑟𝑡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08" y="6196961"/>
                <a:ext cx="9184785" cy="11176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2038" y="2584557"/>
            <a:ext cx="6476823" cy="9426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64655" y="4114004"/>
            <a:ext cx="4654206" cy="450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8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1476078" y="798628"/>
            <a:ext cx="11845925" cy="849312"/>
          </a:xfrm>
        </p:spPr>
        <p:txBody>
          <a:bodyPr/>
          <a:lstStyle/>
          <a:p>
            <a:r>
              <a:rPr lang="ru-RU" altLang="en-US" dirty="0" smtClean="0"/>
              <a:t>Сравнение </a:t>
            </a:r>
            <a:r>
              <a:rPr lang="en-US" altLang="en-US" dirty="0" smtClean="0"/>
              <a:t>Confidence </a:t>
            </a:r>
            <a:r>
              <a:rPr lang="ru-RU" altLang="en-US" dirty="0" smtClean="0"/>
              <a:t>и </a:t>
            </a:r>
            <a:r>
              <a:rPr lang="en-US" altLang="en-US" dirty="0" smtClean="0"/>
              <a:t>Lift </a:t>
            </a:r>
            <a:r>
              <a:rPr lang="ru-RU" altLang="en-US" dirty="0" smtClean="0"/>
              <a:t>на примере</a:t>
            </a:r>
            <a:endParaRPr lang="x-none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1476078" y="2395233"/>
            <a:ext cx="11299763" cy="3154710"/>
          </a:xfrm>
          <a:prstGeom prst="rect">
            <a:avLst/>
          </a:prstGeom>
        </p:spPr>
        <p:txBody>
          <a:bodyPr wrap="square" lIns="137160" tIns="68580" rIns="137160" bIns="68580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 smtClean="0"/>
              <a:t>Конфеты и Вода обладают наибольшей поддержкой, что обеспечивает высокую достоверность правила </a:t>
            </a:r>
            <a:r>
              <a:rPr lang="en-US" sz="2800" i="1" dirty="0" smtClean="0">
                <a:solidFill>
                  <a:schemeClr val="accent2"/>
                </a:solidFill>
              </a:rPr>
              <a:t>{</a:t>
            </a:r>
            <a:r>
              <a:rPr lang="ru-RU" sz="2800" i="1" dirty="0" smtClean="0">
                <a:solidFill>
                  <a:schemeClr val="accent2"/>
                </a:solidFill>
              </a:rPr>
              <a:t>Конфеты</a:t>
            </a:r>
            <a:r>
              <a:rPr lang="en-US" sz="2800" i="1" dirty="0" smtClean="0">
                <a:solidFill>
                  <a:schemeClr val="accent2"/>
                </a:solidFill>
              </a:rPr>
              <a:t> =&gt; </a:t>
            </a:r>
            <a:r>
              <a:rPr lang="ru-RU" sz="2800" i="1" dirty="0" smtClean="0">
                <a:solidFill>
                  <a:schemeClr val="accent2"/>
                </a:solidFill>
              </a:rPr>
              <a:t>Вода</a:t>
            </a:r>
            <a:r>
              <a:rPr lang="en-US" sz="2800" i="1" dirty="0" smtClean="0">
                <a:solidFill>
                  <a:schemeClr val="accent2"/>
                </a:solidFill>
              </a:rPr>
              <a:t>}</a:t>
            </a:r>
            <a:r>
              <a:rPr lang="en-US" sz="2800" dirty="0" smtClean="0"/>
              <a:t>. </a:t>
            </a:r>
            <a:r>
              <a:rPr lang="ru-RU" sz="2800" dirty="0" smtClean="0"/>
              <a:t>Однако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/>
                </a:solidFill>
              </a:rPr>
              <a:t>Lift = 1 </a:t>
            </a:r>
            <a:r>
              <a:rPr lang="ru-RU" sz="2800" dirty="0" smtClean="0"/>
              <a:t>указывает на отсутствие значимых ассоциаций между этими товарами</a:t>
            </a:r>
            <a:r>
              <a:rPr lang="en-US" sz="2800" dirty="0" smtClean="0"/>
              <a:t>. 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Правило </a:t>
            </a:r>
            <a:r>
              <a:rPr lang="en-US" sz="2800" i="1" dirty="0" smtClean="0">
                <a:solidFill>
                  <a:schemeClr val="accent2"/>
                </a:solidFill>
              </a:rPr>
              <a:t>{</a:t>
            </a:r>
            <a:r>
              <a:rPr lang="ru-RU" sz="2800" i="1" dirty="0" smtClean="0">
                <a:solidFill>
                  <a:schemeClr val="accent2"/>
                </a:solidFill>
              </a:rPr>
              <a:t>Конфеты</a:t>
            </a:r>
            <a:r>
              <a:rPr lang="en-US" sz="2800" i="1" dirty="0" smtClean="0">
                <a:solidFill>
                  <a:schemeClr val="accent2"/>
                </a:solidFill>
              </a:rPr>
              <a:t> </a:t>
            </a:r>
            <a:r>
              <a:rPr lang="en-US" sz="2800" i="1" dirty="0">
                <a:solidFill>
                  <a:schemeClr val="accent2"/>
                </a:solidFill>
              </a:rPr>
              <a:t>=&gt; </a:t>
            </a:r>
            <a:r>
              <a:rPr lang="ru-RU" sz="2800" i="1" dirty="0" smtClean="0">
                <a:solidFill>
                  <a:schemeClr val="accent2"/>
                </a:solidFill>
              </a:rPr>
              <a:t>Косметика</a:t>
            </a:r>
            <a:r>
              <a:rPr lang="en-US" sz="2800" i="1" dirty="0" smtClean="0">
                <a:solidFill>
                  <a:schemeClr val="accent2"/>
                </a:solidFill>
              </a:rPr>
              <a:t>}</a:t>
            </a:r>
            <a:r>
              <a:rPr lang="ru-RU" sz="2800" i="1" dirty="0" smtClean="0">
                <a:solidFill>
                  <a:schemeClr val="accent2"/>
                </a:solidFill>
              </a:rPr>
              <a:t> </a:t>
            </a:r>
            <a:r>
              <a:rPr lang="ru-RU" sz="2800" dirty="0" smtClean="0"/>
              <a:t>обладает низкой достоверностью вследствие невысокой поддержки Косметики. Однако, если покупается косметика, то, вероятнее всего, с этим товаром покупают Конфеты, что подтверждает </a:t>
            </a:r>
            <a:r>
              <a:rPr lang="en-US" sz="2800" dirty="0">
                <a:solidFill>
                  <a:schemeClr val="accent2"/>
                </a:solidFill>
              </a:rPr>
              <a:t>Lift = </a:t>
            </a:r>
            <a:r>
              <a:rPr lang="ru-RU" sz="2800" dirty="0" smtClean="0">
                <a:solidFill>
                  <a:schemeClr val="accent2"/>
                </a:solidFill>
              </a:rPr>
              <a:t>2,</a:t>
            </a:r>
            <a:r>
              <a:rPr lang="en-US" sz="2800" dirty="0" smtClean="0">
                <a:solidFill>
                  <a:schemeClr val="accent2"/>
                </a:solidFill>
              </a:rPr>
              <a:t>0</a:t>
            </a:r>
            <a:r>
              <a:rPr lang="en-US" sz="2800" dirty="0" smtClean="0"/>
              <a:t>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171505"/>
              </p:ext>
            </p:extLst>
          </p:nvPr>
        </p:nvGraphicFramePr>
        <p:xfrm>
          <a:off x="1476078" y="6677575"/>
          <a:ext cx="12152836" cy="20160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26700">
                  <a:extLst>
                    <a:ext uri="{9D8B030D-6E8A-4147-A177-3AD203B41FA5}">
                      <a16:colId xmlns="" xmlns:a16="http://schemas.microsoft.com/office/drawing/2014/main" val="1820143379"/>
                    </a:ext>
                  </a:extLst>
                </a:gridCol>
                <a:gridCol w="1949718">
                  <a:extLst>
                    <a:ext uri="{9D8B030D-6E8A-4147-A177-3AD203B41FA5}">
                      <a16:colId xmlns="" xmlns:a16="http://schemas.microsoft.com/office/drawing/2014/main" val="4025575018"/>
                    </a:ext>
                  </a:extLst>
                </a:gridCol>
                <a:gridCol w="3028106">
                  <a:extLst>
                    <a:ext uri="{9D8B030D-6E8A-4147-A177-3AD203B41FA5}">
                      <a16:colId xmlns="" xmlns:a16="http://schemas.microsoft.com/office/drawing/2014/main" val="302505277"/>
                    </a:ext>
                  </a:extLst>
                </a:gridCol>
                <a:gridCol w="3048312">
                  <a:extLst>
                    <a:ext uri="{9D8B030D-6E8A-4147-A177-3AD203B41FA5}">
                      <a16:colId xmlns="" xmlns:a16="http://schemas.microsoft.com/office/drawing/2014/main" val="3858568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Confidence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Lift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788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Конфеты</a:t>
                      </a:r>
                      <a:r>
                        <a:rPr lang="en-US" baseline="0" dirty="0" smtClean="0"/>
                        <a:t> =&gt; </a:t>
                      </a:r>
                      <a:r>
                        <a:rPr lang="ru-RU" baseline="0" dirty="0" smtClean="0"/>
                        <a:t>Вода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</a:t>
                      </a:r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1,0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78133867"/>
                  </a:ext>
                </a:extLst>
              </a:tr>
              <a:tr h="506897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Конфеты</a:t>
                      </a:r>
                      <a:r>
                        <a:rPr lang="en-US" dirty="0" smtClean="0"/>
                        <a:t> =&gt; </a:t>
                      </a:r>
                      <a:r>
                        <a:rPr lang="ru-RU" dirty="0" smtClean="0"/>
                        <a:t>Ягоды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</a:t>
                      </a:r>
                      <a:r>
                        <a:rPr lang="en-US" dirty="0" smtClean="0"/>
                        <a:t>00</a:t>
                      </a:r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0589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Конфеты</a:t>
                      </a:r>
                      <a:r>
                        <a:rPr lang="en-US" dirty="0" smtClean="0"/>
                        <a:t> =&gt;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Косметика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</a:t>
                      </a:r>
                      <a:r>
                        <a:rPr lang="en-US" dirty="0" smtClean="0"/>
                        <a:t>00</a:t>
                      </a:r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i="0" dirty="0" smtClean="0">
                          <a:solidFill>
                            <a:schemeClr val="tx1"/>
                          </a:solidFill>
                        </a:rPr>
                        <a:t>2,</a:t>
                      </a:r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2314988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644087"/>
              </p:ext>
            </p:extLst>
          </p:nvPr>
        </p:nvGraphicFramePr>
        <p:xfrm>
          <a:off x="13033827" y="2395233"/>
          <a:ext cx="4876802" cy="25152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8401">
                  <a:extLst>
                    <a:ext uri="{9D8B030D-6E8A-4147-A177-3AD203B41FA5}">
                      <a16:colId xmlns="" xmlns:a16="http://schemas.microsoft.com/office/drawing/2014/main" val="13785668"/>
                    </a:ext>
                  </a:extLst>
                </a:gridCol>
                <a:gridCol w="2438401">
                  <a:extLst>
                    <a:ext uri="{9D8B030D-6E8A-4147-A177-3AD203B41FA5}">
                      <a16:colId xmlns="" xmlns:a16="http://schemas.microsoft.com/office/drawing/2014/main" val="440070596"/>
                    </a:ext>
                  </a:extLst>
                </a:gridCol>
              </a:tblGrid>
              <a:tr h="496313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4172208"/>
                  </a:ext>
                </a:extLst>
              </a:tr>
              <a:tr h="496313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Конфеты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6883678"/>
                  </a:ext>
                </a:extLst>
              </a:tr>
              <a:tr h="496313">
                <a:tc>
                  <a:txBody>
                    <a:bodyPr/>
                    <a:lstStyle/>
                    <a:p>
                      <a:r>
                        <a:rPr lang="ru-RU" dirty="0" smtClean="0"/>
                        <a:t>Вода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03461178"/>
                  </a:ext>
                </a:extLst>
              </a:tr>
              <a:tr h="496313">
                <a:tc>
                  <a:txBody>
                    <a:bodyPr/>
                    <a:lstStyle/>
                    <a:p>
                      <a:r>
                        <a:rPr lang="ru-RU" dirty="0" smtClean="0"/>
                        <a:t>Ягоды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59027559"/>
                  </a:ext>
                </a:extLst>
              </a:tr>
              <a:tr h="496313">
                <a:tc>
                  <a:txBody>
                    <a:bodyPr/>
                    <a:lstStyle/>
                    <a:p>
                      <a:r>
                        <a:rPr lang="ru-RU" dirty="0" smtClean="0"/>
                        <a:t>Косметика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374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12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9607" y="702781"/>
            <a:ext cx="11845925" cy="849312"/>
          </a:xfrm>
        </p:spPr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err="1" smtClean="0"/>
              <a:t>Apriori</a:t>
            </a:r>
            <a:endParaRPr lang="ru-RU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753939"/>
              </p:ext>
            </p:extLst>
          </p:nvPr>
        </p:nvGraphicFramePr>
        <p:xfrm>
          <a:off x="528981" y="6285939"/>
          <a:ext cx="3531350" cy="35213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5675">
                  <a:extLst>
                    <a:ext uri="{9D8B030D-6E8A-4147-A177-3AD203B41FA5}">
                      <a16:colId xmlns="" xmlns:a16="http://schemas.microsoft.com/office/drawing/2014/main" val="3910933393"/>
                    </a:ext>
                  </a:extLst>
                </a:gridCol>
                <a:gridCol w="1765675">
                  <a:extLst>
                    <a:ext uri="{9D8B030D-6E8A-4147-A177-3AD203B41FA5}">
                      <a16:colId xmlns="" xmlns:a16="http://schemas.microsoft.com/office/drawing/2014/main" val="2151987807"/>
                    </a:ext>
                  </a:extLst>
                </a:gridCol>
              </a:tblGrid>
              <a:tr h="479387">
                <a:tc>
                  <a:txBody>
                    <a:bodyPr/>
                    <a:lstStyle/>
                    <a:p>
                      <a:r>
                        <a:rPr lang="ru-RU" dirty="0" smtClean="0"/>
                        <a:t>Набор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0364151"/>
                  </a:ext>
                </a:extLst>
              </a:tr>
              <a:tr h="479387">
                <a:tc>
                  <a:txBody>
                    <a:bodyPr/>
                    <a:lstStyle/>
                    <a:p>
                      <a:r>
                        <a:rPr lang="ru-RU" dirty="0" smtClean="0"/>
                        <a:t>Хлеб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6242777"/>
                  </a:ext>
                </a:extLst>
              </a:tr>
              <a:tr h="479387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Кола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2%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0550964"/>
                  </a:ext>
                </a:extLst>
              </a:tr>
              <a:tr h="479387">
                <a:tc>
                  <a:txBody>
                    <a:bodyPr/>
                    <a:lstStyle/>
                    <a:p>
                      <a:r>
                        <a:rPr lang="ru-RU" dirty="0" smtClean="0"/>
                        <a:t>Молоко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84683679"/>
                  </a:ext>
                </a:extLst>
              </a:tr>
              <a:tr h="479387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Конфеты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26082168"/>
                  </a:ext>
                </a:extLst>
              </a:tr>
              <a:tr h="479387">
                <a:tc>
                  <a:txBody>
                    <a:bodyPr/>
                    <a:lstStyle/>
                    <a:p>
                      <a:r>
                        <a:rPr lang="ru-RU" dirty="0" smtClean="0"/>
                        <a:t>Масло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04704513"/>
                  </a:ext>
                </a:extLst>
              </a:tr>
              <a:tr h="479387">
                <a:tc>
                  <a:txBody>
                    <a:bodyPr/>
                    <a:lstStyle/>
                    <a:p>
                      <a:r>
                        <a:rPr lang="ru-RU" dirty="0" smtClean="0"/>
                        <a:t>Яйца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1%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392275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79498"/>
              </p:ext>
            </p:extLst>
          </p:nvPr>
        </p:nvGraphicFramePr>
        <p:xfrm>
          <a:off x="5753471" y="6285939"/>
          <a:ext cx="5595122" cy="3593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850">
                  <a:extLst>
                    <a:ext uri="{9D8B030D-6E8A-4147-A177-3AD203B41FA5}">
                      <a16:colId xmlns="" xmlns:a16="http://schemas.microsoft.com/office/drawing/2014/main" val="3910933393"/>
                    </a:ext>
                  </a:extLst>
                </a:gridCol>
                <a:gridCol w="1937272">
                  <a:extLst>
                    <a:ext uri="{9D8B030D-6E8A-4147-A177-3AD203B41FA5}">
                      <a16:colId xmlns="" xmlns:a16="http://schemas.microsoft.com/office/drawing/2014/main" val="2151987807"/>
                    </a:ext>
                  </a:extLst>
                </a:gridCol>
              </a:tblGrid>
              <a:tr h="575382">
                <a:tc>
                  <a:txBody>
                    <a:bodyPr/>
                    <a:lstStyle/>
                    <a:p>
                      <a:r>
                        <a:rPr lang="ru-RU" dirty="0" smtClean="0"/>
                        <a:t>Набор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0364151"/>
                  </a:ext>
                </a:extLst>
              </a:tr>
              <a:tr h="479387"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ru-RU" dirty="0" smtClean="0"/>
                        <a:t>Хлеб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dirty="0" smtClean="0"/>
                        <a:t>Молоко</a:t>
                      </a:r>
                      <a:r>
                        <a:rPr lang="en-US" baseline="0" dirty="0" smtClean="0"/>
                        <a:t>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6242777"/>
                  </a:ext>
                </a:extLst>
              </a:tr>
              <a:tr h="479387"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ru-RU" dirty="0" smtClean="0"/>
                        <a:t>Хлеб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>Конфеты</a:t>
                      </a:r>
                      <a:r>
                        <a:rPr lang="en-US" dirty="0" smtClean="0"/>
                        <a:t>}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2%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0550964"/>
                  </a:ext>
                </a:extLst>
              </a:tr>
              <a:tr h="479387"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ru-RU" dirty="0" smtClean="0"/>
                        <a:t>Хлеб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>Масло</a:t>
                      </a:r>
                      <a:r>
                        <a:rPr lang="en-US" dirty="0" smtClean="0"/>
                        <a:t>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84683679"/>
                  </a:ext>
                </a:extLst>
              </a:tr>
              <a:tr h="479387">
                <a:tc>
                  <a:txBody>
                    <a:bodyPr/>
                    <a:lstStyle/>
                    <a:p>
                      <a:pPr marL="0" marR="0" lvl="0" indent="0" algn="l" defTabSz="1371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</a:t>
                      </a:r>
                      <a:r>
                        <a:rPr lang="ru-RU" dirty="0" smtClean="0"/>
                        <a:t>Молоко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dirty="0" smtClean="0"/>
                        <a:t>Конфеты</a:t>
                      </a:r>
                      <a:r>
                        <a:rPr lang="en-US" baseline="0" dirty="0" smtClean="0"/>
                        <a:t>}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2%</a:t>
                      </a:r>
                      <a:endParaRPr lang="ru-RU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6082168"/>
                  </a:ext>
                </a:extLst>
              </a:tr>
              <a:tr h="479387"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ru-RU" dirty="0" smtClean="0"/>
                        <a:t>Молоко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>Масло</a:t>
                      </a:r>
                      <a:r>
                        <a:rPr lang="en-US" dirty="0" smtClean="0"/>
                        <a:t>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04704513"/>
                  </a:ext>
                </a:extLst>
              </a:tr>
              <a:tr h="479387">
                <a:tc>
                  <a:txBody>
                    <a:bodyPr/>
                    <a:lstStyle/>
                    <a:p>
                      <a:pPr marL="0" marR="0" lvl="0" indent="0" algn="l" defTabSz="1371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</a:t>
                      </a:r>
                      <a:r>
                        <a:rPr lang="ru-RU" dirty="0" smtClean="0"/>
                        <a:t>Конфеты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>Масло</a:t>
                      </a:r>
                      <a:r>
                        <a:rPr lang="en-US" dirty="0" smtClean="0"/>
                        <a:t>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3392275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631025"/>
              </p:ext>
            </p:extLst>
          </p:nvPr>
        </p:nvGraphicFramePr>
        <p:xfrm>
          <a:off x="12501729" y="7356736"/>
          <a:ext cx="5542958" cy="1006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07987">
                  <a:extLst>
                    <a:ext uri="{9D8B030D-6E8A-4147-A177-3AD203B41FA5}">
                      <a16:colId xmlns="" xmlns:a16="http://schemas.microsoft.com/office/drawing/2014/main" val="3910933393"/>
                    </a:ext>
                  </a:extLst>
                </a:gridCol>
                <a:gridCol w="1534971">
                  <a:extLst>
                    <a:ext uri="{9D8B030D-6E8A-4147-A177-3AD203B41FA5}">
                      <a16:colId xmlns="" xmlns:a16="http://schemas.microsoft.com/office/drawing/2014/main" val="2151987807"/>
                    </a:ext>
                  </a:extLst>
                </a:gridCol>
              </a:tblGrid>
              <a:tr h="479387">
                <a:tc>
                  <a:txBody>
                    <a:bodyPr/>
                    <a:lstStyle/>
                    <a:p>
                      <a:r>
                        <a:rPr lang="ru-RU" dirty="0" smtClean="0"/>
                        <a:t>Набор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0364151"/>
                  </a:ext>
                </a:extLst>
              </a:tr>
              <a:tr h="479387"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ru-RU" dirty="0" smtClean="0"/>
                        <a:t>Хлеб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dirty="0" smtClean="0"/>
                        <a:t>Молоко</a:t>
                      </a:r>
                      <a:r>
                        <a:rPr lang="en-US" baseline="0" dirty="0" smtClean="0"/>
                        <a:t>, </a:t>
                      </a:r>
                      <a:r>
                        <a:rPr lang="ru-RU" dirty="0" smtClean="0"/>
                        <a:t>Масло</a:t>
                      </a:r>
                      <a:r>
                        <a:rPr lang="en-US" baseline="0" dirty="0" smtClean="0"/>
                        <a:t>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6242777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4060331" y="7769890"/>
            <a:ext cx="1693140" cy="71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9607" y="5873180"/>
            <a:ext cx="364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1-</a:t>
            </a:r>
            <a:r>
              <a:rPr lang="ru-RU" dirty="0" smtClean="0"/>
              <a:t>элементные наборы</a:t>
            </a:r>
            <a:endParaRPr lang="ru-RU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348593" y="7731619"/>
            <a:ext cx="11531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52368" y="5920824"/>
            <a:ext cx="299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ru-RU" dirty="0" smtClean="0"/>
              <a:t>2</a:t>
            </a:r>
            <a:r>
              <a:rPr lang="en-US" dirty="0" smtClean="0"/>
              <a:t>-</a:t>
            </a:r>
            <a:r>
              <a:rPr lang="ru-RU" dirty="0"/>
              <a:t>элементные наборы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885686" y="5920824"/>
            <a:ext cx="313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accent2"/>
                </a:solidFill>
              </a:rPr>
              <a:t> Min support = 3%</a:t>
            </a:r>
            <a:endParaRPr lang="ru-RU" sz="26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59607" y="1883289"/>
                <a:ext cx="18225084" cy="3585597"/>
              </a:xfrm>
              <a:prstGeom prst="rect">
                <a:avLst/>
              </a:prstGeom>
            </p:spPr>
            <p:txBody>
              <a:bodyPr wrap="square" lIns="137160" tIns="68580" rIns="137160" bIns="68580">
                <a:spAutoFit/>
              </a:bodyPr>
              <a:lstStyle/>
              <a:p>
                <a:pPr marL="571500" indent="-571500">
                  <a:buAutoNum type="romanUcPeriod"/>
                </a:pPr>
                <a:r>
                  <a:rPr lang="ru-RU" sz="2800" b="1" dirty="0" smtClean="0"/>
                  <a:t>Поиск часто встречающихся наборов элементов</a:t>
                </a:r>
                <a:endParaRPr lang="en-US" sz="2800" b="1" dirty="0" smtClean="0"/>
              </a:p>
              <a:p>
                <a:pPr marL="971550" lvl="1" indent="-514350">
                  <a:buAutoNum type="arabicPeriod"/>
                </a:pPr>
                <a:r>
                  <a:rPr lang="en-US" sz="2800" dirty="0"/>
                  <a:t>k=1. </a:t>
                </a:r>
                <a:r>
                  <a:rPr lang="ru-RU" sz="2800" dirty="0" smtClean="0"/>
                  <a:t>Найти</a:t>
                </a:r>
                <a:r>
                  <a:rPr lang="en-US" sz="2800" dirty="0" smtClean="0"/>
                  <a:t> </a:t>
                </a:r>
                <a:r>
                  <a:rPr lang="ru-RU" sz="2800" i="1" dirty="0" smtClean="0"/>
                  <a:t>частые</a:t>
                </a:r>
                <a:r>
                  <a:rPr lang="en-US" sz="2800" dirty="0" smtClean="0"/>
                  <a:t> 1-</a:t>
                </a:r>
                <a:r>
                  <a:rPr lang="ru-RU" sz="2800" dirty="0" smtClean="0"/>
                  <a:t>элементные наборы с поддержкой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𝑆𝑢𝑝𝑝𝑜𝑟𝑡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𝑆𝑢𝑝𝑝𝑜𝑟𝑡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  <a:p>
                <a:pPr marL="971550" lvl="1" indent="-514350">
                  <a:buFontTx/>
                  <a:buAutoNum type="arabicPeriod"/>
                </a:pPr>
                <a:r>
                  <a:rPr lang="en-US" sz="2800" dirty="0" smtClean="0"/>
                  <a:t>k=k+1.</a:t>
                </a:r>
                <a:r>
                  <a:rPr lang="ru-RU" sz="2800" dirty="0" smtClean="0"/>
                  <a:t> Если возможно сгенерировать</a:t>
                </a:r>
                <a:r>
                  <a:rPr lang="en-US" sz="2800" dirty="0" smtClean="0"/>
                  <a:t> k-</a:t>
                </a:r>
                <a:r>
                  <a:rPr lang="ru-RU" sz="2800" dirty="0" smtClean="0"/>
                  <a:t>элементные наборы</a:t>
                </a:r>
                <a:r>
                  <a:rPr lang="en-US" sz="2800" dirty="0" smtClean="0"/>
                  <a:t>,</a:t>
                </a:r>
                <a:r>
                  <a:rPr lang="ru-RU" sz="2800" dirty="0" smtClean="0"/>
                  <a:t> то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шаг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3</a:t>
                </a:r>
                <a:r>
                  <a:rPr lang="en-US" sz="2800" dirty="0" smtClean="0"/>
                  <a:t>, </a:t>
                </a:r>
                <a:r>
                  <a:rPr lang="ru-RU" sz="2800" dirty="0" smtClean="0"/>
                  <a:t>иначе - шаг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5</a:t>
                </a:r>
                <a:r>
                  <a:rPr lang="en-US" sz="2800" dirty="0" smtClean="0"/>
                  <a:t>.</a:t>
                </a:r>
                <a:endParaRPr lang="en-US" sz="2800" dirty="0"/>
              </a:p>
              <a:p>
                <a:pPr marL="971550" lvl="1" indent="-514350">
                  <a:buAutoNum type="arabicPeriod"/>
                </a:pPr>
                <a:r>
                  <a:rPr lang="ru-RU" sz="2800" dirty="0" smtClean="0"/>
                  <a:t>Сгенерировать</a:t>
                </a:r>
                <a:r>
                  <a:rPr lang="en-US" sz="2800" dirty="0" smtClean="0"/>
                  <a:t> k-</a:t>
                </a:r>
                <a:r>
                  <a:rPr lang="ru-RU" sz="2800" dirty="0" smtClean="0"/>
                  <a:t>элементные наборы на основе наборов из</a:t>
                </a:r>
                <a:r>
                  <a:rPr lang="en-US" sz="2800" dirty="0" smtClean="0"/>
                  <a:t> (</a:t>
                </a:r>
                <a:r>
                  <a:rPr lang="en-US" sz="2800" dirty="0"/>
                  <a:t>k-1) </a:t>
                </a:r>
                <a:r>
                  <a:rPr lang="ru-RU" sz="2800" dirty="0" smtClean="0"/>
                  <a:t>элементов</a:t>
                </a:r>
                <a:r>
                  <a:rPr lang="en-US" sz="2800" dirty="0" smtClean="0"/>
                  <a:t>.</a:t>
                </a:r>
                <a:endParaRPr lang="en-US" sz="2800" dirty="0"/>
              </a:p>
              <a:p>
                <a:pPr marL="971550" lvl="1" indent="-514350">
                  <a:buAutoNum type="arabicPeriod"/>
                </a:pPr>
                <a:r>
                  <a:rPr lang="ru-RU" sz="2800" dirty="0" smtClean="0"/>
                  <a:t>Вычислить поддержку каждого кандидата и удалить нечастые </a:t>
                </a:r>
                <a:r>
                  <a:rPr lang="en-US" sz="2800" dirty="0" smtClean="0"/>
                  <a:t>k-</a:t>
                </a:r>
                <a:r>
                  <a:rPr lang="ru-RU" sz="2800" dirty="0" smtClean="0"/>
                  <a:t>элементные наборы</a:t>
                </a:r>
                <a:r>
                  <a:rPr lang="en-US" sz="2800" dirty="0" smtClean="0"/>
                  <a:t>. </a:t>
                </a:r>
                <a:r>
                  <a:rPr lang="ru-RU" sz="2800" dirty="0" smtClean="0"/>
                  <a:t>Шаг 2</a:t>
                </a:r>
                <a:r>
                  <a:rPr lang="en-US" sz="2800" dirty="0" smtClean="0"/>
                  <a:t>.</a:t>
                </a:r>
                <a:endParaRPr lang="en-US" sz="2800" dirty="0"/>
              </a:p>
              <a:p>
                <a:pPr marL="971550" lvl="1" indent="-514350">
                  <a:buAutoNum type="arabicPeriod"/>
                </a:pPr>
                <a:r>
                  <a:rPr lang="ru-RU" sz="2800" dirty="0" smtClean="0"/>
                  <a:t>Выдать все результирующие наборы </a:t>
                </a:r>
                <a:r>
                  <a:rPr lang="en-US" sz="2800" dirty="0" smtClean="0"/>
                  <a:t>k</a:t>
                </a:r>
                <a:r>
                  <a:rPr lang="ru-RU" sz="2800" dirty="0" smtClean="0"/>
                  <a:t> элементов для всех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k.</a:t>
                </a:r>
              </a:p>
              <a:p>
                <a:pPr marL="571500" indent="-571500">
                  <a:buAutoNum type="romanUcPeriod"/>
                </a:pPr>
                <a:r>
                  <a:rPr lang="ru-RU" sz="2800" b="1" dirty="0" smtClean="0"/>
                  <a:t>Извлечение из наборов ассоциативных правил</a:t>
                </a:r>
                <a:endParaRPr lang="en-US" sz="2800" b="1" dirty="0" smtClean="0"/>
              </a:p>
              <a:p>
                <a:r>
                  <a:rPr lang="en-US" sz="2800" dirty="0"/>
                  <a:t>	</a:t>
                </a:r>
                <a:r>
                  <a:rPr lang="en-US" sz="2800" dirty="0" smtClean="0"/>
                  <a:t>1. </a:t>
                </a:r>
                <a:r>
                  <a:rPr lang="ru-RU" sz="2800" dirty="0" smtClean="0"/>
                  <a:t>Сгенерировать правила с учетом пороговой достоверности для всех частых наборов</a:t>
                </a: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07" y="1883289"/>
                <a:ext cx="18225084" cy="3585597"/>
              </a:xfrm>
              <a:prstGeom prst="rect">
                <a:avLst/>
              </a:prstGeom>
              <a:blipFill>
                <a:blip r:embed="rId2"/>
                <a:stretch>
                  <a:fillRect l="-602" t="-2721" b="-3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3698941" y="6987404"/>
            <a:ext cx="276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ru-RU" dirty="0" smtClean="0"/>
              <a:t>3</a:t>
            </a:r>
            <a:r>
              <a:rPr lang="en-US" dirty="0" smtClean="0"/>
              <a:t>-</a:t>
            </a:r>
            <a:r>
              <a:rPr lang="ru-RU" dirty="0"/>
              <a:t>элементные наборы</a:t>
            </a:r>
          </a:p>
        </p:txBody>
      </p:sp>
    </p:spTree>
    <p:extLst>
      <p:ext uri="{BB962C8B-B14F-4D97-AF65-F5344CB8AC3E}">
        <p14:creationId xmlns:p14="http://schemas.microsoft.com/office/powerpoint/2010/main" val="260677302"/>
      </p:ext>
    </p:extLst>
  </p:cSld>
  <p:clrMapOvr>
    <a:masterClrMapping/>
  </p:clrMapOvr>
</p:sld>
</file>

<file path=ppt/theme/theme1.xml><?xml version="1.0" encoding="utf-8"?>
<a:theme xmlns:a="http://schemas.openxmlformats.org/drawingml/2006/main" name="DA_Corporate_Template_Unsafe_Case Study Slides">
  <a:themeElements>
    <a:clrScheme name="DataArt Primary Colors">
      <a:dk1>
        <a:srgbClr val="333332"/>
      </a:dk1>
      <a:lt1>
        <a:srgbClr val="FFFFFF"/>
      </a:lt1>
      <a:dk2>
        <a:srgbClr val="333332"/>
      </a:dk2>
      <a:lt2>
        <a:srgbClr val="FFFFFF"/>
      </a:lt2>
      <a:accent1>
        <a:srgbClr val="4EC1E2"/>
      </a:accent1>
      <a:accent2>
        <a:srgbClr val="04A87D"/>
      </a:accent2>
      <a:accent3>
        <a:srgbClr val="D8422D"/>
      </a:accent3>
      <a:accent4>
        <a:srgbClr val="725198"/>
      </a:accent4>
      <a:accent5>
        <a:srgbClr val="F39200"/>
      </a:accent5>
      <a:accent6>
        <a:srgbClr val="F6DD00"/>
      </a:accent6>
      <a:hlink>
        <a:srgbClr val="1E3867"/>
      </a:hlink>
      <a:folHlink>
        <a:srgbClr val="725198"/>
      </a:folHlink>
    </a:clrScheme>
    <a:fontScheme name="DataArt Corporate">
      <a:majorFont>
        <a:latin typeface="DA_FuturaPT Light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A_Corporate_Template_Unsafe_02-AUG-17.potx" id="{490EFD07-DEB2-476F-806F-F99A815A41BA}" vid="{81D8E1FC-C462-4C5F-A219-20BEAFA5B7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4f1242b-5a42-4c30-bdcc-48e883a2b4f2"/>
    <Office_x0020_Location_x0020__x0028_Mutiple_x0029_ xmlns="b4f1242b-5a42-4c30-bdcc-48e883a2b4f2"/>
    <TagsTaxHTField0 xmlns="977dc6d5-9653-4d51-8e02-f77546a274d6">
      <Terms xmlns="http://schemas.microsoft.com/office/infopath/2007/PartnerControls"/>
    </TagsTaxHTField0>
    <Notes0 xmlns="977dc6d5-9653-4d51-8e02-f77546a274d6" xsi:nil="true"/>
    <CategoryTaxHTField0 xmlns="977dc6d5-9653-4d51-8e02-f77546a274d6">
      <Terms xmlns="http://schemas.microsoft.com/office/infopath/2007/PartnerControls"/>
    </CategoryTaxHTField0>
    <IconOverlay xmlns="http://schemas.microsoft.com/sharepoint/v4" xsi:nil="true"/>
    <Language xmlns="a469df5b-4b06-4fa6-8c6c-5b377da7fb94"/>
    <_dlc_DocId xmlns="b4f1242b-5a42-4c30-bdcc-48e883a2b4f2">QYDRV3Q6FSU5-859126139-131</_dlc_DocId>
    <_dlc_DocIdUrl xmlns="b4f1242b-5a42-4c30-bdcc-48e883a2b4f2">
      <Url>https://internal.dataart.com/sites/hrm/_layouts/15/DocIdRedir.aspx?ID=QYDRV3Q6FSU5-859126139-131</Url>
      <Description>QYDRV3Q6FSU5-859126139-131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65385BCB7CBC41ABE446246A438D92" ma:contentTypeVersion="14" ma:contentTypeDescription="Create a new document." ma:contentTypeScope="" ma:versionID="fc276a93ce8f8fd6b689972d03b9c829">
  <xsd:schema xmlns:xsd="http://www.w3.org/2001/XMLSchema" xmlns:xs="http://www.w3.org/2001/XMLSchema" xmlns:p="http://schemas.microsoft.com/office/2006/metadata/properties" xmlns:ns2="b4f1242b-5a42-4c30-bdcc-48e883a2b4f2" xmlns:ns3="977dc6d5-9653-4d51-8e02-f77546a274d6" xmlns:ns4="a469df5b-4b06-4fa6-8c6c-5b377da7fb94" xmlns:ns5="http://schemas.microsoft.com/sharepoint/v4" targetNamespace="http://schemas.microsoft.com/office/2006/metadata/properties" ma:root="true" ma:fieldsID="944c509e43985ae563e87a304d2d8d89" ns2:_="" ns3:_="" ns4:_="" ns5:_="">
    <xsd:import namespace="b4f1242b-5a42-4c30-bdcc-48e883a2b4f2"/>
    <xsd:import namespace="977dc6d5-9653-4d51-8e02-f77546a274d6"/>
    <xsd:import namespace="a469df5b-4b06-4fa6-8c6c-5b377da7fb94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ategoryTaxHTField0" minOccurs="0"/>
                <xsd:element ref="ns2:TaxCatchAll" minOccurs="0"/>
                <xsd:element ref="ns3:TagsTaxHTField0" minOccurs="0"/>
                <xsd:element ref="ns2:Office_x0020_Location_x0020__x0028_Mutiple_x0029_" minOccurs="0"/>
                <xsd:element ref="ns3:Notes0" minOccurs="0"/>
                <xsd:element ref="ns4:Language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f1242b-5a42-4c30-bdcc-48e883a2b4f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3" nillable="true" ma:displayName="Taxonomy Catch All Column" ma:description="" ma:hidden="true" ma:list="{b9d92aa3-f798-4ae1-b07e-0720d4193a8a}" ma:internalName="TaxCatchAll" ma:showField="CatchAllData" ma:web="74eca57b-d804-4710-a591-841490b330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ffice_x0020_Location_x0020__x0028_Mutiple_x0029_" ma:index="16" nillable="true" ma:displayName="Location" ma:internalName="Office_x0020_Location_x0020__x0028_Mutiple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enos Aires"/>
                    <xsd:enumeration value="Dnepropetrovsk"/>
                    <xsd:enumeration value="Kharkov"/>
                    <xsd:enumeration value="Kherson"/>
                    <xsd:enumeration value="Kyiv"/>
                    <xsd:enumeration value="London"/>
                    <xsd:enumeration value="Lublin"/>
                    <xsd:enumeration value="Lviv"/>
                    <xsd:enumeration value="Munich"/>
                    <xsd:enumeration value="NY"/>
                    <xsd:enumeration value="Odessa"/>
                    <xsd:enumeration value="Riga"/>
                    <xsd:enumeration value="Sofia"/>
                    <xsd:enumeration value="St. Petersburg"/>
                    <xsd:enumeration value="Voronezh"/>
                    <xsd:enumeration value="Wroclaw"/>
                    <xsd:enumeration value="Zurich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7dc6d5-9653-4d51-8e02-f77546a274d6" elementFormDefault="qualified">
    <xsd:import namespace="http://schemas.microsoft.com/office/2006/documentManagement/types"/>
    <xsd:import namespace="http://schemas.microsoft.com/office/infopath/2007/PartnerControls"/>
    <xsd:element name="CategoryTaxHTField0" ma:index="12" nillable="true" ma:taxonomy="true" ma:internalName="CategoryTaxHTField0" ma:taxonomyFieldName="Category" ma:displayName="Category" ma:default="" ma:fieldId="{f88bcc70-bdc8-4a87-9093-3255df0e66e2}" ma:taxonomyMulti="true" ma:sspId="ce6ef1d3-f64f-45ae-a172-333ebcbcaffe" ma:termSetId="fd1e558c-ef0a-4cb6-a42c-a6c4829dc91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gsTaxHTField0" ma:index="15" nillable="true" ma:taxonomy="true" ma:internalName="TagsTaxHTField0" ma:taxonomyFieldName="Tags" ma:displayName="Tags" ma:default="" ma:fieldId="{6929fc02-63ba-4f38-8134-fa0c2e7bed79}" ma:taxonomyMulti="true" ma:sspId="ce6ef1d3-f64f-45ae-a172-333ebcbcaffe" ma:termSetId="91034e45-11e0-41cc-8ca6-f07e846b0ba8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Notes0" ma:index="17" nillable="true" ma:displayName="Notes" ma:internalName="Notes0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69df5b-4b06-4fa6-8c6c-5b377da7fb94" elementFormDefault="qualified">
    <xsd:import namespace="http://schemas.microsoft.com/office/2006/documentManagement/types"/>
    <xsd:import namespace="http://schemas.microsoft.com/office/infopath/2007/PartnerControls"/>
    <xsd:element name="Language" ma:index="18" nillable="true" ma:displayName="Language" ma:internalName="Languag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lgarian"/>
                    <xsd:enumeration value="English"/>
                    <xsd:enumeration value="Latvian"/>
                    <xsd:enumeration value="Polish"/>
                    <xsd:enumeration value="Russian"/>
                    <xsd:enumeration value="Spanish"/>
                    <xsd:enumeration value="Ukrainian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9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F77160-7A45-4253-938C-8B0462FE7AA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E98D5A0-B3B8-43C3-970F-77ECDB2F318B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sharepoint/v4"/>
    <ds:schemaRef ds:uri="a469df5b-4b06-4fa6-8c6c-5b377da7fb94"/>
    <ds:schemaRef ds:uri="http://purl.org/dc/elements/1.1/"/>
    <ds:schemaRef ds:uri="http://purl.org/dc/terms/"/>
    <ds:schemaRef ds:uri="http://schemas.microsoft.com/office/infopath/2007/PartnerControls"/>
    <ds:schemaRef ds:uri="977dc6d5-9653-4d51-8e02-f77546a274d6"/>
    <ds:schemaRef ds:uri="b4f1242b-5a42-4c30-bdcc-48e883a2b4f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FEBC6C7-294A-446B-A21B-1846B1FED27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DC52BF3-2489-4D66-A5B4-F6E5D4E29A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f1242b-5a42-4c30-bdcc-48e883a2b4f2"/>
    <ds:schemaRef ds:uri="977dc6d5-9653-4d51-8e02-f77546a274d6"/>
    <ds:schemaRef ds:uri="a469df5b-4b06-4fa6-8c6c-5b377da7fb94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7355</TotalTime>
  <Words>1094</Words>
  <Application>Microsoft Office PowerPoint</Application>
  <PresentationFormat>Произвольный</PresentationFormat>
  <Paragraphs>251</Paragraphs>
  <Slides>19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DA_Corporate_Template_Unsafe_Case Study Slides</vt:lpstr>
      <vt:lpstr>Ассоциативные правила в маркетинге и медицине</vt:lpstr>
      <vt:lpstr>“Data Mining – это процесс поддержки принятия решений, основанных на поиске в данных скрытых закономерностей. Это технология, которая предназначена для поиска в больших объемах данных неочевидных, но объективных и полезных на практике закономерностей”</vt:lpstr>
      <vt:lpstr>Задачи интеллектуального анализа данных</vt:lpstr>
      <vt:lpstr>Ассоциативные правила</vt:lpstr>
      <vt:lpstr>Цель метода ассоциативных правил</vt:lpstr>
      <vt:lpstr>Confidence</vt:lpstr>
      <vt:lpstr>Lift</vt:lpstr>
      <vt:lpstr>Сравнение Confidence и Lift на примере</vt:lpstr>
      <vt:lpstr>Алгоритм Apriori</vt:lpstr>
      <vt:lpstr>Уменьшение числа кандидатов</vt:lpstr>
      <vt:lpstr>Презентация PowerPoint</vt:lpstr>
      <vt:lpstr>Презентация PowerPoint</vt:lpstr>
      <vt:lpstr>Ассоциативные правила (вывод алгоритма Apriori)</vt:lpstr>
      <vt:lpstr>Медицинский набор данных и маркёры атеросклероза</vt:lpstr>
      <vt:lpstr>Python: обработка категориальных признаков</vt:lpstr>
      <vt:lpstr>Python: обработка числовых признаков</vt:lpstr>
      <vt:lpstr>Пример набора правил</vt:lpstr>
      <vt:lpstr>Построение обобщенных правил</vt:lpstr>
      <vt:lpstr>Секвенциальный анализ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 AI and healthcare</dc:title>
  <dc:creator>User</dc:creator>
  <cp:lastModifiedBy>ira</cp:lastModifiedBy>
  <cp:revision>217</cp:revision>
  <dcterms:created xsi:type="dcterms:W3CDTF">2018-11-09T13:56:56Z</dcterms:created>
  <dcterms:modified xsi:type="dcterms:W3CDTF">2019-03-14T18:22:29Z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0x010100F265385BCB7CBC41ABE446246A438D92</vt:lpwstr>
  </property>
  <property fmtid="{D5CDD505-2E9C-101B-9397-08002B2CF9AE}" pid="3" name="_dlc_DocIdItemGuid">
    <vt:lpwstr>8f7e9969-481f-4671-8921-ae266d38d4e2</vt:lpwstr>
  </property>
</Properties>
</file>