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6" r:id="rId5"/>
    <p:sldId id="258" r:id="rId6"/>
    <p:sldId id="261" r:id="rId7"/>
    <p:sldId id="270" r:id="rId8"/>
    <p:sldId id="259" r:id="rId9"/>
    <p:sldId id="262" r:id="rId10"/>
    <p:sldId id="260" r:id="rId11"/>
    <p:sldId id="263" r:id="rId12"/>
    <p:sldId id="265" r:id="rId13"/>
    <p:sldId id="264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5" r:id="rId29"/>
    <p:sldId id="286" r:id="rId30"/>
    <p:sldId id="292" r:id="rId31"/>
    <p:sldId id="305" r:id="rId32"/>
    <p:sldId id="306" r:id="rId33"/>
    <p:sldId id="294" r:id="rId34"/>
    <p:sldId id="287" r:id="rId35"/>
    <p:sldId id="288" r:id="rId36"/>
    <p:sldId id="289" r:id="rId37"/>
    <p:sldId id="290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68" r:id="rId49"/>
    <p:sldId id="30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onet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Programowanie witryn internetowych </a:t>
            </a:r>
            <a:br>
              <a:rPr lang="pl-PL" sz="3200" dirty="0"/>
            </a:br>
            <a:r>
              <a:rPr lang="pl-PL" sz="3200" dirty="0"/>
              <a:t>i administrowanie serwerami WWW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Szymon Wilczyński</a:t>
            </a:r>
          </a:p>
          <a:p>
            <a:r>
              <a:rPr lang="pl-PL" dirty="0"/>
              <a:t>E-mail: szymon.wilczynski.cku@interia.pl</a:t>
            </a:r>
          </a:p>
        </p:txBody>
      </p:sp>
    </p:spTree>
    <p:extLst>
      <p:ext uri="{BB962C8B-B14F-4D97-AF65-F5344CB8AC3E}">
        <p14:creationId xmlns:p14="http://schemas.microsoft.com/office/powerpoint/2010/main" val="13789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Serwer WWW == Serwer HTTP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Serwer www to program działający na serwerze internetowym</a:t>
            </a:r>
          </a:p>
          <a:p>
            <a:r>
              <a:rPr lang="pl-PL" sz="2800" dirty="0"/>
              <a:t>Serwer www udostępnia dane za pomocą protokołu HTTP, stąd nazywany jest też serwerem HTTP</a:t>
            </a:r>
          </a:p>
        </p:txBody>
      </p:sp>
    </p:spTree>
    <p:extLst>
      <p:ext uri="{BB962C8B-B14F-4D97-AF65-F5344CB8AC3E}">
        <p14:creationId xmlns:p14="http://schemas.microsoft.com/office/powerpoint/2010/main" val="11962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Apache2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Apache2 jest najpopularniejszym obecnie serwerem www</a:t>
            </a:r>
          </a:p>
          <a:p>
            <a:r>
              <a:rPr lang="pl-PL" dirty="0"/>
              <a:t>Cechy serwera Apache2 to m.in.:</a:t>
            </a:r>
          </a:p>
          <a:p>
            <a:pPr lvl="1"/>
            <a:r>
              <a:rPr lang="pl-PL" dirty="0"/>
              <a:t>Bezpieczeństwo</a:t>
            </a:r>
          </a:p>
          <a:p>
            <a:pPr lvl="1"/>
            <a:r>
              <a:rPr lang="pl-PL" dirty="0"/>
              <a:t>Duże możliwości kontroli dostępu</a:t>
            </a:r>
          </a:p>
          <a:p>
            <a:pPr lvl="1"/>
            <a:r>
              <a:rPr lang="pl-PL" dirty="0"/>
              <a:t>Obsługa połączeń szyfrowanych SSL</a:t>
            </a:r>
          </a:p>
          <a:p>
            <a:pPr lvl="1"/>
            <a:r>
              <a:rPr lang="pl-PL" dirty="0"/>
              <a:t>Możliwość wykorzystania interpreterów języków skryptowych PHP, Perl czy </a:t>
            </a:r>
            <a:r>
              <a:rPr lang="pl-PL" dirty="0" err="1"/>
              <a:t>Python</a:t>
            </a:r>
            <a:endParaRPr lang="pl-PL" dirty="0"/>
          </a:p>
          <a:p>
            <a:r>
              <a:rPr lang="pl-PL" dirty="0"/>
              <a:t>Pierwsza oficjalna wersja serwera Apache została udostępniona w kwietniu 1995r, czyli prawie </a:t>
            </a:r>
            <a:r>
              <a:rPr lang="pl-PL" dirty="0" smtClean="0"/>
              <a:t>25 </a:t>
            </a:r>
            <a:r>
              <a:rPr lang="pl-PL" dirty="0"/>
              <a:t>lat temu. Od tego czasu oprogramowanie jest systematycznie rozwijane i ulepszane.</a:t>
            </a:r>
          </a:p>
        </p:txBody>
      </p:sp>
    </p:spTree>
    <p:extLst>
      <p:ext uri="{BB962C8B-B14F-4D97-AF65-F5344CB8AC3E}">
        <p14:creationId xmlns:p14="http://schemas.microsoft.com/office/powerpoint/2010/main" val="21056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PHP – Osobista Strona Domowa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PHP to obiektowy język programowania</a:t>
            </a:r>
          </a:p>
          <a:p>
            <a:r>
              <a:rPr lang="pl-PL" dirty="0"/>
              <a:t>PHP jest wykorzystywany przy tworzeniu witryn internetowych i aplikacji webowych</a:t>
            </a:r>
          </a:p>
          <a:p>
            <a:r>
              <a:rPr lang="pl-PL" dirty="0"/>
              <a:t>Pierwsza wersja PHP została udostępniona w 1994, skrót się wziął z angielskiego Personal Home </a:t>
            </a:r>
            <a:r>
              <a:rPr lang="pl-PL" dirty="0" err="1"/>
              <a:t>Page</a:t>
            </a:r>
            <a:r>
              <a:rPr lang="pl-PL" dirty="0"/>
              <a:t>.</a:t>
            </a:r>
          </a:p>
          <a:p>
            <a:r>
              <a:rPr lang="pl-PL" dirty="0"/>
              <a:t>W 1997 roku PHP zostało przepisane od nowa, zyskując zupełnie nowe możliwości. Projekt został udostępniony jako PHP 3.0.</a:t>
            </a:r>
          </a:p>
          <a:p>
            <a:r>
              <a:rPr lang="pl-PL" dirty="0"/>
              <a:t>Obecnie najnowsza wersja PHP jest oznaczona numerem 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28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Interpreter kodu PHP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Interpreter PHP jest dodawany do serwera www Apache2 w formie dodatkowego modułu.</a:t>
            </a:r>
          </a:p>
          <a:p>
            <a:r>
              <a:rPr lang="pl-PL" dirty="0"/>
              <a:t>Interpreter PHP analizuje kod źródłowy i wyświetla wynik w postaci kodu HTML, który jest następnie przekazywany przez serwer do klienta (przeglądarki)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23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Bazy danych, a witryny internetowe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Większość witryn internetowych opartych na języku PHP pobiera dane do wyświetlenia z baz danych</a:t>
            </a:r>
          </a:p>
          <a:p>
            <a:r>
              <a:rPr lang="pl-PL" dirty="0"/>
              <a:t>W bazie danych zazwyczaj przechowywane są takie dane jak treści podstron, czy dane tabelaryczne (produkty w sklepach internetowych, lista pracowników itp.).</a:t>
            </a:r>
          </a:p>
          <a:p>
            <a:r>
              <a:rPr lang="pl-PL" dirty="0"/>
              <a:t>Bez baz danych praktycznie nie da się tworzyć dużych witryn internetowych, czy systemów zarządzania treścią witryny (tzw. CMS)</a:t>
            </a:r>
          </a:p>
          <a:p>
            <a:r>
              <a:rPr lang="pl-PL" dirty="0"/>
              <a:t>Najpopularniejszymi bazami danych wykorzystywanymi przez witryny internetowe są </a:t>
            </a:r>
            <a:r>
              <a:rPr lang="pl-PL" dirty="0" err="1"/>
              <a:t>MySQL</a:t>
            </a:r>
            <a:r>
              <a:rPr lang="pl-PL" dirty="0"/>
              <a:t>, </a:t>
            </a:r>
            <a:r>
              <a:rPr lang="pl-PL" dirty="0" err="1"/>
              <a:t>PostgreSQL</a:t>
            </a:r>
            <a:r>
              <a:rPr lang="pl-PL" dirty="0"/>
              <a:t> oraz </a:t>
            </a:r>
            <a:r>
              <a:rPr lang="pl-PL" dirty="0" err="1"/>
              <a:t>Oracle</a:t>
            </a:r>
            <a:endParaRPr lang="pl-PL" dirty="0"/>
          </a:p>
          <a:p>
            <a:r>
              <a:rPr lang="pl-PL" dirty="0"/>
              <a:t>Na zajęciach będziemy korzystali z serwera baz danych </a:t>
            </a:r>
            <a:r>
              <a:rPr lang="pl-PL" dirty="0" err="1"/>
              <a:t>MySQL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57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– „język” witryn internetowych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HTML to język oparty na znacznikach wykorzystywany do tworzenia witryn internetowych</a:t>
            </a:r>
          </a:p>
          <a:p>
            <a:r>
              <a:rPr lang="pl-PL" dirty="0"/>
              <a:t>HTML NIE JEST JĘZYKIEM PROGRAMOWANIA.</a:t>
            </a:r>
          </a:p>
          <a:p>
            <a:r>
              <a:rPr lang="pl-PL" dirty="0"/>
              <a:t>HTML opisuje strukturę witryny internetowej poprzez formowanie akapitów, </a:t>
            </a:r>
            <a:r>
              <a:rPr lang="pl-PL" dirty="0" err="1"/>
              <a:t>hiperłączy</a:t>
            </a:r>
            <a:r>
              <a:rPr lang="pl-PL" dirty="0"/>
              <a:t>, tabelek itd.</a:t>
            </a:r>
          </a:p>
          <a:p>
            <a:r>
              <a:rPr lang="pl-PL" dirty="0"/>
              <a:t>HTML jest teoretycznie niezależny od systemu operacyjnego i sprzętu komputerowego. </a:t>
            </a:r>
          </a:p>
          <a:p>
            <a:r>
              <a:rPr lang="pl-PL" dirty="0"/>
              <a:t>Pierwsza oficjalna specyfikacja HTML została udostępniona w 1991 roku i zawierała tylko 22 znaczniki</a:t>
            </a:r>
          </a:p>
          <a:p>
            <a:r>
              <a:rPr lang="pl-PL" dirty="0"/>
              <a:t>Obecnie najnowsza specyfikacja HTML nosi numer </a:t>
            </a:r>
            <a:r>
              <a:rPr lang="pl-PL"/>
              <a:t>5</a:t>
            </a:r>
            <a:r>
              <a:rPr lang="pl-PL" smtClean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22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Komponenty języka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/>
              <a:t>Znaczniki (</a:t>
            </a:r>
            <a:r>
              <a:rPr lang="pl-PL" sz="3600" dirty="0" err="1"/>
              <a:t>tagi</a:t>
            </a:r>
            <a:r>
              <a:rPr lang="pl-PL" sz="3600" dirty="0"/>
              <a:t>)</a:t>
            </a:r>
          </a:p>
          <a:p>
            <a:r>
              <a:rPr lang="pl-PL" sz="3600" dirty="0"/>
              <a:t>Atrybuty znaczników</a:t>
            </a:r>
          </a:p>
          <a:p>
            <a:r>
              <a:rPr lang="pl-PL" sz="3600" dirty="0"/>
              <a:t>Encje</a:t>
            </a:r>
          </a:p>
          <a:p>
            <a:r>
              <a:rPr lang="pl-PL" sz="3600" dirty="0"/>
              <a:t>Deklaracja typu dokumentu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07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Znaczniki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Znaczniki HTML są umieszczane w nawiasach ostrych</a:t>
            </a:r>
          </a:p>
          <a:p>
            <a:r>
              <a:rPr lang="pl-PL" dirty="0"/>
              <a:t>HTML wykorzystuje znaczniki na dwa sposoby:</a:t>
            </a:r>
          </a:p>
          <a:p>
            <a:pPr lvl="1"/>
            <a:r>
              <a:rPr lang="pl-PL" dirty="0"/>
              <a:t>Znaczniki w parach, np.: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&lt;p&gt;To jest akapit&lt;/p&gt;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Gdzie &lt;p&gt; jest otwarciem akapitu, a &lt;/p&gt; jego zamknięciem</a:t>
            </a:r>
            <a:br>
              <a:rPr lang="pl-PL" dirty="0"/>
            </a:br>
            <a:endParaRPr lang="pl-PL" dirty="0"/>
          </a:p>
          <a:p>
            <a:pPr lvl="1"/>
            <a:r>
              <a:rPr lang="pl-PL" dirty="0"/>
              <a:t>Znaczniki pojedyncze, np.: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=„obrazek.jpg”&gt;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Gdzie jeden znacznik &lt;</a:t>
            </a:r>
            <a:r>
              <a:rPr lang="pl-PL" dirty="0" err="1"/>
              <a:t>img</a:t>
            </a:r>
            <a:r>
              <a:rPr lang="pl-PL" dirty="0"/>
              <a:t>&gt; opisuje dołączenie obrazka do dokumentu HTML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04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 znaczników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Atrybuty składają się z par nazwa – wartość i umieszczane są wewnątrz znacznika HTML</a:t>
            </a:r>
          </a:p>
          <a:p>
            <a:r>
              <a:rPr lang="pl-PL" dirty="0"/>
              <a:t>Atrybuty służą do opisywania właściwości lub dodatkowych opcji znacznika</a:t>
            </a:r>
          </a:p>
          <a:p>
            <a:r>
              <a:rPr lang="pl-PL" dirty="0"/>
              <a:t>Składnia atrybutu składa się z nazwy atrybutu oraz wartości umieszczonej w cudzysłowie, tj. nazwa=„wartość”.</a:t>
            </a:r>
          </a:p>
          <a:p>
            <a:r>
              <a:rPr lang="pl-PL" dirty="0"/>
              <a:t>Znacznik może zawierać wiele atrybutów opisujących różne właściwości znacznika.</a:t>
            </a:r>
          </a:p>
          <a:p>
            <a:r>
              <a:rPr lang="pl-PL" dirty="0"/>
              <a:t>Przykład zastosowania atrybutów: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sz="1400" dirty="0"/>
              <a:t>&lt;</a:t>
            </a:r>
            <a:r>
              <a:rPr lang="pl-PL" sz="1400" dirty="0" err="1"/>
              <a:t>img</a:t>
            </a:r>
            <a:r>
              <a:rPr lang="pl-PL" sz="1400" dirty="0"/>
              <a:t> </a:t>
            </a:r>
            <a:r>
              <a:rPr lang="pl-PL" sz="1400" dirty="0" err="1"/>
              <a:t>src</a:t>
            </a:r>
            <a:r>
              <a:rPr lang="pl-PL" sz="1400" dirty="0"/>
              <a:t>=„obrazek.jpg” alt=„Opis obrazka” </a:t>
            </a:r>
            <a:r>
              <a:rPr lang="pl-PL" sz="1400" dirty="0" err="1"/>
              <a:t>width</a:t>
            </a:r>
            <a:r>
              <a:rPr lang="pl-PL" sz="1400" dirty="0"/>
              <a:t>=„500” </a:t>
            </a:r>
            <a:r>
              <a:rPr lang="pl-PL" sz="1400" dirty="0" err="1"/>
              <a:t>height</a:t>
            </a:r>
            <a:r>
              <a:rPr lang="pl-PL" sz="1400" dirty="0"/>
              <a:t>=„200”&gt;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Znacznik &lt;</a:t>
            </a:r>
            <a:r>
              <a:rPr lang="pl-PL" sz="1400" dirty="0" err="1"/>
              <a:t>img</a:t>
            </a:r>
            <a:r>
              <a:rPr lang="pl-PL" sz="1400" dirty="0"/>
              <a:t>&gt; zawiera w sobie atrybuty: atrybut </a:t>
            </a:r>
            <a:r>
              <a:rPr lang="pl-PL" sz="1400" dirty="0" err="1"/>
              <a:t>src</a:t>
            </a:r>
            <a:r>
              <a:rPr lang="pl-PL" sz="1400" dirty="0"/>
              <a:t> opisujący źródło obrazka, atrybut alt, wyświetlający dodatkowy opis obrazka oraz atrybuty </a:t>
            </a:r>
            <a:r>
              <a:rPr lang="pl-PL" sz="1400" dirty="0" err="1"/>
              <a:t>width</a:t>
            </a:r>
            <a:r>
              <a:rPr lang="pl-PL" sz="1400" dirty="0"/>
              <a:t> i </a:t>
            </a:r>
            <a:r>
              <a:rPr lang="pl-PL" sz="1400" dirty="0" err="1"/>
              <a:t>height</a:t>
            </a:r>
            <a:r>
              <a:rPr lang="pl-PL" sz="1400" dirty="0"/>
              <a:t> opisujący wymiary obrazka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69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Encje w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W HTML mamy możliwość wykorzystywania symboli znakowych (encji) za pomocą specjalnych stałych</a:t>
            </a:r>
          </a:p>
          <a:p>
            <a:r>
              <a:rPr lang="pl-PL" sz="2000" dirty="0"/>
              <a:t>Stałe opisujące symbole zostały wprowadzone, aby umożliwić interpretację znaków specjalnych jako znaków zwykłych</a:t>
            </a:r>
          </a:p>
          <a:p>
            <a:r>
              <a:rPr lang="pl-PL" sz="2000" dirty="0"/>
              <a:t>Najbardziej obrazowym przykładem wykorzystania stałych do opisywania symboli jest ostry nawias, który w HTML jest interpretowany jako element znacznika. Aby użyć ostrego nawiasu jako zwykłego znaku, należy użyć stałej &amp;</a:t>
            </a:r>
            <a:r>
              <a:rPr lang="pl-PL" sz="2000" dirty="0" err="1"/>
              <a:t>lt</a:t>
            </a:r>
            <a:r>
              <a:rPr lang="pl-PL" sz="2000" dirty="0"/>
              <a:t>; (np. „dwa &gt; jeden” w HTML należy zapisać „dwa &amp;</a:t>
            </a:r>
            <a:r>
              <a:rPr lang="pl-PL" sz="2000" dirty="0" err="1"/>
              <a:t>lt</a:t>
            </a:r>
            <a:r>
              <a:rPr lang="pl-PL" sz="2000" dirty="0"/>
              <a:t>; jeden”).</a:t>
            </a:r>
          </a:p>
          <a:p>
            <a:r>
              <a:rPr lang="pl-PL" sz="2000" dirty="0"/>
              <a:t>HTML w wersji 4 definiuje listę 252 encji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3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Przerabiany materiał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4000" dirty="0"/>
              <a:t>Serwer www</a:t>
            </a:r>
          </a:p>
          <a:p>
            <a:r>
              <a:rPr lang="pl-PL" sz="4000" dirty="0"/>
              <a:t>HTML</a:t>
            </a:r>
          </a:p>
          <a:p>
            <a:r>
              <a:rPr lang="pl-PL" sz="4000" dirty="0"/>
              <a:t>CSS</a:t>
            </a:r>
          </a:p>
          <a:p>
            <a:r>
              <a:rPr lang="pl-PL" sz="4000" dirty="0"/>
              <a:t>JavaScript</a:t>
            </a:r>
          </a:p>
          <a:p>
            <a:r>
              <a:rPr lang="pl-PL" sz="4000" dirty="0"/>
              <a:t>PHP</a:t>
            </a:r>
          </a:p>
          <a:p>
            <a:r>
              <a:rPr lang="pl-PL" sz="4000" dirty="0"/>
              <a:t>Baza danych MySQL</a:t>
            </a:r>
          </a:p>
        </p:txBody>
      </p:sp>
    </p:spTree>
    <p:extLst>
      <p:ext uri="{BB962C8B-B14F-4D97-AF65-F5344CB8AC3E}">
        <p14:creationId xmlns:p14="http://schemas.microsoft.com/office/powerpoint/2010/main" val="4049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Deklaracja typu dokumentu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Ostatnim elementem języka HTML jest tzw. deklaracja typu dokumentu</a:t>
            </a:r>
          </a:p>
          <a:p>
            <a:r>
              <a:rPr lang="pl-PL" dirty="0"/>
              <a:t>Deklaracja typu dokumentu „mówi” przeglądarce, z którą dokładnie specyfikacją HTML ma do czynienia</a:t>
            </a:r>
          </a:p>
          <a:p>
            <a:r>
              <a:rPr lang="pl-PL" dirty="0"/>
              <a:t>Od zadeklarowanej specyfikacji HTML zależy poprawność interpretowania znaczników przez przeglądarkę, a więc poprawność wyświetlenia witryny internetowej</a:t>
            </a:r>
          </a:p>
          <a:p>
            <a:r>
              <a:rPr lang="pl-PL" dirty="0"/>
              <a:t>Przykłady deklaracji typu dokumentu:</a:t>
            </a:r>
          </a:p>
          <a:p>
            <a:pPr lvl="1"/>
            <a:r>
              <a:rPr lang="pl-PL" sz="1200" dirty="0"/>
              <a:t>&lt;!DOCTYPE </a:t>
            </a:r>
            <a:r>
              <a:rPr lang="pl-PL" sz="1200" dirty="0" err="1"/>
              <a:t>html</a:t>
            </a:r>
            <a:r>
              <a:rPr lang="pl-PL" sz="1200" dirty="0"/>
              <a:t> PUBLIC "-//W3C//DTD HTML 4.01//EN" "http://www.w3.org/TR/html4/strict.dtd"&gt; (HTML4)</a:t>
            </a:r>
          </a:p>
          <a:p>
            <a:pPr lvl="1"/>
            <a:r>
              <a:rPr lang="pl-PL" sz="1200" dirty="0"/>
              <a:t>&lt;!DOCTYPE </a:t>
            </a:r>
            <a:r>
              <a:rPr lang="pl-PL" sz="1200" dirty="0" err="1"/>
              <a:t>html</a:t>
            </a:r>
            <a:r>
              <a:rPr lang="pl-PL" sz="1200" dirty="0"/>
              <a:t>&gt; (HTML5)</a:t>
            </a:r>
          </a:p>
        </p:txBody>
      </p:sp>
    </p:spTree>
    <p:extLst>
      <p:ext uri="{BB962C8B-B14F-4D97-AF65-F5344CB8AC3E}">
        <p14:creationId xmlns:p14="http://schemas.microsoft.com/office/powerpoint/2010/main" val="3893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dokumentu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Dokument HTML składa się z kilku głównych części:</a:t>
            </a:r>
          </a:p>
          <a:p>
            <a:pPr lvl="1"/>
            <a:r>
              <a:rPr lang="pl-PL" sz="2400" dirty="0"/>
              <a:t>Deklaracji typu dokumentu</a:t>
            </a:r>
          </a:p>
          <a:p>
            <a:pPr lvl="1"/>
            <a:r>
              <a:rPr lang="pl-PL" sz="2400" dirty="0"/>
              <a:t>Nagłówka dokumentu (&lt;</a:t>
            </a:r>
            <a:r>
              <a:rPr lang="pl-PL" sz="2400" dirty="0" err="1"/>
              <a:t>head</a:t>
            </a:r>
            <a:r>
              <a:rPr lang="pl-PL" sz="2400" dirty="0"/>
              <a:t>&gt;), który zawiera informacje o kodowaniu znaków, tytule itp.</a:t>
            </a:r>
          </a:p>
          <a:p>
            <a:pPr lvl="1"/>
            <a:r>
              <a:rPr lang="pl-PL" sz="2400" dirty="0"/>
              <a:t>„Ciała” (&lt;body&gt;) dokumentu. Ciało dokumentu </a:t>
            </a:r>
            <a:r>
              <a:rPr lang="pl-PL" sz="2400" dirty="0" err="1"/>
              <a:t>html</a:t>
            </a:r>
            <a:r>
              <a:rPr lang="pl-PL" sz="2400" dirty="0"/>
              <a:t> zawiera treść dokumentu (teksty, zdjęcia, </a:t>
            </a:r>
            <a:r>
              <a:rPr lang="pl-PL" sz="2400" dirty="0" err="1"/>
              <a:t>hiperłącza</a:t>
            </a:r>
            <a:r>
              <a:rPr lang="pl-PL" sz="2400" dirty="0"/>
              <a:t> itd.)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4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dokumentu HTML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Podstawowa struktura pliku </a:t>
            </a:r>
            <a:r>
              <a:rPr lang="pl-PL" sz="2400" dirty="0" err="1"/>
              <a:t>html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/>
              <a:t/>
            </a:r>
            <a:br>
              <a:rPr lang="pl-PL" sz="2400" dirty="0"/>
            </a:br>
            <a:r>
              <a:rPr lang="pl-PL" sz="1400" dirty="0"/>
              <a:t>&lt;!DOCTYPE </a:t>
            </a:r>
            <a:r>
              <a:rPr lang="pl-PL" sz="1400" dirty="0" err="1"/>
              <a:t>html</a:t>
            </a:r>
            <a:r>
              <a:rPr lang="pl-PL" sz="1400" dirty="0"/>
              <a:t>&gt;</a:t>
            </a:r>
            <a:br>
              <a:rPr lang="pl-PL" sz="1400" dirty="0"/>
            </a:br>
            <a:r>
              <a:rPr lang="pl-PL" sz="1400" dirty="0"/>
              <a:t>	&lt;</a:t>
            </a:r>
            <a:r>
              <a:rPr lang="pl-PL" sz="1400" dirty="0" err="1"/>
              <a:t>html</a:t>
            </a:r>
            <a:r>
              <a:rPr lang="pl-PL" sz="1400" dirty="0"/>
              <a:t>&gt;</a:t>
            </a:r>
            <a:br>
              <a:rPr lang="pl-PL" sz="1400" dirty="0"/>
            </a:br>
            <a:r>
              <a:rPr lang="pl-PL" sz="1400" dirty="0"/>
              <a:t>		&lt;</a:t>
            </a:r>
            <a:r>
              <a:rPr lang="pl-PL" sz="1400" dirty="0" err="1"/>
              <a:t>head</a:t>
            </a:r>
            <a:r>
              <a:rPr lang="pl-PL" sz="1400" dirty="0"/>
              <a:t>&gt;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			tutaj umieszczamy informacje nagłówka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		&lt;/</a:t>
            </a:r>
            <a:r>
              <a:rPr lang="pl-PL" sz="1400" dirty="0" err="1"/>
              <a:t>head</a:t>
            </a:r>
            <a:r>
              <a:rPr lang="pl-PL" sz="1400" dirty="0"/>
              <a:t>&gt;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		&lt;body&gt;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             	tutaj umieszczamy treść strony internetowej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		&lt;/body&gt;</a:t>
            </a:r>
            <a:br>
              <a:rPr lang="pl-PL" sz="1400" dirty="0"/>
            </a:b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/>
              <a:t>&lt;/</a:t>
            </a:r>
            <a:r>
              <a:rPr lang="pl-PL" sz="1400" dirty="0" err="1"/>
              <a:t>html</a:t>
            </a:r>
            <a:r>
              <a:rPr lang="pl-PL" sz="1400" dirty="0"/>
              <a:t>&gt;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01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r>
              <a:rPr lang="pl-PL" dirty="0" err="1"/>
              <a:t>html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- akapit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Akapit w </a:t>
            </a:r>
            <a:r>
              <a:rPr lang="pl-PL" dirty="0" err="1"/>
              <a:t>html</a:t>
            </a:r>
            <a:r>
              <a:rPr lang="pl-PL" dirty="0"/>
              <a:t> umieszczamy w parze znaczników &lt;p&gt; i &lt;/p&gt;</a:t>
            </a:r>
          </a:p>
          <a:p>
            <a:r>
              <a:rPr lang="pl-PL" dirty="0"/>
              <a:t>Przykład: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&lt;p&gt;To jest akapit w języku </a:t>
            </a:r>
            <a:r>
              <a:rPr lang="pl-PL" dirty="0" err="1"/>
              <a:t>html</a:t>
            </a:r>
            <a:r>
              <a:rPr lang="pl-PL" dirty="0"/>
              <a:t>.&lt;/p&gt;</a:t>
            </a:r>
            <a:br>
              <a:rPr lang="pl-PL" dirty="0"/>
            </a:br>
            <a:endParaRPr lang="pl-PL" dirty="0"/>
          </a:p>
          <a:p>
            <a:r>
              <a:rPr lang="pl-PL" dirty="0"/>
              <a:t>Znacznik posiada tylko jeden możliwy do ustawienia atrybut, tj. „</a:t>
            </a:r>
            <a:r>
              <a:rPr lang="pl-PL" dirty="0" err="1"/>
              <a:t>align</a:t>
            </a:r>
            <a:r>
              <a:rPr lang="pl-PL" dirty="0"/>
              <a:t>”, który ustawia wyrównanie tekstu (do lewej, do prawej, wycentrowany, wyjustowany). Uwaga! Obecnie do ustawiania wyrównania używa się wyłącznie kaskadowych arkuszy stylów (CSS</a:t>
            </a:r>
            <a:r>
              <a:rPr lang="pl-PL"/>
              <a:t>).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08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r>
              <a:rPr lang="pl-PL" dirty="0" err="1"/>
              <a:t>html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– łamanie tekstu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</a:t>
            </a:r>
            <a:r>
              <a:rPr lang="pl-PL" dirty="0" err="1"/>
              <a:t>html</a:t>
            </a:r>
            <a:r>
              <a:rPr lang="pl-PL" dirty="0"/>
              <a:t> tekst łamiemy pojedynczym znacznikiem &lt;</a:t>
            </a:r>
            <a:r>
              <a:rPr lang="pl-PL" dirty="0" err="1"/>
              <a:t>br</a:t>
            </a:r>
            <a:r>
              <a:rPr lang="pl-PL" dirty="0"/>
              <a:t>&gt; (</a:t>
            </a:r>
            <a:r>
              <a:rPr lang="pl-PL" dirty="0" err="1"/>
              <a:t>break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)</a:t>
            </a:r>
          </a:p>
          <a:p>
            <a:r>
              <a:rPr lang="pl-PL" dirty="0"/>
              <a:t>Przykład: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&lt;p&gt;To jest pierwsza linia akapitu.&lt;</a:t>
            </a:r>
            <a:r>
              <a:rPr lang="pl-PL" dirty="0" err="1"/>
              <a:t>br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To jest druga linia akapitu.&lt;</a:t>
            </a:r>
            <a:r>
              <a:rPr lang="pl-PL" dirty="0" err="1"/>
              <a:t>br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To jest ostatnia linia akapitu.&lt;/p&gt;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4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lista numerowana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73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Listę numerowaną w </a:t>
            </a:r>
            <a:r>
              <a:rPr lang="pl-PL" dirty="0" err="1"/>
              <a:t>html</a:t>
            </a:r>
            <a:r>
              <a:rPr lang="pl-PL" dirty="0"/>
              <a:t> umieszczamy w parach znaczników &lt;</a:t>
            </a:r>
            <a:r>
              <a:rPr lang="pl-PL" dirty="0" err="1"/>
              <a:t>ol</a:t>
            </a:r>
            <a:r>
              <a:rPr lang="pl-PL" dirty="0"/>
              <a:t>&gt; &lt;/</a:t>
            </a:r>
            <a:r>
              <a:rPr lang="pl-PL" dirty="0" err="1"/>
              <a:t>ol</a:t>
            </a:r>
            <a:r>
              <a:rPr lang="pl-PL" dirty="0"/>
              <a:t>&gt; oraz &lt;li&gt; &lt;/li&gt;</a:t>
            </a:r>
          </a:p>
          <a:p>
            <a:pPr>
              <a:lnSpc>
                <a:spcPct val="90000"/>
              </a:lnSpc>
            </a:pPr>
            <a:r>
              <a:rPr lang="pl-PL" dirty="0"/>
              <a:t>Atrybuty: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type</a:t>
            </a:r>
            <a:r>
              <a:rPr lang="pl-PL" dirty="0"/>
              <a:t> – rodzaj numeracji: 1, A, a, I, i</a:t>
            </a:r>
          </a:p>
          <a:p>
            <a:pPr lvl="1">
              <a:lnSpc>
                <a:spcPct val="90000"/>
              </a:lnSpc>
            </a:pPr>
            <a:r>
              <a:rPr lang="pl-PL" b="1" dirty="0"/>
              <a:t>start</a:t>
            </a:r>
            <a:r>
              <a:rPr lang="pl-PL" dirty="0"/>
              <a:t> – numer początkowy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reversed</a:t>
            </a:r>
            <a:r>
              <a:rPr lang="pl-PL" dirty="0"/>
              <a:t> – odwrócone odliczanie (9,8,7)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sz="1500" dirty="0"/>
              <a:t>&lt;</a:t>
            </a:r>
            <a:r>
              <a:rPr lang="pl-PL" sz="1500" dirty="0" err="1"/>
              <a:t>ol</a:t>
            </a:r>
            <a:r>
              <a:rPr lang="pl-PL" sz="1500" dirty="0"/>
              <a:t> start=„10”&gt;</a:t>
            </a:r>
            <a:br>
              <a:rPr lang="pl-PL" sz="1500" dirty="0"/>
            </a:br>
            <a:r>
              <a:rPr lang="pl-PL" sz="1500" dirty="0"/>
              <a:t>&lt;li&gt;Kawa&lt;/li&gt;</a:t>
            </a:r>
            <a:br>
              <a:rPr lang="pl-PL" sz="1500" dirty="0"/>
            </a:br>
            <a:r>
              <a:rPr lang="pl-PL" sz="1500" dirty="0"/>
              <a:t>&lt;li&gt;Herbata&lt;/li&gt;</a:t>
            </a:r>
            <a:br>
              <a:rPr lang="pl-PL" sz="1500" dirty="0"/>
            </a:br>
            <a:r>
              <a:rPr lang="pl-PL" sz="1500" dirty="0"/>
              <a:t>&lt;li&gt;Mleko&lt;/li&gt;</a:t>
            </a:r>
            <a:br>
              <a:rPr lang="pl-PL" sz="1500" dirty="0"/>
            </a:br>
            <a:r>
              <a:rPr lang="pl-PL" sz="1500" dirty="0"/>
              <a:t>&lt;/</a:t>
            </a:r>
            <a:r>
              <a:rPr lang="pl-PL" sz="1500" dirty="0" err="1"/>
              <a:t>ol</a:t>
            </a:r>
            <a:r>
              <a:rPr lang="pl-PL" sz="1500" dirty="0"/>
              <a:t>&gt;</a:t>
            </a:r>
          </a:p>
          <a:p>
            <a:pPr>
              <a:lnSpc>
                <a:spcPct val="90000"/>
              </a:lnSpc>
            </a:pPr>
            <a:r>
              <a:rPr lang="pl-PL" sz="1500" dirty="0"/>
              <a:t>W przeglądarce wynik będzie wyglądał następująco: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pl-PL" sz="1500" dirty="0"/>
              <a:t>Kawa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pl-PL" sz="1500" dirty="0"/>
              <a:t>Herbata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pl-PL" sz="1500" dirty="0"/>
              <a:t>Mleko</a:t>
            </a:r>
            <a:br>
              <a:rPr lang="pl-PL" sz="1500" dirty="0"/>
            </a:br>
            <a:endParaRPr lang="pl-PL" sz="15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78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lista punktowa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Listę punktową w </a:t>
            </a:r>
            <a:r>
              <a:rPr lang="pl-PL" dirty="0" err="1"/>
              <a:t>html</a:t>
            </a:r>
            <a:r>
              <a:rPr lang="pl-PL" dirty="0"/>
              <a:t> umieszczamy w parach znaczników &lt;ul&gt; &lt;/ul&gt; oraz &lt;li&gt; &lt;/li&gt;</a:t>
            </a:r>
          </a:p>
          <a:p>
            <a:pPr>
              <a:lnSpc>
                <a:spcPct val="90000"/>
              </a:lnSpc>
            </a:pPr>
            <a:r>
              <a:rPr lang="pl-PL" dirty="0"/>
              <a:t>Atrybuty: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type</a:t>
            </a:r>
            <a:r>
              <a:rPr lang="pl-PL" dirty="0"/>
              <a:t> – rodzaj </a:t>
            </a:r>
            <a:r>
              <a:rPr lang="pl-PL" dirty="0" err="1"/>
              <a:t>punktora</a:t>
            </a:r>
            <a:r>
              <a:rPr lang="pl-PL" dirty="0"/>
              <a:t>: disc, </a:t>
            </a:r>
            <a:r>
              <a:rPr lang="pl-PL" dirty="0" err="1"/>
              <a:t>square</a:t>
            </a:r>
            <a:r>
              <a:rPr lang="pl-PL" dirty="0"/>
              <a:t>, </a:t>
            </a:r>
            <a:r>
              <a:rPr lang="pl-PL" dirty="0" err="1"/>
              <a:t>circle</a:t>
            </a:r>
            <a:endParaRPr lang="pl-PL" dirty="0"/>
          </a:p>
          <a:p>
            <a:pPr lvl="1"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sz="1500" dirty="0"/>
              <a:t>&lt;ul </a:t>
            </a:r>
            <a:r>
              <a:rPr lang="pl-PL" sz="1500" dirty="0" err="1"/>
              <a:t>type</a:t>
            </a:r>
            <a:r>
              <a:rPr lang="pl-PL" sz="1500" dirty="0"/>
              <a:t>=„</a:t>
            </a:r>
            <a:r>
              <a:rPr lang="pl-PL" sz="1500" dirty="0" err="1"/>
              <a:t>square</a:t>
            </a:r>
            <a:r>
              <a:rPr lang="pl-PL" sz="1500" dirty="0"/>
              <a:t>”&gt;</a:t>
            </a:r>
            <a:br>
              <a:rPr lang="pl-PL" sz="1500" dirty="0"/>
            </a:br>
            <a:r>
              <a:rPr lang="pl-PL" sz="1500" dirty="0"/>
              <a:t>&lt;li&gt;Kawa&lt;/li&gt;</a:t>
            </a:r>
            <a:br>
              <a:rPr lang="pl-PL" sz="1500" dirty="0"/>
            </a:br>
            <a:r>
              <a:rPr lang="pl-PL" sz="1500" dirty="0"/>
              <a:t>&lt;li&gt;Herbata&lt;/li&gt;</a:t>
            </a:r>
            <a:br>
              <a:rPr lang="pl-PL" sz="1500" dirty="0"/>
            </a:br>
            <a:r>
              <a:rPr lang="pl-PL" sz="1500" dirty="0"/>
              <a:t>&lt;li&gt;Mleko&lt;/li&gt;</a:t>
            </a:r>
            <a:br>
              <a:rPr lang="pl-PL" sz="1500" dirty="0"/>
            </a:br>
            <a:r>
              <a:rPr lang="pl-PL" sz="1500" dirty="0"/>
              <a:t>&lt;/ul&gt;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40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pogrubienie, pochylenie, podkreślenie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Do pogrubiania tekstu służy para znaczników &lt;b&gt; oraz &lt;/b&gt;</a:t>
            </a:r>
          </a:p>
          <a:p>
            <a:pPr>
              <a:lnSpc>
                <a:spcPct val="90000"/>
              </a:lnSpc>
            </a:pPr>
            <a:r>
              <a:rPr lang="pl-PL" dirty="0"/>
              <a:t>Do pochylania (kursywa) tekstu służy para znaczników &lt;i&gt; oraz &lt;/i&gt;</a:t>
            </a:r>
          </a:p>
          <a:p>
            <a:pPr>
              <a:lnSpc>
                <a:spcPct val="90000"/>
              </a:lnSpc>
            </a:pPr>
            <a:r>
              <a:rPr lang="pl-PL" dirty="0"/>
              <a:t>Do podkreślania tekstu służy para znaczników &lt;u&gt; oraz &lt;/u&gt;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tekstu pogrubionego: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sz="1600" dirty="0"/>
              <a:t>&lt;b&gt;</a:t>
            </a:r>
            <a:r>
              <a:rPr lang="pl-PL" sz="1600" b="1" dirty="0"/>
              <a:t>Jestem gruby</a:t>
            </a:r>
            <a:r>
              <a:rPr lang="pl-PL" sz="1600" dirty="0"/>
              <a:t>&lt;/b&gt;</a:t>
            </a:r>
            <a:r>
              <a:rPr lang="pl-PL" sz="1600" b="1" dirty="0"/>
              <a:t/>
            </a:r>
            <a:br>
              <a:rPr lang="pl-PL" sz="1600" b="1" dirty="0"/>
            </a:br>
            <a:endParaRPr lang="pl-PL" sz="1600" b="1" dirty="0"/>
          </a:p>
          <a:p>
            <a:pPr>
              <a:lnSpc>
                <a:spcPct val="90000"/>
              </a:lnSpc>
            </a:pPr>
            <a:r>
              <a:rPr lang="pl-PL" dirty="0"/>
              <a:t>Przykład tekstu pogrubionego z podkreśleniem: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sz="1600" dirty="0"/>
              <a:t>&lt;b&gt;&lt;u&gt;</a:t>
            </a:r>
            <a:r>
              <a:rPr lang="pl-PL" sz="1600" b="1" u="sng" dirty="0"/>
              <a:t>Jestem gruby i podkreślony</a:t>
            </a:r>
            <a:r>
              <a:rPr lang="pl-PL" sz="1600" dirty="0"/>
              <a:t>&lt;/u&gt;&lt;/b&gt;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69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zdjęcie w tekście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Zdjęcia w </a:t>
            </a:r>
            <a:r>
              <a:rPr lang="pl-PL" dirty="0" err="1"/>
              <a:t>html</a:t>
            </a:r>
            <a:r>
              <a:rPr lang="pl-PL" dirty="0"/>
              <a:t> umieszczamy za pomocą pojedynczego znacznika &lt;</a:t>
            </a:r>
            <a:r>
              <a:rPr lang="pl-PL" dirty="0" err="1"/>
              <a:t>img</a:t>
            </a:r>
            <a:r>
              <a:rPr lang="pl-PL" dirty="0"/>
              <a:t>&gt;</a:t>
            </a:r>
          </a:p>
          <a:p>
            <a:pPr>
              <a:lnSpc>
                <a:spcPct val="90000"/>
              </a:lnSpc>
            </a:pPr>
            <a:r>
              <a:rPr lang="pl-PL" dirty="0"/>
              <a:t>Atrybuty: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align</a:t>
            </a:r>
            <a:r>
              <a:rPr lang="pl-PL" dirty="0"/>
              <a:t> – umiejscowienie obrazka (top, </a:t>
            </a:r>
            <a:r>
              <a:rPr lang="pl-PL" dirty="0" err="1"/>
              <a:t>bottom</a:t>
            </a:r>
            <a:r>
              <a:rPr lang="pl-PL" dirty="0"/>
              <a:t>, </a:t>
            </a:r>
            <a:r>
              <a:rPr lang="pl-PL" dirty="0" err="1"/>
              <a:t>middle</a:t>
            </a:r>
            <a:r>
              <a:rPr lang="pl-PL" dirty="0"/>
              <a:t>, </a:t>
            </a:r>
            <a:r>
              <a:rPr lang="pl-PL" dirty="0" err="1"/>
              <a:t>left</a:t>
            </a:r>
            <a:r>
              <a:rPr lang="pl-PL" dirty="0"/>
              <a:t>, </a:t>
            </a:r>
            <a:r>
              <a:rPr lang="pl-PL" dirty="0" err="1"/>
              <a:t>right</a:t>
            </a:r>
            <a:r>
              <a:rPr lang="pl-PL" dirty="0"/>
              <a:t>)</a:t>
            </a:r>
          </a:p>
          <a:p>
            <a:pPr lvl="1">
              <a:lnSpc>
                <a:spcPct val="90000"/>
              </a:lnSpc>
            </a:pPr>
            <a:r>
              <a:rPr lang="pl-PL" b="1" dirty="0"/>
              <a:t>alt</a:t>
            </a:r>
            <a:r>
              <a:rPr lang="pl-PL" dirty="0"/>
              <a:t> – tekst alternatywny (wyświetlany w przypadku braku obrazka)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width</a:t>
            </a:r>
            <a:r>
              <a:rPr lang="pl-PL" b="1" dirty="0"/>
              <a:t>, </a:t>
            </a:r>
            <a:r>
              <a:rPr lang="pl-PL" b="1" dirty="0" err="1"/>
              <a:t>height</a:t>
            </a:r>
            <a:r>
              <a:rPr lang="pl-PL" b="1" dirty="0"/>
              <a:t> </a:t>
            </a:r>
            <a:r>
              <a:rPr lang="pl-PL" dirty="0"/>
              <a:t>– szerokość i wysokość w pikselach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src</a:t>
            </a:r>
            <a:r>
              <a:rPr lang="pl-PL" dirty="0"/>
              <a:t> – źródło (</a:t>
            </a:r>
            <a:r>
              <a:rPr lang="pl-PL" dirty="0" err="1"/>
              <a:t>source</a:t>
            </a:r>
            <a:r>
              <a:rPr lang="pl-PL" dirty="0"/>
              <a:t>) obrazka, czyli ścieżka do pliku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hspace</a:t>
            </a:r>
            <a:r>
              <a:rPr lang="pl-PL" dirty="0"/>
              <a:t> – lewy i prawy margines obrazka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vspace</a:t>
            </a:r>
            <a:r>
              <a:rPr lang="pl-PL" dirty="0"/>
              <a:t> – górny i dolny margines obrazka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=„obrazek.jpg” </a:t>
            </a:r>
            <a:r>
              <a:rPr lang="pl-PL" dirty="0" err="1"/>
              <a:t>width</a:t>
            </a:r>
            <a:r>
              <a:rPr lang="pl-PL" dirty="0"/>
              <a:t>=„400” </a:t>
            </a:r>
            <a:r>
              <a:rPr lang="pl-PL" dirty="0" err="1"/>
              <a:t>height</a:t>
            </a:r>
            <a:r>
              <a:rPr lang="pl-PL" dirty="0"/>
              <a:t>=„200” alt=„To jest obrazek”&gt;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41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</a:t>
            </a:r>
            <a:r>
              <a:rPr lang="pl-PL" dirty="0" err="1"/>
              <a:t>hiperłącza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dirty="0" err="1"/>
              <a:t>Hiperłącza</a:t>
            </a:r>
            <a:r>
              <a:rPr lang="pl-PL" dirty="0"/>
              <a:t> w </a:t>
            </a:r>
            <a:r>
              <a:rPr lang="pl-PL" dirty="0" err="1"/>
              <a:t>html</a:t>
            </a:r>
            <a:r>
              <a:rPr lang="pl-PL" dirty="0"/>
              <a:t> umieszczamy za pomocą pary znaczników &lt;a&gt; oraz &lt;/a&gt;</a:t>
            </a:r>
          </a:p>
          <a:p>
            <a:pPr>
              <a:lnSpc>
                <a:spcPct val="90000"/>
              </a:lnSpc>
            </a:pPr>
            <a:r>
              <a:rPr lang="pl-PL" dirty="0"/>
              <a:t>Atrybuty: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href</a:t>
            </a:r>
            <a:r>
              <a:rPr lang="pl-PL" dirty="0"/>
              <a:t> – adres URL, do którego chcemy przenieść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title</a:t>
            </a:r>
            <a:r>
              <a:rPr lang="pl-PL" dirty="0"/>
              <a:t> – tytuł odnośnika</a:t>
            </a:r>
          </a:p>
          <a:p>
            <a:pPr lvl="1">
              <a:lnSpc>
                <a:spcPct val="90000"/>
              </a:lnSpc>
            </a:pPr>
            <a:r>
              <a:rPr lang="pl-PL" b="1" dirty="0"/>
              <a:t>target </a:t>
            </a:r>
            <a:r>
              <a:rPr lang="pl-PL" dirty="0"/>
              <a:t>– docelowe okno przeglądarki:</a:t>
            </a:r>
          </a:p>
          <a:p>
            <a:pPr lvl="2">
              <a:lnSpc>
                <a:spcPct val="90000"/>
              </a:lnSpc>
            </a:pPr>
            <a:r>
              <a:rPr lang="pl-PL" dirty="0"/>
              <a:t>_blank – nowe okno</a:t>
            </a:r>
          </a:p>
          <a:p>
            <a:pPr lvl="2">
              <a:lnSpc>
                <a:spcPct val="90000"/>
              </a:lnSpc>
            </a:pPr>
            <a:r>
              <a:rPr lang="pl-PL" dirty="0"/>
              <a:t>_top – to samo okno przeglądarki, ignoruje ramki</a:t>
            </a:r>
          </a:p>
          <a:p>
            <a:pPr lvl="2">
              <a:lnSpc>
                <a:spcPct val="90000"/>
              </a:lnSpc>
            </a:pPr>
            <a:r>
              <a:rPr lang="pl-PL" dirty="0"/>
              <a:t>_</a:t>
            </a:r>
            <a:r>
              <a:rPr lang="pl-PL" dirty="0" err="1"/>
              <a:t>parent</a:t>
            </a:r>
            <a:r>
              <a:rPr lang="pl-PL" dirty="0"/>
              <a:t> – nadrzędne okno, w przypadku użycia ramek jest to nadrzędna ramka</a:t>
            </a:r>
          </a:p>
          <a:p>
            <a:pPr lvl="2">
              <a:lnSpc>
                <a:spcPct val="90000"/>
              </a:lnSpc>
            </a:pPr>
            <a:r>
              <a:rPr lang="pl-PL" dirty="0"/>
              <a:t>_</a:t>
            </a:r>
            <a:r>
              <a:rPr lang="pl-PL" dirty="0" err="1"/>
              <a:t>self</a:t>
            </a:r>
            <a:r>
              <a:rPr lang="pl-PL" dirty="0"/>
              <a:t> – to samo okno, w przypadku użycia ramek ta sama ramka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>&lt;a </a:t>
            </a:r>
            <a:r>
              <a:rPr lang="pl-PL" dirty="0" err="1"/>
              <a:t>href</a:t>
            </a:r>
            <a:r>
              <a:rPr lang="pl-PL" dirty="0"/>
              <a:t>=„http://www.onet.pl” target=„_blank”&gt;Odnośnik do Onetu&lt;/a&gt;</a:t>
            </a:r>
          </a:p>
          <a:p>
            <a:pPr>
              <a:lnSpc>
                <a:spcPct val="90000"/>
              </a:lnSpc>
            </a:pPr>
            <a:r>
              <a:rPr lang="pl-PL" dirty="0"/>
              <a:t>Wynik w przeglądarce: </a:t>
            </a:r>
            <a:r>
              <a:rPr lang="pl-PL" dirty="0">
                <a:hlinkClick r:id="rId2"/>
              </a:rPr>
              <a:t>Odnośnik do Onetu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6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Wykorzystywane oprogramowanie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Wamp Server - </a:t>
            </a:r>
            <a:r>
              <a:rPr lang="pl-PL" sz="4000" dirty="0">
                <a:sym typeface="Wingdings" panose="05000000000000000000" pitchFamily="2" charset="2"/>
              </a:rPr>
              <a:t>Windows Apache </a:t>
            </a:r>
            <a:r>
              <a:rPr lang="pl-PL" sz="4000" dirty="0" err="1">
                <a:sym typeface="Wingdings" panose="05000000000000000000" pitchFamily="2" charset="2"/>
              </a:rPr>
              <a:t>MySQL</a:t>
            </a:r>
            <a:r>
              <a:rPr lang="pl-PL" sz="4000" dirty="0">
                <a:sym typeface="Wingdings" panose="05000000000000000000" pitchFamily="2" charset="2"/>
              </a:rPr>
              <a:t> PHP</a:t>
            </a:r>
          </a:p>
          <a:p>
            <a:r>
              <a:rPr lang="pl-PL" sz="4000" dirty="0" err="1">
                <a:sym typeface="Wingdings" panose="05000000000000000000" pitchFamily="2" charset="2"/>
              </a:rPr>
              <a:t>Notepad</a:t>
            </a:r>
            <a:r>
              <a:rPr lang="pl-PL" sz="4000">
                <a:sym typeface="Wingdings" panose="05000000000000000000" pitchFamily="2" charset="2"/>
              </a:rPr>
              <a:t>++ </a:t>
            </a:r>
            <a:endParaRPr lang="pl-PL" sz="4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23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warstwy (bloki)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Warstwy w </a:t>
            </a:r>
            <a:r>
              <a:rPr lang="pl-PL" dirty="0" err="1"/>
              <a:t>html</a:t>
            </a:r>
            <a:r>
              <a:rPr lang="pl-PL" dirty="0"/>
              <a:t> umieszczamy za pomocą pary znaczników &lt;div&gt; oraz &lt;/div&gt;</a:t>
            </a:r>
          </a:p>
          <a:p>
            <a:pPr>
              <a:lnSpc>
                <a:spcPct val="90000"/>
              </a:lnSpc>
            </a:pPr>
            <a:r>
              <a:rPr lang="pl-PL" dirty="0"/>
              <a:t>Warstwy służą do umiejscowienia na stronie innych elementów strony (bloków tekstu, zdjęć itd.)</a:t>
            </a:r>
          </a:p>
          <a:p>
            <a:pPr>
              <a:lnSpc>
                <a:spcPct val="90000"/>
              </a:lnSpc>
            </a:pPr>
            <a:r>
              <a:rPr lang="pl-PL" dirty="0"/>
              <a:t>Atrybuty:</a:t>
            </a:r>
          </a:p>
          <a:p>
            <a:pPr lvl="1">
              <a:lnSpc>
                <a:spcPct val="90000"/>
              </a:lnSpc>
            </a:pPr>
            <a:r>
              <a:rPr lang="pl-PL" b="1" dirty="0" err="1"/>
              <a:t>class</a:t>
            </a:r>
            <a:r>
              <a:rPr lang="pl-PL" dirty="0"/>
              <a:t> – klasa arkusza stylów CSS</a:t>
            </a:r>
          </a:p>
          <a:p>
            <a:pPr lvl="1">
              <a:lnSpc>
                <a:spcPct val="90000"/>
              </a:lnSpc>
            </a:pPr>
            <a:r>
              <a:rPr lang="pl-PL" b="1" dirty="0"/>
              <a:t>id </a:t>
            </a:r>
            <a:r>
              <a:rPr lang="pl-PL" dirty="0"/>
              <a:t>– identyfikator warstwy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>&lt;div id=„warstwa1”&gt;Kod HTML&lt;/div&gt;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83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tabelki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Do tworzenia tabelek w </a:t>
            </a:r>
            <a:r>
              <a:rPr lang="pl-PL" dirty="0" err="1"/>
              <a:t>html</a:t>
            </a:r>
            <a:r>
              <a:rPr lang="pl-PL" dirty="0"/>
              <a:t> używamy par znaczników &lt;</a:t>
            </a:r>
            <a:r>
              <a:rPr lang="pl-PL" dirty="0" err="1"/>
              <a:t>table</a:t>
            </a:r>
            <a:r>
              <a:rPr lang="pl-PL" dirty="0"/>
              <a:t>&gt; (ramy tabeli), &lt;</a:t>
            </a:r>
            <a:r>
              <a:rPr lang="pl-PL" dirty="0" err="1"/>
              <a:t>tr</a:t>
            </a:r>
            <a:r>
              <a:rPr lang="pl-PL" dirty="0"/>
              <a:t>&gt; (wiersze) oraz &lt;</a:t>
            </a:r>
            <a:r>
              <a:rPr lang="pl-PL" dirty="0" err="1"/>
              <a:t>td</a:t>
            </a:r>
            <a:r>
              <a:rPr lang="pl-PL" dirty="0"/>
              <a:t>&gt; (komórki)</a:t>
            </a:r>
          </a:p>
          <a:p>
            <a:pPr marL="349758" indent="-285750"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table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&lt;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	&lt;</a:t>
            </a:r>
            <a:r>
              <a:rPr lang="pl-PL" dirty="0" err="1"/>
              <a:t>td</a:t>
            </a:r>
            <a:r>
              <a:rPr lang="pl-PL" dirty="0"/>
              <a:t>&gt;Wiersz 1, kolumna 1&lt;/</a:t>
            </a:r>
            <a:r>
              <a:rPr lang="pl-PL" dirty="0" err="1"/>
              <a:t>td</a:t>
            </a:r>
            <a:r>
              <a:rPr lang="pl-PL" dirty="0"/>
              <a:t>&gt;  &lt;</a:t>
            </a:r>
            <a:r>
              <a:rPr lang="pl-PL" dirty="0" err="1"/>
              <a:t>td</a:t>
            </a:r>
            <a:r>
              <a:rPr lang="pl-PL" dirty="0"/>
              <a:t>&gt;Wiersz 1, kolumna 2&lt;/</a:t>
            </a:r>
            <a:r>
              <a:rPr lang="pl-PL" dirty="0" err="1"/>
              <a:t>td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&lt;/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&lt;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	&lt;</a:t>
            </a:r>
            <a:r>
              <a:rPr lang="pl-PL" dirty="0" err="1"/>
              <a:t>td</a:t>
            </a:r>
            <a:r>
              <a:rPr lang="pl-PL" dirty="0"/>
              <a:t>&gt;Wiersz 2, kolumna 1&lt;/</a:t>
            </a:r>
            <a:r>
              <a:rPr lang="pl-PL" dirty="0" err="1"/>
              <a:t>td</a:t>
            </a:r>
            <a:r>
              <a:rPr lang="pl-PL" dirty="0"/>
              <a:t>&gt;  &lt;</a:t>
            </a:r>
            <a:r>
              <a:rPr lang="pl-PL" dirty="0" err="1"/>
              <a:t>td</a:t>
            </a:r>
            <a:r>
              <a:rPr lang="pl-PL" dirty="0"/>
              <a:t>&gt;Wiersz 2, kolumna 2&lt;/</a:t>
            </a:r>
            <a:r>
              <a:rPr lang="pl-PL" dirty="0" err="1"/>
              <a:t>td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&lt;/</a:t>
            </a:r>
            <a:r>
              <a:rPr lang="pl-PL" dirty="0" err="1"/>
              <a:t>tr</a:t>
            </a:r>
            <a:r>
              <a:rPr lang="pl-PL" dirty="0"/>
              <a:t>&gt;</a:t>
            </a:r>
          </a:p>
          <a:p>
            <a:pPr marL="64008" indent="0">
              <a:lnSpc>
                <a:spcPct val="90000"/>
              </a:lnSpc>
              <a:buNone/>
            </a:pPr>
            <a:r>
              <a:rPr lang="pl-PL" dirty="0"/>
              <a:t>	&lt;/</a:t>
            </a:r>
            <a:r>
              <a:rPr lang="pl-PL" dirty="0" err="1"/>
              <a:t>table</a:t>
            </a:r>
            <a:r>
              <a:rPr lang="pl-PL" dirty="0"/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86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tabelki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758" indent="-285750">
              <a:lnSpc>
                <a:spcPct val="90000"/>
              </a:lnSpc>
            </a:pPr>
            <a:r>
              <a:rPr lang="pl-PL" dirty="0"/>
              <a:t>Wynik w przeglądarce: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36985"/>
              </p:ext>
            </p:extLst>
          </p:nvPr>
        </p:nvGraphicFramePr>
        <p:xfrm>
          <a:off x="911668" y="2856787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 </a:t>
            </a:r>
            <a:br>
              <a:rPr lang="pl-PL" dirty="0"/>
            </a:br>
            <a:r>
              <a:rPr lang="pl-PL" dirty="0"/>
              <a:t>– komentarze w kodzie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Komentarze w kodzie umieszczamy pomiędzy znacznikami &lt;!-– oraz --&gt;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użycia: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&lt;!–- poniżej umieszczam warstwę pierwszą --&gt;</a:t>
            </a:r>
            <a:br>
              <a:rPr lang="pl-PL" dirty="0"/>
            </a:br>
            <a:r>
              <a:rPr lang="pl-PL" dirty="0"/>
              <a:t>&lt;div id=„warstwa1”&gt;Kod HTML&lt;/div&gt;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7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– kaskadowe arkusze stylów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CSS to język służący do opisu wyglądu stron www.</a:t>
            </a:r>
          </a:p>
          <a:p>
            <a:r>
              <a:rPr lang="pl-PL" sz="2400" dirty="0"/>
              <a:t>CSS został opracowany w 1996 roku przez konsorcjum W3C.</a:t>
            </a:r>
          </a:p>
          <a:p>
            <a:r>
              <a:rPr lang="pl-PL" sz="2400" dirty="0"/>
              <a:t>Najnowszą wersją CSS jest wersja trzecia (CSS3).</a:t>
            </a:r>
          </a:p>
          <a:p>
            <a:r>
              <a:rPr lang="pl-PL" sz="2400" dirty="0"/>
              <a:t>Większość nowoczesnych przeglądarek obsługuje już standard CSS3.</a:t>
            </a:r>
          </a:p>
        </p:txBody>
      </p:sp>
    </p:spTree>
    <p:extLst>
      <p:ext uri="{BB962C8B-B14F-4D97-AF65-F5344CB8AC3E}">
        <p14:creationId xmlns:p14="http://schemas.microsoft.com/office/powerpoint/2010/main" val="15866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używać CSS?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Łatwiejsze zarządzanie formatowaniem (wyglądem) znaczników HTML</a:t>
            </a:r>
          </a:p>
          <a:p>
            <a:r>
              <a:rPr lang="pl-PL" sz="2000" dirty="0"/>
              <a:t>Rozdzielenie struktury strony na prezentacyjną i formatującą wygląd</a:t>
            </a:r>
          </a:p>
          <a:p>
            <a:r>
              <a:rPr lang="pl-PL" sz="2000" dirty="0"/>
              <a:t>Wszystkie definicje formatujące wygląd znajdują się w jednym miejscu (tzw. arkuszu), nie są porozrzucane w znacznikach w różnych miejscach kodu</a:t>
            </a:r>
          </a:p>
          <a:p>
            <a:r>
              <a:rPr lang="pl-PL" sz="2000" dirty="0"/>
              <a:t>Większe bezpieczeństwo, CSS nie powoduje błędów w przeglądarkach, w przeciwieństwie do formatowania tekstu za pomocą znaczników HTML</a:t>
            </a:r>
          </a:p>
        </p:txBody>
      </p:sp>
    </p:spTree>
    <p:extLst>
      <p:ext uri="{BB962C8B-B14F-4D97-AF65-F5344CB8AC3E}">
        <p14:creationId xmlns:p14="http://schemas.microsoft.com/office/powerpoint/2010/main" val="23303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Kilka faktów o CSS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000" dirty="0"/>
              <a:t>CSS nie może istnieć samodzielnie, zawsze musi być powiązany z dokumentem HTML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Część poleceń stylów nie jest interpretowana przez niektóre przeglądarki lub jest interpretowana odmiennie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Style formatujące są od dawna stosowane w zaawansowanych edytorach tekstu (Microsoft Word, Open Office Writer itp.)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CSS daje możliwość globalnego zarządzania wyglądem całej witryny internetowej.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97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Przykładowa struktura kodu CSS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Selektor {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       wlasciwosc1: wartosc1;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       wlasciwosc2: wartosc2;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}</a:t>
            </a:r>
          </a:p>
          <a:p>
            <a:pPr marL="537210" lvl="1" indent="0">
              <a:lnSpc>
                <a:spcPct val="90000"/>
              </a:lnSpc>
              <a:buNone/>
            </a:pPr>
            <a:endParaRPr lang="pl-PL" dirty="0"/>
          </a:p>
          <a:p>
            <a:pPr lvl="1">
              <a:lnSpc>
                <a:spcPct val="90000"/>
              </a:lnSpc>
            </a:pPr>
            <a:r>
              <a:rPr lang="pl-PL" dirty="0"/>
              <a:t>Selektorem może być dowolny znacznik HTML, np. p (akapit), </a:t>
            </a:r>
            <a:r>
              <a:rPr lang="pl-PL" dirty="0" err="1"/>
              <a:t>img</a:t>
            </a:r>
            <a:r>
              <a:rPr lang="pl-PL" dirty="0"/>
              <a:t> (obrazek) </a:t>
            </a:r>
            <a:r>
              <a:rPr lang="pl-PL"/>
              <a:t>itd.</a:t>
            </a:r>
            <a:endParaRPr lang="pl-PL" dirty="0"/>
          </a:p>
          <a:p>
            <a:pPr lvl="1">
              <a:lnSpc>
                <a:spcPct val="90000"/>
              </a:lnSpc>
            </a:pPr>
            <a:r>
              <a:rPr lang="pl-PL" dirty="0"/>
              <a:t>Właściwości i ich wartości są z góry określone i opisane w dokumentacji kaskadowych arkuszy stylów.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31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CSS, a formatowanie za pomocą znaczników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pl-PL" dirty="0"/>
              <a:t>Tekst formatowany za pomocą CSS: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p {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font-weight</a:t>
            </a:r>
            <a:r>
              <a:rPr lang="pl-PL" dirty="0"/>
              <a:t>: </a:t>
            </a:r>
            <a:r>
              <a:rPr lang="pl-PL" dirty="0" err="1"/>
              <a:t>bold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font-size:12px;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font</a:t>
            </a:r>
            <a:r>
              <a:rPr lang="pl-PL" dirty="0"/>
              <a:t>-family: </a:t>
            </a:r>
            <a:r>
              <a:rPr lang="pl-PL" dirty="0" err="1"/>
              <a:t>Verdana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green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text-align</a:t>
            </a:r>
            <a:r>
              <a:rPr lang="pl-PL" dirty="0"/>
              <a:t>: </a:t>
            </a:r>
            <a:r>
              <a:rPr lang="pl-PL" dirty="0" err="1"/>
              <a:t>left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&lt;p&gt;Ten tekst jest zielony, pogrubiony, ma wielkość odpowiadającą 12 pikselom, użyta czcionka to </a:t>
            </a:r>
            <a:r>
              <a:rPr lang="pl-PL" dirty="0" err="1"/>
              <a:t>Verdana</a:t>
            </a:r>
            <a:r>
              <a:rPr lang="pl-PL" dirty="0"/>
              <a:t>, tekst jest wyrównany do prawej.&lt;/p&gt;</a:t>
            </a:r>
            <a:br>
              <a:rPr lang="pl-PL" dirty="0"/>
            </a:br>
            <a:endParaRPr lang="pl-PL" dirty="0"/>
          </a:p>
          <a:p>
            <a:pPr lvl="1">
              <a:lnSpc>
                <a:spcPct val="90000"/>
              </a:lnSpc>
            </a:pPr>
            <a:r>
              <a:rPr lang="pl-PL" dirty="0"/>
              <a:t>Tekst sformatowany znacznikami, przy użyciu zdeprecjonowanego znacznika &lt;</a:t>
            </a:r>
            <a:r>
              <a:rPr lang="pl-PL" dirty="0" err="1"/>
              <a:t>font</a:t>
            </a:r>
            <a:r>
              <a:rPr lang="pl-PL" dirty="0"/>
              <a:t>&gt;: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&lt;p </a:t>
            </a:r>
            <a:r>
              <a:rPr lang="pl-PL" dirty="0" err="1"/>
              <a:t>align</a:t>
            </a:r>
            <a:r>
              <a:rPr lang="pl-PL" dirty="0"/>
              <a:t>=„</a:t>
            </a:r>
            <a:r>
              <a:rPr lang="pl-PL" dirty="0" err="1"/>
              <a:t>left</a:t>
            </a:r>
            <a:r>
              <a:rPr lang="pl-PL" dirty="0"/>
              <a:t>”&gt;</a:t>
            </a:r>
            <a:br>
              <a:rPr lang="pl-PL" dirty="0"/>
            </a:br>
            <a:r>
              <a:rPr lang="pl-PL" dirty="0"/>
              <a:t>       &lt;</a:t>
            </a:r>
            <a:r>
              <a:rPr lang="pl-PL" dirty="0" err="1"/>
              <a:t>font</a:t>
            </a:r>
            <a:r>
              <a:rPr lang="pl-PL" dirty="0"/>
              <a:t> </a:t>
            </a:r>
            <a:r>
              <a:rPr lang="pl-PL" dirty="0" err="1"/>
              <a:t>color</a:t>
            </a:r>
            <a:r>
              <a:rPr lang="pl-PL" dirty="0"/>
              <a:t>=„</a:t>
            </a:r>
            <a:r>
              <a:rPr lang="pl-PL" dirty="0" err="1"/>
              <a:t>green</a:t>
            </a:r>
            <a:r>
              <a:rPr lang="pl-PL" dirty="0"/>
              <a:t>” face=„</a:t>
            </a:r>
            <a:r>
              <a:rPr lang="pl-PL" dirty="0" err="1"/>
              <a:t>Verdana</a:t>
            </a:r>
            <a:r>
              <a:rPr lang="pl-PL" dirty="0"/>
              <a:t>” </a:t>
            </a:r>
            <a:r>
              <a:rPr lang="pl-PL" dirty="0" err="1"/>
              <a:t>size</a:t>
            </a:r>
            <a:r>
              <a:rPr lang="pl-PL" dirty="0"/>
              <a:t>=„3”&gt;</a:t>
            </a:r>
            <a:br>
              <a:rPr lang="pl-PL" dirty="0"/>
            </a:br>
            <a:r>
              <a:rPr lang="pl-PL" dirty="0"/>
              <a:t>               &lt;b&gt;Ten tekst jest zielony, pogrubiony, ma wielkość 3 punktów, tj. 12 pikseli, użyta czcionka to </a:t>
            </a:r>
            <a:r>
              <a:rPr lang="pl-PL" dirty="0" err="1"/>
              <a:t>Verdana</a:t>
            </a:r>
            <a:r>
              <a:rPr lang="pl-PL" dirty="0"/>
              <a:t>, tekst jest wyrównany do prawej.&lt;/b&gt;</a:t>
            </a:r>
            <a:br>
              <a:rPr lang="pl-PL" dirty="0"/>
            </a:br>
            <a:r>
              <a:rPr lang="pl-PL" dirty="0"/>
              <a:t>       &lt;/</a:t>
            </a:r>
            <a:r>
              <a:rPr lang="pl-PL" dirty="0" err="1"/>
              <a:t>font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&lt;/p&gt;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4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CSS w kodzie </a:t>
            </a:r>
            <a:r>
              <a:rPr lang="pl-PL" dirty="0" err="1"/>
              <a:t>html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3200" dirty="0"/>
              <a:t>Style lokalne przy znaczniku HTML</a:t>
            </a:r>
          </a:p>
          <a:p>
            <a:pPr>
              <a:lnSpc>
                <a:spcPct val="90000"/>
              </a:lnSpc>
            </a:pPr>
            <a:r>
              <a:rPr lang="pl-PL" sz="3200" dirty="0"/>
              <a:t>Wewnętrzny arkusz styli</a:t>
            </a:r>
          </a:p>
          <a:p>
            <a:pPr>
              <a:lnSpc>
                <a:spcPct val="90000"/>
              </a:lnSpc>
            </a:pPr>
            <a:r>
              <a:rPr lang="pl-PL" sz="3200" dirty="0"/>
              <a:t>Zewnętrzny arkusz styli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39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Kolejność nauki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pl-PL" sz="4000" dirty="0"/>
              <a:t>Serwer www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000" dirty="0"/>
              <a:t>Instalacja i konfiguracja serwera www, </a:t>
            </a:r>
            <a:r>
              <a:rPr lang="pl-PL" sz="4000" dirty="0" err="1"/>
              <a:t>php</a:t>
            </a:r>
            <a:r>
              <a:rPr lang="pl-PL" sz="4000" dirty="0"/>
              <a:t> i serwera baz danych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000" dirty="0"/>
              <a:t>Kod HTML oraz CSS – podstawy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000" dirty="0"/>
              <a:t>Kod JavaScript - podstawy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000" dirty="0"/>
              <a:t>Kod PHP – podstawy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000" dirty="0" smtClean="0"/>
              <a:t>SQL </a:t>
            </a:r>
            <a:r>
              <a:rPr lang="pl-PL" sz="4000" dirty="0"/>
              <a:t>– podstawowe zapytania bazodanowe (MySQL)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000" dirty="0"/>
              <a:t>PHP + MySQL – wykorzystanie kodu do połączenia z bazą danych</a:t>
            </a:r>
          </a:p>
        </p:txBody>
      </p:sp>
    </p:spTree>
    <p:extLst>
      <p:ext uri="{BB962C8B-B14F-4D97-AF65-F5344CB8AC3E}">
        <p14:creationId xmlns:p14="http://schemas.microsoft.com/office/powerpoint/2010/main" val="2853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Style lokalne przy znaczniku </a:t>
            </a:r>
            <a:r>
              <a:rPr lang="pl-PL" dirty="0" err="1"/>
              <a:t>html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dirty="0"/>
              <a:t>Metoda wysoce niezalecana i niewydajna, stosowana w wyjątkowych przypadkach</a:t>
            </a:r>
          </a:p>
          <a:p>
            <a:pPr>
              <a:lnSpc>
                <a:spcPct val="90000"/>
              </a:lnSpc>
            </a:pPr>
            <a:r>
              <a:rPr lang="pl-PL" dirty="0"/>
              <a:t>Do zagnieżdżenia stylu przy znaczniku służy atrybut „style”.</a:t>
            </a:r>
          </a:p>
          <a:p>
            <a:pPr>
              <a:lnSpc>
                <a:spcPct val="90000"/>
              </a:lnSpc>
            </a:pPr>
            <a:r>
              <a:rPr lang="pl-PL" dirty="0"/>
              <a:t>Przy znaczniku można zdefiniować dowolną ilość styli, np. jednocześnie kolor i wielkość czcionki.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stylu umieszczonego przy znaczniku:</a:t>
            </a:r>
            <a:br>
              <a:rPr lang="pl-PL" dirty="0"/>
            </a:br>
            <a:endParaRPr lang="pl-PL" dirty="0"/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&lt;p style=„</a:t>
            </a:r>
            <a:r>
              <a:rPr lang="pl-PL" dirty="0" err="1"/>
              <a:t>text-align:justify;color:red;margin</a:t>
            </a:r>
            <a:r>
              <a:rPr lang="pl-PL" dirty="0"/>
              <a:t>: 10px 50px 0 100px; border-top:1px </a:t>
            </a:r>
            <a:r>
              <a:rPr lang="pl-PL" dirty="0" err="1"/>
              <a:t>dotted</a:t>
            </a:r>
            <a:r>
              <a:rPr lang="pl-PL" dirty="0"/>
              <a:t> </a:t>
            </a:r>
            <a:r>
              <a:rPr lang="pl-PL" dirty="0" err="1"/>
              <a:t>black</a:t>
            </a:r>
            <a:r>
              <a:rPr lang="pl-PL" dirty="0"/>
              <a:t>;”&gt;Jakiś czerwony tekst&lt;/p&gt;</a:t>
            </a:r>
          </a:p>
        </p:txBody>
      </p:sp>
    </p:spTree>
    <p:extLst>
      <p:ext uri="{BB962C8B-B14F-4D97-AF65-F5344CB8AC3E}">
        <p14:creationId xmlns:p14="http://schemas.microsoft.com/office/powerpoint/2010/main" val="6949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Wewnętrzny arkusz stylów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Wewnętrzny arkusz stylów definiuje się bezpośrednio w pliku HTML</a:t>
            </a:r>
          </a:p>
          <a:p>
            <a:pPr>
              <a:lnSpc>
                <a:spcPct val="90000"/>
              </a:lnSpc>
            </a:pPr>
            <a:r>
              <a:rPr lang="pl-PL" dirty="0"/>
              <a:t>Style w wewnętrznym arkuszu stylów muszą być umieszczone pomiędzy znacznikami &lt;style&gt; i &lt;/style&gt;</a:t>
            </a:r>
          </a:p>
          <a:p>
            <a:pPr>
              <a:lnSpc>
                <a:spcPct val="90000"/>
              </a:lnSpc>
            </a:pPr>
            <a:r>
              <a:rPr lang="pl-PL" dirty="0"/>
              <a:t>Arkusz może zawierać style do konkretnych znaczników lub do wszystkich znaczników danego typu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wewnętrznego arkusza:</a:t>
            </a:r>
            <a:br>
              <a:rPr lang="pl-PL" dirty="0"/>
            </a:br>
            <a:endParaRPr lang="pl-PL" dirty="0"/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&lt;style </a:t>
            </a:r>
            <a:r>
              <a:rPr lang="pl-PL" dirty="0" err="1"/>
              <a:t>type</a:t>
            </a:r>
            <a:r>
              <a:rPr lang="pl-PL" dirty="0"/>
              <a:t>=„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css</a:t>
            </a:r>
            <a:r>
              <a:rPr lang="pl-PL" dirty="0"/>
              <a:t>”&gt;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p {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font-weight</a:t>
            </a:r>
            <a:r>
              <a:rPr lang="pl-PL" dirty="0"/>
              <a:t>: </a:t>
            </a:r>
            <a:r>
              <a:rPr lang="pl-PL" dirty="0" err="1"/>
              <a:t>bold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font-size:12px;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font</a:t>
            </a:r>
            <a:r>
              <a:rPr lang="pl-PL" dirty="0"/>
              <a:t>-family: </a:t>
            </a:r>
            <a:r>
              <a:rPr lang="pl-PL" dirty="0" err="1"/>
              <a:t>Verdana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green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text-align</a:t>
            </a:r>
            <a:r>
              <a:rPr lang="pl-PL" dirty="0"/>
              <a:t>: </a:t>
            </a:r>
            <a:r>
              <a:rPr lang="pl-PL" dirty="0" err="1"/>
              <a:t>left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img</a:t>
            </a:r>
            <a:r>
              <a:rPr lang="pl-PL" dirty="0"/>
              <a:t> {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      </a:t>
            </a:r>
            <a:r>
              <a:rPr lang="pl-PL" dirty="0" err="1"/>
              <a:t>border-width</a:t>
            </a:r>
            <a:r>
              <a:rPr lang="pl-PL" dirty="0"/>
              <a:t>: 2px;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border-color</a:t>
            </a:r>
            <a:r>
              <a:rPr lang="pl-PL" dirty="0"/>
              <a:t>: </a:t>
            </a:r>
            <a:r>
              <a:rPr lang="pl-PL" dirty="0" err="1"/>
              <a:t>blue</a:t>
            </a:r>
            <a:r>
              <a:rPr lang="pl-PL" dirty="0"/>
              <a:t>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}</a:t>
            </a:r>
            <a:br>
              <a:rPr lang="pl-PL" dirty="0"/>
            </a:br>
            <a:r>
              <a:rPr lang="pl-PL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195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Zewnętrzny arkusz stylów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Zewnętrzny arkusz stylów definiuje się w zewnętrznym pliku o rozszerzeniu .</a:t>
            </a:r>
            <a:r>
              <a:rPr lang="pl-PL" dirty="0" err="1"/>
              <a:t>css</a:t>
            </a:r>
            <a:r>
              <a:rPr lang="pl-PL" dirty="0"/>
              <a:t>, np. style.css</a:t>
            </a:r>
          </a:p>
          <a:p>
            <a:pPr>
              <a:lnSpc>
                <a:spcPct val="90000"/>
              </a:lnSpc>
            </a:pPr>
            <a:r>
              <a:rPr lang="pl-PL" dirty="0"/>
              <a:t>Arkusz zewnętrzny musi być umieszczony za pomocą znacznika &lt;link&gt;, pomiędzy znacznikami &lt;</a:t>
            </a:r>
            <a:r>
              <a:rPr lang="pl-PL" dirty="0" err="1"/>
              <a:t>head</a:t>
            </a:r>
            <a:r>
              <a:rPr lang="pl-PL" dirty="0"/>
              <a:t>&gt; i &lt;/</a:t>
            </a:r>
            <a:r>
              <a:rPr lang="pl-PL" dirty="0" err="1"/>
              <a:t>head</a:t>
            </a:r>
            <a:r>
              <a:rPr lang="pl-PL" dirty="0"/>
              <a:t>&gt;, wygląda to następująco: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=„</a:t>
            </a:r>
            <a:r>
              <a:rPr lang="pl-PL" dirty="0"/>
              <a:t>s</a:t>
            </a:r>
            <a:r>
              <a:rPr lang="en-US" dirty="0" err="1"/>
              <a:t>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="style.css"&gt;</a:t>
            </a:r>
            <a:endParaRPr lang="pl-PL" dirty="0"/>
          </a:p>
          <a:p>
            <a:pPr>
              <a:lnSpc>
                <a:spcPct val="90000"/>
              </a:lnSpc>
            </a:pPr>
            <a:r>
              <a:rPr lang="pl-PL" dirty="0"/>
              <a:t>Główną zaletą zewnętrznego arkusza stylów jest to, że z jednego arkusza może korzystać wiele plików </a:t>
            </a:r>
            <a:r>
              <a:rPr lang="pl-PL" dirty="0" err="1"/>
              <a:t>html</a:t>
            </a:r>
            <a:r>
              <a:rPr lang="pl-PL" dirty="0"/>
              <a:t>. W ten sposób jednym plikiem możemy zarządzać wyglądem wszystkich plików </a:t>
            </a:r>
            <a:r>
              <a:rPr lang="pl-PL" dirty="0" err="1"/>
              <a:t>html</a:t>
            </a:r>
            <a:r>
              <a:rPr lang="pl-PL" dirty="0"/>
              <a:t> naszej strony internetowej.</a:t>
            </a:r>
          </a:p>
          <a:p>
            <a:pPr>
              <a:lnSpc>
                <a:spcPct val="90000"/>
              </a:lnSpc>
            </a:pPr>
            <a:r>
              <a:rPr lang="pl-PL" dirty="0"/>
              <a:t>Jeden dokument HTML może zawierać dowolną ilość dołączonych arkuszy (plików </a:t>
            </a:r>
            <a:r>
              <a:rPr lang="pl-PL" dirty="0" err="1"/>
              <a:t>css</a:t>
            </a:r>
            <a:r>
              <a:rPr lang="pl-PL" dirty="0"/>
              <a:t>).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zawartości pliku style.css:</a:t>
            </a:r>
            <a:br>
              <a:rPr lang="pl-PL" dirty="0"/>
            </a:br>
            <a:endParaRPr lang="pl-PL" dirty="0"/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p {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font-weight</a:t>
            </a:r>
            <a:r>
              <a:rPr lang="pl-PL" dirty="0"/>
              <a:t>: </a:t>
            </a:r>
            <a:r>
              <a:rPr lang="pl-PL" dirty="0" err="1"/>
              <a:t>bold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font-size:12px;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font</a:t>
            </a:r>
            <a:r>
              <a:rPr lang="pl-PL" dirty="0"/>
              <a:t>-family: </a:t>
            </a:r>
            <a:r>
              <a:rPr lang="pl-PL" dirty="0" err="1"/>
              <a:t>Verdana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green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text-align</a:t>
            </a:r>
            <a:r>
              <a:rPr lang="pl-PL" dirty="0"/>
              <a:t>: </a:t>
            </a:r>
            <a:r>
              <a:rPr lang="pl-PL" dirty="0" err="1"/>
              <a:t>left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img</a:t>
            </a:r>
            <a:r>
              <a:rPr lang="pl-PL" dirty="0"/>
              <a:t> {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      </a:t>
            </a:r>
            <a:r>
              <a:rPr lang="pl-PL" dirty="0" err="1"/>
              <a:t>border-width</a:t>
            </a:r>
            <a:r>
              <a:rPr lang="pl-PL" dirty="0"/>
              <a:t>: 2px;</a:t>
            </a:r>
            <a:br>
              <a:rPr lang="pl-PL" dirty="0"/>
            </a:br>
            <a:r>
              <a:rPr lang="pl-PL" dirty="0"/>
              <a:t>      </a:t>
            </a:r>
            <a:r>
              <a:rPr lang="pl-PL" dirty="0" err="1"/>
              <a:t>border-color</a:t>
            </a:r>
            <a:r>
              <a:rPr lang="pl-PL" dirty="0"/>
              <a:t>: </a:t>
            </a:r>
            <a:r>
              <a:rPr lang="pl-PL" dirty="0" err="1"/>
              <a:t>blue</a:t>
            </a:r>
            <a:r>
              <a:rPr lang="pl-PL" dirty="0"/>
              <a:t>;</a:t>
            </a:r>
          </a:p>
          <a:p>
            <a:pPr marL="537210" lvl="1" indent="0">
              <a:lnSpc>
                <a:spcPct val="90000"/>
              </a:lnSpc>
              <a:buNone/>
            </a:pPr>
            <a:r>
              <a:rPr lang="pl-PL" dirty="0"/>
              <a:t>}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0436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- selektory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dirty="0"/>
              <a:t>Selektory dzielimy na:</a:t>
            </a:r>
          </a:p>
          <a:p>
            <a:pPr lvl="1">
              <a:lnSpc>
                <a:spcPct val="90000"/>
              </a:lnSpc>
            </a:pPr>
            <a:r>
              <a:rPr lang="pl-PL" sz="2400" dirty="0"/>
              <a:t>Znaczniki</a:t>
            </a:r>
          </a:p>
          <a:p>
            <a:pPr lvl="1">
              <a:lnSpc>
                <a:spcPct val="90000"/>
              </a:lnSpc>
            </a:pPr>
            <a:r>
              <a:rPr lang="pl-PL" sz="2400" dirty="0"/>
              <a:t>Klasy</a:t>
            </a:r>
          </a:p>
          <a:p>
            <a:pPr lvl="1">
              <a:lnSpc>
                <a:spcPct val="90000"/>
              </a:lnSpc>
            </a:pPr>
            <a:r>
              <a:rPr lang="pl-PL" sz="2400" dirty="0"/>
              <a:t>Identyfikatory</a:t>
            </a:r>
          </a:p>
          <a:p>
            <a:pPr lvl="1">
              <a:lnSpc>
                <a:spcPct val="90000"/>
              </a:lnSpc>
            </a:pPr>
            <a:r>
              <a:rPr lang="pl-PL" sz="2400" dirty="0" err="1"/>
              <a:t>Pseudoklasy</a:t>
            </a:r>
            <a:endParaRPr lang="pl-PL" sz="2400" dirty="0"/>
          </a:p>
          <a:p>
            <a:pPr>
              <a:lnSpc>
                <a:spcPct val="90000"/>
              </a:lnSpc>
            </a:pPr>
            <a:r>
              <a:rPr lang="pl-PL" sz="2400" dirty="0"/>
              <a:t>Typ selektora wymusza sposób odwołania się do niego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65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Selektor znacznika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Selektor odwołujący się do znacznika HTML powoduje przypisanie właściwości stylu każdemu znacznikowi danego typu</a:t>
            </a:r>
          </a:p>
          <a:p>
            <a:pPr>
              <a:lnSpc>
                <a:spcPct val="90000"/>
              </a:lnSpc>
            </a:pPr>
            <a:r>
              <a:rPr lang="pl-PL" sz="2400" dirty="0"/>
              <a:t>Przykład definicji:</a:t>
            </a:r>
            <a:br>
              <a:rPr lang="pl-PL" sz="2400" dirty="0"/>
            </a:b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/>
              <a:t>p {</a:t>
            </a:r>
            <a:br>
              <a:rPr lang="pl-PL" sz="2400" dirty="0"/>
            </a:br>
            <a:r>
              <a:rPr lang="pl-PL" sz="2400" dirty="0"/>
              <a:t>   </a:t>
            </a:r>
            <a:r>
              <a:rPr lang="pl-PL" sz="2400" dirty="0" err="1"/>
              <a:t>text-align</a:t>
            </a:r>
            <a:r>
              <a:rPr lang="pl-PL" sz="2400" dirty="0"/>
              <a:t>: </a:t>
            </a:r>
            <a:r>
              <a:rPr lang="pl-PL" sz="2400" dirty="0" err="1"/>
              <a:t>justify</a:t>
            </a:r>
            <a:r>
              <a:rPr lang="pl-PL" sz="2400" dirty="0"/>
              <a:t>;</a:t>
            </a:r>
            <a:br>
              <a:rPr lang="pl-PL" sz="2400" dirty="0"/>
            </a:br>
            <a:r>
              <a:rPr lang="pl-PL" sz="2400" dirty="0"/>
              <a:t>   </a:t>
            </a:r>
            <a:r>
              <a:rPr lang="pl-PL" sz="2400" dirty="0" err="1"/>
              <a:t>color</a:t>
            </a:r>
            <a:r>
              <a:rPr lang="pl-PL" sz="2400" dirty="0"/>
              <a:t>: </a:t>
            </a:r>
            <a:r>
              <a:rPr lang="pl-PL" sz="2400" dirty="0" err="1"/>
              <a:t>grey</a:t>
            </a:r>
            <a:r>
              <a:rPr lang="pl-PL" sz="2400" dirty="0"/>
              <a:t>;</a:t>
            </a:r>
            <a:br>
              <a:rPr lang="pl-PL" sz="2400" dirty="0"/>
            </a:br>
            <a:r>
              <a:rPr lang="pl-PL" sz="2400" dirty="0"/>
              <a:t>}</a:t>
            </a:r>
            <a:br>
              <a:rPr lang="pl-PL" sz="2400" dirty="0"/>
            </a:br>
            <a:r>
              <a:rPr lang="pl-PL" sz="2400" dirty="0"/>
              <a:t>a {</a:t>
            </a:r>
            <a:br>
              <a:rPr lang="pl-PL" sz="2400" dirty="0"/>
            </a:br>
            <a:r>
              <a:rPr lang="pl-PL" sz="2400" dirty="0"/>
              <a:t>   </a:t>
            </a:r>
            <a:r>
              <a:rPr lang="pl-PL" sz="2400" dirty="0" err="1"/>
              <a:t>text-decoration</a:t>
            </a:r>
            <a:r>
              <a:rPr lang="pl-PL" sz="2400" dirty="0"/>
              <a:t>: </a:t>
            </a:r>
            <a:r>
              <a:rPr lang="pl-PL" sz="2400" dirty="0" err="1"/>
              <a:t>underline</a:t>
            </a:r>
            <a:r>
              <a:rPr lang="pl-PL" sz="2400" dirty="0"/>
              <a:t>;</a:t>
            </a:r>
            <a:br>
              <a:rPr lang="pl-PL" sz="2400" dirty="0"/>
            </a:br>
            <a:r>
              <a:rPr lang="pl-PL" sz="2400" dirty="0"/>
              <a:t>   </a:t>
            </a:r>
            <a:r>
              <a:rPr lang="pl-PL" sz="2400" dirty="0" err="1"/>
              <a:t>color</a:t>
            </a:r>
            <a:r>
              <a:rPr lang="pl-PL" sz="2400" dirty="0"/>
              <a:t>: </a:t>
            </a:r>
            <a:r>
              <a:rPr lang="pl-PL" sz="2400" dirty="0" err="1"/>
              <a:t>green</a:t>
            </a:r>
            <a:r>
              <a:rPr lang="pl-PL" sz="2400" dirty="0"/>
              <a:t>;</a:t>
            </a:r>
            <a:br>
              <a:rPr lang="pl-PL" sz="2400" dirty="0"/>
            </a:br>
            <a:r>
              <a:rPr lang="pl-PL" sz="2400" dirty="0"/>
              <a:t>}</a:t>
            </a:r>
            <a:br>
              <a:rPr lang="pl-PL" sz="2400" dirty="0"/>
            </a:b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/>
              <a:t>Powyższy przykład spowoduje, że każdy akapit (znacznik p) będzie koloru szarego z wyjustowanym tekstem, a każde </a:t>
            </a:r>
            <a:r>
              <a:rPr lang="pl-PL" sz="2400" dirty="0" err="1"/>
              <a:t>hiperłącze</a:t>
            </a:r>
            <a:r>
              <a:rPr lang="pl-PL" sz="2400" dirty="0"/>
              <a:t> będzie podkreślone i w kolorze zielonym.</a:t>
            </a:r>
          </a:p>
        </p:txBody>
      </p:sp>
    </p:spTree>
    <p:extLst>
      <p:ext uri="{BB962C8B-B14F-4D97-AF65-F5344CB8AC3E}">
        <p14:creationId xmlns:p14="http://schemas.microsoft.com/office/powerpoint/2010/main" val="18380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Selektor klasy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Selektor odwołujący się do klasy stylu powoduje przypisanie właściwości stylu każdemu znacznikowi, który korzysta z klasy.</a:t>
            </a:r>
          </a:p>
          <a:p>
            <a:pPr>
              <a:lnSpc>
                <a:spcPct val="90000"/>
              </a:lnSpc>
            </a:pPr>
            <a:r>
              <a:rPr lang="pl-PL" dirty="0"/>
              <a:t>Klasę w pliku CSS definiujemy za pomocą kropki oraz dowolnej nazwy klasy</a:t>
            </a:r>
          </a:p>
          <a:p>
            <a:pPr>
              <a:lnSpc>
                <a:spcPct val="90000"/>
              </a:lnSpc>
            </a:pPr>
            <a:r>
              <a:rPr lang="pl-PL" dirty="0"/>
              <a:t>Klasa zostaje przypisana do znacznika za pomocą atrybutu „</a:t>
            </a:r>
            <a:r>
              <a:rPr lang="pl-PL" dirty="0" err="1"/>
              <a:t>class</a:t>
            </a:r>
            <a:r>
              <a:rPr lang="pl-PL" dirty="0"/>
              <a:t>”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definicji i użycia: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W pliku CSS: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.</a:t>
            </a:r>
            <a:r>
              <a:rPr lang="pl-PL" dirty="0" err="1"/>
              <a:t>naszaklasa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</a:t>
            </a:r>
            <a:r>
              <a:rPr lang="pl-PL" dirty="0" err="1"/>
              <a:t>text-align</a:t>
            </a:r>
            <a:r>
              <a:rPr lang="pl-PL" dirty="0"/>
              <a:t>: </a:t>
            </a:r>
            <a:r>
              <a:rPr lang="pl-PL" dirty="0" err="1"/>
              <a:t>justify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grey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}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W pliku HTML:</a:t>
            </a:r>
            <a:br>
              <a:rPr lang="pl-PL" dirty="0"/>
            </a:br>
            <a:r>
              <a:rPr lang="pl-PL" dirty="0"/>
              <a:t>&lt;p </a:t>
            </a:r>
            <a:r>
              <a:rPr lang="pl-PL" dirty="0" err="1"/>
              <a:t>class</a:t>
            </a:r>
            <a:r>
              <a:rPr lang="pl-PL" dirty="0"/>
              <a:t>=„</a:t>
            </a:r>
            <a:r>
              <a:rPr lang="pl-PL" dirty="0" err="1"/>
              <a:t>naszaklasa</a:t>
            </a:r>
            <a:r>
              <a:rPr lang="pl-PL" dirty="0"/>
              <a:t>”&gt;Jakiś tekst&lt;/p</a:t>
            </a:r>
            <a:r>
              <a:rPr lang="pl-PL" dirty="0" smtClean="0"/>
              <a:t>&gt;</a:t>
            </a:r>
            <a:br>
              <a:rPr lang="pl-PL" dirty="0" smtClean="0"/>
            </a:br>
            <a:r>
              <a:rPr lang="pl-PL" dirty="0" smtClean="0"/>
              <a:t>&lt;a </a:t>
            </a:r>
            <a:r>
              <a:rPr lang="pl-PL" dirty="0" err="1" smtClean="0"/>
              <a:t>class</a:t>
            </a:r>
            <a:r>
              <a:rPr lang="pl-PL" dirty="0" smtClean="0"/>
              <a:t>=„</a:t>
            </a:r>
            <a:r>
              <a:rPr lang="pl-PL" dirty="0" err="1" smtClean="0"/>
              <a:t>naszaklasa</a:t>
            </a:r>
            <a:r>
              <a:rPr lang="pl-PL" dirty="0" smtClean="0"/>
              <a:t>” </a:t>
            </a:r>
            <a:r>
              <a:rPr lang="pl-PL" dirty="0" err="1" smtClean="0"/>
              <a:t>href</a:t>
            </a:r>
            <a:r>
              <a:rPr lang="pl-PL" smtClean="0"/>
              <a:t>=„http://nk.pl”&gt;Jakiś </a:t>
            </a:r>
            <a:r>
              <a:rPr lang="pl-PL" dirty="0" smtClean="0"/>
              <a:t>inny </a:t>
            </a:r>
            <a:r>
              <a:rPr lang="pl-PL" smtClean="0"/>
              <a:t>tekst&lt;/a&gt;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Powyższy przykład spowoduje, że każdy znacznik ze zdefiniowaną klasą „</a:t>
            </a:r>
            <a:r>
              <a:rPr lang="pl-PL" dirty="0" err="1"/>
              <a:t>naszaklasa</a:t>
            </a:r>
            <a:r>
              <a:rPr lang="pl-PL" dirty="0"/>
              <a:t>” będzie koloru szarego z wyjustowanym tekstem.</a:t>
            </a:r>
          </a:p>
        </p:txBody>
      </p:sp>
    </p:spTree>
    <p:extLst>
      <p:ext uri="{BB962C8B-B14F-4D97-AF65-F5344CB8AC3E}">
        <p14:creationId xmlns:p14="http://schemas.microsoft.com/office/powerpoint/2010/main" val="5521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Selektor identyfikatora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Selektor odwołujący się do identyfikatora stylu powoduje przypisanie właściwości stylu znacznikowi o przypisanym identyfikatorze.</a:t>
            </a:r>
          </a:p>
          <a:p>
            <a:pPr>
              <a:lnSpc>
                <a:spcPct val="90000"/>
              </a:lnSpc>
            </a:pPr>
            <a:r>
              <a:rPr lang="pl-PL" dirty="0"/>
              <a:t>Różnica pomiędzy klasą, a identyfikatorem jest taka, że wiele znaczników może korzystać z jednej klasy, natomiast tylko jeden znacznik może korzystać z danego identyfikatora.</a:t>
            </a:r>
          </a:p>
          <a:p>
            <a:pPr>
              <a:lnSpc>
                <a:spcPct val="90000"/>
              </a:lnSpc>
            </a:pPr>
            <a:r>
              <a:rPr lang="pl-PL" dirty="0"/>
              <a:t>Identyfikator zostaje przypisany do znacznika za pomocą atrybutu „id”</a:t>
            </a:r>
          </a:p>
          <a:p>
            <a:pPr>
              <a:lnSpc>
                <a:spcPct val="90000"/>
              </a:lnSpc>
            </a:pPr>
            <a:r>
              <a:rPr lang="pl-PL" dirty="0"/>
              <a:t>Przykład definicji i użycia: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W pliku CSS: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#</a:t>
            </a:r>
            <a:r>
              <a:rPr lang="pl-PL" dirty="0" err="1"/>
              <a:t>naszaklasa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</a:t>
            </a:r>
            <a:r>
              <a:rPr lang="pl-PL" dirty="0" err="1"/>
              <a:t>text-align</a:t>
            </a:r>
            <a:r>
              <a:rPr lang="pl-PL" dirty="0"/>
              <a:t>: </a:t>
            </a:r>
            <a:r>
              <a:rPr lang="pl-PL" dirty="0" err="1"/>
              <a:t>justify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grey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}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W pliku HTML:</a:t>
            </a:r>
            <a:br>
              <a:rPr lang="pl-PL" dirty="0"/>
            </a:br>
            <a:r>
              <a:rPr lang="pl-PL" dirty="0"/>
              <a:t>&lt;p id=„</a:t>
            </a:r>
            <a:r>
              <a:rPr lang="pl-PL" dirty="0" err="1"/>
              <a:t>naszaklasa</a:t>
            </a:r>
            <a:r>
              <a:rPr lang="pl-PL" dirty="0"/>
              <a:t>”&gt;Jakiś tekst&lt;/p&gt;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Powyższy przykład spowoduje, że znacznik p o identyfikatorze „</a:t>
            </a:r>
            <a:r>
              <a:rPr lang="pl-PL" dirty="0" err="1"/>
              <a:t>naszaklasa</a:t>
            </a:r>
            <a:r>
              <a:rPr lang="pl-PL" dirty="0"/>
              <a:t>” będzie koloru szarego z wyjustowanym tekstem.</a:t>
            </a:r>
          </a:p>
        </p:txBody>
      </p:sp>
    </p:spTree>
    <p:extLst>
      <p:ext uri="{BB962C8B-B14F-4D97-AF65-F5344CB8AC3E}">
        <p14:creationId xmlns:p14="http://schemas.microsoft.com/office/powerpoint/2010/main" val="26060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Pseudoklasy</a:t>
            </a:r>
            <a:r>
              <a:rPr lang="pl-PL" dirty="0"/>
              <a:t> w CSS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dirty="0" err="1"/>
              <a:t>Pseudoklasy</a:t>
            </a:r>
            <a:r>
              <a:rPr lang="pl-PL" dirty="0"/>
              <a:t> są używane do rozpoznania stanu selektora, a nie jego nazwy, np. wykrycie najechania kursorem myszy na link.</a:t>
            </a:r>
          </a:p>
          <a:p>
            <a:pPr>
              <a:lnSpc>
                <a:spcPct val="90000"/>
              </a:lnSpc>
            </a:pPr>
            <a:r>
              <a:rPr lang="pl-PL" dirty="0" err="1"/>
              <a:t>Pseudoklasy</a:t>
            </a:r>
            <a:r>
              <a:rPr lang="pl-PL" dirty="0"/>
              <a:t> są dołączane do selektora za pomocą dwukropka (np. .</a:t>
            </a:r>
            <a:r>
              <a:rPr lang="pl-PL" dirty="0" err="1"/>
              <a:t>menu:hover</a:t>
            </a:r>
            <a:r>
              <a:rPr lang="pl-PL" dirty="0"/>
              <a:t>, gdzie </a:t>
            </a:r>
            <a:r>
              <a:rPr lang="pl-PL" dirty="0" err="1"/>
              <a:t>hover</a:t>
            </a:r>
            <a:r>
              <a:rPr lang="pl-PL" dirty="0"/>
              <a:t> jest </a:t>
            </a:r>
            <a:r>
              <a:rPr lang="pl-PL" dirty="0" err="1"/>
              <a:t>pseudoklasą</a:t>
            </a:r>
            <a:r>
              <a:rPr lang="pl-PL" dirty="0"/>
              <a:t>, a menu klasą)</a:t>
            </a:r>
          </a:p>
          <a:p>
            <a:pPr>
              <a:lnSpc>
                <a:spcPct val="90000"/>
              </a:lnSpc>
            </a:pPr>
            <a:r>
              <a:rPr lang="pl-PL" dirty="0"/>
              <a:t>Najczęściej używaną </a:t>
            </a:r>
            <a:r>
              <a:rPr lang="pl-PL" dirty="0" err="1"/>
              <a:t>pseudoklasą</a:t>
            </a:r>
            <a:r>
              <a:rPr lang="pl-PL" dirty="0"/>
              <a:t> </a:t>
            </a:r>
            <a:r>
              <a:rPr lang="pl-PL" dirty="0" smtClean="0"/>
              <a:t>na poziomie podstawowym jest </a:t>
            </a:r>
            <a:r>
              <a:rPr lang="pl-PL" dirty="0" err="1"/>
              <a:t>pseudoklasa</a:t>
            </a:r>
            <a:r>
              <a:rPr lang="pl-PL" dirty="0"/>
              <a:t> „</a:t>
            </a:r>
            <a:r>
              <a:rPr lang="pl-PL" dirty="0" err="1"/>
              <a:t>hover</a:t>
            </a:r>
            <a:r>
              <a:rPr lang="pl-PL" dirty="0"/>
              <a:t>” stosowana w linku: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a:hover { </a:t>
            </a:r>
            <a:r>
              <a:rPr lang="pl-PL" dirty="0" err="1"/>
              <a:t>color:red</a:t>
            </a:r>
            <a:r>
              <a:rPr lang="pl-PL" dirty="0"/>
              <a:t>; } spowoduje, że po najechaniu myszką na hiperłącze, jego kolor zmieni się na czerwony, a po zdjęciu myszki z hiperłącza, kolor powróci do stanu domyślnego.</a:t>
            </a:r>
          </a:p>
        </p:txBody>
      </p:sp>
    </p:spTree>
    <p:extLst>
      <p:ext uri="{BB962C8B-B14F-4D97-AF65-F5344CB8AC3E}">
        <p14:creationId xmlns:p14="http://schemas.microsoft.com/office/powerpoint/2010/main" val="9338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Instalujemy potrzebne oprogramowanie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Notepad</a:t>
            </a:r>
            <a:r>
              <a:rPr lang="pl-PL" dirty="0"/>
              <a:t>++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Wamp Server (Windows Apache </a:t>
            </a:r>
            <a:r>
              <a:rPr lang="pl-PL" dirty="0" err="1"/>
              <a:t>MySQL</a:t>
            </a:r>
            <a:r>
              <a:rPr lang="pl-PL" dirty="0"/>
              <a:t> PHP)</a:t>
            </a:r>
          </a:p>
        </p:txBody>
      </p:sp>
    </p:spTree>
    <p:extLst>
      <p:ext uri="{BB962C8B-B14F-4D97-AF65-F5344CB8AC3E}">
        <p14:creationId xmlns:p14="http://schemas.microsoft.com/office/powerpoint/2010/main" val="34678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 wykładu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37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Zasady zaliczenia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Zaliczenie w formie praktycznego zadania, polegającego na:</a:t>
            </a:r>
          </a:p>
          <a:p>
            <a:pPr lvl="1"/>
            <a:r>
              <a:rPr lang="pl-PL" sz="2200" dirty="0"/>
              <a:t>Przygotowanie witryny internetowej w oparciu o PHP i MySQL na podstawie dostarczonych wytycznych</a:t>
            </a:r>
          </a:p>
          <a:p>
            <a:r>
              <a:rPr lang="pl-PL" sz="2200" dirty="0"/>
              <a:t>Czas na wykonanie zadania: 2 godziny 15 minut (3x45 minut)</a:t>
            </a:r>
          </a:p>
        </p:txBody>
      </p:sp>
    </p:spTree>
    <p:extLst>
      <p:ext uri="{BB962C8B-B14F-4D97-AF65-F5344CB8AC3E}">
        <p14:creationId xmlns:p14="http://schemas.microsoft.com/office/powerpoint/2010/main" val="16132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prowadzenia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Wykład</a:t>
            </a:r>
          </a:p>
          <a:p>
            <a:r>
              <a:rPr lang="pl-PL" sz="4400" dirty="0"/>
              <a:t>Ćwiczenia praktyczne</a:t>
            </a:r>
          </a:p>
        </p:txBody>
      </p:sp>
    </p:spTree>
    <p:extLst>
      <p:ext uri="{BB962C8B-B14F-4D97-AF65-F5344CB8AC3E}">
        <p14:creationId xmlns:p14="http://schemas.microsoft.com/office/powerpoint/2010/main" val="29718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2545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klient - serwer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Architektura klient – serwer umożliwia podział zadań do wykonania</a:t>
            </a:r>
          </a:p>
          <a:p>
            <a:r>
              <a:rPr lang="pl-PL" sz="3200" dirty="0"/>
              <a:t>Klient zgłasza do serwera żądanie obsługi lub zasobu znajdującego się na serwerze</a:t>
            </a:r>
          </a:p>
          <a:p>
            <a:r>
              <a:rPr lang="pl-PL" sz="3200" dirty="0"/>
              <a:t>Serwer na żądanie obsługuje klienta lub udostępnia mu zasoby</a:t>
            </a:r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91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klient - serwer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/>
              <a:t>Klient (przeglądarka) wysyła zapytanie do serwera www</a:t>
            </a:r>
          </a:p>
          <a:p>
            <a:pPr>
              <a:buFont typeface="+mj-lt"/>
              <a:buAutoNum type="arabicPeriod"/>
            </a:pPr>
            <a:r>
              <a:rPr lang="pl-PL" dirty="0"/>
              <a:t>Do zadań serwera www należy wysłanie zasobów, o które prosi klient. W zależności od rodzaju witryny internetowej, może to być:</a:t>
            </a:r>
          </a:p>
          <a:p>
            <a:pPr lvl="1"/>
            <a:r>
              <a:rPr lang="pl-PL" dirty="0"/>
              <a:t>Wysłanie kodu HTML i CSS do klienta (przeglądarki)</a:t>
            </a:r>
          </a:p>
          <a:p>
            <a:pPr lvl="1"/>
            <a:r>
              <a:rPr lang="pl-PL" dirty="0"/>
              <a:t>Zinterpretowanie kodu PHP witryny i wysłanie do klienta wyniku w formie kodu HTML i CSS. W tym kroku bardzo często następuje również pobranie danych z serwera bazodanowego.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endParaRPr lang="pl-PL" dirty="0"/>
          </a:p>
        </p:txBody>
      </p:sp>
      <p:graphicFrame>
        <p:nvGraphicFramePr>
          <p:cNvPr id="8" name="Obi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82584"/>
              </p:ext>
            </p:extLst>
          </p:nvPr>
        </p:nvGraphicFramePr>
        <p:xfrm>
          <a:off x="1326253" y="4552707"/>
          <a:ext cx="603091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Image" r:id="rId3" imgW="6031440" imgH="2095200" progId="Photoshop.Image.14">
                  <p:embed/>
                </p:oleObj>
              </mc:Choice>
              <mc:Fallback>
                <p:oleObj name="Image" r:id="rId3" imgW="6031440" imgH="209520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6253" y="4552707"/>
                        <a:ext cx="6030913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1917</Words>
  <Application>Microsoft Office PowerPoint</Application>
  <PresentationFormat>Panoramiczny</PresentationFormat>
  <Paragraphs>272</Paragraphs>
  <Slides>49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5" baseType="lpstr">
      <vt:lpstr>Arial</vt:lpstr>
      <vt:lpstr>Trebuchet MS</vt:lpstr>
      <vt:lpstr>Wingdings</vt:lpstr>
      <vt:lpstr>Wingdings 3</vt:lpstr>
      <vt:lpstr>Faseta</vt:lpstr>
      <vt:lpstr>Image</vt:lpstr>
      <vt:lpstr>Programowanie witryn internetowych  i administrowanie serwerami WWW</vt:lpstr>
      <vt:lpstr>Przerabiany materiał</vt:lpstr>
      <vt:lpstr>Wykorzystywane oprogramowanie</vt:lpstr>
      <vt:lpstr>Kolejność nauki</vt:lpstr>
      <vt:lpstr>Zasady zaliczenia</vt:lpstr>
      <vt:lpstr>Zasady prowadzenia zajęć</vt:lpstr>
      <vt:lpstr>Pytania?</vt:lpstr>
      <vt:lpstr>Architektura klient - serwer</vt:lpstr>
      <vt:lpstr>Architektura klient - serwer</vt:lpstr>
      <vt:lpstr>Serwer WWW == Serwer HTTP</vt:lpstr>
      <vt:lpstr>Apache2</vt:lpstr>
      <vt:lpstr>PHP – Osobista Strona Domowa</vt:lpstr>
      <vt:lpstr>Interpreter kodu PHP</vt:lpstr>
      <vt:lpstr>Bazy danych, a witryny internetowe</vt:lpstr>
      <vt:lpstr>HTML – „język” witryn internetowych</vt:lpstr>
      <vt:lpstr>Komponenty języka HTML</vt:lpstr>
      <vt:lpstr>Znaczniki HTML</vt:lpstr>
      <vt:lpstr>Atrybuty znaczników HTML</vt:lpstr>
      <vt:lpstr>Encje w HTML</vt:lpstr>
      <vt:lpstr>Deklaracja typu dokumentu</vt:lpstr>
      <vt:lpstr>Struktura dokumentu HTML</vt:lpstr>
      <vt:lpstr>Struktura dokumentu HTML</vt:lpstr>
      <vt:lpstr>Podstawowe znaczniki html  - akapit</vt:lpstr>
      <vt:lpstr>Podstawowe znaczniki html  – łamanie tekstu</vt:lpstr>
      <vt:lpstr>Podstawowe znaczniki  – lista numerowana</vt:lpstr>
      <vt:lpstr>Podstawowe znaczniki  – lista punktowa</vt:lpstr>
      <vt:lpstr>Podstawowe znaczniki  – pogrubienie, pochylenie, podkreślenie</vt:lpstr>
      <vt:lpstr>Podstawowe znaczniki  – zdjęcie w tekście</vt:lpstr>
      <vt:lpstr>Podstawowe znaczniki  – hiperłącza</vt:lpstr>
      <vt:lpstr>Podstawowe znaczniki  – warstwy (bloki)</vt:lpstr>
      <vt:lpstr>Podstawowe znaczniki  – tabelki</vt:lpstr>
      <vt:lpstr>Podstawowe znaczniki  – tabelki</vt:lpstr>
      <vt:lpstr>Podstawowe znaczniki  – komentarze w kodzie</vt:lpstr>
      <vt:lpstr>CSS – kaskadowe arkusze stylów</vt:lpstr>
      <vt:lpstr>Po co używać CSS?</vt:lpstr>
      <vt:lpstr>Kilka faktów o CSS</vt:lpstr>
      <vt:lpstr>Przykładowa struktura kodu CSS</vt:lpstr>
      <vt:lpstr>CSS, a formatowanie za pomocą znaczników</vt:lpstr>
      <vt:lpstr>Zagnieżdżanie CSS w kodzie html</vt:lpstr>
      <vt:lpstr>Style lokalne przy znaczniku html</vt:lpstr>
      <vt:lpstr>Wewnętrzny arkusz stylów</vt:lpstr>
      <vt:lpstr>Zewnętrzny arkusz stylów</vt:lpstr>
      <vt:lpstr>CSS - selektory</vt:lpstr>
      <vt:lpstr>Selektor znacznika</vt:lpstr>
      <vt:lpstr>Selektor klasy</vt:lpstr>
      <vt:lpstr>Selektor identyfikatora</vt:lpstr>
      <vt:lpstr>Pseudoklasy w CSS</vt:lpstr>
      <vt:lpstr>Instalujemy potrzebne oprogramowanie</vt:lpstr>
      <vt:lpstr>Koniec wykładu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witryn internetowych  i administrowanie serwerami WWW</dc:title>
  <dc:creator>Szymon Wilczyński</dc:creator>
  <cp:lastModifiedBy>Szymon Wilczyński</cp:lastModifiedBy>
  <cp:revision>83</cp:revision>
  <dcterms:created xsi:type="dcterms:W3CDTF">2014-11-17T10:37:25Z</dcterms:created>
  <dcterms:modified xsi:type="dcterms:W3CDTF">2018-12-03T05:48:27Z</dcterms:modified>
</cp:coreProperties>
</file>