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306" r:id="rId5"/>
    <p:sldId id="295" r:id="rId6"/>
    <p:sldId id="299" r:id="rId7"/>
    <p:sldId id="30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30" r:id="rId45"/>
    <p:sldId id="331" r:id="rId46"/>
    <p:sldId id="332" r:id="rId47"/>
    <p:sldId id="334" r:id="rId48"/>
    <p:sldId id="333" r:id="rId49"/>
    <p:sldId id="335" r:id="rId50"/>
    <p:sldId id="337" r:id="rId51"/>
    <p:sldId id="33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Programowanie witryn internetowych </a:t>
            </a:r>
            <a:br>
              <a:rPr lang="pl-PL" sz="3200" dirty="0"/>
            </a:br>
            <a:r>
              <a:rPr lang="pl-PL" sz="3200" dirty="0"/>
              <a:t>i administrowanie serwerami WWW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Szymon Wilczyński</a:t>
            </a:r>
          </a:p>
          <a:p>
            <a:r>
              <a:rPr lang="pl-PL" dirty="0"/>
              <a:t>E-mail: szymon.wilczynski.cku@interia.pl</a:t>
            </a:r>
          </a:p>
        </p:txBody>
      </p:sp>
    </p:spTree>
    <p:extLst>
      <p:ext uri="{BB962C8B-B14F-4D97-AF65-F5344CB8AC3E}">
        <p14:creationId xmlns:p14="http://schemas.microsoft.com/office/powerpoint/2010/main" val="13789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czego służą formularze?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Zbieranie informacji o użytkownikach strony.</a:t>
            </a:r>
          </a:p>
          <a:p>
            <a:r>
              <a:rPr lang="pl-PL" dirty="0"/>
              <a:t>Zamawianie towarów w sklepach internetowych.</a:t>
            </a:r>
          </a:p>
          <a:p>
            <a:r>
              <a:rPr lang="pl-PL" dirty="0"/>
              <a:t>Forma kontaktu z klientem zamiast standardowego e-maila (formularz kontaktowy).</a:t>
            </a:r>
          </a:p>
          <a:p>
            <a:r>
              <a:rPr lang="pl-PL" dirty="0"/>
              <a:t>Wiele innych czynności związanych ze zbieraniem danych przez stronę WWW.</a:t>
            </a:r>
            <a:endParaRPr lang="pl-PL" sz="1600" dirty="0"/>
          </a:p>
          <a:p>
            <a:pPr marL="6400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5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Ramy formularza HTML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Elementy formularza (pola tekstowe, pola wyboru itd.) muszą być zawarte w tzw. ramach formularza</a:t>
            </a:r>
          </a:p>
          <a:p>
            <a:r>
              <a:rPr lang="pl-PL" dirty="0"/>
              <a:t>Ramy formularza określamy znacznikiem &lt;form&gt;</a:t>
            </a:r>
          </a:p>
          <a:p>
            <a:r>
              <a:rPr lang="pl-PL" dirty="0"/>
              <a:t>Elementy formularza muszą być umieszczone pomiędzy znacznikami &lt;form&gt; i &lt;/form&gt;</a:t>
            </a:r>
          </a:p>
          <a:p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&lt;form </a:t>
            </a:r>
            <a:r>
              <a:rPr lang="pl-PL" dirty="0" err="1"/>
              <a:t>action=„index.php</a:t>
            </a:r>
            <a:r>
              <a:rPr lang="pl-PL" dirty="0"/>
              <a:t>” </a:t>
            </a:r>
            <a:r>
              <a:rPr lang="pl-PL" dirty="0" err="1"/>
              <a:t>method=„post</a:t>
            </a:r>
            <a:r>
              <a:rPr lang="pl-PL" dirty="0"/>
              <a:t>”&gt;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[tutaj umieszczamy elementy formularza]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25847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Rodzaje elementów formularza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117600" y="1700808"/>
            <a:ext cx="7985211" cy="4968552"/>
          </a:xfrm>
        </p:spPr>
        <p:txBody>
          <a:bodyPr>
            <a:normAutofit/>
          </a:bodyPr>
          <a:lstStyle/>
          <a:p>
            <a:r>
              <a:rPr lang="pl-PL" sz="2000" dirty="0"/>
              <a:t>Pole tekstowe jednoliniowe (TEXT).</a:t>
            </a:r>
          </a:p>
          <a:p>
            <a:r>
              <a:rPr lang="pl-PL" sz="2000" dirty="0"/>
              <a:t>Pole tekstowe wieloliniowe (TEXTAREA).</a:t>
            </a:r>
          </a:p>
          <a:p>
            <a:r>
              <a:rPr lang="pl-PL" sz="2000" dirty="0"/>
              <a:t>Pole jednokrotnego wyboru (tylko jedna odpowiedź) (RADIO).</a:t>
            </a:r>
          </a:p>
          <a:p>
            <a:r>
              <a:rPr lang="pl-PL" sz="2000" dirty="0"/>
              <a:t>Pole wielokrotnego wyboru (jedna lub więcej odpowiedzi) (CHECKBOX).</a:t>
            </a:r>
          </a:p>
          <a:p>
            <a:r>
              <a:rPr lang="pl-PL" sz="2000" dirty="0"/>
              <a:t>Lista wyboru (SELECT)</a:t>
            </a:r>
          </a:p>
          <a:p>
            <a:r>
              <a:rPr lang="pl-PL" sz="2000" dirty="0"/>
              <a:t>Dane ukryte (HIDDEN)</a:t>
            </a:r>
          </a:p>
          <a:p>
            <a:r>
              <a:rPr lang="pl-PL" sz="2000" dirty="0"/>
              <a:t>Przycisk zwykły (BUTTON)</a:t>
            </a:r>
          </a:p>
          <a:p>
            <a:r>
              <a:rPr lang="pl-PL" sz="2000" dirty="0"/>
              <a:t>Przycisk czyszczenia formularza (RESET)</a:t>
            </a:r>
          </a:p>
          <a:p>
            <a:r>
              <a:rPr lang="pl-PL" sz="2000" dirty="0"/>
              <a:t>Przycisk wysłania formularza (SUBMIT)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6382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Pole tekstowe jednoliniowe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117600" y="1700808"/>
            <a:ext cx="7968735" cy="4968552"/>
          </a:xfrm>
        </p:spPr>
        <p:txBody>
          <a:bodyPr>
            <a:normAutofit/>
          </a:bodyPr>
          <a:lstStyle/>
          <a:p>
            <a:r>
              <a:rPr lang="pl-PL" dirty="0"/>
              <a:t>Typ "</a:t>
            </a:r>
            <a:r>
              <a:rPr lang="pl-PL" dirty="0" err="1"/>
              <a:t>text</a:t>
            </a:r>
            <a:r>
              <a:rPr lang="pl-PL" dirty="0"/>
              <a:t>" jest podstawowym rodzajem pola tekstowego. Ma ono wysokość jednej linii tekstu i określoną długość. Można do niego wpisywać tekst, który później zostanie wysłany wraz z formularzem.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type=„text</a:t>
            </a:r>
            <a:r>
              <a:rPr lang="pl-PL" dirty="0"/>
              <a:t>” </a:t>
            </a:r>
            <a:r>
              <a:rPr lang="pl-PL" dirty="0" err="1"/>
              <a:t>name=„nazwa_pola</a:t>
            </a:r>
            <a:r>
              <a:rPr lang="pl-PL" dirty="0"/>
              <a:t>”&gt;</a:t>
            </a:r>
            <a:br>
              <a:rPr lang="pl-PL" dirty="0"/>
            </a:br>
            <a:endParaRPr lang="pl-PL" dirty="0"/>
          </a:p>
          <a:p>
            <a:r>
              <a:rPr lang="pl-PL" dirty="0"/>
              <a:t>Dodatkowo jednoliniowe pole tekstowe może mieć różne typy (</a:t>
            </a:r>
            <a:r>
              <a:rPr lang="pl-PL" dirty="0" err="1"/>
              <a:t>type=„rodzaj</a:t>
            </a:r>
            <a:r>
              <a:rPr lang="pl-PL" dirty="0"/>
              <a:t>”), są to m.in.:</a:t>
            </a:r>
          </a:p>
          <a:p>
            <a:pPr lvl="1"/>
            <a:r>
              <a:rPr lang="pl-PL" dirty="0" err="1"/>
              <a:t>password</a:t>
            </a:r>
            <a:r>
              <a:rPr lang="pl-PL" dirty="0"/>
              <a:t> (wpisywany tekst będzie zamaskowany)</a:t>
            </a:r>
          </a:p>
          <a:p>
            <a:pPr lvl="1"/>
            <a:r>
              <a:rPr lang="pl-PL" dirty="0" err="1"/>
              <a:t>number</a:t>
            </a:r>
            <a:r>
              <a:rPr lang="pl-PL" dirty="0"/>
              <a:t> (wymuszana </a:t>
            </a:r>
            <a:r>
              <a:rPr lang="pl-PL"/>
              <a:t>wartość liczbowa)</a:t>
            </a:r>
            <a:endParaRPr lang="pl-PL" dirty="0"/>
          </a:p>
          <a:p>
            <a:pPr lvl="1"/>
            <a:r>
              <a:rPr lang="pl-PL" dirty="0" err="1"/>
              <a:t>url</a:t>
            </a:r>
            <a:r>
              <a:rPr lang="pl-PL" dirty="0"/>
              <a:t> (wymuszany prawidłowy adres URL, czyli strony internetowej)</a:t>
            </a:r>
          </a:p>
          <a:p>
            <a:pPr lvl="1"/>
            <a:r>
              <a:rPr lang="pl-PL" dirty="0"/>
              <a:t>email (wymuszany prawidłowy adres e-mail)</a:t>
            </a:r>
          </a:p>
          <a:p>
            <a:pPr lvl="1"/>
            <a:r>
              <a:rPr lang="pl-PL" dirty="0"/>
              <a:t>z innymi typami pól tekstowych można się zapoznać w dokumentacji HTML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418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Pole tekstowe wieloliniowe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42552" y="1700808"/>
            <a:ext cx="8435546" cy="4968552"/>
          </a:xfrm>
        </p:spPr>
        <p:txBody>
          <a:bodyPr>
            <a:normAutofit/>
          </a:bodyPr>
          <a:lstStyle/>
          <a:p>
            <a:r>
              <a:rPr lang="pl-PL" dirty="0"/>
              <a:t>Wieloliniowe pole tekstowe pozwala na wprowadzenie dłuższego komentarza przez użytkownika.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textarea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textarea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=„</a:t>
            </a:r>
            <a:r>
              <a:rPr lang="pl-PL" dirty="0" err="1"/>
              <a:t>nazwa_pola</a:t>
            </a:r>
            <a:r>
              <a:rPr lang="pl-PL" dirty="0"/>
              <a:t>”&gt;&lt;/</a:t>
            </a:r>
            <a:r>
              <a:rPr lang="pl-PL" dirty="0" err="1"/>
              <a:t>textarea</a:t>
            </a:r>
            <a:r>
              <a:rPr lang="pl-PL" dirty="0"/>
              <a:t>&gt;</a:t>
            </a:r>
            <a:br>
              <a:rPr lang="pl-PL" dirty="0"/>
            </a:br>
            <a:endParaRPr lang="pl-PL" dirty="0"/>
          </a:p>
          <a:p>
            <a:r>
              <a:rPr lang="pl-PL" dirty="0"/>
              <a:t>Pomiędzy znaczniki &lt;</a:t>
            </a:r>
            <a:r>
              <a:rPr lang="pl-PL" dirty="0" err="1"/>
              <a:t>textarea</a:t>
            </a:r>
            <a:r>
              <a:rPr lang="pl-PL" dirty="0"/>
              <a:t>&gt; i &lt;/</a:t>
            </a:r>
            <a:r>
              <a:rPr lang="pl-PL" dirty="0" err="1"/>
              <a:t>textarea</a:t>
            </a:r>
            <a:r>
              <a:rPr lang="pl-PL" dirty="0"/>
              <a:t>&gt; można wpisać tekst, który będzie domyślnie wypełniał pole tekstowe.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507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Pole jednokrotnego wyboru (opcji)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117601" y="1700808"/>
            <a:ext cx="7614508" cy="4968552"/>
          </a:xfrm>
        </p:spPr>
        <p:txBody>
          <a:bodyPr>
            <a:normAutofit/>
          </a:bodyPr>
          <a:lstStyle/>
          <a:p>
            <a:r>
              <a:rPr lang="pl-PL" dirty="0"/>
              <a:t>Pole jednokrotnego wyboru (tzw. Pole opcji) wyświetla okrągłe pole, które można zaznaczyć myszką. W przypadku wielu pól, można zaznaczyć tylko jedno.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type=„radio</a:t>
            </a:r>
            <a:r>
              <a:rPr lang="pl-PL" dirty="0"/>
              <a:t>” </a:t>
            </a:r>
            <a:r>
              <a:rPr lang="pl-PL" dirty="0" err="1"/>
              <a:t>name=„nazwa_grupy</a:t>
            </a:r>
            <a:r>
              <a:rPr lang="pl-PL" dirty="0"/>
              <a:t>” </a:t>
            </a:r>
            <a:r>
              <a:rPr lang="pl-PL" dirty="0" err="1"/>
              <a:t>value=„wartosc</a:t>
            </a:r>
            <a:r>
              <a:rPr lang="pl-PL" dirty="0"/>
              <a:t>”&gt;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839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Pole wielokrotnego wyboru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17839" y="1700808"/>
            <a:ext cx="8320216" cy="4968552"/>
          </a:xfrm>
        </p:spPr>
        <p:txBody>
          <a:bodyPr>
            <a:normAutofit/>
          </a:bodyPr>
          <a:lstStyle/>
          <a:p>
            <a:r>
              <a:rPr lang="pl-PL" dirty="0"/>
              <a:t>Pole wielokrotnego wyboru wyświetla kwadratowe pole, które można zaznaczyć myszką. W przypadku wielu pól, można zaznaczyć wiele odpowiedzi, przy czym koniecznie każda wartość musi być inna.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type=„checkbox</a:t>
            </a:r>
            <a:r>
              <a:rPr lang="pl-PL" dirty="0"/>
              <a:t>” </a:t>
            </a:r>
            <a:r>
              <a:rPr lang="pl-PL" dirty="0" err="1"/>
              <a:t>name=„nazwa_grupy</a:t>
            </a:r>
            <a:r>
              <a:rPr lang="pl-PL" dirty="0"/>
              <a:t>” </a:t>
            </a:r>
            <a:r>
              <a:rPr lang="pl-PL" dirty="0" err="1"/>
              <a:t>value=„wartosc</a:t>
            </a:r>
            <a:r>
              <a:rPr lang="pl-PL" dirty="0"/>
              <a:t>”&gt;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013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Lista rozwijalna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584887" y="1700808"/>
            <a:ext cx="8443784" cy="4968552"/>
          </a:xfrm>
        </p:spPr>
        <p:txBody>
          <a:bodyPr>
            <a:normAutofit/>
          </a:bodyPr>
          <a:lstStyle/>
          <a:p>
            <a:r>
              <a:rPr lang="pl-PL" dirty="0"/>
              <a:t>Lista rozwijalna, zwana również polem kombi, pozwala wybrać jedną (tryb podstawowy) lub kilka (tryb rozszerzony) możliwości z listy wyboru.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select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=„lista”&gt;</a:t>
            </a:r>
            <a:br>
              <a:rPr lang="pl-PL" dirty="0"/>
            </a:br>
            <a:r>
              <a:rPr lang="pl-PL" dirty="0"/>
              <a:t>    &lt;</a:t>
            </a:r>
            <a:r>
              <a:rPr lang="pl-PL" dirty="0" err="1"/>
              <a:t>option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=„”&gt;Wybierz opcję&lt;/</a:t>
            </a:r>
            <a:r>
              <a:rPr lang="pl-PL" dirty="0" err="1"/>
              <a:t>option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    &lt;</a:t>
            </a:r>
            <a:r>
              <a:rPr lang="pl-PL" dirty="0" err="1"/>
              <a:t>option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=„1”&gt;Jeden&lt;/</a:t>
            </a:r>
            <a:r>
              <a:rPr lang="pl-PL" dirty="0" err="1"/>
              <a:t>option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    &lt;</a:t>
            </a:r>
            <a:r>
              <a:rPr lang="pl-PL" dirty="0" err="1"/>
              <a:t>option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=„2”&gt;Dwa&lt;/</a:t>
            </a:r>
            <a:r>
              <a:rPr lang="pl-PL" dirty="0" err="1"/>
              <a:t>option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&lt;/</a:t>
            </a:r>
            <a:r>
              <a:rPr lang="pl-PL" dirty="0" err="1"/>
              <a:t>select</a:t>
            </a:r>
            <a:r>
              <a:rPr lang="pl-PL" dirty="0"/>
              <a:t>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4998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Dane ukryte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91978" y="1700808"/>
            <a:ext cx="8295503" cy="4968552"/>
          </a:xfrm>
        </p:spPr>
        <p:txBody>
          <a:bodyPr>
            <a:normAutofit/>
          </a:bodyPr>
          <a:lstStyle/>
          <a:p>
            <a:r>
              <a:rPr lang="pl-PL" dirty="0"/>
              <a:t>Formularze umożliwiają przesyłanie danych niewidocznych dla użytkownika. Może to być na przykład adres strony internetowej, na której jest umieszczony formularz lub inne, potrzebne dane.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type=„hidden</a:t>
            </a:r>
            <a:r>
              <a:rPr lang="pl-PL" dirty="0"/>
              <a:t>” </a:t>
            </a:r>
            <a:r>
              <a:rPr lang="pl-PL" dirty="0" err="1"/>
              <a:t>name=„zestrony</a:t>
            </a:r>
            <a:r>
              <a:rPr lang="pl-PL" dirty="0"/>
              <a:t>” </a:t>
            </a:r>
            <a:r>
              <a:rPr lang="pl-PL" dirty="0" err="1"/>
              <a:t>value=„Moja</a:t>
            </a:r>
            <a:r>
              <a:rPr lang="pl-PL" dirty="0"/>
              <a:t> strona”&gt;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5255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Przycisk zwyczajny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551936" y="1700808"/>
            <a:ext cx="8419069" cy="4968552"/>
          </a:xfrm>
        </p:spPr>
        <p:txBody>
          <a:bodyPr>
            <a:normAutofit/>
          </a:bodyPr>
          <a:lstStyle/>
          <a:p>
            <a:r>
              <a:rPr lang="pl-PL" dirty="0"/>
              <a:t>Przycisk zwyczajny może zostać dowolnie oprogramowany za pomocą języka </a:t>
            </a:r>
            <a:r>
              <a:rPr lang="pl-PL" dirty="0" err="1"/>
              <a:t>JavaScript</a:t>
            </a:r>
            <a:r>
              <a:rPr lang="pl-PL" dirty="0"/>
              <a:t>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type=„button</a:t>
            </a:r>
            <a:r>
              <a:rPr lang="pl-PL" dirty="0"/>
              <a:t>” </a:t>
            </a:r>
            <a:r>
              <a:rPr lang="pl-PL" dirty="0" err="1"/>
              <a:t>value=„Jestem</a:t>
            </a:r>
            <a:r>
              <a:rPr lang="pl-PL" dirty="0"/>
              <a:t> przyciskiem”&gt;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6053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Dzisiejsze zajęcia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4000" dirty="0"/>
              <a:t>Przypomnienie HTML + CSS</a:t>
            </a:r>
          </a:p>
          <a:p>
            <a:r>
              <a:rPr lang="pl-PL" sz="4000" dirty="0"/>
              <a:t>Ćwiczenia HTML + CSS</a:t>
            </a:r>
          </a:p>
          <a:p>
            <a:r>
              <a:rPr lang="pl-PL" sz="4000" dirty="0"/>
              <a:t>Formularze HTML (wykład)</a:t>
            </a:r>
          </a:p>
          <a:p>
            <a:r>
              <a:rPr lang="pl-PL" sz="4000" dirty="0"/>
              <a:t>Ćwiczenia – formularze HTML</a:t>
            </a:r>
          </a:p>
          <a:p>
            <a:r>
              <a:rPr lang="pl-PL" sz="4000" dirty="0"/>
              <a:t>Wstęp do JavaScript (wykład)*</a:t>
            </a:r>
          </a:p>
          <a:p>
            <a:r>
              <a:rPr lang="pl-PL" sz="4000" dirty="0"/>
              <a:t>Ćwiczenia JavaScript + formularze HTML*</a:t>
            </a:r>
          </a:p>
        </p:txBody>
      </p:sp>
    </p:spTree>
    <p:extLst>
      <p:ext uri="{BB962C8B-B14F-4D97-AF65-F5344CB8AC3E}">
        <p14:creationId xmlns:p14="http://schemas.microsoft.com/office/powerpoint/2010/main" val="4049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Przycisk czyszczenia formularza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17838" y="1700808"/>
            <a:ext cx="8394357" cy="4968552"/>
          </a:xfrm>
        </p:spPr>
        <p:txBody>
          <a:bodyPr>
            <a:normAutofit/>
          </a:bodyPr>
          <a:lstStyle/>
          <a:p>
            <a:r>
              <a:rPr lang="pl-PL" dirty="0"/>
              <a:t>Przycisk czyszczenia formularza służy do zresetowania (wyczyszczenia) wszystkich wypełnionych przez użytkownika pól formularza.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type=„reset</a:t>
            </a:r>
            <a:r>
              <a:rPr lang="pl-PL" dirty="0"/>
              <a:t>” </a:t>
            </a:r>
            <a:r>
              <a:rPr lang="pl-PL" dirty="0" err="1"/>
              <a:t>value=„Wyczyść</a:t>
            </a:r>
            <a:r>
              <a:rPr lang="pl-PL" dirty="0"/>
              <a:t> formularz”/&gt;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5749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Przycisk wysłania formularza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593125" y="1700808"/>
            <a:ext cx="8559114" cy="4968552"/>
          </a:xfrm>
        </p:spPr>
        <p:txBody>
          <a:bodyPr>
            <a:normAutofit/>
          </a:bodyPr>
          <a:lstStyle/>
          <a:p>
            <a:r>
              <a:rPr lang="pl-PL" dirty="0"/>
              <a:t>Przycisk czyszczenia formularza służy do wysłania formularza za pomocą metody zadeklarowanej w znaczniku &lt;form&gt;.</a:t>
            </a:r>
          </a:p>
          <a:p>
            <a:r>
              <a:rPr lang="pl-PL" dirty="0"/>
              <a:t>Użycie za pomocą znacznika &lt;</a:t>
            </a:r>
            <a:r>
              <a:rPr lang="pl-PL" dirty="0" err="1"/>
              <a:t>input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type=„submit</a:t>
            </a:r>
            <a:r>
              <a:rPr lang="pl-PL" dirty="0"/>
              <a:t>” </a:t>
            </a:r>
            <a:r>
              <a:rPr lang="pl-PL" dirty="0" err="1"/>
              <a:t>value=„Wyślij</a:t>
            </a:r>
            <a:r>
              <a:rPr lang="pl-PL" dirty="0"/>
              <a:t> formularz”&gt;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9FDD-8734-4FD8-B66C-AC3E1C95B40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2856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– formularze HTML</a:t>
            </a:r>
          </a:p>
        </p:txBody>
      </p:sp>
    </p:spTree>
    <p:extLst>
      <p:ext uri="{BB962C8B-B14F-4D97-AF65-F5344CB8AC3E}">
        <p14:creationId xmlns:p14="http://schemas.microsoft.com/office/powerpoint/2010/main" val="199161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do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JavaScript</a:t>
            </a:r>
            <a:r>
              <a:rPr lang="pl-PL" dirty="0"/>
              <a:t> to skryptowy język programowania używany głównie na stronach internetowych</a:t>
            </a:r>
          </a:p>
          <a:p>
            <a:r>
              <a:rPr lang="pl-PL" dirty="0" err="1"/>
              <a:t>JavaScript</a:t>
            </a:r>
            <a:r>
              <a:rPr lang="pl-PL" dirty="0"/>
              <a:t> został stworzony przez firmę </a:t>
            </a:r>
            <a:r>
              <a:rPr lang="pl-PL" dirty="0" err="1"/>
              <a:t>Netscape</a:t>
            </a:r>
            <a:r>
              <a:rPr lang="pl-PL" dirty="0"/>
              <a:t> w 1996 roku</a:t>
            </a:r>
          </a:p>
          <a:p>
            <a:r>
              <a:rPr lang="pl-PL" dirty="0"/>
              <a:t>Skrypty JS służą do zapewnienia interaktywności pomiędzy użytkownikiem, a stroną internetową</a:t>
            </a:r>
          </a:p>
          <a:p>
            <a:r>
              <a:rPr lang="pl-PL" dirty="0"/>
              <a:t>Przykładowe zastosowania:</a:t>
            </a:r>
          </a:p>
          <a:p>
            <a:pPr lvl="1"/>
            <a:r>
              <a:rPr lang="pl-PL" dirty="0"/>
              <a:t>Reagowanie na zdarzenia (np. wciśnięcie przycisku)</a:t>
            </a:r>
          </a:p>
          <a:p>
            <a:pPr lvl="1"/>
            <a:r>
              <a:rPr lang="pl-PL" dirty="0"/>
              <a:t>Sprawdzanie poprawności wypełnienia formularzy HTML</a:t>
            </a:r>
          </a:p>
          <a:p>
            <a:pPr lvl="1"/>
            <a:r>
              <a:rPr lang="pl-PL" dirty="0"/>
              <a:t>Zmiana stylu elementów, w tym rozmieszczenia na stronie internetowej</a:t>
            </a:r>
          </a:p>
          <a:p>
            <a:pPr lvl="1"/>
            <a:r>
              <a:rPr lang="pl-PL" dirty="0"/>
              <a:t>Wiele innych…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Uwaga!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5400" dirty="0" err="1"/>
              <a:t>JavaScript</a:t>
            </a:r>
            <a:r>
              <a:rPr lang="pl-PL" sz="5400" dirty="0"/>
              <a:t> to nie JAVA </a:t>
            </a:r>
            <a:r>
              <a:rPr lang="pl-PL" sz="5400" dirty="0">
                <a:sym typeface="Wingdings" pitchFamily="2" charset="2"/>
              </a:rPr>
              <a:t></a:t>
            </a:r>
            <a:endParaRPr lang="pl-PL" sz="5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skryptów JS w HTML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200" dirty="0"/>
              <a:t>Skrypty przy znaczniku HTML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Skrypty wewnątrz dokumentu HTML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Skrypty w zewnętrznym pliku .</a:t>
            </a:r>
            <a:r>
              <a:rPr lang="pl-PL" sz="3200" dirty="0" err="1"/>
              <a:t>js</a:t>
            </a:r>
            <a:endParaRPr lang="pl-PL" sz="3200" dirty="0"/>
          </a:p>
          <a:p>
            <a:endParaRPr lang="pl-PL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 JS przy znaczniku HTML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6773"/>
          </a:xfrm>
        </p:spPr>
        <p:txBody>
          <a:bodyPr/>
          <a:lstStyle/>
          <a:p>
            <a:r>
              <a:rPr lang="pl-PL" dirty="0"/>
              <a:t>Skrypty przy znaczniku HTML umieszczamy za pomocą odpowiednich atrybutów</a:t>
            </a:r>
          </a:p>
          <a:p>
            <a:r>
              <a:rPr lang="pl-PL" dirty="0"/>
              <a:t>Atrybuty korzystające ze skryptów JS to atrybuty reakcji na zdarzenia</a:t>
            </a:r>
          </a:p>
          <a:p>
            <a:r>
              <a:rPr lang="pl-PL" dirty="0"/>
              <a:t>Przykłady atrybutów wykorzystujących </a:t>
            </a:r>
            <a:r>
              <a:rPr lang="pl-PL" dirty="0" err="1"/>
              <a:t>JavaScript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onclick</a:t>
            </a:r>
            <a:endParaRPr lang="pl-PL" dirty="0"/>
          </a:p>
          <a:p>
            <a:pPr lvl="1"/>
            <a:r>
              <a:rPr lang="pl-PL" dirty="0" err="1"/>
              <a:t>onmouseover</a:t>
            </a:r>
            <a:endParaRPr lang="pl-PL" dirty="0"/>
          </a:p>
          <a:p>
            <a:pPr lvl="1"/>
            <a:r>
              <a:rPr lang="pl-PL" dirty="0" err="1"/>
              <a:t>onmouseout</a:t>
            </a:r>
            <a:endParaRPr lang="pl-PL" dirty="0"/>
          </a:p>
          <a:p>
            <a:pPr lvl="1"/>
            <a:r>
              <a:rPr lang="pl-PL" dirty="0" err="1"/>
              <a:t>onfocus</a:t>
            </a:r>
            <a:endParaRPr lang="pl-PL" dirty="0"/>
          </a:p>
          <a:p>
            <a:pPr lvl="1"/>
            <a:r>
              <a:rPr lang="pl-PL" dirty="0" err="1"/>
              <a:t>onblur</a:t>
            </a:r>
            <a:endParaRPr lang="pl-PL" dirty="0"/>
          </a:p>
          <a:p>
            <a:r>
              <a:rPr lang="pl-PL" dirty="0"/>
              <a:t>Przykład użycia:</a:t>
            </a:r>
          </a:p>
          <a:p>
            <a:pPr lvl="1"/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=„#” </a:t>
            </a:r>
            <a:r>
              <a:rPr lang="pl-PL" dirty="0" err="1"/>
              <a:t>onclick=„javascript:alert</a:t>
            </a:r>
            <a:r>
              <a:rPr lang="pl-PL" dirty="0"/>
              <a:t>(‘kliknąłeś link’);”&gt;kliknij ten link&lt;/a&gt;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 JS wewnątrz dokumentu HTML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Skrypty wewnątrz dokumentu HTML umieszczamy w sekcji &lt;</a:t>
            </a:r>
            <a:r>
              <a:rPr lang="pl-PL" dirty="0" err="1"/>
              <a:t>head</a:t>
            </a:r>
            <a:r>
              <a:rPr lang="pl-PL" dirty="0"/>
              <a:t>&gt;, podobnie jak wewnętrzne style CSS</a:t>
            </a:r>
          </a:p>
          <a:p>
            <a:r>
              <a:rPr lang="pl-PL" dirty="0"/>
              <a:t>Skrypty umieszczamy pomiędzy znacznikami &lt;</a:t>
            </a:r>
            <a:r>
              <a:rPr lang="pl-PL" dirty="0" err="1"/>
              <a:t>script</a:t>
            </a:r>
            <a:r>
              <a:rPr lang="pl-PL" dirty="0"/>
              <a:t>&gt; i 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  <a:p>
            <a:r>
              <a:rPr lang="pl-PL" dirty="0"/>
              <a:t>Przykład umieszczenia skryptu:</a:t>
            </a:r>
          </a:p>
          <a:p>
            <a:pPr>
              <a:buNone/>
            </a:pPr>
            <a:r>
              <a:rPr lang="pl-PL" dirty="0"/>
              <a:t>&lt;!DOCTYPE 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		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type=„text</a:t>
            </a:r>
            <a:r>
              <a:rPr lang="pl-PL" dirty="0"/>
              <a:t>/</a:t>
            </a:r>
            <a:r>
              <a:rPr lang="pl-PL" dirty="0" err="1"/>
              <a:t>javascript</a:t>
            </a:r>
            <a:r>
              <a:rPr lang="pl-PL" dirty="0"/>
              <a:t>”&gt;</a:t>
            </a:r>
          </a:p>
          <a:p>
            <a:pPr>
              <a:buNone/>
            </a:pPr>
            <a:r>
              <a:rPr lang="pl-PL" dirty="0"/>
              <a:t>				alert(‘Witaj świecie!’);</a:t>
            </a:r>
          </a:p>
          <a:p>
            <a:pPr>
              <a:buNone/>
            </a:pPr>
            <a:r>
              <a:rPr lang="pl-PL" dirty="0"/>
              <a:t>			&lt;/</a:t>
            </a:r>
            <a:r>
              <a:rPr lang="pl-PL" dirty="0" err="1"/>
              <a:t>script</a:t>
            </a:r>
            <a:r>
              <a:rPr lang="pl-PL" dirty="0"/>
              <a:t>&gt;	</a:t>
            </a:r>
          </a:p>
          <a:p>
            <a:pPr>
              <a:buNone/>
            </a:pPr>
            <a:r>
              <a:rPr lang="pl-PL" dirty="0"/>
              <a:t>	&lt;/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&lt;body&gt;</a:t>
            </a:r>
          </a:p>
          <a:p>
            <a:pPr>
              <a:buNone/>
            </a:pPr>
            <a:r>
              <a:rPr lang="pl-PL" dirty="0"/>
              <a:t>	&lt;/body&gt;</a:t>
            </a:r>
          </a:p>
          <a:p>
            <a:pPr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 JS w zewnętrznym pliku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32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Skrypty zewnętrzne definiuje się w pliku o rozszerzeniu .</a:t>
            </a:r>
            <a:r>
              <a:rPr lang="pl-PL" dirty="0" err="1"/>
              <a:t>js</a:t>
            </a:r>
            <a:r>
              <a:rPr lang="pl-PL" dirty="0"/>
              <a:t>, np. script1.js</a:t>
            </a:r>
          </a:p>
          <a:p>
            <a:pPr>
              <a:lnSpc>
                <a:spcPct val="90000"/>
              </a:lnSpc>
            </a:pPr>
            <a:r>
              <a:rPr lang="pl-PL" dirty="0"/>
              <a:t>Skrypt zewnętrzny musi być umieszczony za pomocą znacznika &lt;</a:t>
            </a:r>
            <a:r>
              <a:rPr lang="pl-PL" dirty="0" err="1"/>
              <a:t>script</a:t>
            </a:r>
            <a:r>
              <a:rPr lang="pl-PL" dirty="0"/>
              <a:t>&gt; w sekcji HEAD dokumentu HTML, wygląda to następująco: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src=„scripts</a:t>
            </a:r>
            <a:r>
              <a:rPr lang="pl-PL" dirty="0"/>
              <a:t>/script1.js” </a:t>
            </a:r>
            <a:r>
              <a:rPr lang="pl-PL" dirty="0" err="1"/>
              <a:t>type=„text</a:t>
            </a:r>
            <a:r>
              <a:rPr lang="pl-PL" dirty="0"/>
              <a:t>/</a:t>
            </a:r>
            <a:r>
              <a:rPr lang="pl-PL" dirty="0" err="1"/>
              <a:t>javascript</a:t>
            </a:r>
            <a:r>
              <a:rPr lang="pl-PL" dirty="0"/>
              <a:t>”&gt;&lt;/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  <a:p>
            <a:pPr>
              <a:lnSpc>
                <a:spcPct val="90000"/>
              </a:lnSpc>
            </a:pPr>
            <a:r>
              <a:rPr lang="pl-PL" dirty="0"/>
              <a:t>Główną zaletą zewnętrznego pliku ze stylami jest to, że z jednego skryptu może korzystać wiele plików </a:t>
            </a:r>
            <a:r>
              <a:rPr lang="pl-PL" dirty="0" err="1"/>
              <a:t>html</a:t>
            </a:r>
            <a:r>
              <a:rPr lang="pl-PL" dirty="0"/>
              <a:t>. </a:t>
            </a:r>
          </a:p>
          <a:p>
            <a:pPr>
              <a:lnSpc>
                <a:spcPct val="90000"/>
              </a:lnSpc>
            </a:pPr>
            <a:r>
              <a:rPr lang="pl-PL" dirty="0"/>
              <a:t>Jeden dokument HTML może zawierać dowolną ilość dołączonych skryptów (plików </a:t>
            </a:r>
            <a:r>
              <a:rPr lang="pl-PL" dirty="0" err="1"/>
              <a:t>js</a:t>
            </a:r>
            <a:r>
              <a:rPr lang="pl-PL" dirty="0"/>
              <a:t>).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zawartości pliku </a:t>
            </a:r>
            <a:r>
              <a:rPr lang="pl-PL" dirty="0" err="1"/>
              <a:t>css</a:t>
            </a:r>
            <a:r>
              <a:rPr lang="pl-PL" dirty="0"/>
              <a:t>:</a:t>
            </a:r>
            <a:br>
              <a:rPr lang="pl-PL" dirty="0"/>
            </a:br>
            <a:endParaRPr lang="pl-PL" dirty="0"/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alert(‘skrypt załadowany!’);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 err="1"/>
              <a:t>function</a:t>
            </a:r>
            <a:r>
              <a:rPr lang="pl-PL" sz="1900" dirty="0"/>
              <a:t> przykład() {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	</a:t>
            </a:r>
            <a:r>
              <a:rPr lang="pl-PL" sz="1900" dirty="0" err="1"/>
              <a:t>var</a:t>
            </a:r>
            <a:r>
              <a:rPr lang="pl-PL" sz="1900" dirty="0"/>
              <a:t> </a:t>
            </a:r>
            <a:r>
              <a:rPr lang="pl-PL" sz="1900" dirty="0" err="1"/>
              <a:t>zmiennax</a:t>
            </a:r>
            <a:r>
              <a:rPr lang="pl-PL" sz="1900" dirty="0"/>
              <a:t> = 1;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	</a:t>
            </a:r>
            <a:r>
              <a:rPr lang="pl-PL" sz="1900" dirty="0" err="1"/>
              <a:t>var</a:t>
            </a:r>
            <a:r>
              <a:rPr lang="pl-PL" sz="1900" dirty="0"/>
              <a:t> </a:t>
            </a:r>
            <a:r>
              <a:rPr lang="pl-PL" sz="1900" dirty="0" err="1"/>
              <a:t>zmiennay</a:t>
            </a:r>
            <a:r>
              <a:rPr lang="pl-PL" sz="1900" dirty="0"/>
              <a:t> = 2;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	</a:t>
            </a:r>
            <a:r>
              <a:rPr lang="pl-PL" sz="1900" dirty="0" err="1"/>
              <a:t>var</a:t>
            </a:r>
            <a:r>
              <a:rPr lang="pl-PL" sz="1900" dirty="0"/>
              <a:t> wynik = </a:t>
            </a:r>
            <a:r>
              <a:rPr lang="pl-PL" sz="1900" dirty="0" err="1"/>
              <a:t>zmiennax</a:t>
            </a:r>
            <a:r>
              <a:rPr lang="pl-PL" sz="1900" dirty="0"/>
              <a:t> + </a:t>
            </a:r>
            <a:r>
              <a:rPr lang="pl-PL" sz="1900" dirty="0" err="1"/>
              <a:t>zmiennay</a:t>
            </a:r>
            <a:r>
              <a:rPr lang="pl-PL" sz="1900" dirty="0"/>
              <a:t>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	return wynik;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}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/>
              <a:t>alert(przykład());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Komentarze w </a:t>
            </a:r>
            <a:r>
              <a:rPr lang="pl-PL" dirty="0" err="1"/>
              <a:t>JavaScript</a:t>
            </a:r>
            <a:r>
              <a:rPr lang="pl-PL" dirty="0"/>
              <a:t> umieszczamy na dwa sposoby:</a:t>
            </a:r>
          </a:p>
          <a:p>
            <a:pPr lvl="1"/>
            <a:r>
              <a:rPr lang="pl-PL" dirty="0" err="1"/>
              <a:t>Wieloliniowo</a:t>
            </a:r>
            <a:r>
              <a:rPr lang="pl-PL" dirty="0"/>
              <a:t>, pomiędzy znakami /* oraz */</a:t>
            </a:r>
          </a:p>
          <a:p>
            <a:pPr lvl="1"/>
            <a:r>
              <a:rPr lang="pl-PL" dirty="0"/>
              <a:t>Jednoliniowo, po dwóch znakach //</a:t>
            </a:r>
          </a:p>
          <a:p>
            <a:r>
              <a:rPr lang="pl-PL" dirty="0"/>
              <a:t>Przykład użycia:</a:t>
            </a:r>
          </a:p>
          <a:p>
            <a:pPr fontAlgn="base">
              <a:buNone/>
            </a:pPr>
            <a:r>
              <a:rPr lang="pl-PL" sz="1300" dirty="0"/>
              <a:t>&lt;</a:t>
            </a:r>
            <a:r>
              <a:rPr lang="pl-PL" sz="1300" dirty="0" err="1"/>
              <a:t>script</a:t>
            </a:r>
            <a:r>
              <a:rPr lang="pl-PL" sz="1300" dirty="0"/>
              <a:t> </a:t>
            </a:r>
            <a:r>
              <a:rPr lang="pl-PL" sz="1300" dirty="0" err="1"/>
              <a:t>type="text</a:t>
            </a:r>
            <a:r>
              <a:rPr lang="pl-PL" sz="1300" dirty="0"/>
              <a:t>/</a:t>
            </a:r>
            <a:r>
              <a:rPr lang="pl-PL" sz="1300" dirty="0" err="1"/>
              <a:t>javascript</a:t>
            </a:r>
            <a:r>
              <a:rPr lang="pl-PL" sz="1300" dirty="0"/>
              <a:t>"&gt;</a:t>
            </a:r>
          </a:p>
          <a:p>
            <a:pPr fontAlgn="base">
              <a:buNone/>
            </a:pPr>
            <a:r>
              <a:rPr lang="pl-PL" sz="1300" dirty="0"/>
              <a:t>/* To jest przykład komentarza </a:t>
            </a:r>
          </a:p>
          <a:p>
            <a:pPr fontAlgn="base">
              <a:buNone/>
            </a:pPr>
            <a:r>
              <a:rPr lang="pl-PL" sz="1300" dirty="0" err="1"/>
              <a:t>wieloliniowego</a:t>
            </a:r>
            <a:r>
              <a:rPr lang="pl-PL" sz="1300" dirty="0"/>
              <a:t> */</a:t>
            </a:r>
          </a:p>
          <a:p>
            <a:pPr fontAlgn="base">
              <a:buNone/>
            </a:pPr>
            <a:r>
              <a:rPr lang="pl-PL" sz="1300" dirty="0" err="1"/>
              <a:t>var</a:t>
            </a:r>
            <a:r>
              <a:rPr lang="pl-PL" sz="1300" dirty="0"/>
              <a:t> liczba = 10; //to jest komentarz jednoliniowy</a:t>
            </a:r>
          </a:p>
          <a:p>
            <a:pPr fontAlgn="base">
              <a:buNone/>
            </a:pPr>
            <a:r>
              <a:rPr lang="pl-PL" sz="1300" dirty="0" err="1"/>
              <a:t>document.write</a:t>
            </a:r>
            <a:r>
              <a:rPr lang="pl-PL" sz="1300" dirty="0"/>
              <a:t>(liczba);</a:t>
            </a:r>
          </a:p>
          <a:p>
            <a:pPr fontAlgn="base">
              <a:buNone/>
            </a:pPr>
            <a:r>
              <a:rPr lang="pl-PL" sz="1300" dirty="0"/>
              <a:t>// komentarz </a:t>
            </a:r>
            <a:r>
              <a:rPr lang="pl-PL" sz="1300" dirty="0" err="1"/>
              <a:t>informujacy</a:t>
            </a:r>
            <a:r>
              <a:rPr lang="pl-PL" sz="1300" dirty="0"/>
              <a:t> o </a:t>
            </a:r>
            <a:r>
              <a:rPr lang="pl-PL" sz="1300" dirty="0" err="1"/>
              <a:t>koncu</a:t>
            </a:r>
            <a:r>
              <a:rPr lang="pl-PL" sz="1300" dirty="0"/>
              <a:t> skryptu</a:t>
            </a:r>
          </a:p>
          <a:p>
            <a:pPr fontAlgn="base">
              <a:buNone/>
            </a:pPr>
            <a:r>
              <a:rPr lang="pl-PL" sz="1300" dirty="0"/>
              <a:t>&lt;/</a:t>
            </a:r>
            <a:r>
              <a:rPr lang="pl-PL" sz="1300" dirty="0" err="1"/>
              <a:t>script</a:t>
            </a:r>
            <a:r>
              <a:rPr lang="pl-PL" sz="1300" dirty="0"/>
              <a:t>&gt;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Przypomnienie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Znaczniki (</a:t>
            </a:r>
            <a:r>
              <a:rPr lang="pl-PL" sz="2800" dirty="0" err="1"/>
              <a:t>tagi</a:t>
            </a:r>
            <a:r>
              <a:rPr lang="pl-PL" sz="2800" dirty="0"/>
              <a:t>)</a:t>
            </a:r>
          </a:p>
          <a:p>
            <a:r>
              <a:rPr lang="pl-PL" sz="2800" dirty="0"/>
              <a:t>Atrybuty znaczników</a:t>
            </a:r>
          </a:p>
          <a:p>
            <a:r>
              <a:rPr lang="pl-PL" sz="2800" dirty="0"/>
              <a:t>Encje</a:t>
            </a:r>
          </a:p>
          <a:p>
            <a:r>
              <a:rPr lang="pl-PL" sz="2800" dirty="0"/>
              <a:t>Deklaracja typu dokumentu</a:t>
            </a:r>
          </a:p>
        </p:txBody>
      </p:sp>
    </p:spTree>
    <p:extLst>
      <p:ext uri="{BB962C8B-B14F-4D97-AF65-F5344CB8AC3E}">
        <p14:creationId xmlns:p14="http://schemas.microsoft.com/office/powerpoint/2010/main" val="34707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Zmienna to swojego rodzaju kontener na przechowywaną wartość</a:t>
            </a:r>
          </a:p>
          <a:p>
            <a:r>
              <a:rPr lang="pl-PL" dirty="0"/>
              <a:t>Zmienne służą do przechowywania wartości wykorzystywanych w różnych miejscach skryptu</a:t>
            </a:r>
          </a:p>
          <a:p>
            <a:r>
              <a:rPr lang="pl-PL" dirty="0"/>
              <a:t>Zmienna w </a:t>
            </a:r>
            <a:r>
              <a:rPr lang="pl-PL" dirty="0" err="1"/>
              <a:t>JavaScript</a:t>
            </a:r>
            <a:r>
              <a:rPr lang="pl-PL" dirty="0"/>
              <a:t> ma postać: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nazwa_zmiennej</a:t>
            </a:r>
            <a:r>
              <a:rPr lang="pl-PL" dirty="0"/>
              <a:t> = wartość</a:t>
            </a:r>
          </a:p>
          <a:p>
            <a:r>
              <a:rPr lang="pl-PL" dirty="0"/>
              <a:t>Przykład deklarowania zmiennych:</a:t>
            </a:r>
          </a:p>
          <a:p>
            <a:pPr fontAlgn="base">
              <a:buNone/>
            </a:pPr>
            <a:r>
              <a:rPr lang="pl-PL" dirty="0"/>
              <a:t>		</a:t>
            </a:r>
            <a:r>
              <a:rPr lang="pl-PL" dirty="0" err="1"/>
              <a:t>var</a:t>
            </a:r>
            <a:r>
              <a:rPr lang="pl-PL" dirty="0"/>
              <a:t> x = 38;</a:t>
            </a:r>
          </a:p>
          <a:p>
            <a:pPr fontAlgn="base">
              <a:buNone/>
            </a:pPr>
            <a:r>
              <a:rPr lang="pl-PL" dirty="0"/>
              <a:t>		</a:t>
            </a:r>
            <a:r>
              <a:rPr lang="pl-PL" dirty="0" err="1"/>
              <a:t>var</a:t>
            </a:r>
            <a:r>
              <a:rPr lang="pl-PL" dirty="0"/>
              <a:t> y = ‘to jest zmienna’;</a:t>
            </a:r>
          </a:p>
          <a:p>
            <a:pPr fontAlgn="base"/>
            <a:r>
              <a:rPr lang="pl-PL" dirty="0"/>
              <a:t>Przykład wykorzystania zmiennych: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 err="1"/>
              <a:t>var</a:t>
            </a:r>
            <a:r>
              <a:rPr lang="pl-PL" sz="1900" dirty="0"/>
              <a:t> a = 1;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 err="1"/>
              <a:t>var</a:t>
            </a:r>
            <a:r>
              <a:rPr lang="pl-PL" sz="1900" dirty="0"/>
              <a:t> b = 2;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 err="1"/>
              <a:t>var</a:t>
            </a:r>
            <a:r>
              <a:rPr lang="pl-PL" sz="1900" dirty="0"/>
              <a:t> wynik = a + b;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sz="1900" dirty="0" err="1"/>
              <a:t>document.write</a:t>
            </a:r>
            <a:r>
              <a:rPr lang="pl-PL" sz="1900" dirty="0"/>
              <a:t>(wynik);</a:t>
            </a:r>
          </a:p>
          <a:p>
            <a:pPr fontAlgn="base">
              <a:buNone/>
            </a:pPr>
            <a:endParaRPr lang="pl-PL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Arytmetyczne</a:t>
            </a:r>
          </a:p>
          <a:p>
            <a:r>
              <a:rPr lang="pl-PL" dirty="0"/>
              <a:t>Przypisania</a:t>
            </a:r>
          </a:p>
          <a:p>
            <a:r>
              <a:rPr lang="pl-PL" dirty="0"/>
              <a:t>Porównania</a:t>
            </a:r>
          </a:p>
          <a:p>
            <a:r>
              <a:rPr lang="pl-PL" dirty="0"/>
              <a:t>Logiczne</a:t>
            </a:r>
          </a:p>
          <a:p>
            <a:endParaRPr lang="pl-PL" dirty="0"/>
          </a:p>
          <a:p>
            <a:r>
              <a:rPr lang="pl-PL" dirty="0"/>
              <a:t>Operatory arytmetyczne stosujemy tylko z liczbami!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arytmetyczne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Dodawanie: + np. </a:t>
            </a:r>
            <a:r>
              <a:rPr lang="pl-PL" dirty="0" err="1"/>
              <a:t>var</a:t>
            </a:r>
            <a:r>
              <a:rPr lang="pl-PL" dirty="0"/>
              <a:t> wynik = 1+1; // 2</a:t>
            </a:r>
          </a:p>
          <a:p>
            <a:r>
              <a:rPr lang="pl-PL" dirty="0"/>
              <a:t>Odejmowanie: - np. </a:t>
            </a:r>
            <a:r>
              <a:rPr lang="pl-PL" dirty="0" err="1"/>
              <a:t>var</a:t>
            </a:r>
            <a:r>
              <a:rPr lang="pl-PL" dirty="0"/>
              <a:t> wynik = 5-3; // 2</a:t>
            </a:r>
          </a:p>
          <a:p>
            <a:r>
              <a:rPr lang="pl-PL" dirty="0"/>
              <a:t>Mnożenie: * np. </a:t>
            </a:r>
            <a:r>
              <a:rPr lang="pl-PL" dirty="0" err="1"/>
              <a:t>var</a:t>
            </a:r>
            <a:r>
              <a:rPr lang="pl-PL" dirty="0"/>
              <a:t> wynik = 2*5; // 10</a:t>
            </a:r>
          </a:p>
          <a:p>
            <a:r>
              <a:rPr lang="pl-PL" dirty="0"/>
              <a:t>Dzielenie: / np. </a:t>
            </a:r>
            <a:r>
              <a:rPr lang="pl-PL" dirty="0" err="1"/>
              <a:t>var</a:t>
            </a:r>
            <a:r>
              <a:rPr lang="pl-PL" dirty="0"/>
              <a:t> wynik = 10/2; // 5</a:t>
            </a:r>
          </a:p>
          <a:p>
            <a:pPr fontAlgn="base"/>
            <a:r>
              <a:rPr lang="pl-PL" dirty="0"/>
              <a:t>Inkrementacja: ++ np. 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x = 10;</a:t>
            </a:r>
            <a:br>
              <a:rPr lang="pl-PL" dirty="0"/>
            </a:br>
            <a:r>
              <a:rPr lang="pl-PL" dirty="0"/>
              <a:t>x++; //zwróci 11 </a:t>
            </a:r>
          </a:p>
          <a:p>
            <a:r>
              <a:rPr lang="pl-PL" dirty="0"/>
              <a:t>Dekrementacja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x = 10;</a:t>
            </a:r>
            <a:br>
              <a:rPr lang="pl-PL" dirty="0"/>
            </a:br>
            <a:r>
              <a:rPr lang="pl-PL" dirty="0"/>
              <a:t>x--; //zwróci 9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przypisania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= np. </a:t>
            </a:r>
            <a:r>
              <a:rPr lang="pl-PL" dirty="0" err="1"/>
              <a:t>var</a:t>
            </a:r>
            <a:r>
              <a:rPr lang="pl-PL" dirty="0"/>
              <a:t> x = 1; </a:t>
            </a:r>
            <a:r>
              <a:rPr lang="pl-PL" dirty="0" err="1"/>
              <a:t>var</a:t>
            </a:r>
            <a:r>
              <a:rPr lang="pl-PL" dirty="0"/>
              <a:t> y = ‘inna wartość’;</a:t>
            </a:r>
          </a:p>
          <a:p>
            <a:r>
              <a:rPr lang="pl-PL" dirty="0"/>
              <a:t>+= np. </a:t>
            </a:r>
            <a:r>
              <a:rPr lang="pl-PL" dirty="0" err="1"/>
              <a:t>var</a:t>
            </a:r>
            <a:r>
              <a:rPr lang="pl-PL" dirty="0"/>
              <a:t> x = 1; x += 4; // wartość zmiennej x zmieni się na 5</a:t>
            </a:r>
          </a:p>
          <a:p>
            <a:r>
              <a:rPr lang="pl-PL" dirty="0"/>
              <a:t>-= np. </a:t>
            </a:r>
            <a:r>
              <a:rPr lang="pl-PL" dirty="0" err="1"/>
              <a:t>var</a:t>
            </a:r>
            <a:r>
              <a:rPr lang="pl-PL" dirty="0"/>
              <a:t> x = 5; x -= 2; // wartość zmiennej x zmieni się na 3</a:t>
            </a:r>
          </a:p>
          <a:p>
            <a:r>
              <a:rPr lang="pl-PL" dirty="0"/>
              <a:t>*= np. </a:t>
            </a:r>
            <a:r>
              <a:rPr lang="pl-PL" dirty="0" err="1"/>
              <a:t>var</a:t>
            </a:r>
            <a:r>
              <a:rPr lang="pl-PL" dirty="0"/>
              <a:t> x = 5; x *= 2; // wartość zmiennej x zmieni się na 10</a:t>
            </a:r>
          </a:p>
          <a:p>
            <a:r>
              <a:rPr lang="pl-PL" dirty="0"/>
              <a:t>/= np. </a:t>
            </a:r>
            <a:r>
              <a:rPr lang="pl-PL" dirty="0" err="1"/>
              <a:t>var</a:t>
            </a:r>
            <a:r>
              <a:rPr lang="pl-PL" dirty="0"/>
              <a:t> zmienna = 10; x /= 2; // wartość zmiennej x zmieni się na 5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porównania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== operator równości np. zmienna == 3 // zwróci prawdę, jeśli wcześniej zadeklarujemy zmienną o wartości 3</a:t>
            </a:r>
          </a:p>
          <a:p>
            <a:r>
              <a:rPr lang="pl-PL" dirty="0"/>
              <a:t>!= operator nierówności np. zmienna != 3 // zwróci prawdę, jeśli wcześniej zadeklarujemy zmienną o wartości różnej od 3</a:t>
            </a:r>
          </a:p>
          <a:p>
            <a:r>
              <a:rPr lang="pl-PL" dirty="0"/>
              <a:t>&gt; operator większości np. zmienna &gt; 3 // zwróci prawdę, jeśli wcześniej zadeklarujemy zmienną o wartości większej od 3</a:t>
            </a:r>
          </a:p>
          <a:p>
            <a:r>
              <a:rPr lang="pl-PL" dirty="0"/>
              <a:t>&lt; operator mniejszości np. zmienna &lt; 3 // zwróci prawdę, jeśli wcześniej zadeklarujemy zmienną o wartości mniejszej od 3</a:t>
            </a:r>
          </a:p>
          <a:p>
            <a:r>
              <a:rPr lang="pl-PL" dirty="0"/>
              <a:t>&gt;= operator większe-równe np. zmienna &gt;= 3</a:t>
            </a:r>
          </a:p>
          <a:p>
            <a:r>
              <a:rPr lang="pl-PL" dirty="0"/>
              <a:t>&lt;= operator mniejsze-równe np. zmienna &lt;= 3</a:t>
            </a:r>
          </a:p>
          <a:p>
            <a:r>
              <a:rPr lang="pl-PL" dirty="0"/>
              <a:t>=== operator identyczności, porównywane elementy muszą mieć tą samą wartość i dodatkowo muszą być tego samego typu (liczby, </a:t>
            </a:r>
            <a:r>
              <a:rPr lang="pl-PL" dirty="0" err="1"/>
              <a:t>stringi</a:t>
            </a:r>
            <a:r>
              <a:rPr lang="pl-PL" dirty="0"/>
              <a:t>)</a:t>
            </a:r>
          </a:p>
          <a:p>
            <a:r>
              <a:rPr lang="pl-PL" dirty="0"/>
              <a:t>!== operator nie identyczności, porównywane elementy muszą mieć różne wartości lub być innego typu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&amp;&amp; operator „i”, np. (x==1) &amp;&amp; (y == 3)</a:t>
            </a:r>
          </a:p>
          <a:p>
            <a:r>
              <a:rPr lang="pl-PL" dirty="0"/>
              <a:t>|| operator „lub” np. (x==1) || (y == 3)</a:t>
            </a:r>
          </a:p>
          <a:p>
            <a:r>
              <a:rPr lang="pl-PL" dirty="0"/>
              <a:t>! Operator „nie” np. !(x==1)</a:t>
            </a:r>
          </a:p>
          <a:p>
            <a:r>
              <a:rPr lang="pl-PL" dirty="0"/>
              <a:t>^ operator „XOR”, np. (x==1) ^ (y==3) przy czym zwróci prawdę tylko jeśli jeden z warunków zostanie spełniony (nie mogą być spełnione oba)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użycia operatorów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8941" y="2160589"/>
            <a:ext cx="9316994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err="1"/>
              <a:t>var</a:t>
            </a:r>
            <a:r>
              <a:rPr lang="pl-PL" dirty="0"/>
              <a:t> x = 3;</a:t>
            </a:r>
          </a:p>
          <a:p>
            <a:pPr>
              <a:buNone/>
            </a:pPr>
            <a:r>
              <a:rPr lang="pl-PL" dirty="0" err="1"/>
              <a:t>var</a:t>
            </a:r>
            <a:r>
              <a:rPr lang="pl-PL" dirty="0"/>
              <a:t> y = 5;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((x&gt;2) &amp;&amp; (y&lt;6)) 	//prawda bo x jest większe od 2 i y jest mniejsze od 6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((x&gt;2) || (y&lt;3))		//prawda bo x jest większe od 2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(x != 2)			//prawda bo x jest różne od 2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!(x != 2)			//fałsz bo x jest różne od 2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(x &gt;= 3)			//prawda bo x jest równe 3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(x </a:t>
            </a:r>
            <a:r>
              <a:rPr lang="pl-PL" dirty="0" smtClean="0"/>
              <a:t>== </a:t>
            </a:r>
            <a:r>
              <a:rPr lang="pl-PL" dirty="0"/>
              <a:t>3)			//prawda bo x jest równe </a:t>
            </a:r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Instrukcje warunkowe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Instrukcje warunkowe służą do wykonywania kodu tylko jeśli został spełniony jakiś warunek. Przykładem instrukcji warunkowej jest np. </a:t>
            </a:r>
            <a:br>
              <a:rPr lang="pl-PL" sz="2000" dirty="0"/>
            </a:b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/>
              <a:t>Warunek: </a:t>
            </a:r>
            <a:r>
              <a:rPr lang="pl-PL" sz="2000" dirty="0" smtClean="0"/>
              <a:t>Jeśli premia jest większa niż 1000zł</a:t>
            </a: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/>
              <a:t>Instrukcja: </a:t>
            </a:r>
            <a:r>
              <a:rPr lang="pl-PL" sz="2000" dirty="0" smtClean="0"/>
              <a:t>kupuję nowy telefon</a:t>
            </a:r>
            <a:endParaRPr lang="pl-PL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Przykłady instrukcji warunkowych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err="1"/>
              <a:t>var</a:t>
            </a:r>
            <a:r>
              <a:rPr lang="pl-PL" dirty="0"/>
              <a:t> x = 1;</a:t>
            </a:r>
          </a:p>
          <a:p>
            <a:pPr>
              <a:buNone/>
            </a:pPr>
            <a:r>
              <a:rPr lang="pl-PL" dirty="0" err="1"/>
              <a:t>if</a:t>
            </a:r>
            <a:r>
              <a:rPr lang="pl-PL" dirty="0"/>
              <a:t> (x == 1) { </a:t>
            </a:r>
          </a:p>
          <a:p>
            <a:pPr>
              <a:buNone/>
            </a:pPr>
            <a:r>
              <a:rPr lang="pl-PL" dirty="0"/>
              <a:t>	</a:t>
            </a:r>
            <a:r>
              <a:rPr lang="pl-PL" dirty="0" err="1"/>
              <a:t>document.write</a:t>
            </a:r>
            <a:r>
              <a:rPr lang="pl-PL" dirty="0"/>
              <a:t>('Liczba równa się 1');</a:t>
            </a:r>
          </a:p>
          <a:p>
            <a:pPr>
              <a:buNone/>
            </a:pPr>
            <a:r>
              <a:rPr lang="pl-PL" dirty="0"/>
              <a:t>}</a:t>
            </a:r>
          </a:p>
          <a:p>
            <a:pPr fontAlgn="base">
              <a:buNone/>
            </a:pPr>
            <a:r>
              <a:rPr lang="pl-PL" dirty="0" err="1"/>
              <a:t>var</a:t>
            </a:r>
            <a:r>
              <a:rPr lang="pl-PL" dirty="0"/>
              <a:t> x = 5;</a:t>
            </a:r>
          </a:p>
          <a:p>
            <a:pPr fontAlgn="base">
              <a:buNone/>
            </a:pPr>
            <a:r>
              <a:rPr lang="pl-PL" dirty="0" err="1"/>
              <a:t>if</a:t>
            </a:r>
            <a:r>
              <a:rPr lang="pl-PL" dirty="0"/>
              <a:t> (x == 1) {</a:t>
            </a:r>
          </a:p>
          <a:p>
            <a:pPr fontAlgn="base">
              <a:buNone/>
            </a:pPr>
            <a:r>
              <a:rPr lang="pl-PL" dirty="0"/>
              <a:t>     </a:t>
            </a:r>
            <a:r>
              <a:rPr lang="pl-PL" dirty="0" err="1"/>
              <a:t>document.write</a:t>
            </a:r>
            <a:r>
              <a:rPr lang="pl-PL" dirty="0"/>
              <a:t>('Liczba równa się 1');</a:t>
            </a:r>
          </a:p>
          <a:p>
            <a:pPr fontAlgn="base">
              <a:buNone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</a:p>
          <a:p>
            <a:pPr fontAlgn="base">
              <a:buNone/>
            </a:pPr>
            <a:r>
              <a:rPr lang="pl-PL" dirty="0"/>
              <a:t>     </a:t>
            </a:r>
            <a:r>
              <a:rPr lang="pl-PL" dirty="0" err="1"/>
              <a:t>document.write</a:t>
            </a:r>
            <a:r>
              <a:rPr lang="pl-PL" dirty="0"/>
              <a:t>('Liczba nie równa się 1');</a:t>
            </a:r>
          </a:p>
          <a:p>
            <a:pPr fontAlgn="base">
              <a:buNone/>
            </a:pPr>
            <a:r>
              <a:rPr lang="pl-PL" dirty="0"/>
              <a:t>}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instrukcji warunkowych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pl-PL" dirty="0" err="1"/>
              <a:t>var</a:t>
            </a:r>
            <a:r>
              <a:rPr lang="pl-PL" dirty="0"/>
              <a:t> x = 1; // zdefiniowaliśmy zmienną x</a:t>
            </a:r>
          </a:p>
          <a:p>
            <a:pPr fontAlgn="base">
              <a:buNone/>
            </a:pPr>
            <a:r>
              <a:rPr lang="pl-PL" dirty="0" err="1"/>
              <a:t>if</a:t>
            </a:r>
            <a:r>
              <a:rPr lang="pl-PL" dirty="0"/>
              <a:t> (x) { // jeśli x istnieje</a:t>
            </a:r>
          </a:p>
          <a:p>
            <a:pPr fontAlgn="base">
              <a:buNone/>
            </a:pPr>
            <a:r>
              <a:rPr lang="pl-PL" dirty="0"/>
              <a:t>    alert('Tak')</a:t>
            </a:r>
          </a:p>
          <a:p>
            <a:pPr fontAlgn="base">
              <a:buNone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</a:p>
          <a:p>
            <a:pPr fontAlgn="base">
              <a:buNone/>
            </a:pPr>
            <a:r>
              <a:rPr lang="pl-PL" dirty="0"/>
              <a:t>    alert('Nie')</a:t>
            </a:r>
          </a:p>
          <a:p>
            <a:pPr fontAlgn="base">
              <a:buNone/>
            </a:pPr>
            <a:r>
              <a:rPr lang="pl-PL" dirty="0"/>
              <a:t>} </a:t>
            </a:r>
          </a:p>
          <a:p>
            <a:pPr fontAlgn="base">
              <a:buNone/>
            </a:pPr>
            <a:r>
              <a:rPr lang="pl-PL" dirty="0"/>
              <a:t>//wypisze się Tak</a:t>
            </a:r>
          </a:p>
          <a:p>
            <a:pPr fontAlgn="base">
              <a:buNone/>
            </a:pPr>
            <a:r>
              <a:rPr lang="pl-PL" dirty="0" err="1"/>
              <a:t>var</a:t>
            </a:r>
            <a:r>
              <a:rPr lang="pl-PL" dirty="0"/>
              <a:t> y = 'przykład'; // zdefiniowaliśmy zmienną y</a:t>
            </a:r>
          </a:p>
          <a:p>
            <a:pPr fontAlgn="base">
              <a:buNone/>
            </a:pPr>
            <a:r>
              <a:rPr lang="pl-PL" dirty="0" err="1"/>
              <a:t>if</a:t>
            </a:r>
            <a:r>
              <a:rPr lang="pl-PL" dirty="0"/>
              <a:t> (z) { // jeśli z istnieje</a:t>
            </a:r>
          </a:p>
          <a:p>
            <a:pPr fontAlgn="base">
              <a:buNone/>
            </a:pPr>
            <a:r>
              <a:rPr lang="pl-PL" dirty="0"/>
              <a:t>    alert('Tak')</a:t>
            </a:r>
          </a:p>
          <a:p>
            <a:pPr fontAlgn="base">
              <a:buNone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</a:p>
          <a:p>
            <a:pPr fontAlgn="base">
              <a:buNone/>
            </a:pPr>
            <a:r>
              <a:rPr lang="pl-PL" dirty="0"/>
              <a:t>    alert('Nie')</a:t>
            </a:r>
          </a:p>
          <a:p>
            <a:pPr fontAlgn="base">
              <a:buNone/>
            </a:pPr>
            <a:r>
              <a:rPr lang="pl-PL" dirty="0"/>
              <a:t>} </a:t>
            </a:r>
          </a:p>
          <a:p>
            <a:pPr fontAlgn="base">
              <a:buNone/>
            </a:pPr>
            <a:r>
              <a:rPr lang="pl-PL" dirty="0"/>
              <a:t>//wypisze się Nie, bo nie zdefiniowaliśmy zmiennej z -&gt; zmienna z nie istnieje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4294967295"/>
          </p:nvPr>
        </p:nvSpPr>
        <p:spPr>
          <a:xfrm>
            <a:off x="518984" y="379413"/>
            <a:ext cx="8596313" cy="6478587"/>
          </a:xfrm>
        </p:spPr>
        <p:txBody>
          <a:bodyPr>
            <a:noAutofit/>
          </a:bodyPr>
          <a:lstStyle/>
          <a:p>
            <a:endParaRPr lang="pl-PL" sz="1200" dirty="0"/>
          </a:p>
          <a:p>
            <a:endParaRPr lang="pl-PL" sz="1200" dirty="0"/>
          </a:p>
          <a:p>
            <a:endParaRPr lang="pl-PL" sz="1200" dirty="0"/>
          </a:p>
          <a:p>
            <a:endParaRPr lang="pl-PL" sz="1200" dirty="0"/>
          </a:p>
        </p:txBody>
      </p:sp>
      <p:sp>
        <p:nvSpPr>
          <p:cNvPr id="8" name="Prostokąt 7"/>
          <p:cNvSpPr/>
          <p:nvPr/>
        </p:nvSpPr>
        <p:spPr>
          <a:xfrm>
            <a:off x="510745" y="561355"/>
            <a:ext cx="86414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/>
              <a:t>&lt;!DOCTYPE 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title&gt;Tytuł</a:t>
            </a:r>
            <a:r>
              <a:rPr lang="pl-PL" dirty="0"/>
              <a:t> strony&lt;/</a:t>
            </a:r>
            <a:r>
              <a:rPr lang="pl-PL" dirty="0" err="1"/>
              <a:t>title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	&lt;meta charset=„utf-8"&gt;</a:t>
            </a:r>
          </a:p>
          <a:p>
            <a:pPr>
              <a:buNone/>
            </a:pPr>
            <a:r>
              <a:rPr lang="pl-PL" dirty="0"/>
              <a:t>		&lt;meta </a:t>
            </a:r>
            <a:r>
              <a:rPr lang="pl-PL" dirty="0" err="1"/>
              <a:t>name="description</a:t>
            </a:r>
            <a:r>
              <a:rPr lang="pl-PL" dirty="0"/>
              <a:t>" </a:t>
            </a:r>
            <a:r>
              <a:rPr lang="pl-PL" dirty="0" err="1"/>
              <a:t>content="Opis</a:t>
            </a:r>
            <a:r>
              <a:rPr lang="pl-PL" dirty="0"/>
              <a:t> strony"&gt;</a:t>
            </a:r>
          </a:p>
          <a:p>
            <a:pPr>
              <a:buNone/>
            </a:pPr>
            <a:r>
              <a:rPr lang="pl-PL" dirty="0"/>
              <a:t>		&lt;meta </a:t>
            </a:r>
            <a:r>
              <a:rPr lang="pl-PL" dirty="0" err="1"/>
              <a:t>name="keywords</a:t>
            </a:r>
            <a:r>
              <a:rPr lang="pl-PL" dirty="0"/>
              <a:t>" </a:t>
            </a:r>
            <a:r>
              <a:rPr lang="pl-PL" dirty="0" err="1"/>
              <a:t>content="słowa</a:t>
            </a:r>
            <a:r>
              <a:rPr lang="pl-PL" dirty="0"/>
              <a:t>, kluczowe"&gt;</a:t>
            </a:r>
          </a:p>
          <a:p>
            <a:pPr>
              <a:buNone/>
            </a:pPr>
            <a:r>
              <a:rPr lang="pl-PL" dirty="0"/>
              <a:t>	&lt;/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&lt;body&gt;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p&gt;To</a:t>
            </a:r>
            <a:r>
              <a:rPr lang="pl-PL" dirty="0"/>
              <a:t> jest akapit. Przypominam, że dwa &amp;</a:t>
            </a:r>
            <a:r>
              <a:rPr lang="pl-PL" dirty="0" err="1"/>
              <a:t>lt</a:t>
            </a:r>
            <a:r>
              <a:rPr lang="pl-PL" dirty="0"/>
              <a:t>; jeden&lt;/p&gt;</a:t>
            </a:r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src="obrazek</a:t>
            </a:r>
            <a:r>
              <a:rPr lang="pl-PL" dirty="0"/>
              <a:t>" </a:t>
            </a:r>
            <a:r>
              <a:rPr lang="pl-PL" dirty="0" err="1"/>
              <a:t>alt="opis</a:t>
            </a:r>
            <a:r>
              <a:rPr lang="pl-PL" dirty="0"/>
              <a:t> obrazka"&gt;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	&lt;/body&gt;</a:t>
            </a:r>
          </a:p>
          <a:p>
            <a:pPr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07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instrukcji warunkowych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l-PL" dirty="0" err="1"/>
              <a:t>if</a:t>
            </a:r>
            <a:r>
              <a:rPr lang="pl-PL" dirty="0"/>
              <a:t> (x &gt; 5) {</a:t>
            </a:r>
          </a:p>
          <a:p>
            <a:pPr fontAlgn="base">
              <a:buNone/>
            </a:pPr>
            <a:r>
              <a:rPr lang="pl-PL" dirty="0"/>
              <a:t>    alert('Liczba jest większa od 5')</a:t>
            </a:r>
          </a:p>
          <a:p>
            <a:pPr fontAlgn="base">
              <a:buNone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(x &lt; 5) {</a:t>
            </a:r>
          </a:p>
          <a:p>
            <a:pPr fontAlgn="base">
              <a:buNone/>
            </a:pPr>
            <a:r>
              <a:rPr lang="pl-PL" dirty="0"/>
              <a:t>    </a:t>
            </a:r>
            <a:r>
              <a:rPr lang="pl-PL" dirty="0" err="1"/>
              <a:t>if</a:t>
            </a:r>
            <a:r>
              <a:rPr lang="pl-PL" dirty="0"/>
              <a:t> (x &gt; 3) {</a:t>
            </a:r>
          </a:p>
          <a:p>
            <a:pPr fontAlgn="base">
              <a:buNone/>
            </a:pPr>
            <a:r>
              <a:rPr lang="pl-PL" dirty="0"/>
              <a:t>        alert('Liczba jest większa od 3 ale mniejsza od 5'); </a:t>
            </a:r>
          </a:p>
          <a:p>
            <a:pPr fontAlgn="base">
              <a:buNone/>
            </a:pPr>
            <a:r>
              <a:rPr lang="pl-PL" dirty="0"/>
              <a:t>    }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(x &lt;= 3) {</a:t>
            </a:r>
          </a:p>
          <a:p>
            <a:pPr fontAlgn="base">
              <a:buNone/>
            </a:pPr>
            <a:r>
              <a:rPr lang="pl-PL" dirty="0"/>
              <a:t>        alert('Liczba jest mniejsza lub równa 3');</a:t>
            </a:r>
          </a:p>
          <a:p>
            <a:pPr fontAlgn="base">
              <a:buNone/>
            </a:pPr>
            <a:r>
              <a:rPr lang="pl-PL" dirty="0"/>
              <a:t>    }</a:t>
            </a:r>
          </a:p>
          <a:p>
            <a:pPr fontAlgn="base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służą do wykonywania kodu pewną ilość razy</a:t>
            </a:r>
          </a:p>
          <a:p>
            <a:r>
              <a:rPr lang="pl-PL" dirty="0"/>
              <a:t>Przykładowo zamiast wyświetlić liczby od 1 do 5 za pomocą kodu: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(‘1’); 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(‘2’);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(‘3’);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(‘4’);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(‘5’);</a:t>
            </a:r>
            <a:br>
              <a:rPr lang="pl-PL" dirty="0"/>
            </a:br>
            <a:r>
              <a:rPr lang="pl-PL" dirty="0"/>
              <a:t>Możemy zastosować pętlę:</a:t>
            </a:r>
            <a:br>
              <a:rPr lang="pl-PL" dirty="0"/>
            </a:br>
            <a:r>
              <a:rPr lang="pl-PL" dirty="0"/>
              <a:t>for (i=1;i&lt;=5;i++) {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document.write</a:t>
            </a:r>
            <a:r>
              <a:rPr lang="pl-PL" dirty="0"/>
              <a:t>(i);</a:t>
            </a:r>
            <a:br>
              <a:rPr lang="pl-PL" dirty="0"/>
            </a:br>
            <a:r>
              <a:rPr lang="pl-PL" dirty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Rozróżniamy kilka rodzajów pętli, m.in:</a:t>
            </a:r>
          </a:p>
          <a:p>
            <a:pPr lvl="1"/>
            <a:r>
              <a:rPr lang="pl-PL"/>
              <a:t>while</a:t>
            </a:r>
            <a:endParaRPr lang="pl-PL" dirty="0"/>
          </a:p>
          <a:p>
            <a:pPr lvl="1"/>
            <a:r>
              <a:rPr lang="pl-PL" dirty="0"/>
              <a:t>for</a:t>
            </a:r>
          </a:p>
          <a:p>
            <a:r>
              <a:rPr lang="pl-PL" dirty="0"/>
              <a:t>Pętla może w sobie zawierać inne pętle (pętla w pętli)</a:t>
            </a:r>
          </a:p>
          <a:p>
            <a:r>
              <a:rPr lang="pl-PL" dirty="0"/>
              <a:t>Pętle są nieodzowne przy wyświetlaniu tworzeniu np. tabel z danymi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pętli w </a:t>
            </a:r>
            <a:r>
              <a:rPr lang="pl-PL" dirty="0" err="1"/>
              <a:t>JavaScript</a:t>
            </a:r>
            <a:r>
              <a:rPr lang="pl-PL" dirty="0"/>
              <a:t>: </a:t>
            </a:r>
            <a:r>
              <a:rPr lang="pl-PL" dirty="0" err="1"/>
              <a:t>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/>
              <a:t>	</a:t>
            </a:r>
            <a:r>
              <a:rPr lang="pl-PL" dirty="0" err="1"/>
              <a:t>var</a:t>
            </a:r>
            <a:r>
              <a:rPr lang="pl-PL" dirty="0"/>
              <a:t> x = 1;</a:t>
            </a:r>
            <a:br>
              <a:rPr lang="pl-PL" dirty="0"/>
            </a:br>
            <a:r>
              <a:rPr lang="pl-PL" dirty="0" err="1"/>
              <a:t>while</a:t>
            </a:r>
            <a:r>
              <a:rPr lang="pl-PL" dirty="0"/>
              <a:t> (x &lt;= 5) {</a:t>
            </a:r>
            <a:br>
              <a:rPr lang="pl-PL" dirty="0"/>
            </a:br>
            <a:r>
              <a:rPr lang="pl-PL" dirty="0"/>
              <a:t>		// </a:t>
            </a:r>
            <a:r>
              <a:rPr lang="pl-PL" dirty="0" err="1"/>
              <a:t>jakis</a:t>
            </a:r>
            <a:r>
              <a:rPr lang="pl-PL" dirty="0"/>
              <a:t> kod do wykonania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document.write</a:t>
            </a:r>
            <a:r>
              <a:rPr lang="pl-PL" dirty="0"/>
              <a:t>(‘jeszcze nie…’);</a:t>
            </a:r>
            <a:br>
              <a:rPr lang="pl-PL" dirty="0"/>
            </a:br>
            <a:r>
              <a:rPr lang="pl-PL" dirty="0"/>
              <a:t>		x++;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Powyższy kod wyświetli napis „jeszcze nie…” dokładnie pięć razy. </a:t>
            </a:r>
          </a:p>
          <a:p>
            <a:r>
              <a:rPr lang="pl-PL" dirty="0"/>
              <a:t>Gdybyśmy w kodzie nie dodali inkrementacji zmiennej, powstałaby nieskończona pętla i strona by się zawiesiła.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pętli w </a:t>
            </a:r>
            <a:r>
              <a:rPr lang="pl-PL" dirty="0" err="1"/>
              <a:t>JavaScript</a:t>
            </a:r>
            <a:r>
              <a:rPr lang="pl-PL" dirty="0"/>
              <a:t>: for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/>
              <a:t>	for (i=1;i&lt;=5;i++) {</a:t>
            </a:r>
            <a:br>
              <a:rPr lang="pl-PL" dirty="0"/>
            </a:br>
            <a:r>
              <a:rPr lang="pl-PL" dirty="0"/>
              <a:t>		// </a:t>
            </a:r>
            <a:r>
              <a:rPr lang="pl-PL" dirty="0" err="1"/>
              <a:t>jakis</a:t>
            </a:r>
            <a:r>
              <a:rPr lang="pl-PL" dirty="0"/>
              <a:t> kod do wykonania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document.write</a:t>
            </a:r>
            <a:r>
              <a:rPr lang="pl-PL" dirty="0"/>
              <a:t>(‘jeszcze nie…’);</a:t>
            </a:r>
            <a:br>
              <a:rPr lang="pl-PL" dirty="0"/>
            </a:br>
            <a:r>
              <a:rPr lang="pl-PL" dirty="0"/>
              <a:t>} </a:t>
            </a:r>
            <a:br>
              <a:rPr lang="pl-PL" dirty="0"/>
            </a:br>
            <a:endParaRPr lang="pl-PL" dirty="0"/>
          </a:p>
          <a:p>
            <a:r>
              <a:rPr lang="pl-PL" dirty="0"/>
              <a:t>Powyższy kod wyświetli napis „jeszcze nie…” dokładnie pięć razy. </a:t>
            </a:r>
          </a:p>
          <a:p>
            <a:r>
              <a:rPr lang="pl-PL" dirty="0"/>
              <a:t>Deklaracja wartości początkowej, limit oraz inkrementacja zostały zawarte w definicji pętli (w nawiasach).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Funkcje służą do grupowania czynności, jakie ma wykonać kod</a:t>
            </a:r>
          </a:p>
          <a:p>
            <a:r>
              <a:rPr lang="pl-PL" dirty="0"/>
              <a:t>Przykładem funkcji może być wyjście do pubu: najpierw wizyta w bankomacie, potem pętla przy barze i na koniec powrót do domu, w </a:t>
            </a:r>
            <a:r>
              <a:rPr lang="pl-PL" dirty="0" err="1"/>
              <a:t>JavaScript</a:t>
            </a:r>
            <a:r>
              <a:rPr lang="pl-PL" dirty="0"/>
              <a:t> wyglądałoby to tak: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wyjscieDoPubu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var</a:t>
            </a:r>
            <a:r>
              <a:rPr lang="pl-PL" dirty="0"/>
              <a:t> kasa = 0;</a:t>
            </a:r>
            <a:br>
              <a:rPr lang="pl-PL" dirty="0"/>
            </a:br>
            <a:r>
              <a:rPr lang="pl-PL" dirty="0"/>
              <a:t>		kasa += 100; // wizyta w bankomacie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while</a:t>
            </a:r>
            <a:r>
              <a:rPr lang="pl-PL" dirty="0"/>
              <a:t> (kasa&gt;0) {</a:t>
            </a:r>
            <a:br>
              <a:rPr lang="pl-PL" dirty="0"/>
            </a:br>
            <a:r>
              <a:rPr lang="pl-PL" dirty="0"/>
              <a:t>			kasa -= 10; // każdorazowa wizyta przy barze</a:t>
            </a:r>
            <a:br>
              <a:rPr lang="pl-PL" dirty="0"/>
            </a:br>
            <a:r>
              <a:rPr lang="pl-PL" dirty="0"/>
              <a:t>		}</a:t>
            </a:r>
            <a:br>
              <a:rPr lang="pl-PL" dirty="0"/>
            </a:br>
            <a:r>
              <a:rPr lang="pl-PL" dirty="0"/>
              <a:t>		return; // koniec kasy, powrót do domu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// jeśli jest piątek, uruchamiamy funkcję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dzien</a:t>
            </a:r>
            <a:r>
              <a:rPr lang="pl-PL" dirty="0"/>
              <a:t> = ‘sobota’;</a:t>
            </a:r>
            <a:br>
              <a:rPr lang="pl-PL" dirty="0"/>
            </a:b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dzien==‘piątek</a:t>
            </a:r>
            <a:r>
              <a:rPr lang="pl-PL" dirty="0"/>
              <a:t>’) {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wyjscieDoPubu</a:t>
            </a:r>
            <a:r>
              <a:rPr lang="pl-PL" dirty="0"/>
              <a:t>();</a:t>
            </a:r>
            <a:br>
              <a:rPr lang="pl-PL" dirty="0"/>
            </a:b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	// uczymy się </a:t>
            </a:r>
            <a:r>
              <a:rPr lang="pl-PL" dirty="0" err="1"/>
              <a:t>JavaScriptu</a:t>
            </a:r>
            <a:r>
              <a:rPr lang="pl-PL" dirty="0"/>
              <a:t> ;)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Do funkcji mogą być dodawane również parametry, wtedy poprzednia funkcja wyglądałaby tak: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wyjscieDoPubu</a:t>
            </a:r>
            <a:r>
              <a:rPr lang="pl-PL" dirty="0"/>
              <a:t>(kasa) {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while</a:t>
            </a:r>
            <a:r>
              <a:rPr lang="pl-PL" dirty="0"/>
              <a:t> (kasa&gt;0) {</a:t>
            </a:r>
            <a:br>
              <a:rPr lang="pl-PL" dirty="0"/>
            </a:br>
            <a:r>
              <a:rPr lang="pl-PL" dirty="0"/>
              <a:t>			kasa -= 10; // każdorazowa wizyta przy barze</a:t>
            </a:r>
            <a:br>
              <a:rPr lang="pl-PL" dirty="0"/>
            </a:br>
            <a:r>
              <a:rPr lang="pl-PL" dirty="0"/>
              <a:t>		}</a:t>
            </a:r>
            <a:br>
              <a:rPr lang="pl-PL" dirty="0"/>
            </a:br>
            <a:r>
              <a:rPr lang="pl-PL" dirty="0"/>
              <a:t>		return; // koniec kasy, powrót do domu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// jeśli jest piątek, uruchamiamy funkcję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dzien</a:t>
            </a:r>
            <a:r>
              <a:rPr lang="pl-PL" dirty="0"/>
              <a:t> = ‘sobota’;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kasa = 100;</a:t>
            </a:r>
            <a:br>
              <a:rPr lang="pl-PL" dirty="0"/>
            </a:b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dzien==‘piątek</a:t>
            </a:r>
            <a:r>
              <a:rPr lang="pl-PL" dirty="0"/>
              <a:t>’) {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wyjscieDoPubu</a:t>
            </a:r>
            <a:r>
              <a:rPr lang="pl-PL" dirty="0"/>
              <a:t>(kasa);</a:t>
            </a:r>
            <a:br>
              <a:rPr lang="pl-PL" dirty="0"/>
            </a:b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	// uczymy się </a:t>
            </a:r>
            <a:r>
              <a:rPr lang="pl-PL" dirty="0" err="1"/>
              <a:t>JavaScriptu</a:t>
            </a:r>
            <a:r>
              <a:rPr lang="pl-PL" dirty="0"/>
              <a:t> ;)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Inny przykład, tym razem funkcja licząca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function</a:t>
            </a:r>
            <a:r>
              <a:rPr lang="pl-PL" dirty="0"/>
              <a:t> suma(liczba1,liczba2) {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var</a:t>
            </a:r>
            <a:r>
              <a:rPr lang="pl-PL" dirty="0"/>
              <a:t> wynik = liczba1 + liczba2;</a:t>
            </a:r>
            <a:br>
              <a:rPr lang="pl-PL" dirty="0"/>
            </a:br>
            <a:r>
              <a:rPr lang="pl-PL" dirty="0"/>
              <a:t>		return wynik;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// jeśli jest piątek, uruchamiamy funkcję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obliczenie = suma(5,10); </a:t>
            </a:r>
            <a:br>
              <a:rPr lang="pl-PL" dirty="0"/>
            </a:br>
            <a:r>
              <a:rPr lang="pl-PL" dirty="0" err="1"/>
              <a:t>if</a:t>
            </a:r>
            <a:r>
              <a:rPr lang="pl-PL" dirty="0"/>
              <a:t> (obliczenie &gt; 12) {</a:t>
            </a:r>
            <a:br>
              <a:rPr lang="pl-PL" dirty="0"/>
            </a:br>
            <a:r>
              <a:rPr lang="pl-PL" dirty="0"/>
              <a:t>	alert(‘wynik obliczenia jest większy niż 12’);</a:t>
            </a:r>
            <a:br>
              <a:rPr lang="pl-PL" dirty="0"/>
            </a:b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	alert(‘wynik obliczenia jest mniejszy lub równy 12’);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Tablice to w uproszczeniu zmienne, które mogą przechowywać inne zmienne</a:t>
            </a:r>
          </a:p>
          <a:p>
            <a:r>
              <a:rPr lang="pl-PL" dirty="0"/>
              <a:t>Tablice służą do uporządkowania podobnych wartości w jednej zmiennej</a:t>
            </a:r>
          </a:p>
          <a:p>
            <a:r>
              <a:rPr lang="pl-PL" dirty="0"/>
              <a:t>Przykładem może być tablica o nazwie „kolory”, gdzie przechowujemy kilka kolorów. Nie trzeba tworzyć zmiennych np. kolor1, kolor2, kolor3, tylko tworzymy tablicę kolor i w niej przechowujemy kolory.</a:t>
            </a:r>
          </a:p>
          <a:p>
            <a:r>
              <a:rPr lang="pl-PL" dirty="0"/>
              <a:t>Zmienne w tablicy są uporządkowane za pomocą tzw. Kluczy, czyli odwołując się do konkretnego koloru będziemy wywoływać zmienną wraz z odpowiednim kluczem.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w </a:t>
            </a: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Tablicę możemy stworzyć na kilka sposobów. Załóżmy, że bawimy się wspomnianymi wcześniej kolorami: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// sposób pierwszy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kolory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(‘</a:t>
            </a:r>
            <a:r>
              <a:rPr lang="pl-PL" dirty="0" err="1"/>
              <a:t>biały’,’czerwony’,’niebieski’,’zielony</a:t>
            </a:r>
            <a:r>
              <a:rPr lang="pl-PL" dirty="0"/>
              <a:t>’);</a:t>
            </a:r>
            <a:br>
              <a:rPr lang="pl-PL" dirty="0"/>
            </a:br>
            <a:r>
              <a:rPr lang="pl-PL" dirty="0"/>
              <a:t>// sposób drugi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kolory = [‘</a:t>
            </a:r>
            <a:r>
              <a:rPr lang="pl-PL" dirty="0" err="1"/>
              <a:t>biały’,’czerwony’,’niebieski’,’zielony</a:t>
            </a:r>
            <a:r>
              <a:rPr lang="pl-PL" dirty="0"/>
              <a:t>’];</a:t>
            </a:r>
          </a:p>
          <a:p>
            <a:r>
              <a:rPr lang="pl-PL" dirty="0"/>
              <a:t>Wywołujemy konkretną wartość w sposób następujący: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(kolory[0]); // </a:t>
            </a:r>
            <a:r>
              <a:rPr lang="pl-PL" dirty="0" err="1"/>
              <a:t>wyswietli</a:t>
            </a:r>
            <a:r>
              <a:rPr lang="pl-PL" dirty="0"/>
              <a:t> biały</a:t>
            </a:r>
            <a:br>
              <a:rPr lang="pl-PL" dirty="0"/>
            </a:br>
            <a:r>
              <a:rPr lang="pl-PL" dirty="0" err="1"/>
              <a:t>document.write</a:t>
            </a:r>
            <a:r>
              <a:rPr lang="pl-PL" dirty="0"/>
              <a:t>(kolory[3]); // </a:t>
            </a:r>
            <a:r>
              <a:rPr lang="pl-PL" dirty="0" err="1"/>
              <a:t>wyswietli</a:t>
            </a:r>
            <a:r>
              <a:rPr lang="pl-PL" dirty="0"/>
              <a:t> zielony</a:t>
            </a:r>
          </a:p>
          <a:p>
            <a:r>
              <a:rPr lang="pl-PL" dirty="0"/>
              <a:t>Jak widać, klucze w tablicach rozpoczynają się od wartości 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Przypomnienie CSS – zagnieżdżanie w kodzie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3200" dirty="0"/>
              <a:t>Style samodzielne przy znaczniku HTML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Wewnętrzny arkusz styli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Zewnętrzny arkusz styli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39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i pętle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Tablica zawiera dane i tutaj pokazuje się zaleta pętli w </a:t>
            </a:r>
            <a:r>
              <a:rPr lang="pl-PL" dirty="0" err="1"/>
              <a:t>JavaScript</a:t>
            </a:r>
            <a:r>
              <a:rPr lang="pl-PL" dirty="0"/>
              <a:t>. Mamy np. tablicę z kolorami i zamiast wyświetlać każdy element tablicy ręcznie, wykorzystamy do tego pętlę: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 </a:t>
            </a:r>
            <a:r>
              <a:rPr lang="pl-PL" dirty="0" err="1"/>
              <a:t>var</a:t>
            </a:r>
            <a:r>
              <a:rPr lang="pl-PL" dirty="0"/>
              <a:t> kolory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(‘</a:t>
            </a:r>
            <a:r>
              <a:rPr lang="pl-PL" dirty="0" err="1"/>
              <a:t>biały’,’czerwony’,’niebieski’,’zielony</a:t>
            </a:r>
            <a:r>
              <a:rPr lang="pl-PL" dirty="0"/>
              <a:t>’);</a:t>
            </a:r>
            <a:br>
              <a:rPr lang="pl-PL" dirty="0"/>
            </a:br>
            <a:r>
              <a:rPr lang="pl-PL" dirty="0"/>
              <a:t>for (x=0;x&lt;=</a:t>
            </a:r>
            <a:r>
              <a:rPr lang="pl-PL" dirty="0" err="1" smtClean="0"/>
              <a:t>kolory.length;x</a:t>
            </a:r>
            <a:r>
              <a:rPr lang="pl-PL" dirty="0"/>
              <a:t>++) {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document.write</a:t>
            </a:r>
            <a:r>
              <a:rPr lang="pl-PL" dirty="0"/>
              <a:t>(kolory[x]);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W powyższym skrypcie wykorzystaliśmy właściwość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/>
              <a:t>która zwraca nam ilość elementów zawartych w tablicy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 wykładu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Przypomnienie CSS - selektory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600" dirty="0"/>
              <a:t>Znaczniki</a:t>
            </a:r>
          </a:p>
          <a:p>
            <a:pPr>
              <a:lnSpc>
                <a:spcPct val="90000"/>
              </a:lnSpc>
            </a:pPr>
            <a:r>
              <a:rPr lang="pl-PL" sz="2600" dirty="0"/>
              <a:t>Klasy</a:t>
            </a:r>
          </a:p>
          <a:p>
            <a:pPr>
              <a:lnSpc>
                <a:spcPct val="90000"/>
              </a:lnSpc>
            </a:pPr>
            <a:r>
              <a:rPr lang="pl-PL" sz="2600" dirty="0"/>
              <a:t>Identyfikatory</a:t>
            </a:r>
          </a:p>
          <a:p>
            <a:pPr>
              <a:lnSpc>
                <a:spcPct val="90000"/>
              </a:lnSpc>
            </a:pPr>
            <a:r>
              <a:rPr lang="pl-PL" sz="2600" dirty="0" err="1"/>
              <a:t>Pseudoklasy</a:t>
            </a:r>
            <a:endParaRPr lang="pl-PL" sz="26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65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50790" y="478977"/>
            <a:ext cx="85096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/>
              <a:t>&lt;!DOCTYPE 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title&gt;Tytuł</a:t>
            </a:r>
            <a:r>
              <a:rPr lang="pl-PL" dirty="0"/>
              <a:t> strony&lt;/</a:t>
            </a:r>
            <a:r>
              <a:rPr lang="pl-PL" dirty="0" err="1"/>
              <a:t>title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	&lt;meta charset="UTF-8"/&gt;</a:t>
            </a:r>
          </a:p>
          <a:p>
            <a:pPr>
              <a:buNone/>
            </a:pPr>
            <a:r>
              <a:rPr lang="pl-PL" dirty="0"/>
              <a:t>		&lt;meta </a:t>
            </a:r>
            <a:r>
              <a:rPr lang="pl-PL" dirty="0" err="1"/>
              <a:t>name="description</a:t>
            </a:r>
            <a:r>
              <a:rPr lang="pl-PL" dirty="0"/>
              <a:t>" </a:t>
            </a:r>
            <a:r>
              <a:rPr lang="pl-PL" dirty="0" err="1"/>
              <a:t>content="Opis</a:t>
            </a:r>
            <a:r>
              <a:rPr lang="pl-PL" dirty="0"/>
              <a:t> strony"/&gt;</a:t>
            </a:r>
          </a:p>
          <a:p>
            <a:pPr>
              <a:buNone/>
            </a:pPr>
            <a:r>
              <a:rPr lang="pl-PL" dirty="0"/>
              <a:t>		&lt;meta </a:t>
            </a:r>
            <a:r>
              <a:rPr lang="pl-PL" dirty="0" err="1"/>
              <a:t>name="keywords</a:t>
            </a:r>
            <a:r>
              <a:rPr lang="pl-PL" dirty="0"/>
              <a:t>" </a:t>
            </a:r>
            <a:r>
              <a:rPr lang="pl-PL" dirty="0" err="1"/>
              <a:t>content="słowa</a:t>
            </a:r>
            <a:r>
              <a:rPr lang="pl-PL" dirty="0"/>
              <a:t>, kluczowe"/&gt;</a:t>
            </a:r>
          </a:p>
          <a:p>
            <a:pPr>
              <a:buNone/>
            </a:pPr>
            <a:r>
              <a:rPr lang="pl-PL" dirty="0"/>
              <a:t>		&lt;!-- &lt;link </a:t>
            </a:r>
            <a:r>
              <a:rPr lang="pl-PL" dirty="0" err="1"/>
              <a:t>rel="stylesheet</a:t>
            </a:r>
            <a:r>
              <a:rPr lang="pl-PL" dirty="0"/>
              <a:t>" </a:t>
            </a:r>
            <a:r>
              <a:rPr lang="pl-PL" dirty="0" err="1"/>
              <a:t>type="text</a:t>
            </a:r>
            <a:r>
              <a:rPr lang="pl-PL" dirty="0"/>
              <a:t>/</a:t>
            </a:r>
            <a:r>
              <a:rPr lang="pl-PL" dirty="0" err="1"/>
              <a:t>css</a:t>
            </a:r>
            <a:r>
              <a:rPr lang="pl-PL" dirty="0"/>
              <a:t>" </a:t>
            </a:r>
            <a:r>
              <a:rPr lang="pl-PL" dirty="0" err="1"/>
              <a:t>href="css</a:t>
            </a:r>
            <a:r>
              <a:rPr lang="pl-PL" dirty="0"/>
              <a:t>/</a:t>
            </a:r>
            <a:r>
              <a:rPr lang="pl-PL" dirty="0" err="1"/>
              <a:t>style.css</a:t>
            </a:r>
            <a:r>
              <a:rPr lang="pl-PL" dirty="0"/>
              <a:t>"/&gt; --&gt;</a:t>
            </a:r>
          </a:p>
          <a:p>
            <a:pPr>
              <a:buNone/>
            </a:pPr>
            <a:r>
              <a:rPr lang="pl-PL" dirty="0"/>
              <a:t>		&lt;style&gt;</a:t>
            </a:r>
          </a:p>
          <a:p>
            <a:pPr>
              <a:buNone/>
            </a:pPr>
            <a:r>
              <a:rPr lang="pl-PL" dirty="0"/>
              <a:t>			p {</a:t>
            </a:r>
          </a:p>
          <a:p>
            <a:pPr>
              <a:buNone/>
            </a:pPr>
            <a:r>
              <a:rPr lang="pl-PL" dirty="0"/>
              <a:t>				font: </a:t>
            </a:r>
            <a:r>
              <a:rPr lang="pl-PL" dirty="0" err="1"/>
              <a:t>bold</a:t>
            </a:r>
            <a:r>
              <a:rPr lang="pl-PL" dirty="0"/>
              <a:t> 14px </a:t>
            </a:r>
            <a:r>
              <a:rPr lang="pl-PL" dirty="0" err="1"/>
              <a:t>verdana</a:t>
            </a:r>
            <a:r>
              <a:rPr lang="pl-PL" dirty="0"/>
              <a:t>;</a:t>
            </a:r>
          </a:p>
          <a:p>
            <a:pPr>
              <a:buNone/>
            </a:pPr>
            <a:r>
              <a:rPr lang="pl-PL" dirty="0"/>
              <a:t>				</a:t>
            </a:r>
            <a:r>
              <a:rPr lang="pl-PL" dirty="0" err="1"/>
              <a:t>color:green</a:t>
            </a:r>
            <a:r>
              <a:rPr lang="pl-PL" dirty="0"/>
              <a:t>;</a:t>
            </a:r>
          </a:p>
          <a:p>
            <a:pPr>
              <a:buNone/>
            </a:pPr>
            <a:r>
              <a:rPr lang="pl-PL" dirty="0"/>
              <a:t>			}</a:t>
            </a:r>
          </a:p>
          <a:p>
            <a:pPr>
              <a:buNone/>
            </a:pPr>
            <a:r>
              <a:rPr lang="pl-PL" dirty="0"/>
              <a:t>		&lt;/style&gt;</a:t>
            </a:r>
          </a:p>
          <a:p>
            <a:pPr>
              <a:buNone/>
            </a:pPr>
            <a:r>
              <a:rPr lang="pl-PL" dirty="0"/>
              <a:t>	&lt;/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>
              <a:buNone/>
            </a:pPr>
            <a:r>
              <a:rPr lang="pl-PL" dirty="0"/>
              <a:t>	&lt;body&gt;</a:t>
            </a:r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p&gt;To</a:t>
            </a:r>
            <a:r>
              <a:rPr lang="pl-PL" dirty="0"/>
              <a:t> jest akapit. Przypominam, że dwa &amp;</a:t>
            </a:r>
            <a:r>
              <a:rPr lang="pl-PL" dirty="0" err="1"/>
              <a:t>lt</a:t>
            </a:r>
            <a:r>
              <a:rPr lang="pl-PL" dirty="0"/>
              <a:t>; jeden. Akapit jest pogrubiony, wielkość czcionki to 14 pikseli, a rodzaj to </a:t>
            </a:r>
            <a:r>
              <a:rPr lang="pl-PL" dirty="0" err="1"/>
              <a:t>Verdana</a:t>
            </a:r>
            <a:r>
              <a:rPr lang="pl-PL" dirty="0"/>
              <a:t>. Tekst jest w kolorze zielonym.&lt;/p&gt;</a:t>
            </a:r>
          </a:p>
          <a:p>
            <a:pPr>
              <a:buNone/>
            </a:pPr>
            <a:r>
              <a:rPr lang="pl-PL" dirty="0"/>
              <a:t>		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src="obrazek.jpg</a:t>
            </a:r>
            <a:r>
              <a:rPr lang="pl-PL" dirty="0"/>
              <a:t>" </a:t>
            </a:r>
            <a:r>
              <a:rPr lang="pl-PL" dirty="0" err="1"/>
              <a:t>alt="opis</a:t>
            </a:r>
            <a:r>
              <a:rPr lang="pl-PL" dirty="0"/>
              <a:t> obrazka"&gt;</a:t>
            </a:r>
          </a:p>
          <a:p>
            <a:pPr>
              <a:buNone/>
            </a:pPr>
            <a:r>
              <a:rPr lang="pl-PL" dirty="0"/>
              <a:t>	&lt;/body&gt;</a:t>
            </a:r>
          </a:p>
          <a:p>
            <a:pPr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z HTML + 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formularze HTML?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2800" dirty="0"/>
              <a:t>Formularz to rodzaj elektronicznej ankiety.</a:t>
            </a:r>
          </a:p>
          <a:p>
            <a:r>
              <a:rPr lang="pl-PL" sz="2800" dirty="0"/>
              <a:t>Możliwe funkcje formularza to:</a:t>
            </a:r>
          </a:p>
          <a:p>
            <a:pPr lvl="1"/>
            <a:r>
              <a:rPr lang="pl-PL" sz="2400" dirty="0"/>
              <a:t>Wpisywanie tekstu</a:t>
            </a:r>
          </a:p>
          <a:p>
            <a:pPr lvl="1"/>
            <a:r>
              <a:rPr lang="pl-PL" sz="2400" dirty="0"/>
              <a:t>Odpowiadanie na pytania</a:t>
            </a:r>
          </a:p>
          <a:p>
            <a:pPr lvl="1"/>
            <a:r>
              <a:rPr lang="pl-PL" sz="2400" dirty="0"/>
              <a:t>Zaznaczanie jednej lub wielu odpowiedzi do wyboru</a:t>
            </a:r>
          </a:p>
          <a:p>
            <a:r>
              <a:rPr lang="pl-PL" sz="2400" dirty="0"/>
              <a:t>Formularz może zostać wysłany przez e-mail za pomocą klienta pocztowego</a:t>
            </a:r>
          </a:p>
          <a:p>
            <a:r>
              <a:rPr lang="pl-PL" sz="2400" dirty="0"/>
              <a:t>Formularz może zostać wysłany przez e-mail za pomocą skryptu PHP</a:t>
            </a:r>
          </a:p>
          <a:p>
            <a:r>
              <a:rPr lang="pl-PL" sz="2400" dirty="0"/>
              <a:t>Skrypt PHP może również zapisać dane z formularza do bazy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24973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</TotalTime>
  <Words>1694</Words>
  <Application>Microsoft Office PowerPoint</Application>
  <PresentationFormat>Panoramiczny</PresentationFormat>
  <Paragraphs>329</Paragraphs>
  <Slides>51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51</vt:i4>
      </vt:variant>
    </vt:vector>
  </HeadingPairs>
  <TitlesOfParts>
    <vt:vector size="56" baseType="lpstr">
      <vt:lpstr>Arial</vt:lpstr>
      <vt:lpstr>Trebuchet MS</vt:lpstr>
      <vt:lpstr>Wingdings</vt:lpstr>
      <vt:lpstr>Wingdings 3</vt:lpstr>
      <vt:lpstr>Faseta</vt:lpstr>
      <vt:lpstr>Programowanie witryn internetowych  i administrowanie serwerami WWW</vt:lpstr>
      <vt:lpstr>Dzisiejsze zajęcia</vt:lpstr>
      <vt:lpstr>Przypomnienie HTML</vt:lpstr>
      <vt:lpstr>Prezentacja programu PowerPoint</vt:lpstr>
      <vt:lpstr>Przypomnienie CSS – zagnieżdżanie w kodzie</vt:lpstr>
      <vt:lpstr>Przypomnienie CSS - selektory</vt:lpstr>
      <vt:lpstr>Prezentacja programu PowerPoint</vt:lpstr>
      <vt:lpstr>Ćwiczenia z HTML + CSS</vt:lpstr>
      <vt:lpstr>Czym są formularze HTML?</vt:lpstr>
      <vt:lpstr>Do czego służą formularze?</vt:lpstr>
      <vt:lpstr>Ramy formularza HTML</vt:lpstr>
      <vt:lpstr>Rodzaje elementów formularza</vt:lpstr>
      <vt:lpstr>Pole tekstowe jednoliniowe</vt:lpstr>
      <vt:lpstr>Pole tekstowe wieloliniowe</vt:lpstr>
      <vt:lpstr>Pole jednokrotnego wyboru (opcji)</vt:lpstr>
      <vt:lpstr>Pole wielokrotnego wyboru</vt:lpstr>
      <vt:lpstr>Lista rozwijalna</vt:lpstr>
      <vt:lpstr>Dane ukryte</vt:lpstr>
      <vt:lpstr>Przycisk zwyczajny</vt:lpstr>
      <vt:lpstr>Przycisk czyszczenia formularza</vt:lpstr>
      <vt:lpstr>Przycisk wysłania formularza</vt:lpstr>
      <vt:lpstr>Ćwiczenia – formularze HTML</vt:lpstr>
      <vt:lpstr>Wstęp do JavaScript</vt:lpstr>
      <vt:lpstr>Uwaga!</vt:lpstr>
      <vt:lpstr>Zagnieżdżanie skryptów JS w HTML</vt:lpstr>
      <vt:lpstr>Skrypt JS przy znaczniku HTML</vt:lpstr>
      <vt:lpstr>Skrypt JS wewnątrz dokumentu HTML</vt:lpstr>
      <vt:lpstr>Skrypt JS w zewnętrznym pliku</vt:lpstr>
      <vt:lpstr>Komentarze w Javascript</vt:lpstr>
      <vt:lpstr>Zmienne w JavaScript</vt:lpstr>
      <vt:lpstr>Operatory w JavaScript</vt:lpstr>
      <vt:lpstr>Operatory arytmetyczne w JavaScript</vt:lpstr>
      <vt:lpstr>Operatory przypisania w JavaScript</vt:lpstr>
      <vt:lpstr>Operatory porównania w JavaScript</vt:lpstr>
      <vt:lpstr>Operatory logiczne w JavaScript</vt:lpstr>
      <vt:lpstr>Przykłady użycia operatorów</vt:lpstr>
      <vt:lpstr>Instrukcje warunkowe w JavaScript</vt:lpstr>
      <vt:lpstr>Przykłady instrukcji warunkowych w JavaScript</vt:lpstr>
      <vt:lpstr>Przykłady instrukcji warunkowych w JavaScript</vt:lpstr>
      <vt:lpstr>Przykłady instrukcji warunkowych w JavaScript</vt:lpstr>
      <vt:lpstr>Pętle w JavaScript</vt:lpstr>
      <vt:lpstr>Pętle w JavaScript</vt:lpstr>
      <vt:lpstr>Przykłady pętli w JavaScript: while</vt:lpstr>
      <vt:lpstr>Przykłady pętli w JavaScript: for</vt:lpstr>
      <vt:lpstr>Funkcje w JavaScript</vt:lpstr>
      <vt:lpstr>Funkcje w JavaScript</vt:lpstr>
      <vt:lpstr>Funkcje w JavaScript</vt:lpstr>
      <vt:lpstr>Tablice w JavaScript</vt:lpstr>
      <vt:lpstr>Tablice w JavaScript</vt:lpstr>
      <vt:lpstr>Tablice i pętle</vt:lpstr>
      <vt:lpstr>Koniec wykładu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witryn internetowych  i administrowanie serwerami WWW</dc:title>
  <dc:creator>Szymon Wilczyński</dc:creator>
  <cp:lastModifiedBy>Szymon Wilczyński</cp:lastModifiedBy>
  <cp:revision>220</cp:revision>
  <dcterms:created xsi:type="dcterms:W3CDTF">2014-11-17T10:37:25Z</dcterms:created>
  <dcterms:modified xsi:type="dcterms:W3CDTF">2018-11-30T18:52:02Z</dcterms:modified>
</cp:coreProperties>
</file>