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9601200" cy="7315200"/>
  <p:defaultTextStyle>
    <a:defPPr>
      <a:defRPr lang="en-US"/>
    </a:defPPr>
    <a:lvl1pPr algn="l" defTabSz="4387850" rtl="0" fontAlgn="base">
      <a:spcBef>
        <a:spcPct val="0"/>
      </a:spcBef>
      <a:spcAft>
        <a:spcPct val="0"/>
      </a:spcAft>
      <a:defRPr sz="8600" kern="1200">
        <a:solidFill>
          <a:schemeClr val="tx1"/>
        </a:solidFill>
        <a:latin typeface="Arial" charset="0"/>
        <a:ea typeface="+mn-ea"/>
        <a:cs typeface="+mn-cs"/>
      </a:defRPr>
    </a:lvl1pPr>
    <a:lvl2pPr marL="2193925" indent="-1736725" algn="l" defTabSz="4387850" rtl="0" fontAlgn="base">
      <a:spcBef>
        <a:spcPct val="0"/>
      </a:spcBef>
      <a:spcAft>
        <a:spcPct val="0"/>
      </a:spcAft>
      <a:defRPr sz="8600" kern="1200">
        <a:solidFill>
          <a:schemeClr val="tx1"/>
        </a:solidFill>
        <a:latin typeface="Arial" charset="0"/>
        <a:ea typeface="+mn-ea"/>
        <a:cs typeface="+mn-cs"/>
      </a:defRPr>
    </a:lvl2pPr>
    <a:lvl3pPr marL="4387850" indent="-3473450" algn="l" defTabSz="4387850" rtl="0" fontAlgn="base">
      <a:spcBef>
        <a:spcPct val="0"/>
      </a:spcBef>
      <a:spcAft>
        <a:spcPct val="0"/>
      </a:spcAft>
      <a:defRPr sz="8600" kern="1200">
        <a:solidFill>
          <a:schemeClr val="tx1"/>
        </a:solidFill>
        <a:latin typeface="Arial" charset="0"/>
        <a:ea typeface="+mn-ea"/>
        <a:cs typeface="+mn-cs"/>
      </a:defRPr>
    </a:lvl3pPr>
    <a:lvl4pPr marL="6583363" indent="-5211763" algn="l" defTabSz="4387850" rtl="0" fontAlgn="base">
      <a:spcBef>
        <a:spcPct val="0"/>
      </a:spcBef>
      <a:spcAft>
        <a:spcPct val="0"/>
      </a:spcAft>
      <a:defRPr sz="8600" kern="1200">
        <a:solidFill>
          <a:schemeClr val="tx1"/>
        </a:solidFill>
        <a:latin typeface="Arial" charset="0"/>
        <a:ea typeface="+mn-ea"/>
        <a:cs typeface="+mn-cs"/>
      </a:defRPr>
    </a:lvl4pPr>
    <a:lvl5pPr marL="8777288" indent="-6948488" algn="l" defTabSz="4387850"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227"/>
    <a:srgbClr val="7E8D33"/>
    <a:srgbClr val="EEF3F8"/>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47431" autoAdjust="0"/>
    <p:restoredTop sz="99176" autoAdjust="0"/>
  </p:normalViewPr>
  <p:slideViewPr>
    <p:cSldViewPr>
      <p:cViewPr>
        <p:scale>
          <a:sx n="20" d="100"/>
          <a:sy n="20" d="100"/>
        </p:scale>
        <p:origin x="2634" y="558"/>
      </p:cViewPr>
      <p:guideLst>
        <p:guide orient="horz" pos="10368"/>
        <p:guide pos="13824"/>
      </p:guideLst>
    </p:cSldViewPr>
  </p:slideViewPr>
  <p:notesTextViewPr>
    <p:cViewPr>
      <p:scale>
        <a:sx n="100" d="100"/>
        <a:sy n="100" d="100"/>
      </p:scale>
      <p:origin x="0" y="0"/>
    </p:cViewPr>
  </p:notesTextViewPr>
  <p:notesViewPr>
    <p:cSldViewPr>
      <p:cViewPr varScale="1">
        <p:scale>
          <a:sx n="107" d="100"/>
          <a:sy n="107" d="100"/>
        </p:scale>
        <p:origin x="-2382" y="-84"/>
      </p:cViewPr>
      <p:guideLst>
        <p:guide orient="horz" pos="2304"/>
        <p:guide pos="302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4160838" cy="366713"/>
          </a:xfrm>
          <a:prstGeom prst="rect">
            <a:avLst/>
          </a:prstGeom>
          <a:noFill/>
          <a:ln w="9525">
            <a:noFill/>
            <a:miter lim="800000"/>
            <a:headEnd/>
            <a:tailEnd/>
          </a:ln>
        </p:spPr>
        <p:txBody>
          <a:bodyPr vert="horz" wrap="square" lIns="92967" tIns="46484" rIns="92967" bIns="46484" numCol="1" anchor="t" anchorCtr="0" compatLnSpc="1">
            <a:prstTxWarp prst="textNoShape">
              <a:avLst/>
            </a:prstTxWarp>
          </a:bodyPr>
          <a:lstStyle>
            <a:lvl1pPr defTabSz="4460875">
              <a:defRPr sz="1200"/>
            </a:lvl1pPr>
          </a:lstStyle>
          <a:p>
            <a:pPr>
              <a:defRPr/>
            </a:pPr>
            <a:endParaRPr lang="en-US"/>
          </a:p>
        </p:txBody>
      </p:sp>
      <p:sp>
        <p:nvSpPr>
          <p:cNvPr id="3" name="Date Placeholder 2"/>
          <p:cNvSpPr>
            <a:spLocks noGrp="1"/>
          </p:cNvSpPr>
          <p:nvPr>
            <p:ph type="dt" sz="quarter" idx="1"/>
          </p:nvPr>
        </p:nvSpPr>
        <p:spPr bwMode="auto">
          <a:xfrm>
            <a:off x="5438775" y="0"/>
            <a:ext cx="4160838" cy="366713"/>
          </a:xfrm>
          <a:prstGeom prst="rect">
            <a:avLst/>
          </a:prstGeom>
          <a:noFill/>
          <a:ln w="9525">
            <a:noFill/>
            <a:miter lim="800000"/>
            <a:headEnd/>
            <a:tailEnd/>
          </a:ln>
        </p:spPr>
        <p:txBody>
          <a:bodyPr vert="horz" wrap="square" lIns="92967" tIns="46484" rIns="92967" bIns="46484" numCol="1" anchor="t" anchorCtr="0" compatLnSpc="1">
            <a:prstTxWarp prst="textNoShape">
              <a:avLst/>
            </a:prstTxWarp>
          </a:bodyPr>
          <a:lstStyle>
            <a:lvl1pPr algn="r" defTabSz="4460875">
              <a:defRPr sz="1200"/>
            </a:lvl1pPr>
          </a:lstStyle>
          <a:p>
            <a:pPr>
              <a:defRPr/>
            </a:pPr>
            <a:fld id="{2F200CBF-BD4F-47C2-8B0F-9C30180629FF}" type="datetimeFigureOut">
              <a:rPr lang="en-US"/>
              <a:pPr>
                <a:defRPr/>
              </a:pPr>
              <a:t>5/20/2014</a:t>
            </a:fld>
            <a:endParaRPr lang="en-US"/>
          </a:p>
        </p:txBody>
      </p:sp>
      <p:sp>
        <p:nvSpPr>
          <p:cNvPr id="4" name="Footer Placeholder 3"/>
          <p:cNvSpPr>
            <a:spLocks noGrp="1"/>
          </p:cNvSpPr>
          <p:nvPr>
            <p:ph type="ftr" sz="quarter" idx="2"/>
          </p:nvPr>
        </p:nvSpPr>
        <p:spPr bwMode="auto">
          <a:xfrm>
            <a:off x="0" y="6948488"/>
            <a:ext cx="4160838" cy="365125"/>
          </a:xfrm>
          <a:prstGeom prst="rect">
            <a:avLst/>
          </a:prstGeom>
          <a:noFill/>
          <a:ln w="9525">
            <a:noFill/>
            <a:miter lim="800000"/>
            <a:headEnd/>
            <a:tailEnd/>
          </a:ln>
        </p:spPr>
        <p:txBody>
          <a:bodyPr vert="horz" wrap="square" lIns="92967" tIns="46484" rIns="92967" bIns="46484" numCol="1" anchor="b" anchorCtr="0" compatLnSpc="1">
            <a:prstTxWarp prst="textNoShape">
              <a:avLst/>
            </a:prstTxWarp>
          </a:bodyPr>
          <a:lstStyle>
            <a:lvl1pPr defTabSz="4460875">
              <a:defRPr sz="1200"/>
            </a:lvl1pPr>
          </a:lstStyle>
          <a:p>
            <a:pPr>
              <a:defRPr/>
            </a:pPr>
            <a:endParaRPr lang="en-US"/>
          </a:p>
        </p:txBody>
      </p:sp>
      <p:sp>
        <p:nvSpPr>
          <p:cNvPr id="5" name="Slide Number Placeholder 4"/>
          <p:cNvSpPr>
            <a:spLocks noGrp="1"/>
          </p:cNvSpPr>
          <p:nvPr>
            <p:ph type="sldNum" sz="quarter" idx="3"/>
          </p:nvPr>
        </p:nvSpPr>
        <p:spPr bwMode="auto">
          <a:xfrm>
            <a:off x="5438775" y="6948488"/>
            <a:ext cx="4160838" cy="365125"/>
          </a:xfrm>
          <a:prstGeom prst="rect">
            <a:avLst/>
          </a:prstGeom>
          <a:noFill/>
          <a:ln w="9525">
            <a:noFill/>
            <a:miter lim="800000"/>
            <a:headEnd/>
            <a:tailEnd/>
          </a:ln>
        </p:spPr>
        <p:txBody>
          <a:bodyPr vert="horz" wrap="square" lIns="92967" tIns="46484" rIns="92967" bIns="46484" numCol="1" anchor="b" anchorCtr="0" compatLnSpc="1">
            <a:prstTxWarp prst="textNoShape">
              <a:avLst/>
            </a:prstTxWarp>
          </a:bodyPr>
          <a:lstStyle>
            <a:lvl1pPr algn="r" defTabSz="4460875">
              <a:defRPr sz="1200"/>
            </a:lvl1pPr>
          </a:lstStyle>
          <a:p>
            <a:pPr>
              <a:defRPr/>
            </a:pPr>
            <a:fld id="{CA0FCF17-1F13-4980-AC6B-EF5BFB2A020B}" type="slidenum">
              <a:rPr lang="en-US"/>
              <a:pPr>
                <a:defRPr/>
              </a:pPr>
              <a:t>‹#›</a:t>
            </a:fld>
            <a:endParaRPr lang="en-US"/>
          </a:p>
        </p:txBody>
      </p:sp>
    </p:spTree>
    <p:extLst>
      <p:ext uri="{BB962C8B-B14F-4D97-AF65-F5344CB8AC3E}">
        <p14:creationId xmlns:p14="http://schemas.microsoft.com/office/powerpoint/2010/main" val="3595155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4160838" cy="366713"/>
          </a:xfrm>
          <a:prstGeom prst="rect">
            <a:avLst/>
          </a:prstGeom>
          <a:noFill/>
          <a:ln w="9525">
            <a:noFill/>
            <a:miter lim="800000"/>
            <a:headEnd/>
            <a:tailEnd/>
          </a:ln>
        </p:spPr>
        <p:txBody>
          <a:bodyPr vert="horz" wrap="square" lIns="92967" tIns="46484" rIns="92967" bIns="46484" numCol="1" anchor="t" anchorCtr="0" compatLnSpc="1">
            <a:prstTxWarp prst="textNoShape">
              <a:avLst/>
            </a:prstTxWarp>
          </a:bodyPr>
          <a:lstStyle>
            <a:lvl1pPr defTabSz="4460875">
              <a:defRPr sz="1200"/>
            </a:lvl1pPr>
          </a:lstStyle>
          <a:p>
            <a:pPr>
              <a:defRPr/>
            </a:pPr>
            <a:endParaRPr lang="en-US"/>
          </a:p>
        </p:txBody>
      </p:sp>
      <p:sp>
        <p:nvSpPr>
          <p:cNvPr id="3" name="Date Placeholder 2"/>
          <p:cNvSpPr>
            <a:spLocks noGrp="1"/>
          </p:cNvSpPr>
          <p:nvPr>
            <p:ph type="dt" idx="1"/>
          </p:nvPr>
        </p:nvSpPr>
        <p:spPr bwMode="auto">
          <a:xfrm>
            <a:off x="5438775" y="0"/>
            <a:ext cx="4160838" cy="366713"/>
          </a:xfrm>
          <a:prstGeom prst="rect">
            <a:avLst/>
          </a:prstGeom>
          <a:noFill/>
          <a:ln w="9525">
            <a:noFill/>
            <a:miter lim="800000"/>
            <a:headEnd/>
            <a:tailEnd/>
          </a:ln>
        </p:spPr>
        <p:txBody>
          <a:bodyPr vert="horz" wrap="square" lIns="92967" tIns="46484" rIns="92967" bIns="46484" numCol="1" anchor="t" anchorCtr="0" compatLnSpc="1">
            <a:prstTxWarp prst="textNoShape">
              <a:avLst/>
            </a:prstTxWarp>
          </a:bodyPr>
          <a:lstStyle>
            <a:lvl1pPr algn="r" defTabSz="4460875">
              <a:defRPr sz="1200"/>
            </a:lvl1pPr>
          </a:lstStyle>
          <a:p>
            <a:pPr>
              <a:defRPr/>
            </a:pPr>
            <a:fld id="{1755EBB2-DC41-473E-989B-FF7A820EE866}" type="datetimeFigureOut">
              <a:rPr lang="en-US"/>
              <a:pPr>
                <a:defRPr/>
              </a:pPr>
              <a:t>5/20/2014</a:t>
            </a:fld>
            <a:endParaRPr lang="en-US"/>
          </a:p>
        </p:txBody>
      </p:sp>
      <p:sp>
        <p:nvSpPr>
          <p:cNvPr id="4" name="Slide Image Placeholder 3"/>
          <p:cNvSpPr>
            <a:spLocks noGrp="1" noRot="1" noChangeAspect="1"/>
          </p:cNvSpPr>
          <p:nvPr>
            <p:ph type="sldImg" idx="2"/>
          </p:nvPr>
        </p:nvSpPr>
        <p:spPr>
          <a:xfrm>
            <a:off x="2971800" y="547688"/>
            <a:ext cx="3657600" cy="27432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bwMode="auto">
          <a:xfrm>
            <a:off x="960438" y="3475038"/>
            <a:ext cx="7680325" cy="3292475"/>
          </a:xfrm>
          <a:prstGeom prst="rect">
            <a:avLst/>
          </a:prstGeom>
          <a:noFill/>
          <a:ln w="9525">
            <a:noFill/>
            <a:miter lim="800000"/>
            <a:headEnd/>
            <a:tailEnd/>
          </a:ln>
        </p:spPr>
        <p:txBody>
          <a:bodyPr vert="horz" wrap="square" lIns="92967" tIns="46484" rIns="92967" bIns="4648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6948488"/>
            <a:ext cx="4160838" cy="365125"/>
          </a:xfrm>
          <a:prstGeom prst="rect">
            <a:avLst/>
          </a:prstGeom>
          <a:noFill/>
          <a:ln w="9525">
            <a:noFill/>
            <a:miter lim="800000"/>
            <a:headEnd/>
            <a:tailEnd/>
          </a:ln>
        </p:spPr>
        <p:txBody>
          <a:bodyPr vert="horz" wrap="square" lIns="92967" tIns="46484" rIns="92967" bIns="46484" numCol="1" anchor="b" anchorCtr="0" compatLnSpc="1">
            <a:prstTxWarp prst="textNoShape">
              <a:avLst/>
            </a:prstTxWarp>
          </a:bodyPr>
          <a:lstStyle>
            <a:lvl1pPr defTabSz="4460875">
              <a:defRPr sz="1200"/>
            </a:lvl1pPr>
          </a:lstStyle>
          <a:p>
            <a:pPr>
              <a:defRPr/>
            </a:pPr>
            <a:endParaRPr lang="en-US"/>
          </a:p>
        </p:txBody>
      </p:sp>
      <p:sp>
        <p:nvSpPr>
          <p:cNvPr id="7" name="Slide Number Placeholder 6"/>
          <p:cNvSpPr>
            <a:spLocks noGrp="1"/>
          </p:cNvSpPr>
          <p:nvPr>
            <p:ph type="sldNum" sz="quarter" idx="5"/>
          </p:nvPr>
        </p:nvSpPr>
        <p:spPr bwMode="auto">
          <a:xfrm>
            <a:off x="5438775" y="6948488"/>
            <a:ext cx="4160838" cy="365125"/>
          </a:xfrm>
          <a:prstGeom prst="rect">
            <a:avLst/>
          </a:prstGeom>
          <a:noFill/>
          <a:ln w="9525">
            <a:noFill/>
            <a:miter lim="800000"/>
            <a:headEnd/>
            <a:tailEnd/>
          </a:ln>
        </p:spPr>
        <p:txBody>
          <a:bodyPr vert="horz" wrap="square" lIns="92967" tIns="46484" rIns="92967" bIns="46484" numCol="1" anchor="b" anchorCtr="0" compatLnSpc="1">
            <a:prstTxWarp prst="textNoShape">
              <a:avLst/>
            </a:prstTxWarp>
          </a:bodyPr>
          <a:lstStyle>
            <a:lvl1pPr algn="r" defTabSz="4460875">
              <a:defRPr sz="1200"/>
            </a:lvl1pPr>
          </a:lstStyle>
          <a:p>
            <a:pPr>
              <a:defRPr/>
            </a:pPr>
            <a:fld id="{530A6A86-F215-4A3C-A7F3-816908B9F74D}" type="slidenum">
              <a:rPr lang="en-US"/>
              <a:pPr>
                <a:defRPr/>
              </a:pPr>
              <a:t>‹#›</a:t>
            </a:fld>
            <a:endParaRPr lang="en-US"/>
          </a:p>
        </p:txBody>
      </p:sp>
    </p:spTree>
    <p:extLst>
      <p:ext uri="{BB962C8B-B14F-4D97-AF65-F5344CB8AC3E}">
        <p14:creationId xmlns:p14="http://schemas.microsoft.com/office/powerpoint/2010/main" val="4846861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153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460875" eaLnBrk="0" hangingPunct="0">
              <a:defRPr sz="8600">
                <a:solidFill>
                  <a:schemeClr val="tx1"/>
                </a:solidFill>
                <a:latin typeface="Arial" charset="0"/>
              </a:defRPr>
            </a:lvl1pPr>
            <a:lvl2pPr marL="742950" indent="-285750" defTabSz="4460875" eaLnBrk="0" hangingPunct="0">
              <a:defRPr sz="8600">
                <a:solidFill>
                  <a:schemeClr val="tx1"/>
                </a:solidFill>
                <a:latin typeface="Arial" charset="0"/>
              </a:defRPr>
            </a:lvl2pPr>
            <a:lvl3pPr marL="1143000" indent="-228600" defTabSz="4460875" eaLnBrk="0" hangingPunct="0">
              <a:defRPr sz="8600">
                <a:solidFill>
                  <a:schemeClr val="tx1"/>
                </a:solidFill>
                <a:latin typeface="Arial" charset="0"/>
              </a:defRPr>
            </a:lvl3pPr>
            <a:lvl4pPr marL="1600200" indent="-228600" defTabSz="4460875" eaLnBrk="0" hangingPunct="0">
              <a:defRPr sz="8600">
                <a:solidFill>
                  <a:schemeClr val="tx1"/>
                </a:solidFill>
                <a:latin typeface="Arial" charset="0"/>
              </a:defRPr>
            </a:lvl4pPr>
            <a:lvl5pPr marL="2057400" indent="-228600" defTabSz="4460875" eaLnBrk="0" hangingPunct="0">
              <a:defRPr sz="8600">
                <a:solidFill>
                  <a:schemeClr val="tx1"/>
                </a:solidFill>
                <a:latin typeface="Arial" charset="0"/>
              </a:defRPr>
            </a:lvl5pPr>
            <a:lvl6pPr marL="2514600" indent="-228600" defTabSz="4460875" eaLnBrk="0" fontAlgn="base" hangingPunct="0">
              <a:spcBef>
                <a:spcPct val="0"/>
              </a:spcBef>
              <a:spcAft>
                <a:spcPct val="0"/>
              </a:spcAft>
              <a:defRPr sz="8600">
                <a:solidFill>
                  <a:schemeClr val="tx1"/>
                </a:solidFill>
                <a:latin typeface="Arial" charset="0"/>
              </a:defRPr>
            </a:lvl6pPr>
            <a:lvl7pPr marL="2971800" indent="-228600" defTabSz="4460875" eaLnBrk="0" fontAlgn="base" hangingPunct="0">
              <a:spcBef>
                <a:spcPct val="0"/>
              </a:spcBef>
              <a:spcAft>
                <a:spcPct val="0"/>
              </a:spcAft>
              <a:defRPr sz="8600">
                <a:solidFill>
                  <a:schemeClr val="tx1"/>
                </a:solidFill>
                <a:latin typeface="Arial" charset="0"/>
              </a:defRPr>
            </a:lvl7pPr>
            <a:lvl8pPr marL="3429000" indent="-228600" defTabSz="4460875" eaLnBrk="0" fontAlgn="base" hangingPunct="0">
              <a:spcBef>
                <a:spcPct val="0"/>
              </a:spcBef>
              <a:spcAft>
                <a:spcPct val="0"/>
              </a:spcAft>
              <a:defRPr sz="8600">
                <a:solidFill>
                  <a:schemeClr val="tx1"/>
                </a:solidFill>
                <a:latin typeface="Arial" charset="0"/>
              </a:defRPr>
            </a:lvl8pPr>
            <a:lvl9pPr marL="3886200" indent="-228600" defTabSz="4460875" eaLnBrk="0" fontAlgn="base" hangingPunct="0">
              <a:spcBef>
                <a:spcPct val="0"/>
              </a:spcBef>
              <a:spcAft>
                <a:spcPct val="0"/>
              </a:spcAft>
              <a:defRPr sz="8600">
                <a:solidFill>
                  <a:schemeClr val="tx1"/>
                </a:solidFill>
                <a:latin typeface="Arial" charset="0"/>
              </a:defRPr>
            </a:lvl9pPr>
          </a:lstStyle>
          <a:p>
            <a:pPr eaLnBrk="1" hangingPunct="1"/>
            <a:fld id="{FADBE5E7-728A-4BC6-93CB-A55A17366E63}" type="slidenum">
              <a:rPr lang="en-US" sz="1200" smtClean="0"/>
              <a:pPr eaLnBrk="1" hangingPunct="1"/>
              <a:t>1</a:t>
            </a:fld>
            <a:endParaRPr lang="en-US" sz="1200" smtClean="0"/>
          </a:p>
        </p:txBody>
      </p:sp>
    </p:spTree>
    <p:extLst>
      <p:ext uri="{BB962C8B-B14F-4D97-AF65-F5344CB8AC3E}">
        <p14:creationId xmlns:p14="http://schemas.microsoft.com/office/powerpoint/2010/main" val="3495161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a:lvl1pPr>
          </a:lstStyle>
          <a:p>
            <a:pPr>
              <a:defRPr/>
            </a:pPr>
            <a:fld id="{65180BF8-8063-43C7-8426-8487B69D86B4}" type="datetimeFigureOut">
              <a:rPr lang="en-US"/>
              <a:pPr>
                <a:defRPr/>
              </a:pPr>
              <a:t>5/20/2014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6B5DFD4-DF9E-40DC-A26B-26D045215231}" type="slidenum">
              <a:rPr lang="en-US"/>
              <a:pPr>
                <a:defRPr/>
              </a:pPr>
              <a:t>‹#›</a:t>
            </a:fld>
            <a:endParaRPr lang="en-US"/>
          </a:p>
        </p:txBody>
      </p:sp>
    </p:spTree>
    <p:extLst>
      <p:ext uri="{BB962C8B-B14F-4D97-AF65-F5344CB8AC3E}">
        <p14:creationId xmlns:p14="http://schemas.microsoft.com/office/powerpoint/2010/main" val="1248182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a:prstGeom prst="rect">
            <a:avLst/>
          </a:prstGeo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endParaRPr lang="en-US" noProof="0" smtClean="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a:lvl1pPr>
          </a:lstStyle>
          <a:p>
            <a:pPr>
              <a:defRPr/>
            </a:pPr>
            <a:fld id="{CBBFB770-3955-4582-91E4-6E298FDE2645}" type="datetimeFigureOut">
              <a:rPr lang="en-US"/>
              <a:pPr>
                <a:defRPr/>
              </a:pPr>
              <a:t>5/20/2014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0892460-6A11-4CC6-A85F-22051F8AFF3B}" type="slidenum">
              <a:rPr lang="en-US"/>
              <a:pPr>
                <a:defRPr/>
              </a:pPr>
              <a:t>‹#›</a:t>
            </a:fld>
            <a:endParaRPr lang="en-US"/>
          </a:p>
        </p:txBody>
      </p:sp>
    </p:spTree>
    <p:extLst>
      <p:ext uri="{BB962C8B-B14F-4D97-AF65-F5344CB8AC3E}">
        <p14:creationId xmlns:p14="http://schemas.microsoft.com/office/powerpoint/2010/main" val="1948666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a:lvl1pPr>
          </a:lstStyle>
          <a:p>
            <a:pPr>
              <a:defRPr/>
            </a:pPr>
            <a:fld id="{4C8E744E-6149-437E-95C6-495045412751}" type="datetimeFigureOut">
              <a:rPr lang="en-US"/>
              <a:pPr>
                <a:defRPr/>
              </a:pPr>
              <a:t>5/20/2014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BE3E502-4CCA-4809-BFE9-C56073366F12}" type="slidenum">
              <a:rPr lang="en-US"/>
              <a:pPr>
                <a:defRPr/>
              </a:pPr>
              <a:t>‹#›</a:t>
            </a:fld>
            <a:endParaRPr lang="en-US"/>
          </a:p>
        </p:txBody>
      </p:sp>
    </p:spTree>
    <p:extLst>
      <p:ext uri="{BB962C8B-B14F-4D97-AF65-F5344CB8AC3E}">
        <p14:creationId xmlns:p14="http://schemas.microsoft.com/office/powerpoint/2010/main" val="3859397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a:lvl1pPr>
          </a:lstStyle>
          <a:p>
            <a:pPr>
              <a:defRPr/>
            </a:pPr>
            <a:fld id="{8DDFBF20-F98D-4351-AD71-F77A23506A4A}" type="datetimeFigureOut">
              <a:rPr lang="en-US"/>
              <a:pPr>
                <a:defRPr/>
              </a:pPr>
              <a:t>5/20/2014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462A66A-B0F4-45B3-9973-A9F333005979}" type="slidenum">
              <a:rPr lang="en-US"/>
              <a:pPr>
                <a:defRPr/>
              </a:pPr>
              <a:t>‹#›</a:t>
            </a:fld>
            <a:endParaRPr lang="en-US"/>
          </a:p>
        </p:txBody>
      </p:sp>
    </p:spTree>
    <p:extLst>
      <p:ext uri="{BB962C8B-B14F-4D97-AF65-F5344CB8AC3E}">
        <p14:creationId xmlns:p14="http://schemas.microsoft.com/office/powerpoint/2010/main" val="2921323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7" name="Rectangle 6"/>
          <p:cNvSpPr/>
          <p:nvPr userDrawn="1"/>
        </p:nvSpPr>
        <p:spPr>
          <a:xfrm>
            <a:off x="8991600" y="29489400"/>
            <a:ext cx="26365200" cy="3352800"/>
          </a:xfrm>
          <a:prstGeom prst="rect">
            <a:avLst/>
          </a:prstGeom>
          <a:solidFill>
            <a:schemeClr val="accent2">
              <a:lumMod val="75000"/>
            </a:schemeClr>
          </a:solidFill>
          <a:ln>
            <a:solidFill>
              <a:srgbClr val="9932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i="0" dirty="0" smtClean="0">
                <a:latin typeface="Footlight MT Light" panose="0204060206030A020304" pitchFamily="18" charset="0"/>
              </a:rPr>
              <a:t>Independent</a:t>
            </a:r>
            <a:r>
              <a:rPr lang="en-US" sz="6600" b="1" i="0" baseline="0" dirty="0" smtClean="0">
                <a:latin typeface="Footlight MT Light" panose="0204060206030A020304" pitchFamily="18" charset="0"/>
              </a:rPr>
              <a:t> Project / Research Opportunities Program</a:t>
            </a:r>
          </a:p>
          <a:p>
            <a:pPr algn="ctr"/>
            <a:r>
              <a:rPr lang="en-US" sz="6600" b="1" i="0" baseline="0" dirty="0" smtClean="0">
                <a:latin typeface="Footlight MT Light" panose="0204060206030A020304" pitchFamily="18" charset="0"/>
              </a:rPr>
              <a:t>End of Quarter Symposium, May 23, 2014</a:t>
            </a:r>
            <a:endParaRPr lang="en-GB" sz="6600" b="1" i="0" dirty="0">
              <a:latin typeface="Footlight MT Light" panose="0204060206030A020304" pitchFamily="18" charset="0"/>
            </a:endParaRPr>
          </a:p>
        </p:txBody>
      </p:sp>
      <p:pic>
        <p:nvPicPr>
          <p:cNvPr id="1028" name="Picture 4" descr="http://www.nhportals.com/portals/0/ArcelorMittal/arcelor-mittal-logo.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3330" t="-199" r="-18668" b="-26451"/>
          <a:stretch/>
        </p:blipFill>
        <p:spPr bwMode="auto">
          <a:xfrm>
            <a:off x="35314482" y="29489401"/>
            <a:ext cx="8424318" cy="3358054"/>
          </a:xfrm>
          <a:prstGeom prst="rect">
            <a:avLst/>
          </a:prstGeom>
          <a:solidFill>
            <a:schemeClr val="bg1"/>
          </a:solidFill>
        </p:spPr>
      </p:pic>
    </p:spTree>
    <p:extLst>
      <p:ext uri="{BB962C8B-B14F-4D97-AF65-F5344CB8AC3E}">
        <p14:creationId xmlns:p14="http://schemas.microsoft.com/office/powerpoint/2010/main" val="2243011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00732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a:prstGeom prst="rect">
            <a:avLst/>
          </a:prstGeo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a:lvl1pPr>
          </a:lstStyle>
          <a:p>
            <a:pPr>
              <a:defRPr/>
            </a:pPr>
            <a:fld id="{652F2075-FC36-4FEB-AB7B-CF39B1109041}" type="datetimeFigureOut">
              <a:rPr lang="en-US"/>
              <a:pPr>
                <a:defRPr/>
              </a:pPr>
              <a:t>5/20/2014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872D6FC-31AB-47D1-ACE0-EDCAC2405F4C}" type="slidenum">
              <a:rPr lang="en-US"/>
              <a:pPr>
                <a:defRPr/>
              </a:pPr>
              <a:t>‹#›</a:t>
            </a:fld>
            <a:endParaRPr lang="en-US"/>
          </a:p>
        </p:txBody>
      </p:sp>
    </p:spTree>
    <p:extLst>
      <p:ext uri="{BB962C8B-B14F-4D97-AF65-F5344CB8AC3E}">
        <p14:creationId xmlns:p14="http://schemas.microsoft.com/office/powerpoint/2010/main" val="1955085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a:lvl1pPr>
          </a:lstStyle>
          <a:p>
            <a:pPr>
              <a:defRPr/>
            </a:pPr>
            <a:fld id="{29A7939E-2927-45C4-A663-0D39AF2C1D50}" type="datetimeFigureOut">
              <a:rPr lang="en-US"/>
              <a:pPr>
                <a:defRPr/>
              </a:pPr>
              <a:t>5/20/2014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9FF4F8B-161E-4847-B4B1-71770E3D69D6}" type="slidenum">
              <a:rPr lang="en-US"/>
              <a:pPr>
                <a:defRPr/>
              </a:pPr>
              <a:t>‹#›</a:t>
            </a:fld>
            <a:endParaRPr lang="en-US"/>
          </a:p>
        </p:txBody>
      </p:sp>
    </p:spTree>
    <p:extLst>
      <p:ext uri="{BB962C8B-B14F-4D97-AF65-F5344CB8AC3E}">
        <p14:creationId xmlns:p14="http://schemas.microsoft.com/office/powerpoint/2010/main" val="2632266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2193925" y="30510163"/>
            <a:ext cx="10242550" cy="1752600"/>
          </a:xfrm>
          <a:prstGeom prst="rect">
            <a:avLst/>
          </a:prstGeom>
        </p:spPr>
        <p:txBody>
          <a:bodyPr/>
          <a:lstStyle>
            <a:lvl1pPr>
              <a:defRPr/>
            </a:lvl1pPr>
          </a:lstStyle>
          <a:p>
            <a:pPr>
              <a:defRPr/>
            </a:pPr>
            <a:fld id="{B21B360A-B8D5-41F9-9C47-40CDC425C683}" type="datetimeFigureOut">
              <a:rPr lang="en-US"/>
              <a:pPr>
                <a:defRPr/>
              </a:pPr>
              <a:t>5/20/2014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32F791F-B3FF-426C-85C8-F81B0F846350}" type="slidenum">
              <a:rPr lang="en-US"/>
              <a:pPr>
                <a:defRPr/>
              </a:pPr>
              <a:t>‹#›</a:t>
            </a:fld>
            <a:endParaRPr lang="en-US"/>
          </a:p>
        </p:txBody>
      </p:sp>
    </p:spTree>
    <p:extLst>
      <p:ext uri="{BB962C8B-B14F-4D97-AF65-F5344CB8AC3E}">
        <p14:creationId xmlns:p14="http://schemas.microsoft.com/office/powerpoint/2010/main" val="3093621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2193925" y="30510163"/>
            <a:ext cx="10242550" cy="1752600"/>
          </a:xfrm>
          <a:prstGeom prst="rect">
            <a:avLst/>
          </a:prstGeom>
        </p:spPr>
        <p:txBody>
          <a:bodyPr/>
          <a:lstStyle>
            <a:lvl1pPr>
              <a:defRPr/>
            </a:lvl1pPr>
          </a:lstStyle>
          <a:p>
            <a:pPr>
              <a:defRPr/>
            </a:pPr>
            <a:fld id="{8CCA0404-B9EA-442F-8652-FA1814345929}" type="datetimeFigureOut">
              <a:rPr lang="en-US"/>
              <a:pPr>
                <a:defRPr/>
              </a:pPr>
              <a:t>5/20/2014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3D5FC73-DF89-42E5-8141-904335E99F83}" type="slidenum">
              <a:rPr lang="en-US"/>
              <a:pPr>
                <a:defRPr/>
              </a:pPr>
              <a:t>‹#›</a:t>
            </a:fld>
            <a:endParaRPr lang="en-US"/>
          </a:p>
        </p:txBody>
      </p:sp>
    </p:spTree>
    <p:extLst>
      <p:ext uri="{BB962C8B-B14F-4D97-AF65-F5344CB8AC3E}">
        <p14:creationId xmlns:p14="http://schemas.microsoft.com/office/powerpoint/2010/main" val="3904268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2193925" y="30510163"/>
            <a:ext cx="10242550" cy="1752600"/>
          </a:xfrm>
          <a:prstGeom prst="rect">
            <a:avLst/>
          </a:prstGeom>
        </p:spPr>
        <p:txBody>
          <a:bodyPr/>
          <a:lstStyle>
            <a:lvl1pPr>
              <a:defRPr/>
            </a:lvl1pPr>
          </a:lstStyle>
          <a:p>
            <a:pPr>
              <a:defRPr/>
            </a:pPr>
            <a:fld id="{C72B5CEB-78F6-4EE9-B8D8-0C73C5C62300}" type="datetimeFigureOut">
              <a:rPr lang="en-US"/>
              <a:pPr>
                <a:defRPr/>
              </a:pPr>
              <a:t>5/20/2014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CE676E4-AAD6-4669-AC4F-64D05A7CD890}" type="slidenum">
              <a:rPr lang="en-US"/>
              <a:pPr>
                <a:defRPr/>
              </a:pPr>
              <a:t>‹#›</a:t>
            </a:fld>
            <a:endParaRPr lang="en-US"/>
          </a:p>
        </p:txBody>
      </p:sp>
    </p:spTree>
    <p:extLst>
      <p:ext uri="{BB962C8B-B14F-4D97-AF65-F5344CB8AC3E}">
        <p14:creationId xmlns:p14="http://schemas.microsoft.com/office/powerpoint/2010/main" val="1175684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a:prstGeom prst="rect">
            <a:avLst/>
          </a:prstGeo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a:lvl1pPr>
          </a:lstStyle>
          <a:p>
            <a:pPr>
              <a:defRPr/>
            </a:pPr>
            <a:fld id="{89E0AE96-12EA-4946-9C34-3953C1C5B884}" type="datetimeFigureOut">
              <a:rPr lang="en-US"/>
              <a:pPr>
                <a:defRPr/>
              </a:pPr>
              <a:t>5/20/2014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AA9EE8B-A8D5-44D5-BE22-D2FC74A5E456}" type="slidenum">
              <a:rPr lang="en-US"/>
              <a:pPr>
                <a:defRPr/>
              </a:pPr>
              <a:t>‹#›</a:t>
            </a:fld>
            <a:endParaRPr lang="en-US"/>
          </a:p>
        </p:txBody>
      </p:sp>
    </p:spTree>
    <p:extLst>
      <p:ext uri="{BB962C8B-B14F-4D97-AF65-F5344CB8AC3E}">
        <p14:creationId xmlns:p14="http://schemas.microsoft.com/office/powerpoint/2010/main" val="595392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www.workforarcelormittal.co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2193925" y="7680325"/>
            <a:ext cx="39503350" cy="2172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912" tIns="219456" rIns="438912" bIns="21945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a:spLocks noGrp="1"/>
          </p:cNvSpPr>
          <p:nvPr>
            <p:ph type="ftr" sz="quarter" idx="3"/>
          </p:nvPr>
        </p:nvSpPr>
        <p:spPr>
          <a:xfrm>
            <a:off x="14995525" y="30510163"/>
            <a:ext cx="13900150" cy="1752600"/>
          </a:xfrm>
          <a:prstGeom prst="rect">
            <a:avLst/>
          </a:prstGeom>
        </p:spPr>
        <p:txBody>
          <a:bodyPr vert="horz" lIns="438912" tIns="219456" rIns="438912" bIns="219456" rtlCol="0" anchor="ctr"/>
          <a:lstStyle>
            <a:lvl1pPr algn="ctr" defTabSz="4389120" fontAlgn="auto">
              <a:spcBef>
                <a:spcPts val="0"/>
              </a:spcBef>
              <a:spcAft>
                <a:spcPts val="0"/>
              </a:spcAft>
              <a:defRPr sz="58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31454725" y="30510163"/>
            <a:ext cx="10242550" cy="1752600"/>
          </a:xfrm>
          <a:prstGeom prst="rect">
            <a:avLst/>
          </a:prstGeom>
        </p:spPr>
        <p:txBody>
          <a:bodyPr vert="horz" lIns="438912" tIns="219456" rIns="438912" bIns="219456" rtlCol="0" anchor="ctr"/>
          <a:lstStyle>
            <a:lvl1pPr algn="r" defTabSz="4389120" fontAlgn="auto">
              <a:spcBef>
                <a:spcPts val="0"/>
              </a:spcBef>
              <a:spcAft>
                <a:spcPts val="0"/>
              </a:spcAft>
              <a:defRPr sz="5800">
                <a:solidFill>
                  <a:schemeClr val="tx1">
                    <a:tint val="75000"/>
                  </a:schemeClr>
                </a:solidFill>
                <a:latin typeface="+mn-lt"/>
              </a:defRPr>
            </a:lvl1pPr>
          </a:lstStyle>
          <a:p>
            <a:pPr>
              <a:defRPr/>
            </a:pPr>
            <a:fld id="{8768A3C6-BC46-4F9F-B607-1A2525FF49E5}" type="slidenum">
              <a:rPr lang="en-US"/>
              <a:pPr>
                <a:defRPr/>
              </a:pPr>
              <a:t>‹#›</a:t>
            </a:fld>
            <a:endParaRPr lang="en-US"/>
          </a:p>
        </p:txBody>
      </p:sp>
      <p:pic>
        <p:nvPicPr>
          <p:cNvPr id="1029" name="Picture 182" descr="ArcelorMittal">
            <a:hlinkClick r:id="rId14"/>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8552438" y="29708475"/>
            <a:ext cx="5040312" cy="308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txBox="1">
            <a:spLocks/>
          </p:cNvSpPr>
          <p:nvPr userDrawn="1"/>
        </p:nvSpPr>
        <p:spPr bwMode="auto">
          <a:xfrm>
            <a:off x="9144000" y="29565600"/>
            <a:ext cx="23698200" cy="3230563"/>
          </a:xfrm>
          <a:prstGeom prst="rect">
            <a:avLst/>
          </a:prstGeom>
          <a:solidFill>
            <a:srgbClr val="993227"/>
          </a:solidFill>
          <a:ln>
            <a:noFill/>
          </a:ln>
        </p:spPr>
        <p:txBody>
          <a:bodyPr lIns="438912" tIns="219456" rIns="438912" bIns="219456" anchor="ctr">
            <a:normAutofit fontScale="32500" lnSpcReduction="20000"/>
          </a:bodyPr>
          <a:lstStyle>
            <a:lvl1pPr algn="ctr" defTabSz="4387850" rtl="0" eaLnBrk="0" fontAlgn="base" hangingPunct="0">
              <a:spcBef>
                <a:spcPct val="0"/>
              </a:spcBef>
              <a:spcAft>
                <a:spcPct val="0"/>
              </a:spcAft>
              <a:defRPr sz="21100" kern="1200">
                <a:solidFill>
                  <a:schemeClr val="tx1"/>
                </a:solidFill>
                <a:latin typeface="+mj-lt"/>
                <a:ea typeface="+mj-ea"/>
                <a:cs typeface="+mj-cs"/>
              </a:defRPr>
            </a:lvl1pPr>
            <a:lvl2pPr algn="ctr" defTabSz="4387850" rtl="0" eaLnBrk="0" fontAlgn="base" hangingPunct="0">
              <a:spcBef>
                <a:spcPct val="0"/>
              </a:spcBef>
              <a:spcAft>
                <a:spcPct val="0"/>
              </a:spcAft>
              <a:defRPr sz="21100">
                <a:solidFill>
                  <a:schemeClr val="tx1"/>
                </a:solidFill>
                <a:latin typeface="Calibri" pitchFamily="34" charset="0"/>
              </a:defRPr>
            </a:lvl2pPr>
            <a:lvl3pPr algn="ctr" defTabSz="4387850" rtl="0" eaLnBrk="0" fontAlgn="base" hangingPunct="0">
              <a:spcBef>
                <a:spcPct val="0"/>
              </a:spcBef>
              <a:spcAft>
                <a:spcPct val="0"/>
              </a:spcAft>
              <a:defRPr sz="21100">
                <a:solidFill>
                  <a:schemeClr val="tx1"/>
                </a:solidFill>
                <a:latin typeface="Calibri" pitchFamily="34" charset="0"/>
              </a:defRPr>
            </a:lvl3pPr>
            <a:lvl4pPr algn="ctr" defTabSz="4387850" rtl="0" eaLnBrk="0" fontAlgn="base" hangingPunct="0">
              <a:spcBef>
                <a:spcPct val="0"/>
              </a:spcBef>
              <a:spcAft>
                <a:spcPct val="0"/>
              </a:spcAft>
              <a:defRPr sz="21100">
                <a:solidFill>
                  <a:schemeClr val="tx1"/>
                </a:solidFill>
                <a:latin typeface="Calibri" pitchFamily="34" charset="0"/>
              </a:defRPr>
            </a:lvl4pPr>
            <a:lvl5pPr algn="ctr" defTabSz="4387850" rtl="0" eaLnBrk="0" fontAlgn="base" hangingPunct="0">
              <a:spcBef>
                <a:spcPct val="0"/>
              </a:spcBef>
              <a:spcAft>
                <a:spcPct val="0"/>
              </a:spcAft>
              <a:defRPr sz="21100">
                <a:solidFill>
                  <a:schemeClr val="tx1"/>
                </a:solidFill>
                <a:latin typeface="Calibri" pitchFamily="34" charset="0"/>
              </a:defRPr>
            </a:lvl5pPr>
            <a:lvl6pPr marL="457200" algn="ctr" defTabSz="4387850" rtl="0" fontAlgn="base">
              <a:spcBef>
                <a:spcPct val="0"/>
              </a:spcBef>
              <a:spcAft>
                <a:spcPct val="0"/>
              </a:spcAft>
              <a:defRPr sz="21100">
                <a:solidFill>
                  <a:schemeClr val="tx1"/>
                </a:solidFill>
                <a:latin typeface="Calibri" pitchFamily="34" charset="0"/>
              </a:defRPr>
            </a:lvl6pPr>
            <a:lvl7pPr marL="914400" algn="ctr" defTabSz="4387850" rtl="0" fontAlgn="base">
              <a:spcBef>
                <a:spcPct val="0"/>
              </a:spcBef>
              <a:spcAft>
                <a:spcPct val="0"/>
              </a:spcAft>
              <a:defRPr sz="21100">
                <a:solidFill>
                  <a:schemeClr val="tx1"/>
                </a:solidFill>
                <a:latin typeface="Calibri" pitchFamily="34" charset="0"/>
              </a:defRPr>
            </a:lvl7pPr>
            <a:lvl8pPr marL="1371600" algn="ctr" defTabSz="4387850" rtl="0" fontAlgn="base">
              <a:spcBef>
                <a:spcPct val="0"/>
              </a:spcBef>
              <a:spcAft>
                <a:spcPct val="0"/>
              </a:spcAft>
              <a:defRPr sz="21100">
                <a:solidFill>
                  <a:schemeClr val="tx1"/>
                </a:solidFill>
                <a:latin typeface="Calibri" pitchFamily="34" charset="0"/>
              </a:defRPr>
            </a:lvl8pPr>
            <a:lvl9pPr marL="1828800" algn="ctr" defTabSz="4387850" rtl="0" fontAlgn="base">
              <a:spcBef>
                <a:spcPct val="0"/>
              </a:spcBef>
              <a:spcAft>
                <a:spcPct val="0"/>
              </a:spcAft>
              <a:defRPr sz="21100">
                <a:solidFill>
                  <a:schemeClr val="tx1"/>
                </a:solidFill>
                <a:latin typeface="Calibri" pitchFamily="34" charset="0"/>
              </a:defRPr>
            </a:lvl9pPr>
          </a:lstStyle>
          <a:p>
            <a:pPr>
              <a:defRPr/>
            </a:pPr>
            <a:r>
              <a:rPr lang="en-US" b="1" dirty="0" smtClean="0">
                <a:solidFill>
                  <a:schemeClr val="bg1"/>
                </a:solidFill>
                <a:latin typeface="Footlight MT Light" pitchFamily="18" charset="0"/>
              </a:rPr>
              <a:t>Independent Project/Research Opportunities Program</a:t>
            </a:r>
            <a:br>
              <a:rPr lang="en-US" b="1" dirty="0" smtClean="0">
                <a:solidFill>
                  <a:schemeClr val="bg1"/>
                </a:solidFill>
                <a:latin typeface="Footlight MT Light" pitchFamily="18" charset="0"/>
              </a:rPr>
            </a:br>
            <a:r>
              <a:rPr lang="en-US" sz="16800" b="1" dirty="0" smtClean="0">
                <a:solidFill>
                  <a:schemeClr val="bg1"/>
                </a:solidFill>
                <a:latin typeface="Footlight MT Light" pitchFamily="18" charset="0"/>
              </a:rPr>
              <a:t>End of Quarter Symposium, February 15</a:t>
            </a:r>
            <a:r>
              <a:rPr lang="en-US" sz="16800" b="1" baseline="30000" dirty="0" smtClean="0">
                <a:solidFill>
                  <a:schemeClr val="bg1"/>
                </a:solidFill>
                <a:latin typeface="Footlight MT Light" pitchFamily="18" charset="0"/>
              </a:rPr>
              <a:t>th</a:t>
            </a:r>
            <a:r>
              <a:rPr lang="en-US" sz="16800" b="1" dirty="0" smtClean="0">
                <a:solidFill>
                  <a:schemeClr val="bg1"/>
                </a:solidFill>
                <a:latin typeface="Footlight MT Light" pitchFamily="18" charset="0"/>
              </a:rPr>
              <a:t> 2013</a:t>
            </a:r>
            <a:endParaRPr lang="en-US" sz="16800" b="1" dirty="0">
              <a:solidFill>
                <a:schemeClr val="bg1"/>
              </a:solidFill>
              <a:latin typeface="Footlight MT Light" pitchFamily="18" charset="0"/>
            </a:endParaRPr>
          </a:p>
        </p:txBody>
      </p:sp>
      <p:pic>
        <p:nvPicPr>
          <p:cNvPr id="1031" name="Picture 9"/>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20638" y="30237113"/>
            <a:ext cx="8285162" cy="134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33223200" y="30294263"/>
            <a:ext cx="5257800"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93" r:id="rId1"/>
    <p:sldLayoutId id="2147483694" r:id="rId2"/>
    <p:sldLayoutId id="214748370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txStyles>
    <p:titleStyle>
      <a:lvl1pPr algn="ctr" defTabSz="4387850" rtl="0" eaLnBrk="0" fontAlgn="base" hangingPunct="0">
        <a:spcBef>
          <a:spcPct val="0"/>
        </a:spcBef>
        <a:spcAft>
          <a:spcPct val="0"/>
        </a:spcAft>
        <a:defRPr sz="21100" kern="1200">
          <a:solidFill>
            <a:schemeClr val="tx1"/>
          </a:solidFill>
          <a:latin typeface="+mj-lt"/>
          <a:ea typeface="+mj-ea"/>
          <a:cs typeface="+mj-cs"/>
        </a:defRPr>
      </a:lvl1pPr>
      <a:lvl2pPr algn="ctr" defTabSz="4387850" rtl="0" eaLnBrk="0" fontAlgn="base" hangingPunct="0">
        <a:spcBef>
          <a:spcPct val="0"/>
        </a:spcBef>
        <a:spcAft>
          <a:spcPct val="0"/>
        </a:spcAft>
        <a:defRPr sz="21100">
          <a:solidFill>
            <a:schemeClr val="tx1"/>
          </a:solidFill>
          <a:latin typeface="Calibri" pitchFamily="34" charset="0"/>
        </a:defRPr>
      </a:lvl2pPr>
      <a:lvl3pPr algn="ctr" defTabSz="4387850" rtl="0" eaLnBrk="0" fontAlgn="base" hangingPunct="0">
        <a:spcBef>
          <a:spcPct val="0"/>
        </a:spcBef>
        <a:spcAft>
          <a:spcPct val="0"/>
        </a:spcAft>
        <a:defRPr sz="21100">
          <a:solidFill>
            <a:schemeClr val="tx1"/>
          </a:solidFill>
          <a:latin typeface="Calibri" pitchFamily="34" charset="0"/>
        </a:defRPr>
      </a:lvl3pPr>
      <a:lvl4pPr algn="ctr" defTabSz="4387850" rtl="0" eaLnBrk="0" fontAlgn="base" hangingPunct="0">
        <a:spcBef>
          <a:spcPct val="0"/>
        </a:spcBef>
        <a:spcAft>
          <a:spcPct val="0"/>
        </a:spcAft>
        <a:defRPr sz="21100">
          <a:solidFill>
            <a:schemeClr val="tx1"/>
          </a:solidFill>
          <a:latin typeface="Calibri" pitchFamily="34" charset="0"/>
        </a:defRPr>
      </a:lvl4pPr>
      <a:lvl5pPr algn="ctr" defTabSz="4387850" rtl="0" eaLnBrk="0" fontAlgn="base" hangingPunct="0">
        <a:spcBef>
          <a:spcPct val="0"/>
        </a:spcBef>
        <a:spcAft>
          <a:spcPct val="0"/>
        </a:spcAft>
        <a:defRPr sz="21100">
          <a:solidFill>
            <a:schemeClr val="tx1"/>
          </a:solidFill>
          <a:latin typeface="Calibri" pitchFamily="34" charset="0"/>
        </a:defRPr>
      </a:lvl5pPr>
      <a:lvl6pPr marL="457200" algn="ctr" defTabSz="4387850" rtl="0" fontAlgn="base">
        <a:spcBef>
          <a:spcPct val="0"/>
        </a:spcBef>
        <a:spcAft>
          <a:spcPct val="0"/>
        </a:spcAft>
        <a:defRPr sz="21100">
          <a:solidFill>
            <a:schemeClr val="tx1"/>
          </a:solidFill>
          <a:latin typeface="Calibri" pitchFamily="34" charset="0"/>
        </a:defRPr>
      </a:lvl6pPr>
      <a:lvl7pPr marL="914400" algn="ctr" defTabSz="4387850" rtl="0" fontAlgn="base">
        <a:spcBef>
          <a:spcPct val="0"/>
        </a:spcBef>
        <a:spcAft>
          <a:spcPct val="0"/>
        </a:spcAft>
        <a:defRPr sz="21100">
          <a:solidFill>
            <a:schemeClr val="tx1"/>
          </a:solidFill>
          <a:latin typeface="Calibri" pitchFamily="34" charset="0"/>
        </a:defRPr>
      </a:lvl7pPr>
      <a:lvl8pPr marL="1371600" algn="ctr" defTabSz="4387850" rtl="0" fontAlgn="base">
        <a:spcBef>
          <a:spcPct val="0"/>
        </a:spcBef>
        <a:spcAft>
          <a:spcPct val="0"/>
        </a:spcAft>
        <a:defRPr sz="21100">
          <a:solidFill>
            <a:schemeClr val="tx1"/>
          </a:solidFill>
          <a:latin typeface="Calibri" pitchFamily="34" charset="0"/>
        </a:defRPr>
      </a:lvl8pPr>
      <a:lvl9pPr marL="1828800" algn="ctr" defTabSz="4387850" rtl="0" fontAlgn="base">
        <a:spcBef>
          <a:spcPct val="0"/>
        </a:spcBef>
        <a:spcAft>
          <a:spcPct val="0"/>
        </a:spcAft>
        <a:defRPr sz="21100">
          <a:solidFill>
            <a:schemeClr val="tx1"/>
          </a:solidFill>
          <a:latin typeface="Calibri" pitchFamily="34" charset="0"/>
        </a:defRPr>
      </a:lvl9pPr>
    </p:titleStyle>
    <p:bodyStyle>
      <a:lvl1pPr marL="1644650" indent="-1644650" algn="l" defTabSz="4387850" rtl="0" eaLnBrk="0" fontAlgn="base" hangingPunct="0">
        <a:spcBef>
          <a:spcPct val="20000"/>
        </a:spcBef>
        <a:spcAft>
          <a:spcPct val="0"/>
        </a:spcAft>
        <a:buFont typeface="Arial" charset="0"/>
        <a:buChar char="•"/>
        <a:defRPr sz="15400" kern="1200">
          <a:solidFill>
            <a:schemeClr val="tx1"/>
          </a:solidFill>
          <a:latin typeface="+mn-lt"/>
          <a:ea typeface="+mn-ea"/>
          <a:cs typeface="+mn-cs"/>
        </a:defRPr>
      </a:lvl1pPr>
      <a:lvl2pPr marL="3565525" indent="-1371600" algn="l" defTabSz="4387850" rtl="0" eaLnBrk="0" fontAlgn="base" hangingPunct="0">
        <a:spcBef>
          <a:spcPct val="20000"/>
        </a:spcBef>
        <a:spcAft>
          <a:spcPct val="0"/>
        </a:spcAft>
        <a:buFont typeface="Arial" charset="0"/>
        <a:buChar char="–"/>
        <a:defRPr sz="13400" kern="1200">
          <a:solidFill>
            <a:schemeClr val="tx1"/>
          </a:solidFill>
          <a:latin typeface="+mn-lt"/>
          <a:ea typeface="+mn-ea"/>
          <a:cs typeface="+mn-cs"/>
        </a:defRPr>
      </a:lvl2pPr>
      <a:lvl3pPr marL="5486400" indent="-1096963" algn="l" defTabSz="4387850" rtl="0" eaLnBrk="0" fontAlgn="base" hangingPunct="0">
        <a:spcBef>
          <a:spcPct val="20000"/>
        </a:spcBef>
        <a:spcAft>
          <a:spcPct val="0"/>
        </a:spcAft>
        <a:buFont typeface="Arial" charset="0"/>
        <a:buChar char="•"/>
        <a:defRPr sz="11500" kern="1200">
          <a:solidFill>
            <a:schemeClr val="tx1"/>
          </a:solidFill>
          <a:latin typeface="+mn-lt"/>
          <a:ea typeface="+mn-ea"/>
          <a:cs typeface="+mn-cs"/>
        </a:defRPr>
      </a:lvl3pPr>
      <a:lvl4pPr marL="7680325" indent="-1096963" algn="l" defTabSz="4387850" rtl="0" eaLnBrk="0" fontAlgn="base" hangingPunct="0">
        <a:spcBef>
          <a:spcPct val="20000"/>
        </a:spcBef>
        <a:spcAft>
          <a:spcPct val="0"/>
        </a:spcAft>
        <a:buFont typeface="Arial" charset="0"/>
        <a:buChar char="–"/>
        <a:defRPr sz="9600" kern="1200">
          <a:solidFill>
            <a:schemeClr val="tx1"/>
          </a:solidFill>
          <a:latin typeface="+mn-lt"/>
          <a:ea typeface="+mn-ea"/>
          <a:cs typeface="+mn-cs"/>
        </a:defRPr>
      </a:lvl4pPr>
      <a:lvl5pPr marL="9874250" indent="-1096963" algn="l" defTabSz="4387850" rtl="0" eaLnBrk="0" fontAlgn="base" hangingPunct="0">
        <a:spcBef>
          <a:spcPct val="20000"/>
        </a:spcBef>
        <a:spcAft>
          <a:spcPct val="0"/>
        </a:spcAft>
        <a:buFont typeface="Arial"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digbib.ubka.uni-karlsruhe.de/eva/ira/1994/21" TargetMode="External"/><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download2.polytechnic.edu.na/pub4/sourceforge/f/project/fa/fann/fann_doc/1.0/fann_doc_complete_1.0.pdf" TargetMode="External"/><Relationship Id="rId5" Type="http://schemas.openxmlformats.org/officeDocument/2006/relationships/hyperlink" Target="http://www.jatit.org/volumes/Vol47No3/61Vol47No3.pdf" TargetMode="External"/><Relationship Id="rId10" Type="http://schemas.openxmlformats.org/officeDocument/2006/relationships/image" Target="../media/image8.png"/><Relationship Id="rId4" Type="http://schemas.openxmlformats.org/officeDocument/2006/relationships/hyperlink" Target="http://www.researchgate.net/publication/2421858_A_Fast_FPGA_Implementation_of_a_General_Purpose_Neuron" TargetMode="Externa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6"/>
          <p:cNvSpPr>
            <a:spLocks noGrp="1"/>
          </p:cNvSpPr>
          <p:nvPr>
            <p:ph idx="1"/>
          </p:nvPr>
        </p:nvSpPr>
        <p:spPr>
          <a:xfrm>
            <a:off x="457200" y="4920464"/>
            <a:ext cx="14630400" cy="23994261"/>
          </a:xfrm>
          <a:ln>
            <a:solidFill>
              <a:schemeClr val="accent1">
                <a:alpha val="10196"/>
              </a:schemeClr>
            </a:solidFill>
            <a:miter lim="800000"/>
            <a:headEnd/>
            <a:tailEnd/>
          </a:ln>
        </p:spPr>
        <p:txBody>
          <a:bodyPr>
            <a:spAutoFit/>
          </a:bodyPr>
          <a:lstStyle/>
          <a:p>
            <a:pPr marL="722313" indent="-722313" algn="just" eaLnBrk="1" hangingPunct="1">
              <a:buFont typeface="Arial" charset="0"/>
              <a:buNone/>
              <a:tabLst>
                <a:tab pos="1731963" algn="l"/>
              </a:tabLst>
            </a:pPr>
            <a:r>
              <a:rPr lang="en-US" sz="3200" b="1" dirty="0" smtClean="0">
                <a:latin typeface="Arial" charset="0"/>
                <a:cs typeface="Arial" charset="0"/>
              </a:rPr>
              <a:t>Objectives</a:t>
            </a:r>
          </a:p>
          <a:p>
            <a:pPr marL="457200" lvl="1" indent="-457200">
              <a:buFont typeface="Arial" panose="020B0604020202020204" pitchFamily="34" charset="0"/>
              <a:buChar char="•"/>
              <a:tabLst>
                <a:tab pos="1731963" algn="l"/>
              </a:tabLst>
            </a:pPr>
            <a:r>
              <a:rPr lang="en-US" sz="2800" dirty="0" smtClean="0">
                <a:latin typeface="Arial" charset="0"/>
                <a:cs typeface="Arial" charset="0"/>
              </a:rPr>
              <a:t>To design and implement an Artificial Neural Network that can efficiently execute on a Field Programmable Gate Array.- Compare runtime and scaling of a hardware ANN to a software ANN</a:t>
            </a:r>
          </a:p>
          <a:p>
            <a:pPr marL="457200" lvl="1" indent="-457200">
              <a:buFont typeface="Arial" panose="020B0604020202020204" pitchFamily="34" charset="0"/>
              <a:buChar char="•"/>
              <a:tabLst>
                <a:tab pos="1731963" algn="l"/>
              </a:tabLst>
            </a:pPr>
            <a:r>
              <a:rPr lang="en-US" sz="2800" dirty="0">
                <a:latin typeface="Arial" charset="0"/>
                <a:cs typeface="Arial" charset="0"/>
              </a:rPr>
              <a:t>To become more familiar with FPGA design strategies</a:t>
            </a:r>
          </a:p>
          <a:p>
            <a:pPr marL="407988" lvl="1">
              <a:buFontTx/>
              <a:buChar char="-"/>
              <a:tabLst>
                <a:tab pos="1731963" algn="l"/>
              </a:tabLst>
            </a:pPr>
            <a:endParaRPr lang="en-US" sz="2800" dirty="0" smtClean="0">
              <a:latin typeface="Arial" charset="0"/>
              <a:cs typeface="Arial" charset="0"/>
            </a:endParaRPr>
          </a:p>
          <a:p>
            <a:pPr marL="722313" indent="-722313" algn="just" eaLnBrk="1" hangingPunct="1">
              <a:buFont typeface="Arial" charset="0"/>
              <a:buNone/>
              <a:tabLst>
                <a:tab pos="1731963" algn="l"/>
              </a:tabLst>
            </a:pPr>
            <a:r>
              <a:rPr lang="en-US" sz="3200" b="1" dirty="0" smtClean="0">
                <a:latin typeface="Arial" charset="0"/>
                <a:cs typeface="Arial" charset="0"/>
              </a:rPr>
              <a:t>Neural Network:</a:t>
            </a:r>
            <a:endParaRPr lang="en-US" sz="2800" dirty="0" smtClean="0">
              <a:latin typeface="Arial" charset="0"/>
              <a:cs typeface="Arial" charset="0"/>
            </a:endParaRPr>
          </a:p>
          <a:p>
            <a:pPr marL="722313" indent="-722313">
              <a:buNone/>
              <a:tabLst>
                <a:tab pos="1731963" algn="l"/>
              </a:tabLst>
            </a:pPr>
            <a:r>
              <a:rPr lang="en-US" sz="2800" dirty="0">
                <a:latin typeface="Arial" charset="0"/>
                <a:cs typeface="Arial" charset="0"/>
              </a:rPr>
              <a:t>An Artificial Neural Network (ANN) is a common machine learning algorithm. They are typically used to recognize pattern and solve complex problems that are not well defined. </a:t>
            </a:r>
          </a:p>
          <a:p>
            <a:pPr marL="722313" indent="-722313">
              <a:buNone/>
              <a:tabLst>
                <a:tab pos="1731963" algn="l"/>
              </a:tabLst>
            </a:pPr>
            <a:r>
              <a:rPr lang="en-US" sz="2800" dirty="0">
                <a:latin typeface="Arial" charset="0"/>
                <a:cs typeface="Arial" charset="0"/>
              </a:rPr>
              <a:t>An ANN is made up of a number of “units” organized in layers. The units in each layer take in inputs from the previous layer, process the data, and then send the result to the units in the next layer. This progression of data is referred to as “Feed Forward”.</a:t>
            </a:r>
          </a:p>
          <a:p>
            <a:pPr marL="722313" indent="-722313">
              <a:buNone/>
              <a:tabLst>
                <a:tab pos="1731963" algn="l"/>
              </a:tabLst>
            </a:pPr>
            <a:r>
              <a:rPr lang="en-US" sz="2800" dirty="0">
                <a:latin typeface="Arial" charset="0"/>
                <a:cs typeface="Arial" charset="0"/>
              </a:rPr>
              <a:t>The data processing is accomplished by applying an activation function to the input data. There are many different possible activation functions and each has strengths and weaknesses. </a:t>
            </a:r>
          </a:p>
          <a:p>
            <a:pPr marL="722313" indent="-722313">
              <a:buNone/>
              <a:tabLst>
                <a:tab pos="1731963" algn="l"/>
              </a:tabLst>
            </a:pPr>
            <a:r>
              <a:rPr lang="en-US" sz="2800" dirty="0">
                <a:latin typeface="Arial" charset="0"/>
                <a:cs typeface="Arial" charset="0"/>
              </a:rPr>
              <a:t>The output of the ANN is, in essence, a guess of what the output should be. From here, the parameters of the network can be adjusted to bring the output closer to an expected training point through a process called back-propagation. </a:t>
            </a:r>
            <a:endParaRPr lang="en-US" sz="2800" dirty="0" smtClean="0">
              <a:latin typeface="Arial" charset="0"/>
              <a:cs typeface="Arial" charset="0"/>
            </a:endParaRPr>
          </a:p>
          <a:p>
            <a:pPr marL="722313" indent="-722313">
              <a:buNone/>
              <a:tabLst>
                <a:tab pos="1731963" algn="l"/>
              </a:tabLst>
            </a:pPr>
            <a:endParaRPr lang="en-US" sz="2800" dirty="0">
              <a:latin typeface="Arial" charset="0"/>
              <a:cs typeface="Arial" charset="0"/>
            </a:endParaRPr>
          </a:p>
          <a:p>
            <a:pPr marL="722313" indent="-722313" eaLnBrk="1" hangingPunct="1">
              <a:buFont typeface="Arial" charset="0"/>
              <a:buNone/>
              <a:tabLst>
                <a:tab pos="1731963" algn="l"/>
              </a:tabLst>
            </a:pPr>
            <a:endParaRPr lang="en-US" sz="2800" dirty="0" smtClean="0">
              <a:latin typeface="Arial" charset="0"/>
              <a:cs typeface="Arial" charset="0"/>
            </a:endParaRPr>
          </a:p>
          <a:p>
            <a:pPr marL="722313" indent="-722313" eaLnBrk="1" hangingPunct="1">
              <a:buFont typeface="Arial" charset="0"/>
              <a:buNone/>
              <a:tabLst>
                <a:tab pos="1731963" algn="l"/>
              </a:tabLst>
            </a:pPr>
            <a:endParaRPr lang="en-US" sz="2800" dirty="0">
              <a:latin typeface="Arial" charset="0"/>
              <a:cs typeface="Arial" charset="0"/>
            </a:endParaRPr>
          </a:p>
          <a:p>
            <a:pPr marL="722313" indent="-722313" eaLnBrk="1" hangingPunct="1">
              <a:buFont typeface="Arial" charset="0"/>
              <a:buNone/>
              <a:tabLst>
                <a:tab pos="1731963" algn="l"/>
              </a:tabLst>
            </a:pPr>
            <a:endParaRPr lang="en-US" sz="2800" dirty="0" smtClean="0">
              <a:latin typeface="Arial" charset="0"/>
              <a:cs typeface="Arial" charset="0"/>
            </a:endParaRPr>
          </a:p>
          <a:p>
            <a:pPr marL="722313" indent="-722313" eaLnBrk="1" hangingPunct="1">
              <a:buFont typeface="Arial" charset="0"/>
              <a:buNone/>
              <a:tabLst>
                <a:tab pos="1731963" algn="l"/>
              </a:tabLst>
            </a:pPr>
            <a:endParaRPr lang="en-US" sz="2800" dirty="0">
              <a:latin typeface="Arial" charset="0"/>
              <a:cs typeface="Arial" charset="0"/>
            </a:endParaRPr>
          </a:p>
          <a:p>
            <a:pPr marL="722313" indent="-722313" eaLnBrk="1" hangingPunct="1">
              <a:buFont typeface="Arial" charset="0"/>
              <a:buNone/>
              <a:tabLst>
                <a:tab pos="1731963" algn="l"/>
              </a:tabLst>
            </a:pPr>
            <a:endParaRPr lang="en-US" sz="2800" dirty="0" smtClean="0">
              <a:latin typeface="Arial" charset="0"/>
              <a:cs typeface="Arial" charset="0"/>
            </a:endParaRPr>
          </a:p>
          <a:p>
            <a:pPr marL="722313" indent="-722313" eaLnBrk="1" hangingPunct="1">
              <a:buFont typeface="Arial" charset="0"/>
              <a:buNone/>
              <a:tabLst>
                <a:tab pos="1731963" algn="l"/>
              </a:tabLst>
            </a:pPr>
            <a:endParaRPr lang="en-US" sz="2800" dirty="0">
              <a:latin typeface="Arial" charset="0"/>
              <a:cs typeface="Arial" charset="0"/>
            </a:endParaRPr>
          </a:p>
          <a:p>
            <a:pPr marL="722313" indent="-722313" eaLnBrk="1" hangingPunct="1">
              <a:buFont typeface="Arial" charset="0"/>
              <a:buNone/>
              <a:tabLst>
                <a:tab pos="1731963" algn="l"/>
              </a:tabLst>
            </a:pPr>
            <a:endParaRPr lang="en-US" sz="2800" dirty="0" smtClean="0">
              <a:latin typeface="Arial" charset="0"/>
              <a:cs typeface="Arial" charset="0"/>
            </a:endParaRPr>
          </a:p>
          <a:p>
            <a:pPr marL="722313" indent="-722313" eaLnBrk="1" hangingPunct="1">
              <a:buFont typeface="Arial" charset="0"/>
              <a:buNone/>
              <a:tabLst>
                <a:tab pos="1731963" algn="l"/>
              </a:tabLst>
            </a:pPr>
            <a:endParaRPr lang="en-US" sz="2800" dirty="0">
              <a:latin typeface="Arial" charset="0"/>
              <a:cs typeface="Arial" charset="0"/>
            </a:endParaRPr>
          </a:p>
          <a:p>
            <a:pPr marL="722313" indent="-722313" eaLnBrk="1" hangingPunct="1">
              <a:buFont typeface="Arial" charset="0"/>
              <a:buNone/>
              <a:tabLst>
                <a:tab pos="1731963" algn="l"/>
              </a:tabLst>
            </a:pPr>
            <a:endParaRPr lang="en-US" sz="2800" dirty="0" smtClean="0">
              <a:latin typeface="Arial" charset="0"/>
              <a:cs typeface="Arial" charset="0"/>
            </a:endParaRPr>
          </a:p>
          <a:p>
            <a:pPr marL="722313" indent="-722313" eaLnBrk="1" hangingPunct="1">
              <a:buNone/>
              <a:tabLst>
                <a:tab pos="1731963" algn="l"/>
              </a:tabLst>
            </a:pPr>
            <a:r>
              <a:rPr lang="en-US" sz="3200" b="1" dirty="0" err="1" smtClean="0">
                <a:latin typeface="Arial" charset="0"/>
                <a:cs typeface="Arial" charset="0"/>
              </a:rPr>
              <a:t>Zynq</a:t>
            </a:r>
            <a:r>
              <a:rPr lang="en-US" sz="3200" b="1" dirty="0" smtClean="0">
                <a:latin typeface="Arial" charset="0"/>
                <a:cs typeface="Arial" charset="0"/>
              </a:rPr>
              <a:t> – 7000</a:t>
            </a:r>
          </a:p>
          <a:p>
            <a:pPr marL="722313" indent="-722313" eaLnBrk="1" hangingPunct="1">
              <a:buNone/>
              <a:tabLst>
                <a:tab pos="1731963" algn="l"/>
              </a:tabLst>
            </a:pPr>
            <a:r>
              <a:rPr lang="en-US" sz="2800" dirty="0">
                <a:latin typeface="Arial" charset="0"/>
                <a:cs typeface="Arial" charset="0"/>
              </a:rPr>
              <a:t>For our project, we decided to use the </a:t>
            </a:r>
            <a:r>
              <a:rPr lang="en-US" sz="2800" dirty="0" err="1">
                <a:latin typeface="Arial" charset="0"/>
                <a:cs typeface="Arial" charset="0"/>
              </a:rPr>
              <a:t>Zybo</a:t>
            </a:r>
            <a:r>
              <a:rPr lang="en-US" sz="2800" dirty="0">
                <a:latin typeface="Arial" charset="0"/>
                <a:cs typeface="Arial" charset="0"/>
              </a:rPr>
              <a:t> </a:t>
            </a:r>
            <a:r>
              <a:rPr lang="en-US" sz="2800" dirty="0" err="1">
                <a:latin typeface="Arial" charset="0"/>
                <a:cs typeface="Arial" charset="0"/>
              </a:rPr>
              <a:t>Zynq</a:t>
            </a:r>
            <a:r>
              <a:rPr lang="en-US" sz="2800" dirty="0">
                <a:latin typeface="Arial" charset="0"/>
                <a:cs typeface="Arial" charset="0"/>
              </a:rPr>
              <a:t> 7010 FPGA. This board uses the Zynq7010 system on chip designed by Xilinx which combines an on-board processor and RAM with programmable logic. This allows for a hybridization of hardware and software to accomplish tasks.</a:t>
            </a:r>
          </a:p>
          <a:p>
            <a:pPr marL="722313" indent="-722313" eaLnBrk="1" hangingPunct="1">
              <a:buNone/>
              <a:tabLst>
                <a:tab pos="1731963" algn="l"/>
              </a:tabLst>
            </a:pPr>
            <a:r>
              <a:rPr lang="en-US" sz="2800" dirty="0">
                <a:latin typeface="Arial" charset="0"/>
                <a:cs typeface="Arial" charset="0"/>
              </a:rPr>
              <a:t>To implement the ANN on this board, we used the Xilinx </a:t>
            </a:r>
            <a:r>
              <a:rPr lang="en-US" sz="2800" dirty="0" err="1">
                <a:latin typeface="Arial" charset="0"/>
                <a:cs typeface="Arial" charset="0"/>
              </a:rPr>
              <a:t>Vivado</a:t>
            </a:r>
            <a:r>
              <a:rPr lang="en-US" sz="2800" dirty="0">
                <a:latin typeface="Arial" charset="0"/>
                <a:cs typeface="Arial" charset="0"/>
              </a:rPr>
              <a:t> design suite. This program allowed us to design and test the components of our network using Verilog, a hardware description language as well as a number of modules designed by Xilinx which are included in </a:t>
            </a:r>
            <a:r>
              <a:rPr lang="en-US" sz="2800" dirty="0" err="1">
                <a:latin typeface="Arial" charset="0"/>
                <a:cs typeface="Arial" charset="0"/>
              </a:rPr>
              <a:t>Vivado</a:t>
            </a:r>
            <a:r>
              <a:rPr lang="en-US" sz="2800" dirty="0">
                <a:latin typeface="Arial" charset="0"/>
                <a:cs typeface="Arial" charset="0"/>
              </a:rPr>
              <a:t>. </a:t>
            </a:r>
          </a:p>
          <a:p>
            <a:pPr marL="722313" indent="-722313" eaLnBrk="1" hangingPunct="1">
              <a:buNone/>
              <a:tabLst>
                <a:tab pos="1731963" algn="l"/>
              </a:tabLst>
            </a:pPr>
            <a:endParaRPr lang="en-US" sz="3200" dirty="0">
              <a:latin typeface="Arial" charset="0"/>
              <a:cs typeface="Arial" charset="0"/>
            </a:endParaRPr>
          </a:p>
          <a:p>
            <a:pPr marL="722313" indent="-722313" eaLnBrk="1" hangingPunct="1">
              <a:buFont typeface="Arial" charset="0"/>
              <a:buNone/>
              <a:tabLst>
                <a:tab pos="1731963" algn="l"/>
              </a:tabLst>
            </a:pPr>
            <a:endParaRPr lang="en-US" sz="2800" dirty="0" smtClean="0">
              <a:latin typeface="Arial" charset="0"/>
              <a:cs typeface="Arial" charset="0"/>
            </a:endParaRPr>
          </a:p>
          <a:p>
            <a:pPr marL="722313" indent="-722313" eaLnBrk="1" hangingPunct="1">
              <a:buFont typeface="Arial" charset="0"/>
              <a:buNone/>
              <a:tabLst>
                <a:tab pos="1731963" algn="l"/>
              </a:tabLst>
            </a:pPr>
            <a:endParaRPr lang="en-US" sz="2800" dirty="0" smtClean="0">
              <a:latin typeface="Arial" charset="0"/>
              <a:cs typeface="Arial" charset="0"/>
            </a:endParaRPr>
          </a:p>
          <a:p>
            <a:pPr marL="722313" indent="-722313" eaLnBrk="1" hangingPunct="1">
              <a:buFont typeface="Arial" charset="0"/>
              <a:buNone/>
              <a:tabLst>
                <a:tab pos="1731963" algn="l"/>
              </a:tabLst>
            </a:pPr>
            <a:endParaRPr lang="en-US" sz="2800" dirty="0">
              <a:latin typeface="Arial" charset="0"/>
              <a:cs typeface="Arial" charset="0"/>
            </a:endParaRPr>
          </a:p>
          <a:p>
            <a:pPr marL="722313" indent="-722313" eaLnBrk="1" hangingPunct="1">
              <a:buFont typeface="Arial" charset="0"/>
              <a:buNone/>
              <a:tabLst>
                <a:tab pos="1731963" algn="l"/>
              </a:tabLst>
            </a:pPr>
            <a:endParaRPr lang="en-US" sz="2800" dirty="0" smtClean="0">
              <a:latin typeface="Arial" charset="0"/>
              <a:cs typeface="Arial" charset="0"/>
            </a:endParaRPr>
          </a:p>
          <a:p>
            <a:pPr marL="722313" indent="-722313" eaLnBrk="1" hangingPunct="1">
              <a:buFont typeface="Arial" charset="0"/>
              <a:buNone/>
              <a:tabLst>
                <a:tab pos="1731963" algn="l"/>
              </a:tabLst>
            </a:pPr>
            <a:endParaRPr lang="en-US" sz="2800" dirty="0" smtClean="0">
              <a:latin typeface="Arial" charset="0"/>
              <a:cs typeface="Arial" charset="0"/>
            </a:endParaRPr>
          </a:p>
          <a:p>
            <a:pPr marL="722313" indent="-722313" eaLnBrk="1" hangingPunct="1">
              <a:buFont typeface="Arial" charset="0"/>
              <a:buNone/>
              <a:tabLst>
                <a:tab pos="1731963" algn="l"/>
              </a:tabLst>
            </a:pPr>
            <a:endParaRPr lang="en-US" sz="2800" dirty="0">
              <a:latin typeface="Arial" charset="0"/>
              <a:cs typeface="Arial" charset="0"/>
            </a:endParaRPr>
          </a:p>
          <a:p>
            <a:pPr marL="722313" indent="-722313" eaLnBrk="1" hangingPunct="1">
              <a:buFont typeface="Arial" charset="0"/>
              <a:buNone/>
              <a:tabLst>
                <a:tab pos="1731963" algn="l"/>
              </a:tabLst>
            </a:pPr>
            <a:endParaRPr lang="en-US" sz="2800" dirty="0">
              <a:latin typeface="Arial" charset="0"/>
              <a:cs typeface="Arial" charset="0"/>
            </a:endParaRPr>
          </a:p>
          <a:p>
            <a:pPr marL="722313" indent="-722313" eaLnBrk="1" hangingPunct="1">
              <a:buFont typeface="Arial" charset="0"/>
              <a:buNone/>
              <a:tabLst>
                <a:tab pos="1731963" algn="l"/>
              </a:tabLst>
            </a:pPr>
            <a:endParaRPr lang="en-US" sz="2800" dirty="0" smtClean="0">
              <a:latin typeface="Arial" charset="0"/>
              <a:cs typeface="Arial" charset="0"/>
            </a:endParaRPr>
          </a:p>
        </p:txBody>
      </p:sp>
      <p:sp>
        <p:nvSpPr>
          <p:cNvPr id="2054" name="TextBox 8"/>
          <p:cNvSpPr txBox="1">
            <a:spLocks noChangeArrowheads="1"/>
          </p:cNvSpPr>
          <p:nvPr/>
        </p:nvSpPr>
        <p:spPr bwMode="auto">
          <a:xfrm>
            <a:off x="15544800" y="9264650"/>
            <a:ext cx="12801600" cy="2739211"/>
          </a:xfrm>
          <a:prstGeom prst="rect">
            <a:avLst/>
          </a:prstGeom>
          <a:solidFill>
            <a:schemeClr val="tx2">
              <a:lumMod val="20000"/>
              <a:lumOff val="80000"/>
            </a:schemeClr>
          </a:solidFill>
          <a:ln w="9525">
            <a:solidFill>
              <a:schemeClr val="tx1">
                <a:alpha val="50195"/>
              </a:schemeClr>
            </a:solidFill>
            <a:miter lim="800000"/>
            <a:headEnd/>
            <a:tailEnd/>
          </a:ln>
        </p:spPr>
        <p:txBody>
          <a:bodyPr>
            <a:spAutoFit/>
          </a:bodyPr>
          <a:lstStyle/>
          <a:p>
            <a:pPr>
              <a:defRPr/>
            </a:pPr>
            <a:r>
              <a:rPr lang="en-US" sz="3200" b="1" cap="small" dirty="0" smtClean="0">
                <a:cs typeface="Arial" charset="0"/>
              </a:rPr>
              <a:t>Executive Summary</a:t>
            </a:r>
            <a:endParaRPr lang="en-US" sz="3200" b="1" cap="small" dirty="0">
              <a:cs typeface="Arial" charset="0"/>
            </a:endParaRPr>
          </a:p>
          <a:p>
            <a:pPr algn="just">
              <a:defRPr/>
            </a:pPr>
            <a:r>
              <a:rPr lang="en-US" sz="2800" dirty="0"/>
              <a:t>Our project was implementing an Artificial Neural Network (ANN) on a Field Programmable Gate Array (FPGA). Our desire was to use an FPGA’s concurrent nature to utilize the inherent parallel structure of an ANN. In order to successfully implement this ANN, we were required carefully design the ANN to fully take advantage of the concurrency of the FPGA. </a:t>
            </a:r>
          </a:p>
        </p:txBody>
      </p:sp>
      <p:sp>
        <p:nvSpPr>
          <p:cNvPr id="13317" name="Rounded Rectangle 14"/>
          <p:cNvSpPr>
            <a:spLocks noChangeArrowheads="1"/>
          </p:cNvSpPr>
          <p:nvPr/>
        </p:nvSpPr>
        <p:spPr bwMode="auto">
          <a:xfrm>
            <a:off x="457200" y="4114800"/>
            <a:ext cx="42976800" cy="152400"/>
          </a:xfrm>
          <a:prstGeom prst="roundRect">
            <a:avLst>
              <a:gd name="adj" fmla="val 16667"/>
            </a:avLst>
          </a:prstGeom>
          <a:solidFill>
            <a:schemeClr val="accent2">
              <a:lumMod val="75000"/>
            </a:schemeClr>
          </a:solidFill>
          <a:ln w="25400" algn="ctr">
            <a:solidFill>
              <a:srgbClr val="993227"/>
            </a:solidFill>
            <a:round/>
            <a:headEnd/>
            <a:tailEnd/>
          </a:ln>
        </p:spPr>
        <p:txBody>
          <a:bodyPr anchor="ctr"/>
          <a:lstStyle/>
          <a:p>
            <a:pPr algn="ctr"/>
            <a:endParaRPr lang="en-US">
              <a:solidFill>
                <a:srgbClr val="FFFFFF"/>
              </a:solidFill>
              <a:cs typeface="Arial" charset="0"/>
            </a:endParaRPr>
          </a:p>
        </p:txBody>
      </p:sp>
      <p:sp>
        <p:nvSpPr>
          <p:cNvPr id="16" name="Content Placeholder 6"/>
          <p:cNvSpPr txBox="1">
            <a:spLocks/>
          </p:cNvSpPr>
          <p:nvPr/>
        </p:nvSpPr>
        <p:spPr>
          <a:xfrm>
            <a:off x="28803600" y="4920464"/>
            <a:ext cx="14630400" cy="20387120"/>
          </a:xfrm>
          <a:prstGeom prst="rect">
            <a:avLst/>
          </a:prstGeom>
          <a:noFill/>
          <a:ln>
            <a:solidFill>
              <a:schemeClr val="accent1">
                <a:alpha val="10000"/>
              </a:schemeClr>
            </a:solidFill>
          </a:ln>
        </p:spPr>
        <p:txBody>
          <a:bodyPr lIns="438912" tIns="219456" rIns="438912" bIns="219456">
            <a:spAutoFit/>
          </a:bodyPr>
          <a:lstStyle/>
          <a:p>
            <a:pPr marL="1645920" indent="-1645920" defTabSz="4389120" fontAlgn="auto">
              <a:spcBef>
                <a:spcPct val="20000"/>
              </a:spcBef>
              <a:spcAft>
                <a:spcPts val="0"/>
              </a:spcAft>
              <a:buFont typeface="Arial" pitchFamily="34" charset="0"/>
              <a:buNone/>
              <a:defRPr/>
            </a:pPr>
            <a:r>
              <a:rPr lang="en-US" sz="3200" b="1" dirty="0">
                <a:latin typeface="Arial" pitchFamily="34" charset="0"/>
                <a:cs typeface="Arial" pitchFamily="34" charset="0"/>
              </a:rPr>
              <a:t>Results</a:t>
            </a:r>
            <a:endParaRPr lang="en-US" sz="3200" dirty="0">
              <a:latin typeface="Arial" pitchFamily="34" charset="0"/>
              <a:cs typeface="Arial" pitchFamily="34" charset="0"/>
            </a:endParaRPr>
          </a:p>
          <a:p>
            <a:pPr marL="855663" indent="-855663" defTabSz="4389120" fontAlgn="auto">
              <a:spcBef>
                <a:spcPct val="20000"/>
              </a:spcBef>
              <a:spcAft>
                <a:spcPts val="0"/>
              </a:spcAft>
              <a:buFont typeface="Arial" pitchFamily="34" charset="0"/>
              <a:buNone/>
              <a:defRPr/>
            </a:pPr>
            <a:r>
              <a:rPr lang="en-US" sz="2800" dirty="0"/>
              <a:t>We have successfully designed an ANN that can be easily mapped to an FPGA. Our designs do not rely on specialized on-board logic and could easily be implemented on a wide range of FPGAs or integrated circuits.</a:t>
            </a:r>
          </a:p>
          <a:p>
            <a:pPr marL="855663" indent="-855663" defTabSz="4389120" fontAlgn="auto">
              <a:spcBef>
                <a:spcPct val="20000"/>
              </a:spcBef>
              <a:spcAft>
                <a:spcPts val="0"/>
              </a:spcAft>
              <a:buFont typeface="Arial" pitchFamily="34" charset="0"/>
              <a:buNone/>
              <a:defRPr/>
            </a:pPr>
            <a:r>
              <a:rPr lang="en-US" sz="2800" dirty="0"/>
              <a:t>We were able to successfully simulate execution of the units that control the ANN </a:t>
            </a:r>
            <a:r>
              <a:rPr lang="en-US" sz="2800" dirty="0" smtClean="0"/>
              <a:t>operations.</a:t>
            </a:r>
            <a:endParaRPr lang="en-US" sz="2800" dirty="0"/>
          </a:p>
          <a:p>
            <a:pPr marL="855663" indent="-855663" defTabSz="4389120" fontAlgn="auto">
              <a:spcBef>
                <a:spcPct val="20000"/>
              </a:spcBef>
              <a:spcAft>
                <a:spcPts val="0"/>
              </a:spcAft>
              <a:buFont typeface="Arial" pitchFamily="34" charset="0"/>
              <a:buNone/>
              <a:defRPr/>
            </a:pPr>
            <a:endParaRPr lang="en-US" sz="3200" b="1" dirty="0">
              <a:latin typeface="Arial" pitchFamily="34" charset="0"/>
              <a:cs typeface="Arial" pitchFamily="34" charset="0"/>
            </a:endParaRPr>
          </a:p>
          <a:p>
            <a:pPr marL="855663" indent="-855663" defTabSz="4389120" fontAlgn="auto">
              <a:spcBef>
                <a:spcPct val="20000"/>
              </a:spcBef>
              <a:spcAft>
                <a:spcPts val="0"/>
              </a:spcAft>
              <a:buFont typeface="Arial" pitchFamily="34" charset="0"/>
              <a:buNone/>
              <a:defRPr/>
            </a:pPr>
            <a:endParaRPr lang="en-US" sz="2800" dirty="0">
              <a:latin typeface="Arial" pitchFamily="34" charset="0"/>
              <a:cs typeface="Arial" pitchFamily="34" charset="0"/>
            </a:endParaRPr>
          </a:p>
          <a:p>
            <a:pPr marL="855663" indent="-855663" defTabSz="4389120" fontAlgn="auto">
              <a:spcBef>
                <a:spcPct val="20000"/>
              </a:spcBef>
              <a:spcAft>
                <a:spcPts val="0"/>
              </a:spcAft>
              <a:buFont typeface="Arial" pitchFamily="34" charset="0"/>
              <a:buNone/>
              <a:defRPr/>
            </a:pPr>
            <a:endParaRPr lang="en-US" sz="3200" dirty="0">
              <a:latin typeface="Arial" pitchFamily="34" charset="0"/>
              <a:cs typeface="Arial" pitchFamily="34" charset="0"/>
            </a:endParaRPr>
          </a:p>
          <a:p>
            <a:pPr marL="855663" indent="-855663" defTabSz="4389120" fontAlgn="auto">
              <a:spcBef>
                <a:spcPct val="20000"/>
              </a:spcBef>
              <a:spcAft>
                <a:spcPts val="0"/>
              </a:spcAft>
              <a:buFont typeface="Arial" pitchFamily="34" charset="0"/>
              <a:buNone/>
              <a:defRPr/>
            </a:pPr>
            <a:endParaRPr lang="en-US" sz="3200" dirty="0">
              <a:latin typeface="Arial" pitchFamily="34" charset="0"/>
              <a:cs typeface="Arial" pitchFamily="34" charset="0"/>
            </a:endParaRPr>
          </a:p>
          <a:p>
            <a:pPr marL="855663" indent="-855663" defTabSz="4389120" fontAlgn="auto">
              <a:spcBef>
                <a:spcPct val="20000"/>
              </a:spcBef>
              <a:spcAft>
                <a:spcPts val="0"/>
              </a:spcAft>
              <a:buFont typeface="Arial" pitchFamily="34" charset="0"/>
              <a:buNone/>
              <a:defRPr/>
            </a:pPr>
            <a:endParaRPr lang="en-US" sz="3200" dirty="0">
              <a:latin typeface="Arial" pitchFamily="34" charset="0"/>
              <a:cs typeface="Arial" pitchFamily="34" charset="0"/>
            </a:endParaRPr>
          </a:p>
          <a:p>
            <a:pPr marL="855663" indent="-855663" defTabSz="4389120" fontAlgn="auto">
              <a:spcBef>
                <a:spcPct val="20000"/>
              </a:spcBef>
              <a:spcAft>
                <a:spcPts val="0"/>
              </a:spcAft>
              <a:buFont typeface="Arial" pitchFamily="34" charset="0"/>
              <a:buNone/>
              <a:defRPr/>
            </a:pPr>
            <a:endParaRPr lang="en-US" sz="3200" dirty="0">
              <a:latin typeface="Arial" pitchFamily="34" charset="0"/>
              <a:cs typeface="Arial" pitchFamily="34" charset="0"/>
            </a:endParaRPr>
          </a:p>
          <a:p>
            <a:pPr marL="855663" indent="-855663" defTabSz="4389120" fontAlgn="auto">
              <a:spcBef>
                <a:spcPct val="20000"/>
              </a:spcBef>
              <a:spcAft>
                <a:spcPts val="0"/>
              </a:spcAft>
              <a:buFont typeface="Arial" pitchFamily="34" charset="0"/>
              <a:buNone/>
              <a:defRPr/>
            </a:pPr>
            <a:endParaRPr lang="en-US" sz="3200" dirty="0">
              <a:latin typeface="Arial" pitchFamily="34" charset="0"/>
              <a:cs typeface="Arial" pitchFamily="34" charset="0"/>
            </a:endParaRPr>
          </a:p>
          <a:p>
            <a:pPr marL="855663" indent="-855663" defTabSz="4389120" fontAlgn="auto">
              <a:spcBef>
                <a:spcPct val="20000"/>
              </a:spcBef>
              <a:spcAft>
                <a:spcPts val="0"/>
              </a:spcAft>
              <a:buFont typeface="Arial" pitchFamily="34" charset="0"/>
              <a:buNone/>
              <a:defRPr/>
            </a:pPr>
            <a:r>
              <a:rPr lang="en-US" sz="3200" b="1" dirty="0"/>
              <a:t>Conclusions</a:t>
            </a:r>
            <a:endParaRPr lang="en-US" sz="3200" dirty="0">
              <a:latin typeface="Arial" pitchFamily="34" charset="0"/>
              <a:cs typeface="Arial" pitchFamily="34" charset="0"/>
            </a:endParaRPr>
          </a:p>
          <a:p>
            <a:pPr marL="855663" indent="-855663" defTabSz="4389120" fontAlgn="auto">
              <a:spcBef>
                <a:spcPct val="20000"/>
              </a:spcBef>
              <a:spcAft>
                <a:spcPts val="0"/>
              </a:spcAft>
              <a:buFont typeface="Arial" pitchFamily="34" charset="0"/>
              <a:buNone/>
              <a:defRPr/>
            </a:pPr>
            <a:r>
              <a:rPr lang="en-US" sz="2800" dirty="0" smtClean="0">
                <a:latin typeface="Arial" pitchFamily="34" charset="0"/>
                <a:cs typeface="Arial" pitchFamily="34" charset="0"/>
              </a:rPr>
              <a:t>We have found that an ANN can be implemented successfully on an FPGA, however there are inherent difficulties due to a heavy reliance on  floating point arithmetic and large amounts of memory requirements with standard ANN implementations. Our method alleviates these problems but future work is required to explore the ramifications of modifications.</a:t>
            </a:r>
          </a:p>
          <a:p>
            <a:pPr marL="855663" indent="-855663" defTabSz="4389120" fontAlgn="auto">
              <a:spcBef>
                <a:spcPct val="20000"/>
              </a:spcBef>
              <a:spcAft>
                <a:spcPts val="0"/>
              </a:spcAft>
              <a:buFont typeface="Arial" pitchFamily="34" charset="0"/>
              <a:buNone/>
              <a:defRPr/>
            </a:pPr>
            <a:endParaRPr lang="en-US" sz="2800" dirty="0" smtClean="0">
              <a:latin typeface="Arial" pitchFamily="34" charset="0"/>
              <a:cs typeface="Arial" pitchFamily="34" charset="0"/>
            </a:endParaRPr>
          </a:p>
          <a:p>
            <a:pPr marL="855663" indent="-855663" defTabSz="4389120" fontAlgn="auto">
              <a:spcBef>
                <a:spcPct val="20000"/>
              </a:spcBef>
              <a:spcAft>
                <a:spcPts val="0"/>
              </a:spcAft>
              <a:buFont typeface="Arial" pitchFamily="34" charset="0"/>
              <a:buNone/>
              <a:defRPr/>
            </a:pPr>
            <a:r>
              <a:rPr lang="en-US" sz="3200" b="1" dirty="0" smtClean="0">
                <a:latin typeface="Arial" pitchFamily="34" charset="0"/>
                <a:cs typeface="Arial" pitchFamily="34" charset="0"/>
              </a:rPr>
              <a:t>Future Work</a:t>
            </a:r>
          </a:p>
          <a:p>
            <a:pPr marL="855663" indent="-855663" defTabSz="4389120" fontAlgn="auto">
              <a:spcBef>
                <a:spcPct val="20000"/>
              </a:spcBef>
              <a:spcAft>
                <a:spcPts val="0"/>
              </a:spcAft>
              <a:buFont typeface="Arial" pitchFamily="34" charset="0"/>
              <a:buNone/>
              <a:defRPr/>
            </a:pPr>
            <a:r>
              <a:rPr lang="en-US" sz="2800" dirty="0">
                <a:latin typeface="Arial" pitchFamily="34" charset="0"/>
                <a:cs typeface="Arial" pitchFamily="34" charset="0"/>
              </a:rPr>
              <a:t>The back-propagation algorithm still needs to be derived and implemented on the </a:t>
            </a:r>
            <a:r>
              <a:rPr lang="en-US" sz="2800" dirty="0" err="1">
                <a:latin typeface="Arial" pitchFamily="34" charset="0"/>
                <a:cs typeface="Arial" pitchFamily="34" charset="0"/>
              </a:rPr>
              <a:t>Zynq</a:t>
            </a:r>
            <a:r>
              <a:rPr lang="en-US" sz="2800" dirty="0">
                <a:latin typeface="Arial" pitchFamily="34" charset="0"/>
                <a:cs typeface="Arial" pitchFamily="34" charset="0"/>
              </a:rPr>
              <a:t> processor. </a:t>
            </a:r>
          </a:p>
          <a:p>
            <a:pPr marL="855663" indent="-855663" defTabSz="4389120" fontAlgn="auto">
              <a:spcBef>
                <a:spcPct val="20000"/>
              </a:spcBef>
              <a:spcAft>
                <a:spcPts val="0"/>
              </a:spcAft>
              <a:buFont typeface="Arial" pitchFamily="34" charset="0"/>
              <a:buNone/>
              <a:defRPr/>
            </a:pPr>
            <a:r>
              <a:rPr lang="en-US" sz="2800" dirty="0">
                <a:latin typeface="Arial" pitchFamily="34" charset="0"/>
                <a:cs typeface="Arial" pitchFamily="34" charset="0"/>
              </a:rPr>
              <a:t>Timing analysis needs to be completed to analyze performance in comparison to a widely used serial software approach.</a:t>
            </a:r>
          </a:p>
          <a:p>
            <a:pPr marL="855663" indent="-855663" defTabSz="4389120" fontAlgn="auto">
              <a:spcBef>
                <a:spcPct val="20000"/>
              </a:spcBef>
              <a:spcAft>
                <a:spcPts val="0"/>
              </a:spcAft>
              <a:buFont typeface="Arial" pitchFamily="34" charset="0"/>
              <a:buNone/>
              <a:defRPr/>
            </a:pPr>
            <a:r>
              <a:rPr lang="en-US" sz="2800" dirty="0">
                <a:latin typeface="Arial" pitchFamily="34" charset="0"/>
                <a:cs typeface="Arial" pitchFamily="34" charset="0"/>
              </a:rPr>
              <a:t>Cost analysis needs to be completed to analyze the potential market value of a similar design</a:t>
            </a:r>
            <a:r>
              <a:rPr lang="en-US" sz="2800" dirty="0" smtClean="0">
                <a:latin typeface="Arial" pitchFamily="34" charset="0"/>
                <a:cs typeface="Arial" pitchFamily="34" charset="0"/>
              </a:rPr>
              <a:t>.</a:t>
            </a:r>
            <a:endParaRPr lang="en-US" sz="3200" dirty="0" smtClean="0">
              <a:latin typeface="Arial" pitchFamily="34" charset="0"/>
              <a:cs typeface="Arial" pitchFamily="34" charset="0"/>
            </a:endParaRPr>
          </a:p>
          <a:p>
            <a:pPr marL="1645920" indent="-1645920" defTabSz="4389120" fontAlgn="auto">
              <a:spcBef>
                <a:spcPct val="20000"/>
              </a:spcBef>
              <a:spcAft>
                <a:spcPts val="0"/>
              </a:spcAft>
              <a:defRPr/>
            </a:pPr>
            <a:endParaRPr lang="en-US" sz="2800" dirty="0">
              <a:latin typeface="Arial" pitchFamily="34" charset="0"/>
              <a:cs typeface="Arial" pitchFamily="34" charset="0"/>
            </a:endParaRPr>
          </a:p>
          <a:p>
            <a:pPr marL="1645920" indent="-1645920" defTabSz="4389120" fontAlgn="auto">
              <a:spcBef>
                <a:spcPct val="20000"/>
              </a:spcBef>
              <a:spcAft>
                <a:spcPts val="0"/>
              </a:spcAft>
              <a:defRPr/>
            </a:pPr>
            <a:r>
              <a:rPr lang="en-US" sz="3200" b="1" dirty="0">
                <a:latin typeface="Arial" pitchFamily="34" charset="0"/>
                <a:cs typeface="Arial" pitchFamily="34" charset="0"/>
              </a:rPr>
              <a:t>References</a:t>
            </a:r>
          </a:p>
          <a:p>
            <a:r>
              <a:rPr lang="en-US" sz="2400" dirty="0" smtClean="0"/>
              <a:t>L</a:t>
            </a:r>
            <a:r>
              <a:rPr lang="en-US" sz="2400" dirty="0"/>
              <a:t>. </a:t>
            </a:r>
            <a:r>
              <a:rPr lang="en-US" sz="2400" dirty="0" err="1"/>
              <a:t>Prechelt</a:t>
            </a:r>
            <a:r>
              <a:rPr lang="en-US" sz="2400" dirty="0"/>
              <a:t>. (1994, Sep. 30). </a:t>
            </a:r>
            <a:r>
              <a:rPr lang="en-US" sz="2400" i="1" dirty="0"/>
              <a:t>Proben1 – A set of Neural Network Benchmark Problems and Benchmarking Rules</a:t>
            </a:r>
            <a:r>
              <a:rPr lang="en-US" sz="2400" dirty="0"/>
              <a:t> [Online]. Available: </a:t>
            </a:r>
            <a:r>
              <a:rPr lang="en-US" sz="2400" u="sng" dirty="0">
                <a:hlinkClick r:id="rId3"/>
              </a:rPr>
              <a:t>http://digbib.ubka.uni-karlsruhe.de/eva/ira/1994/21</a:t>
            </a:r>
            <a:endParaRPr lang="en-US" sz="2400" dirty="0"/>
          </a:p>
          <a:p>
            <a:endParaRPr lang="en-US" sz="2400" dirty="0" smtClean="0"/>
          </a:p>
          <a:p>
            <a:r>
              <a:rPr lang="en-US" sz="2400" dirty="0" smtClean="0"/>
              <a:t>V</a:t>
            </a:r>
            <a:r>
              <a:rPr lang="en-US" sz="2400" dirty="0"/>
              <a:t>. </a:t>
            </a:r>
            <a:r>
              <a:rPr lang="en-US" sz="2400" dirty="0" err="1"/>
              <a:t>Salapura</a:t>
            </a:r>
            <a:r>
              <a:rPr lang="en-US" sz="2400" dirty="0"/>
              <a:t>, </a:t>
            </a:r>
            <a:r>
              <a:rPr lang="en-US" sz="2400" i="1" dirty="0"/>
              <a:t>et al.</a:t>
            </a:r>
            <a:r>
              <a:rPr lang="en-US" sz="2400" dirty="0"/>
              <a:t> (1995, Feb.) </a:t>
            </a:r>
            <a:r>
              <a:rPr lang="en-US" sz="2400" i="1" dirty="0"/>
              <a:t>A Fast FPGA Implementation of a General Purpose Neuron</a:t>
            </a:r>
            <a:r>
              <a:rPr lang="en-US" sz="2400" dirty="0"/>
              <a:t> [Online]. </a:t>
            </a:r>
            <a:r>
              <a:rPr lang="en-US" sz="2400" dirty="0" err="1"/>
              <a:t>Avaliable</a:t>
            </a:r>
            <a:r>
              <a:rPr lang="en-US" sz="2400" dirty="0"/>
              <a:t>: </a:t>
            </a:r>
            <a:r>
              <a:rPr lang="en-US" sz="2400" u="sng" dirty="0">
                <a:hlinkClick r:id="rId4"/>
              </a:rPr>
              <a:t>http://www.researchgate.net/publication/2421858_A_Fast_FPGA_Implementation_of_a_General_Purpose_Neuron</a:t>
            </a:r>
            <a:endParaRPr lang="en-US" sz="2400" dirty="0"/>
          </a:p>
          <a:p>
            <a:endParaRPr lang="en-US" sz="2400" dirty="0" smtClean="0"/>
          </a:p>
          <a:p>
            <a:r>
              <a:rPr lang="en-US" sz="2400" dirty="0" smtClean="0"/>
              <a:t>N</a:t>
            </a:r>
            <a:r>
              <a:rPr lang="en-US" sz="2400" dirty="0"/>
              <a:t>. M. </a:t>
            </a:r>
            <a:r>
              <a:rPr lang="en-US" sz="2400" dirty="0" err="1"/>
              <a:t>Botros</a:t>
            </a:r>
            <a:r>
              <a:rPr lang="en-US" sz="2400" dirty="0"/>
              <a:t> and M. Abdul-Aziz, "Hardware implementation of an artificial neural network using field programmable gate arrays (FPGA's)," Industrial Electronics, IEEE Transactions on , vol.41, no.6, pp.665,667, Dec 1994</a:t>
            </a:r>
          </a:p>
          <a:p>
            <a:endParaRPr lang="en-US" sz="2400" dirty="0" smtClean="0"/>
          </a:p>
          <a:p>
            <a:r>
              <a:rPr lang="en-US" sz="2400" dirty="0" smtClean="0"/>
              <a:t>P</a:t>
            </a:r>
            <a:r>
              <a:rPr lang="en-US" sz="2400" dirty="0"/>
              <a:t>. </a:t>
            </a:r>
            <a:r>
              <a:rPr lang="en-US" sz="2400" dirty="0" err="1"/>
              <a:t>Sibi</a:t>
            </a:r>
            <a:r>
              <a:rPr lang="en-US" sz="2400" dirty="0"/>
              <a:t>, </a:t>
            </a:r>
            <a:r>
              <a:rPr lang="en-US" sz="2400" i="1" dirty="0"/>
              <a:t>et al.</a:t>
            </a:r>
            <a:r>
              <a:rPr lang="en-US" sz="2400" dirty="0"/>
              <a:t> (2013, Jan. 31) </a:t>
            </a:r>
            <a:r>
              <a:rPr lang="en-US" sz="2400" i="1" dirty="0"/>
              <a:t>Analysis of Different Activation Functions using Back Propagation Neural Networks </a:t>
            </a:r>
            <a:r>
              <a:rPr lang="en-US" sz="2400" dirty="0"/>
              <a:t>[Online]. </a:t>
            </a:r>
            <a:r>
              <a:rPr lang="en-US" sz="2400" dirty="0" err="1"/>
              <a:t>Avaliable</a:t>
            </a:r>
            <a:r>
              <a:rPr lang="en-US" sz="2400" dirty="0"/>
              <a:t>: </a:t>
            </a:r>
            <a:r>
              <a:rPr lang="en-US" sz="2400" u="sng" dirty="0">
                <a:hlinkClick r:id="rId5"/>
              </a:rPr>
              <a:t>http://</a:t>
            </a:r>
            <a:r>
              <a:rPr lang="en-US" sz="2400" u="sng" dirty="0" smtClean="0">
                <a:hlinkClick r:id="rId5"/>
              </a:rPr>
              <a:t>www.jatit.org/volumes/Vol47No3/61Vol47No3.pdf</a:t>
            </a:r>
            <a:endParaRPr lang="en-US" sz="2400" u="sng" dirty="0" smtClean="0"/>
          </a:p>
        </p:txBody>
      </p:sp>
      <p:sp>
        <p:nvSpPr>
          <p:cNvPr id="13319" name="Content Placeholder 6"/>
          <p:cNvSpPr txBox="1">
            <a:spLocks/>
          </p:cNvSpPr>
          <p:nvPr/>
        </p:nvSpPr>
        <p:spPr bwMode="auto">
          <a:xfrm>
            <a:off x="15561128" y="12192000"/>
            <a:ext cx="12801600" cy="16693801"/>
          </a:xfrm>
          <a:prstGeom prst="rect">
            <a:avLst/>
          </a:prstGeom>
          <a:noFill/>
          <a:ln w="9525">
            <a:solidFill>
              <a:schemeClr val="accent1">
                <a:alpha val="10196"/>
              </a:schemeClr>
            </a:solidFill>
            <a:miter lim="800000"/>
            <a:headEnd/>
            <a:tailEnd/>
          </a:ln>
          <a:extLst>
            <a:ext uri="{909E8E84-426E-40DD-AFC4-6F175D3DCCD1}">
              <a14:hiddenFill xmlns:a14="http://schemas.microsoft.com/office/drawing/2010/main">
                <a:solidFill>
                  <a:srgbClr val="FFFFFF"/>
                </a:solidFill>
              </a14:hiddenFill>
            </a:ext>
          </a:extLst>
        </p:spPr>
        <p:txBody>
          <a:bodyPr lIns="438912" tIns="219456" rIns="438912" bIns="219456">
            <a:spAutoFit/>
          </a:bodyPr>
          <a:lstStyle>
            <a:lvl1pPr marL="1644650" indent="-1644650" eaLnBrk="0" hangingPunct="0">
              <a:defRPr sz="8600">
                <a:solidFill>
                  <a:schemeClr val="tx1"/>
                </a:solidFill>
                <a:latin typeface="Arial" charset="0"/>
              </a:defRPr>
            </a:lvl1pPr>
            <a:lvl2pPr marL="742950" indent="-285750" eaLnBrk="0" hangingPunct="0">
              <a:defRPr sz="8600">
                <a:solidFill>
                  <a:schemeClr val="tx1"/>
                </a:solidFill>
                <a:latin typeface="Arial" charset="0"/>
              </a:defRPr>
            </a:lvl2pPr>
            <a:lvl3pPr marL="1143000" indent="-228600" eaLnBrk="0" hangingPunct="0">
              <a:defRPr sz="8600">
                <a:solidFill>
                  <a:schemeClr val="tx1"/>
                </a:solidFill>
                <a:latin typeface="Arial" charset="0"/>
              </a:defRPr>
            </a:lvl3pPr>
            <a:lvl4pPr marL="1600200" indent="-228600" eaLnBrk="0" hangingPunct="0">
              <a:defRPr sz="8600">
                <a:solidFill>
                  <a:schemeClr val="tx1"/>
                </a:solidFill>
                <a:latin typeface="Arial" charset="0"/>
              </a:defRPr>
            </a:lvl4pPr>
            <a:lvl5pPr marL="2057400" indent="-228600" eaLnBrk="0" hangingPunct="0">
              <a:defRPr sz="8600">
                <a:solidFill>
                  <a:schemeClr val="tx1"/>
                </a:solidFill>
                <a:latin typeface="Arial" charset="0"/>
              </a:defRPr>
            </a:lvl5pPr>
            <a:lvl6pPr marL="2514600" indent="-228600" defTabSz="4387850" eaLnBrk="0" fontAlgn="base" hangingPunct="0">
              <a:spcBef>
                <a:spcPct val="0"/>
              </a:spcBef>
              <a:spcAft>
                <a:spcPct val="0"/>
              </a:spcAft>
              <a:defRPr sz="8600">
                <a:solidFill>
                  <a:schemeClr val="tx1"/>
                </a:solidFill>
                <a:latin typeface="Arial" charset="0"/>
              </a:defRPr>
            </a:lvl6pPr>
            <a:lvl7pPr marL="2971800" indent="-228600" defTabSz="4387850" eaLnBrk="0" fontAlgn="base" hangingPunct="0">
              <a:spcBef>
                <a:spcPct val="0"/>
              </a:spcBef>
              <a:spcAft>
                <a:spcPct val="0"/>
              </a:spcAft>
              <a:defRPr sz="8600">
                <a:solidFill>
                  <a:schemeClr val="tx1"/>
                </a:solidFill>
                <a:latin typeface="Arial" charset="0"/>
              </a:defRPr>
            </a:lvl7pPr>
            <a:lvl8pPr marL="3429000" indent="-228600" defTabSz="4387850" eaLnBrk="0" fontAlgn="base" hangingPunct="0">
              <a:spcBef>
                <a:spcPct val="0"/>
              </a:spcBef>
              <a:spcAft>
                <a:spcPct val="0"/>
              </a:spcAft>
              <a:defRPr sz="8600">
                <a:solidFill>
                  <a:schemeClr val="tx1"/>
                </a:solidFill>
                <a:latin typeface="Arial" charset="0"/>
              </a:defRPr>
            </a:lvl8pPr>
            <a:lvl9pPr marL="3886200" indent="-228600" defTabSz="4387850" eaLnBrk="0" fontAlgn="base" hangingPunct="0">
              <a:spcBef>
                <a:spcPct val="0"/>
              </a:spcBef>
              <a:spcAft>
                <a:spcPct val="0"/>
              </a:spcAft>
              <a:defRPr sz="8600">
                <a:solidFill>
                  <a:schemeClr val="tx1"/>
                </a:solidFill>
                <a:latin typeface="Arial" charset="0"/>
              </a:defRPr>
            </a:lvl9pPr>
          </a:lstStyle>
          <a:p>
            <a:pPr eaLnBrk="1" hangingPunct="1">
              <a:spcBef>
                <a:spcPct val="20000"/>
              </a:spcBef>
              <a:buFont typeface="Arial" charset="0"/>
              <a:buNone/>
            </a:pPr>
            <a:r>
              <a:rPr lang="en-US" sz="3200" b="1" dirty="0" smtClean="0">
                <a:cs typeface="Arial" charset="0"/>
              </a:rPr>
              <a:t>Design Strategy</a:t>
            </a:r>
            <a:endParaRPr lang="en-US" sz="3200" b="1" dirty="0">
              <a:cs typeface="Arial" charset="0"/>
            </a:endParaRPr>
          </a:p>
          <a:p>
            <a:pPr marL="914400" indent="-914400"/>
            <a:r>
              <a:rPr lang="en-US" sz="2800" dirty="0"/>
              <a:t>In order to design an ANN that would run efficiently on an FPGA, we had to find ways to reduce the size and complexity of the modules involved. </a:t>
            </a:r>
          </a:p>
          <a:p>
            <a:pPr marL="914400" indent="-914400"/>
            <a:r>
              <a:rPr lang="en-US" sz="2800" dirty="0"/>
              <a:t>Floating point arithmetic was replaced by integer arithmetic to reduce complexity, size and time required for floating point operations.</a:t>
            </a:r>
          </a:p>
          <a:p>
            <a:pPr marL="914400" indent="-914400"/>
            <a:r>
              <a:rPr lang="en-US" sz="2800" dirty="0"/>
              <a:t>Multi-cycle multiplication was replaced by bitwise shifts to reduce operation time to close to one clock cycle.</a:t>
            </a:r>
          </a:p>
          <a:p>
            <a:pPr marL="914400" indent="-914400"/>
            <a:r>
              <a:rPr lang="en-US" sz="2800" dirty="0"/>
              <a:t>Complicated exponential activation functions such as Gaussian or Sigmoid which do not map well to hardware were replaced with an Elliot function which only requires a single division operation.</a:t>
            </a:r>
          </a:p>
          <a:p>
            <a:pPr marL="914400" indent="-914400"/>
            <a:r>
              <a:rPr lang="en-US" sz="2800" dirty="0"/>
              <a:t>Multiple layers of dedicated units were substituted with layer multiplexing, where a single unit had the capability of performing the functions of a single unit in each layer.</a:t>
            </a:r>
          </a:p>
          <a:p>
            <a:pPr marL="914400" indent="-914400"/>
            <a:r>
              <a:rPr lang="en-US" sz="2800" dirty="0"/>
              <a:t>While many of these changes successfully improved the space and time efficiency of our ANN, they also limited the accuracy of our results. However, the saved space would allow for more units to be added to the network which would theoretically compensate for this loss. </a:t>
            </a:r>
          </a:p>
          <a:p>
            <a:pPr eaLnBrk="1" hangingPunct="1">
              <a:spcBef>
                <a:spcPct val="20000"/>
              </a:spcBef>
              <a:buFont typeface="Arial" charset="0"/>
              <a:buNone/>
            </a:pPr>
            <a:endParaRPr lang="en-US" sz="3200" dirty="0" smtClean="0">
              <a:cs typeface="Arial" charset="0"/>
            </a:endParaRPr>
          </a:p>
          <a:p>
            <a:pPr eaLnBrk="1" hangingPunct="1">
              <a:spcBef>
                <a:spcPct val="20000"/>
              </a:spcBef>
              <a:buFont typeface="Arial" charset="0"/>
              <a:buNone/>
            </a:pPr>
            <a:endParaRPr lang="en-US" sz="3200" dirty="0">
              <a:cs typeface="Arial" charset="0"/>
            </a:endParaRPr>
          </a:p>
          <a:p>
            <a:pPr eaLnBrk="1" hangingPunct="1">
              <a:spcBef>
                <a:spcPct val="20000"/>
              </a:spcBef>
              <a:buFont typeface="Arial" charset="0"/>
              <a:buNone/>
            </a:pPr>
            <a:endParaRPr lang="en-US" sz="3200" dirty="0" smtClean="0">
              <a:cs typeface="Arial" charset="0"/>
            </a:endParaRPr>
          </a:p>
          <a:p>
            <a:pPr eaLnBrk="1" hangingPunct="1">
              <a:spcBef>
                <a:spcPct val="20000"/>
              </a:spcBef>
              <a:buFont typeface="Arial" charset="0"/>
              <a:buNone/>
            </a:pPr>
            <a:endParaRPr lang="en-US" sz="3200" dirty="0">
              <a:cs typeface="Arial" charset="0"/>
            </a:endParaRPr>
          </a:p>
          <a:p>
            <a:pPr eaLnBrk="1" hangingPunct="1">
              <a:spcBef>
                <a:spcPct val="20000"/>
              </a:spcBef>
              <a:buFont typeface="Arial" charset="0"/>
              <a:buNone/>
            </a:pPr>
            <a:endParaRPr lang="en-US" sz="3200" dirty="0" smtClean="0">
              <a:cs typeface="Arial" charset="0"/>
            </a:endParaRPr>
          </a:p>
          <a:p>
            <a:pPr eaLnBrk="1" hangingPunct="1">
              <a:spcBef>
                <a:spcPct val="20000"/>
              </a:spcBef>
              <a:buFont typeface="Arial" charset="0"/>
              <a:buNone/>
            </a:pPr>
            <a:endParaRPr lang="en-US" sz="3200" dirty="0">
              <a:cs typeface="Arial" charset="0"/>
            </a:endParaRPr>
          </a:p>
          <a:p>
            <a:pPr eaLnBrk="1" hangingPunct="1">
              <a:spcBef>
                <a:spcPct val="20000"/>
              </a:spcBef>
              <a:buFont typeface="Arial" charset="0"/>
              <a:buNone/>
            </a:pPr>
            <a:endParaRPr lang="en-US" sz="3200" dirty="0" smtClean="0">
              <a:cs typeface="Arial" charset="0"/>
            </a:endParaRPr>
          </a:p>
          <a:p>
            <a:pPr eaLnBrk="1" hangingPunct="1">
              <a:spcBef>
                <a:spcPct val="20000"/>
              </a:spcBef>
              <a:buFont typeface="Arial" charset="0"/>
              <a:buNone/>
            </a:pPr>
            <a:endParaRPr lang="en-US" sz="3200" dirty="0" smtClean="0">
              <a:cs typeface="Arial" charset="0"/>
            </a:endParaRPr>
          </a:p>
          <a:p>
            <a:pPr eaLnBrk="1" hangingPunct="1">
              <a:spcBef>
                <a:spcPct val="20000"/>
              </a:spcBef>
              <a:buFont typeface="Arial" charset="0"/>
              <a:buNone/>
            </a:pPr>
            <a:endParaRPr lang="en-US" sz="3200" dirty="0">
              <a:cs typeface="Arial" charset="0"/>
            </a:endParaRPr>
          </a:p>
          <a:p>
            <a:pPr eaLnBrk="1" hangingPunct="1">
              <a:spcBef>
                <a:spcPct val="20000"/>
              </a:spcBef>
              <a:buFont typeface="Arial" charset="0"/>
              <a:buNone/>
            </a:pPr>
            <a:endParaRPr lang="en-US" sz="3200" dirty="0">
              <a:cs typeface="Arial" charset="0"/>
            </a:endParaRPr>
          </a:p>
          <a:p>
            <a:pPr eaLnBrk="1" hangingPunct="1">
              <a:spcBef>
                <a:spcPct val="20000"/>
              </a:spcBef>
              <a:buFont typeface="Arial" charset="0"/>
              <a:buNone/>
            </a:pPr>
            <a:endParaRPr lang="en-US" sz="3200" dirty="0" smtClean="0">
              <a:cs typeface="Arial" charset="0"/>
            </a:endParaRPr>
          </a:p>
          <a:p>
            <a:pPr eaLnBrk="1" hangingPunct="1">
              <a:spcBef>
                <a:spcPct val="20000"/>
              </a:spcBef>
              <a:buFont typeface="Arial" charset="0"/>
              <a:buNone/>
            </a:pPr>
            <a:endParaRPr lang="en-US" sz="3200" dirty="0">
              <a:cs typeface="Arial" charset="0"/>
            </a:endParaRPr>
          </a:p>
          <a:p>
            <a:pPr eaLnBrk="1" hangingPunct="1">
              <a:spcBef>
                <a:spcPct val="20000"/>
              </a:spcBef>
              <a:buFont typeface="Arial" charset="0"/>
              <a:buNone/>
            </a:pPr>
            <a:endParaRPr lang="en-US" sz="3200" dirty="0">
              <a:cs typeface="Arial" charset="0"/>
            </a:endParaRPr>
          </a:p>
          <a:p>
            <a:pPr eaLnBrk="1" hangingPunct="1">
              <a:spcBef>
                <a:spcPct val="20000"/>
              </a:spcBef>
              <a:buFont typeface="Arial" charset="0"/>
              <a:buNone/>
            </a:pPr>
            <a:endParaRPr lang="en-US" sz="3200" dirty="0">
              <a:cs typeface="Arial" charset="0"/>
            </a:endParaRPr>
          </a:p>
          <a:p>
            <a:pPr eaLnBrk="1" hangingPunct="1">
              <a:spcBef>
                <a:spcPct val="20000"/>
              </a:spcBef>
              <a:buFont typeface="Arial" charset="0"/>
              <a:buChar char="•"/>
            </a:pPr>
            <a:endParaRPr lang="en-US" sz="3200" dirty="0">
              <a:cs typeface="Arial" charset="0"/>
            </a:endParaRPr>
          </a:p>
        </p:txBody>
      </p:sp>
      <p:sp>
        <p:nvSpPr>
          <p:cNvPr id="13478" name="Rectangle 11"/>
          <p:cNvSpPr>
            <a:spLocks noChangeArrowheads="1"/>
          </p:cNvSpPr>
          <p:nvPr/>
        </p:nvSpPr>
        <p:spPr bwMode="auto">
          <a:xfrm>
            <a:off x="0" y="0"/>
            <a:ext cx="438912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2" name="TextBox 1"/>
          <p:cNvSpPr txBox="1"/>
          <p:nvPr/>
        </p:nvSpPr>
        <p:spPr>
          <a:xfrm>
            <a:off x="28803600" y="25755600"/>
            <a:ext cx="14478000" cy="3428631"/>
          </a:xfrm>
          <a:prstGeom prst="rect">
            <a:avLst/>
          </a:prstGeom>
          <a:noFill/>
        </p:spPr>
        <p:txBody>
          <a:bodyPr numCol="1">
            <a:spAutoFit/>
          </a:bodyPr>
          <a:lstStyle/>
          <a:p>
            <a:pPr marL="1645920" indent="-1645920" defTabSz="4389120" fontAlgn="auto">
              <a:spcBef>
                <a:spcPct val="20000"/>
              </a:spcBef>
              <a:spcAft>
                <a:spcPts val="0"/>
              </a:spcAft>
              <a:defRPr/>
            </a:pPr>
            <a:r>
              <a:rPr lang="en-US" sz="3200" b="1" dirty="0">
                <a:solidFill>
                  <a:prstClr val="black"/>
                </a:solidFill>
                <a:latin typeface="Arial" pitchFamily="34" charset="0"/>
                <a:cs typeface="Arial" pitchFamily="34" charset="0"/>
              </a:rPr>
              <a:t>Acknowledgements</a:t>
            </a:r>
            <a:endParaRPr lang="en-US" sz="3200" dirty="0">
              <a:solidFill>
                <a:prstClr val="black"/>
              </a:solidFill>
              <a:latin typeface="Arial" pitchFamily="34" charset="0"/>
              <a:cs typeface="Arial" pitchFamily="34" charset="0"/>
            </a:endParaRPr>
          </a:p>
          <a:p>
            <a:pPr marL="1645920" indent="-1645920" algn="just" defTabSz="4389120" fontAlgn="auto">
              <a:spcBef>
                <a:spcPct val="20000"/>
              </a:spcBef>
              <a:spcAft>
                <a:spcPts val="0"/>
              </a:spcAft>
              <a:defRPr/>
            </a:pPr>
            <a:r>
              <a:rPr lang="en-US" sz="2800" dirty="0">
                <a:solidFill>
                  <a:prstClr val="black"/>
                </a:solidFill>
                <a:latin typeface="Arial" pitchFamily="34" charset="0"/>
                <a:cs typeface="Arial" pitchFamily="34" charset="0"/>
              </a:rPr>
              <a:t>The authors would like to thank: </a:t>
            </a:r>
          </a:p>
          <a:p>
            <a:pPr marL="457200" indent="-457200" algn="just" defTabSz="4389120" fontAlgn="auto">
              <a:spcBef>
                <a:spcPct val="20000"/>
              </a:spcBef>
              <a:spcAft>
                <a:spcPts val="0"/>
              </a:spcAft>
              <a:buFont typeface="Arial" panose="020B0604020202020204" pitchFamily="34" charset="0"/>
              <a:buChar char="•"/>
              <a:defRPr/>
            </a:pPr>
            <a:r>
              <a:rPr lang="en-US" sz="2800" dirty="0" err="1">
                <a:solidFill>
                  <a:prstClr val="black"/>
                </a:solidFill>
                <a:latin typeface="Arial" pitchFamily="34" charset="0"/>
                <a:cs typeface="Arial" pitchFamily="34" charset="0"/>
              </a:rPr>
              <a:t>ArcelorMittal</a:t>
            </a:r>
            <a:r>
              <a:rPr lang="en-US" sz="2800" dirty="0">
                <a:solidFill>
                  <a:prstClr val="black"/>
                </a:solidFill>
                <a:latin typeface="Arial" pitchFamily="34" charset="0"/>
                <a:cs typeface="Arial" pitchFamily="34" charset="0"/>
              </a:rPr>
              <a:t> </a:t>
            </a:r>
            <a:r>
              <a:rPr lang="en-US" sz="2800" dirty="0" smtClean="0">
                <a:solidFill>
                  <a:prstClr val="black"/>
                </a:solidFill>
                <a:latin typeface="Arial" pitchFamily="34" charset="0"/>
                <a:cs typeface="Arial" pitchFamily="34" charset="0"/>
              </a:rPr>
              <a:t>for funding this project </a:t>
            </a:r>
            <a:endParaRPr lang="en-US" sz="2800" dirty="0">
              <a:solidFill>
                <a:prstClr val="black"/>
              </a:solidFill>
              <a:latin typeface="Arial" pitchFamily="34" charset="0"/>
              <a:cs typeface="Arial" pitchFamily="34" charset="0"/>
            </a:endParaRPr>
          </a:p>
          <a:p>
            <a:pPr marL="457200" indent="-457200" algn="just" defTabSz="4389120" fontAlgn="auto">
              <a:spcBef>
                <a:spcPct val="20000"/>
              </a:spcBef>
              <a:spcAft>
                <a:spcPts val="0"/>
              </a:spcAft>
              <a:buFont typeface="Arial" panose="020B0604020202020204" pitchFamily="34" charset="0"/>
              <a:buChar char="•"/>
              <a:defRPr/>
            </a:pPr>
            <a:r>
              <a:rPr lang="en-US" sz="2800" dirty="0" smtClean="0">
                <a:solidFill>
                  <a:prstClr val="black"/>
                </a:solidFill>
                <a:latin typeface="Arial" pitchFamily="34" charset="0"/>
                <a:cs typeface="Arial" pitchFamily="34" charset="0"/>
              </a:rPr>
              <a:t>Dr. Song </a:t>
            </a:r>
            <a:r>
              <a:rPr lang="en-US" sz="2800" dirty="0">
                <a:solidFill>
                  <a:prstClr val="black"/>
                </a:solidFill>
                <a:latin typeface="Arial" pitchFamily="34" charset="0"/>
                <a:cs typeface="Arial" pitchFamily="34" charset="0"/>
              </a:rPr>
              <a:t>for </a:t>
            </a:r>
            <a:r>
              <a:rPr lang="en-US" sz="2800" dirty="0" smtClean="0">
                <a:solidFill>
                  <a:prstClr val="black"/>
                </a:solidFill>
                <a:latin typeface="Arial" pitchFamily="34" charset="0"/>
                <a:cs typeface="Arial" pitchFamily="34" charset="0"/>
              </a:rPr>
              <a:t>his contribution </a:t>
            </a:r>
            <a:r>
              <a:rPr lang="en-US" sz="2800" dirty="0">
                <a:solidFill>
                  <a:prstClr val="black"/>
                </a:solidFill>
                <a:latin typeface="Arial" pitchFamily="34" charset="0"/>
                <a:cs typeface="Arial" pitchFamily="34" charset="0"/>
              </a:rPr>
              <a:t>to </a:t>
            </a:r>
            <a:r>
              <a:rPr lang="en-US" sz="2800" dirty="0" smtClean="0">
                <a:solidFill>
                  <a:prstClr val="black"/>
                </a:solidFill>
                <a:latin typeface="Arial" pitchFamily="34" charset="0"/>
                <a:cs typeface="Arial" pitchFamily="34" charset="0"/>
              </a:rPr>
              <a:t>project as advisor</a:t>
            </a:r>
            <a:endParaRPr lang="en-US" sz="2800" dirty="0">
              <a:solidFill>
                <a:prstClr val="black"/>
              </a:solidFill>
              <a:latin typeface="Arial" pitchFamily="34" charset="0"/>
              <a:cs typeface="Arial" pitchFamily="34" charset="0"/>
            </a:endParaRPr>
          </a:p>
          <a:p>
            <a:pPr marL="457200" indent="-457200" algn="just" defTabSz="4389120" fontAlgn="auto">
              <a:spcBef>
                <a:spcPct val="20000"/>
              </a:spcBef>
              <a:spcAft>
                <a:spcPts val="0"/>
              </a:spcAft>
              <a:buFont typeface="Arial" panose="020B0604020202020204" pitchFamily="34" charset="0"/>
              <a:buChar char="•"/>
              <a:defRPr/>
            </a:pPr>
            <a:r>
              <a:rPr lang="en-US" sz="2800" dirty="0" smtClean="0">
                <a:solidFill>
                  <a:prstClr val="black"/>
                </a:solidFill>
                <a:latin typeface="Arial" pitchFamily="34" charset="0"/>
                <a:cs typeface="Arial" pitchFamily="34" charset="0"/>
              </a:rPr>
              <a:t>Dr. Mu for introducing us to ANNs</a:t>
            </a:r>
          </a:p>
          <a:p>
            <a:pPr algn="just" defTabSz="4389120" fontAlgn="auto">
              <a:spcBef>
                <a:spcPct val="20000"/>
              </a:spcBef>
              <a:spcAft>
                <a:spcPts val="0"/>
              </a:spcAft>
              <a:defRPr/>
            </a:pPr>
            <a:endParaRPr lang="en-US" sz="800" dirty="0">
              <a:solidFill>
                <a:prstClr val="black"/>
              </a:solidFill>
              <a:latin typeface="Arial" pitchFamily="34" charset="0"/>
              <a:cs typeface="Arial" pitchFamily="34" charset="0"/>
            </a:endParaRPr>
          </a:p>
          <a:p>
            <a:pPr defTabSz="4389120" fontAlgn="auto">
              <a:spcBef>
                <a:spcPct val="20000"/>
              </a:spcBef>
              <a:spcAft>
                <a:spcPts val="0"/>
              </a:spcAft>
              <a:defRPr/>
            </a:pPr>
            <a:r>
              <a:rPr lang="en-US" sz="1200" dirty="0" smtClean="0">
                <a:solidFill>
                  <a:prstClr val="black"/>
                </a:solidFill>
                <a:latin typeface="Arial" pitchFamily="34" charset="0"/>
                <a:cs typeface="Arial" pitchFamily="34" charset="0"/>
              </a:rPr>
              <a:t>Image Source:</a:t>
            </a:r>
          </a:p>
          <a:p>
            <a:pPr defTabSz="4389120" fontAlgn="auto">
              <a:spcBef>
                <a:spcPct val="20000"/>
              </a:spcBef>
              <a:spcAft>
                <a:spcPts val="0"/>
              </a:spcAft>
              <a:defRPr/>
            </a:pPr>
            <a:r>
              <a:rPr lang="en-US" sz="1200" dirty="0" smtClean="0">
                <a:solidFill>
                  <a:prstClr val="black"/>
                </a:solidFill>
                <a:latin typeface="Arial" pitchFamily="34" charset="0"/>
                <a:cs typeface="Arial" pitchFamily="34" charset="0"/>
              </a:rPr>
              <a:t>[1] </a:t>
            </a:r>
            <a:r>
              <a:rPr lang="en-US" sz="1200" dirty="0"/>
              <a:t>S. </a:t>
            </a:r>
            <a:r>
              <a:rPr lang="en-US" sz="1200" dirty="0" err="1"/>
              <a:t>Nissen</a:t>
            </a:r>
            <a:r>
              <a:rPr lang="en-US" sz="1200" dirty="0"/>
              <a:t> (2003, Oct. 31) </a:t>
            </a:r>
            <a:r>
              <a:rPr lang="en-US" sz="1200" i="1" dirty="0"/>
              <a:t>Implementation of a Fast Artificial Neural network Library (FANN) </a:t>
            </a:r>
            <a:r>
              <a:rPr lang="en-US" sz="1200" dirty="0"/>
              <a:t>[Online] Available: </a:t>
            </a:r>
            <a:r>
              <a:rPr lang="en-US" sz="1200" u="sng" dirty="0">
                <a:hlinkClick r:id="rId6"/>
              </a:rPr>
              <a:t>http://download2.polytechnic.edu.na/pub4/sourceforge/f/project/fa/fann/fann_doc/1.0/fann_doc_complete_1.0.pdf</a:t>
            </a:r>
            <a:endParaRPr lang="en-US" sz="1200" dirty="0">
              <a:solidFill>
                <a:prstClr val="black"/>
              </a:solidFill>
              <a:latin typeface="Arial" pitchFamily="34" charset="0"/>
              <a:cs typeface="Arial" pitchFamily="34" charset="0"/>
            </a:endParaRPr>
          </a:p>
        </p:txBody>
      </p:sp>
      <p:sp>
        <p:nvSpPr>
          <p:cNvPr id="13483" name="TextBox 2"/>
          <p:cNvSpPr txBox="1">
            <a:spLocks noChangeArrowheads="1"/>
          </p:cNvSpPr>
          <p:nvPr/>
        </p:nvSpPr>
        <p:spPr bwMode="auto">
          <a:xfrm>
            <a:off x="1676400" y="990600"/>
            <a:ext cx="41605200"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600">
                <a:solidFill>
                  <a:schemeClr val="tx1"/>
                </a:solidFill>
                <a:latin typeface="Arial" charset="0"/>
              </a:defRPr>
            </a:lvl1pPr>
            <a:lvl2pPr marL="742950" indent="-285750" eaLnBrk="0" hangingPunct="0">
              <a:defRPr sz="8600">
                <a:solidFill>
                  <a:schemeClr val="tx1"/>
                </a:solidFill>
                <a:latin typeface="Arial" charset="0"/>
              </a:defRPr>
            </a:lvl2pPr>
            <a:lvl3pPr marL="1143000" indent="-228600" eaLnBrk="0" hangingPunct="0">
              <a:defRPr sz="8600">
                <a:solidFill>
                  <a:schemeClr val="tx1"/>
                </a:solidFill>
                <a:latin typeface="Arial" charset="0"/>
              </a:defRPr>
            </a:lvl3pPr>
            <a:lvl4pPr marL="1600200" indent="-228600" eaLnBrk="0" hangingPunct="0">
              <a:defRPr sz="8600">
                <a:solidFill>
                  <a:schemeClr val="tx1"/>
                </a:solidFill>
                <a:latin typeface="Arial" charset="0"/>
              </a:defRPr>
            </a:lvl4pPr>
            <a:lvl5pPr marL="2057400" indent="-228600" eaLnBrk="0" hangingPunct="0">
              <a:defRPr sz="8600">
                <a:solidFill>
                  <a:schemeClr val="tx1"/>
                </a:solidFill>
                <a:latin typeface="Arial" charset="0"/>
              </a:defRPr>
            </a:lvl5pPr>
            <a:lvl6pPr marL="2514600" indent="-228600" defTabSz="4387850" eaLnBrk="0" fontAlgn="base" hangingPunct="0">
              <a:spcBef>
                <a:spcPct val="0"/>
              </a:spcBef>
              <a:spcAft>
                <a:spcPct val="0"/>
              </a:spcAft>
              <a:defRPr sz="8600">
                <a:solidFill>
                  <a:schemeClr val="tx1"/>
                </a:solidFill>
                <a:latin typeface="Arial" charset="0"/>
              </a:defRPr>
            </a:lvl6pPr>
            <a:lvl7pPr marL="2971800" indent="-228600" defTabSz="4387850" eaLnBrk="0" fontAlgn="base" hangingPunct="0">
              <a:spcBef>
                <a:spcPct val="0"/>
              </a:spcBef>
              <a:spcAft>
                <a:spcPct val="0"/>
              </a:spcAft>
              <a:defRPr sz="8600">
                <a:solidFill>
                  <a:schemeClr val="tx1"/>
                </a:solidFill>
                <a:latin typeface="Arial" charset="0"/>
              </a:defRPr>
            </a:lvl7pPr>
            <a:lvl8pPr marL="3429000" indent="-228600" defTabSz="4387850" eaLnBrk="0" fontAlgn="base" hangingPunct="0">
              <a:spcBef>
                <a:spcPct val="0"/>
              </a:spcBef>
              <a:spcAft>
                <a:spcPct val="0"/>
              </a:spcAft>
              <a:defRPr sz="8600">
                <a:solidFill>
                  <a:schemeClr val="tx1"/>
                </a:solidFill>
                <a:latin typeface="Arial" charset="0"/>
              </a:defRPr>
            </a:lvl8pPr>
            <a:lvl9pPr marL="3886200" indent="-228600" defTabSz="4387850" eaLnBrk="0" fontAlgn="base" hangingPunct="0">
              <a:spcBef>
                <a:spcPct val="0"/>
              </a:spcBef>
              <a:spcAft>
                <a:spcPct val="0"/>
              </a:spcAft>
              <a:defRPr sz="8600">
                <a:solidFill>
                  <a:schemeClr val="tx1"/>
                </a:solidFill>
                <a:latin typeface="Arial" charset="0"/>
              </a:defRPr>
            </a:lvl9pPr>
          </a:lstStyle>
          <a:p>
            <a:pPr algn="ctr" eaLnBrk="1" hangingPunct="1"/>
            <a:r>
              <a:rPr lang="en-US" b="1" dirty="0" smtClean="0"/>
              <a:t>Artificial Neural Network Implemented on an FPGA</a:t>
            </a:r>
            <a:endParaRPr lang="en-US" b="1" dirty="0"/>
          </a:p>
        </p:txBody>
      </p:sp>
      <p:grpSp>
        <p:nvGrpSpPr>
          <p:cNvPr id="3" name="Group 2"/>
          <p:cNvGrpSpPr/>
          <p:nvPr/>
        </p:nvGrpSpPr>
        <p:grpSpPr>
          <a:xfrm>
            <a:off x="3603058" y="24425986"/>
            <a:ext cx="5867400" cy="4480802"/>
            <a:chOff x="4838700" y="18372987"/>
            <a:chExt cx="5867400" cy="4480802"/>
          </a:xfrm>
        </p:grpSpPr>
        <p:sp>
          <p:nvSpPr>
            <p:cNvPr id="13476" name="TextBox 41"/>
            <p:cNvSpPr txBox="1">
              <a:spLocks noChangeArrowheads="1"/>
            </p:cNvSpPr>
            <p:nvPr/>
          </p:nvSpPr>
          <p:spPr bwMode="auto">
            <a:xfrm>
              <a:off x="4838700" y="22361351"/>
              <a:ext cx="5867400" cy="49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spAutoFit/>
            </a:bodyPr>
            <a:lstStyle>
              <a:lvl1pPr eaLnBrk="0" hangingPunct="0">
                <a:defRPr sz="8600">
                  <a:solidFill>
                    <a:schemeClr val="tx1"/>
                  </a:solidFill>
                  <a:latin typeface="Arial" charset="0"/>
                </a:defRPr>
              </a:lvl1pPr>
              <a:lvl2pPr marL="742950" indent="-285750" eaLnBrk="0" hangingPunct="0">
                <a:defRPr sz="8600">
                  <a:solidFill>
                    <a:schemeClr val="tx1"/>
                  </a:solidFill>
                  <a:latin typeface="Arial" charset="0"/>
                </a:defRPr>
              </a:lvl2pPr>
              <a:lvl3pPr marL="1143000" indent="-228600" eaLnBrk="0" hangingPunct="0">
                <a:defRPr sz="8600">
                  <a:solidFill>
                    <a:schemeClr val="tx1"/>
                  </a:solidFill>
                  <a:latin typeface="Arial" charset="0"/>
                </a:defRPr>
              </a:lvl3pPr>
              <a:lvl4pPr marL="1600200" indent="-228600" eaLnBrk="0" hangingPunct="0">
                <a:defRPr sz="8600">
                  <a:solidFill>
                    <a:schemeClr val="tx1"/>
                  </a:solidFill>
                  <a:latin typeface="Arial" charset="0"/>
                </a:defRPr>
              </a:lvl4pPr>
              <a:lvl5pPr marL="2057400" indent="-228600" eaLnBrk="0" hangingPunct="0">
                <a:defRPr sz="8600">
                  <a:solidFill>
                    <a:schemeClr val="tx1"/>
                  </a:solidFill>
                  <a:latin typeface="Arial" charset="0"/>
                </a:defRPr>
              </a:lvl5pPr>
              <a:lvl6pPr marL="2514600" indent="-228600" defTabSz="4387850" eaLnBrk="0" fontAlgn="base" hangingPunct="0">
                <a:spcBef>
                  <a:spcPct val="0"/>
                </a:spcBef>
                <a:spcAft>
                  <a:spcPct val="0"/>
                </a:spcAft>
                <a:defRPr sz="8600">
                  <a:solidFill>
                    <a:schemeClr val="tx1"/>
                  </a:solidFill>
                  <a:latin typeface="Arial" charset="0"/>
                </a:defRPr>
              </a:lvl6pPr>
              <a:lvl7pPr marL="2971800" indent="-228600" defTabSz="4387850" eaLnBrk="0" fontAlgn="base" hangingPunct="0">
                <a:spcBef>
                  <a:spcPct val="0"/>
                </a:spcBef>
                <a:spcAft>
                  <a:spcPct val="0"/>
                </a:spcAft>
                <a:defRPr sz="8600">
                  <a:solidFill>
                    <a:schemeClr val="tx1"/>
                  </a:solidFill>
                  <a:latin typeface="Arial" charset="0"/>
                </a:defRPr>
              </a:lvl7pPr>
              <a:lvl8pPr marL="3429000" indent="-228600" defTabSz="4387850" eaLnBrk="0" fontAlgn="base" hangingPunct="0">
                <a:spcBef>
                  <a:spcPct val="0"/>
                </a:spcBef>
                <a:spcAft>
                  <a:spcPct val="0"/>
                </a:spcAft>
                <a:defRPr sz="8600">
                  <a:solidFill>
                    <a:schemeClr val="tx1"/>
                  </a:solidFill>
                  <a:latin typeface="Arial" charset="0"/>
                </a:defRPr>
              </a:lvl8pPr>
              <a:lvl9pPr marL="3886200" indent="-228600" defTabSz="4387850" eaLnBrk="0" fontAlgn="base" hangingPunct="0">
                <a:spcBef>
                  <a:spcPct val="0"/>
                </a:spcBef>
                <a:spcAft>
                  <a:spcPct val="0"/>
                </a:spcAft>
                <a:defRPr sz="8600">
                  <a:solidFill>
                    <a:schemeClr val="tx1"/>
                  </a:solidFill>
                  <a:latin typeface="Arial" charset="0"/>
                </a:defRPr>
              </a:lvl9pPr>
            </a:lstStyle>
            <a:p>
              <a:pPr algn="ctr" eaLnBrk="1" hangingPunct="1"/>
              <a:r>
                <a:rPr lang="en-US" sz="2400" dirty="0" smtClean="0"/>
                <a:t>ZYBO FPGA development board </a:t>
              </a:r>
              <a:endParaRPr lang="en-US" sz="2400" dirty="0"/>
            </a:p>
          </p:txBody>
        </p: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3758" y="18372987"/>
              <a:ext cx="4757284" cy="3895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2" name="Group 31"/>
          <p:cNvGrpSpPr/>
          <p:nvPr/>
        </p:nvGrpSpPr>
        <p:grpSpPr>
          <a:xfrm>
            <a:off x="3057025" y="14949225"/>
            <a:ext cx="6959466" cy="4780487"/>
            <a:chOff x="0" y="233451"/>
            <a:chExt cx="2352675" cy="1616063"/>
          </a:xfrm>
        </p:grpSpPr>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6805" y="233451"/>
              <a:ext cx="1999065" cy="1416342"/>
            </a:xfrm>
            <a:prstGeom prst="rect">
              <a:avLst/>
            </a:prstGeom>
          </p:spPr>
        </p:pic>
        <p:sp>
          <p:nvSpPr>
            <p:cNvPr id="34" name="Text Box 5"/>
            <p:cNvSpPr txBox="1"/>
            <p:nvPr/>
          </p:nvSpPr>
          <p:spPr>
            <a:xfrm>
              <a:off x="0" y="1724660"/>
              <a:ext cx="2352675" cy="124854"/>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en-US" sz="2400" dirty="0" smtClean="0">
                  <a:effectLst/>
                  <a:latin typeface="Arial" panose="020B0604020202020204" pitchFamily="34" charset="0"/>
                  <a:ea typeface="Calibri" panose="020F0502020204030204" pitchFamily="34" charset="0"/>
                  <a:cs typeface="Arial" panose="020B0604020202020204" pitchFamily="34" charset="0"/>
                </a:rPr>
                <a:t>An </a:t>
              </a:r>
              <a:r>
                <a:rPr lang="en-US" sz="2400" dirty="0">
                  <a:effectLst/>
                  <a:latin typeface="Arial" panose="020B0604020202020204" pitchFamily="34" charset="0"/>
                  <a:ea typeface="Calibri" panose="020F0502020204030204" pitchFamily="34" charset="0"/>
                  <a:cs typeface="Arial" panose="020B0604020202020204" pitchFamily="34" charset="0"/>
                </a:rPr>
                <a:t>example of a feed-forward </a:t>
              </a:r>
              <a:r>
                <a:rPr lang="en-US" sz="2400" dirty="0" smtClean="0">
                  <a:effectLst/>
                  <a:latin typeface="Arial" panose="020B0604020202020204" pitchFamily="34" charset="0"/>
                  <a:ea typeface="Calibri" panose="020F0502020204030204" pitchFamily="34" charset="0"/>
                  <a:cs typeface="Arial" panose="020B0604020202020204" pitchFamily="34" charset="0"/>
                </a:rPr>
                <a:t>ANN [1]</a:t>
              </a:r>
              <a:endParaRPr lang="en-US" sz="2400" dirty="0">
                <a:effectLst/>
                <a:latin typeface="Arial" panose="020B0604020202020204" pitchFamily="34" charset="0"/>
                <a:ea typeface="Calibri" panose="020F0502020204030204" pitchFamily="34" charset="0"/>
                <a:cs typeface="Arial" panose="020B0604020202020204" pitchFamily="34" charset="0"/>
              </a:endParaRPr>
            </a:p>
          </p:txBody>
        </p:sp>
      </p:grpSp>
      <p:grpSp>
        <p:nvGrpSpPr>
          <p:cNvPr id="5" name="Group 4"/>
          <p:cNvGrpSpPr/>
          <p:nvPr/>
        </p:nvGrpSpPr>
        <p:grpSpPr>
          <a:xfrm>
            <a:off x="18294552" y="19800470"/>
            <a:ext cx="8078138" cy="9061849"/>
            <a:chOff x="18294552" y="19800470"/>
            <a:chExt cx="8078138" cy="9061849"/>
          </a:xfrm>
        </p:grpSpPr>
        <p:pic>
          <p:nvPicPr>
            <p:cNvPr id="4" name="Picture 3"/>
            <p:cNvPicPr>
              <a:picLocks noChangeAspect="1"/>
            </p:cNvPicPr>
            <p:nvPr/>
          </p:nvPicPr>
          <p:blipFill rotWithShape="1">
            <a:blip r:embed="rId9">
              <a:extLst>
                <a:ext uri="{28A0092B-C50C-407E-A947-70E740481C1C}">
                  <a14:useLocalDpi xmlns:a14="http://schemas.microsoft.com/office/drawing/2010/main" val="0"/>
                </a:ext>
              </a:extLst>
            </a:blip>
            <a:srcRect b="2605"/>
            <a:stretch/>
          </p:blipFill>
          <p:spPr>
            <a:xfrm>
              <a:off x="18294552" y="19800470"/>
              <a:ext cx="8078138" cy="8545930"/>
            </a:xfrm>
            <a:prstGeom prst="rect">
              <a:avLst/>
            </a:prstGeom>
          </p:spPr>
        </p:pic>
        <p:sp>
          <p:nvSpPr>
            <p:cNvPr id="42" name="TextBox 41"/>
            <p:cNvSpPr txBox="1">
              <a:spLocks noChangeArrowheads="1"/>
            </p:cNvSpPr>
            <p:nvPr/>
          </p:nvSpPr>
          <p:spPr bwMode="auto">
            <a:xfrm>
              <a:off x="19011900" y="28369881"/>
              <a:ext cx="5867400" cy="49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spAutoFit/>
            </a:bodyPr>
            <a:lstStyle>
              <a:lvl1pPr eaLnBrk="0" hangingPunct="0">
                <a:defRPr sz="8600">
                  <a:solidFill>
                    <a:schemeClr val="tx1"/>
                  </a:solidFill>
                  <a:latin typeface="Arial" charset="0"/>
                </a:defRPr>
              </a:lvl1pPr>
              <a:lvl2pPr marL="742950" indent="-285750" eaLnBrk="0" hangingPunct="0">
                <a:defRPr sz="8600">
                  <a:solidFill>
                    <a:schemeClr val="tx1"/>
                  </a:solidFill>
                  <a:latin typeface="Arial" charset="0"/>
                </a:defRPr>
              </a:lvl2pPr>
              <a:lvl3pPr marL="1143000" indent="-228600" eaLnBrk="0" hangingPunct="0">
                <a:defRPr sz="8600">
                  <a:solidFill>
                    <a:schemeClr val="tx1"/>
                  </a:solidFill>
                  <a:latin typeface="Arial" charset="0"/>
                </a:defRPr>
              </a:lvl3pPr>
              <a:lvl4pPr marL="1600200" indent="-228600" eaLnBrk="0" hangingPunct="0">
                <a:defRPr sz="8600">
                  <a:solidFill>
                    <a:schemeClr val="tx1"/>
                  </a:solidFill>
                  <a:latin typeface="Arial" charset="0"/>
                </a:defRPr>
              </a:lvl4pPr>
              <a:lvl5pPr marL="2057400" indent="-228600" eaLnBrk="0" hangingPunct="0">
                <a:defRPr sz="8600">
                  <a:solidFill>
                    <a:schemeClr val="tx1"/>
                  </a:solidFill>
                  <a:latin typeface="Arial" charset="0"/>
                </a:defRPr>
              </a:lvl5pPr>
              <a:lvl6pPr marL="2514600" indent="-228600" defTabSz="4387850" eaLnBrk="0" fontAlgn="base" hangingPunct="0">
                <a:spcBef>
                  <a:spcPct val="0"/>
                </a:spcBef>
                <a:spcAft>
                  <a:spcPct val="0"/>
                </a:spcAft>
                <a:defRPr sz="8600">
                  <a:solidFill>
                    <a:schemeClr val="tx1"/>
                  </a:solidFill>
                  <a:latin typeface="Arial" charset="0"/>
                </a:defRPr>
              </a:lvl6pPr>
              <a:lvl7pPr marL="2971800" indent="-228600" defTabSz="4387850" eaLnBrk="0" fontAlgn="base" hangingPunct="0">
                <a:spcBef>
                  <a:spcPct val="0"/>
                </a:spcBef>
                <a:spcAft>
                  <a:spcPct val="0"/>
                </a:spcAft>
                <a:defRPr sz="8600">
                  <a:solidFill>
                    <a:schemeClr val="tx1"/>
                  </a:solidFill>
                  <a:latin typeface="Arial" charset="0"/>
                </a:defRPr>
              </a:lvl7pPr>
              <a:lvl8pPr marL="3429000" indent="-228600" defTabSz="4387850" eaLnBrk="0" fontAlgn="base" hangingPunct="0">
                <a:spcBef>
                  <a:spcPct val="0"/>
                </a:spcBef>
                <a:spcAft>
                  <a:spcPct val="0"/>
                </a:spcAft>
                <a:defRPr sz="8600">
                  <a:solidFill>
                    <a:schemeClr val="tx1"/>
                  </a:solidFill>
                  <a:latin typeface="Arial" charset="0"/>
                </a:defRPr>
              </a:lvl8pPr>
              <a:lvl9pPr marL="3886200" indent="-228600" defTabSz="4387850" eaLnBrk="0" fontAlgn="base" hangingPunct="0">
                <a:spcBef>
                  <a:spcPct val="0"/>
                </a:spcBef>
                <a:spcAft>
                  <a:spcPct val="0"/>
                </a:spcAft>
                <a:defRPr sz="8600">
                  <a:solidFill>
                    <a:schemeClr val="tx1"/>
                  </a:solidFill>
                  <a:latin typeface="Arial" charset="0"/>
                </a:defRPr>
              </a:lvl9pPr>
            </a:lstStyle>
            <a:p>
              <a:pPr algn="ctr" eaLnBrk="1" hangingPunct="1"/>
              <a:r>
                <a:rPr lang="en-US" sz="2400" dirty="0" smtClean="0"/>
                <a:t>Overview of our ANN design</a:t>
              </a:r>
              <a:endParaRPr lang="en-US" sz="2400" dirty="0"/>
            </a:p>
          </p:txBody>
        </p:sp>
      </p:grpSp>
      <p:pic>
        <p:nvPicPr>
          <p:cNvPr id="6" name="Picture 5"/>
          <p:cNvPicPr>
            <a:picLocks noChangeAspect="1"/>
          </p:cNvPicPr>
          <p:nvPr/>
        </p:nvPicPr>
        <p:blipFill>
          <a:blip r:embed="rId10"/>
          <a:stretch>
            <a:fillRect/>
          </a:stretch>
        </p:blipFill>
        <p:spPr>
          <a:xfrm>
            <a:off x="28966617" y="8555792"/>
            <a:ext cx="14217280" cy="3028950"/>
          </a:xfrm>
          <a:prstGeom prst="rect">
            <a:avLst/>
          </a:prstGeom>
        </p:spPr>
      </p:pic>
      <p:sp>
        <p:nvSpPr>
          <p:cNvPr id="43" name="TextBox 42"/>
          <p:cNvSpPr txBox="1">
            <a:spLocks noChangeArrowheads="1"/>
          </p:cNvSpPr>
          <p:nvPr/>
        </p:nvSpPr>
        <p:spPr bwMode="auto">
          <a:xfrm>
            <a:off x="33451800" y="11584742"/>
            <a:ext cx="5334000" cy="49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spAutoFit/>
          </a:bodyPr>
          <a:lstStyle>
            <a:lvl1pPr eaLnBrk="0" hangingPunct="0">
              <a:defRPr sz="8600">
                <a:solidFill>
                  <a:schemeClr val="tx1"/>
                </a:solidFill>
                <a:latin typeface="Arial" charset="0"/>
              </a:defRPr>
            </a:lvl1pPr>
            <a:lvl2pPr marL="742950" indent="-285750" eaLnBrk="0" hangingPunct="0">
              <a:defRPr sz="8600">
                <a:solidFill>
                  <a:schemeClr val="tx1"/>
                </a:solidFill>
                <a:latin typeface="Arial" charset="0"/>
              </a:defRPr>
            </a:lvl2pPr>
            <a:lvl3pPr marL="1143000" indent="-228600" eaLnBrk="0" hangingPunct="0">
              <a:defRPr sz="8600">
                <a:solidFill>
                  <a:schemeClr val="tx1"/>
                </a:solidFill>
                <a:latin typeface="Arial" charset="0"/>
              </a:defRPr>
            </a:lvl3pPr>
            <a:lvl4pPr marL="1600200" indent="-228600" eaLnBrk="0" hangingPunct="0">
              <a:defRPr sz="8600">
                <a:solidFill>
                  <a:schemeClr val="tx1"/>
                </a:solidFill>
                <a:latin typeface="Arial" charset="0"/>
              </a:defRPr>
            </a:lvl4pPr>
            <a:lvl5pPr marL="2057400" indent="-228600" eaLnBrk="0" hangingPunct="0">
              <a:defRPr sz="8600">
                <a:solidFill>
                  <a:schemeClr val="tx1"/>
                </a:solidFill>
                <a:latin typeface="Arial" charset="0"/>
              </a:defRPr>
            </a:lvl5pPr>
            <a:lvl6pPr marL="2514600" indent="-228600" defTabSz="4387850" eaLnBrk="0" fontAlgn="base" hangingPunct="0">
              <a:spcBef>
                <a:spcPct val="0"/>
              </a:spcBef>
              <a:spcAft>
                <a:spcPct val="0"/>
              </a:spcAft>
              <a:defRPr sz="8600">
                <a:solidFill>
                  <a:schemeClr val="tx1"/>
                </a:solidFill>
                <a:latin typeface="Arial" charset="0"/>
              </a:defRPr>
            </a:lvl6pPr>
            <a:lvl7pPr marL="2971800" indent="-228600" defTabSz="4387850" eaLnBrk="0" fontAlgn="base" hangingPunct="0">
              <a:spcBef>
                <a:spcPct val="0"/>
              </a:spcBef>
              <a:spcAft>
                <a:spcPct val="0"/>
              </a:spcAft>
              <a:defRPr sz="8600">
                <a:solidFill>
                  <a:schemeClr val="tx1"/>
                </a:solidFill>
                <a:latin typeface="Arial" charset="0"/>
              </a:defRPr>
            </a:lvl7pPr>
            <a:lvl8pPr marL="3429000" indent="-228600" defTabSz="4387850" eaLnBrk="0" fontAlgn="base" hangingPunct="0">
              <a:spcBef>
                <a:spcPct val="0"/>
              </a:spcBef>
              <a:spcAft>
                <a:spcPct val="0"/>
              </a:spcAft>
              <a:defRPr sz="8600">
                <a:solidFill>
                  <a:schemeClr val="tx1"/>
                </a:solidFill>
                <a:latin typeface="Arial" charset="0"/>
              </a:defRPr>
            </a:lvl8pPr>
            <a:lvl9pPr marL="3886200" indent="-228600" defTabSz="4387850" eaLnBrk="0" fontAlgn="base" hangingPunct="0">
              <a:spcBef>
                <a:spcPct val="0"/>
              </a:spcBef>
              <a:spcAft>
                <a:spcPct val="0"/>
              </a:spcAft>
              <a:defRPr sz="8600">
                <a:solidFill>
                  <a:schemeClr val="tx1"/>
                </a:solidFill>
                <a:latin typeface="Arial" charset="0"/>
              </a:defRPr>
            </a:lvl9pPr>
          </a:lstStyle>
          <a:p>
            <a:pPr algn="ctr" eaLnBrk="1" hangingPunct="1"/>
            <a:r>
              <a:rPr lang="en-US" sz="2400" dirty="0" smtClean="0"/>
              <a:t>Waveforms of Control Structures</a:t>
            </a:r>
            <a:endParaRPr lang="en-US" sz="2400" dirty="0"/>
          </a:p>
        </p:txBody>
      </p:sp>
      <p:grpSp>
        <p:nvGrpSpPr>
          <p:cNvPr id="12" name="Group 11"/>
          <p:cNvGrpSpPr/>
          <p:nvPr/>
        </p:nvGrpSpPr>
        <p:grpSpPr>
          <a:xfrm>
            <a:off x="15544800" y="4495800"/>
            <a:ext cx="12801600" cy="4616648"/>
            <a:chOff x="15544800" y="4495800"/>
            <a:chExt cx="12801600" cy="4616648"/>
          </a:xfrm>
        </p:grpSpPr>
        <p:sp>
          <p:nvSpPr>
            <p:cNvPr id="13316" name="TextBox 13"/>
            <p:cNvSpPr txBox="1">
              <a:spLocks noChangeAspect="1"/>
            </p:cNvSpPr>
            <p:nvPr/>
          </p:nvSpPr>
          <p:spPr bwMode="auto">
            <a:xfrm>
              <a:off x="15544800" y="4495800"/>
              <a:ext cx="12801600" cy="4616648"/>
            </a:xfrm>
            <a:prstGeom prst="rect">
              <a:avLst/>
            </a:prstGeom>
            <a:solidFill>
              <a:schemeClr val="bg1"/>
            </a:solidFill>
            <a:ln w="9525">
              <a:solidFill>
                <a:schemeClr val="accent1">
                  <a:alpha val="10196"/>
                </a:schemeClr>
              </a:solidFill>
              <a:miter lim="800000"/>
              <a:headEnd/>
              <a:tailEnd/>
            </a:ln>
          </p:spPr>
          <p:txBody>
            <a:bodyPr wrap="square">
              <a:spAutoFit/>
            </a:bodyPr>
            <a:lstStyle>
              <a:lvl1pPr eaLnBrk="0" hangingPunct="0">
                <a:defRPr sz="8600">
                  <a:solidFill>
                    <a:schemeClr val="tx1"/>
                  </a:solidFill>
                  <a:latin typeface="Arial" charset="0"/>
                </a:defRPr>
              </a:lvl1pPr>
              <a:lvl2pPr marL="742950" indent="-285750" eaLnBrk="0" hangingPunct="0">
                <a:defRPr sz="8600">
                  <a:solidFill>
                    <a:schemeClr val="tx1"/>
                  </a:solidFill>
                  <a:latin typeface="Arial" charset="0"/>
                </a:defRPr>
              </a:lvl2pPr>
              <a:lvl3pPr marL="1143000" indent="-228600" eaLnBrk="0" hangingPunct="0">
                <a:defRPr sz="8600">
                  <a:solidFill>
                    <a:schemeClr val="tx1"/>
                  </a:solidFill>
                  <a:latin typeface="Arial" charset="0"/>
                </a:defRPr>
              </a:lvl3pPr>
              <a:lvl4pPr marL="1600200" indent="-228600" eaLnBrk="0" hangingPunct="0">
                <a:defRPr sz="8600">
                  <a:solidFill>
                    <a:schemeClr val="tx1"/>
                  </a:solidFill>
                  <a:latin typeface="Arial" charset="0"/>
                </a:defRPr>
              </a:lvl4pPr>
              <a:lvl5pPr marL="2057400" indent="-228600" eaLnBrk="0" hangingPunct="0">
                <a:defRPr sz="8600">
                  <a:solidFill>
                    <a:schemeClr val="tx1"/>
                  </a:solidFill>
                  <a:latin typeface="Arial" charset="0"/>
                </a:defRPr>
              </a:lvl5pPr>
              <a:lvl6pPr marL="2514600" indent="-228600" defTabSz="4387850" eaLnBrk="0" fontAlgn="base" hangingPunct="0">
                <a:spcBef>
                  <a:spcPct val="0"/>
                </a:spcBef>
                <a:spcAft>
                  <a:spcPct val="0"/>
                </a:spcAft>
                <a:defRPr sz="8600">
                  <a:solidFill>
                    <a:schemeClr val="tx1"/>
                  </a:solidFill>
                  <a:latin typeface="Arial" charset="0"/>
                </a:defRPr>
              </a:lvl6pPr>
              <a:lvl7pPr marL="2971800" indent="-228600" defTabSz="4387850" eaLnBrk="0" fontAlgn="base" hangingPunct="0">
                <a:spcBef>
                  <a:spcPct val="0"/>
                </a:spcBef>
                <a:spcAft>
                  <a:spcPct val="0"/>
                </a:spcAft>
                <a:defRPr sz="8600">
                  <a:solidFill>
                    <a:schemeClr val="tx1"/>
                  </a:solidFill>
                  <a:latin typeface="Arial" charset="0"/>
                </a:defRPr>
              </a:lvl7pPr>
              <a:lvl8pPr marL="3429000" indent="-228600" defTabSz="4387850" eaLnBrk="0" fontAlgn="base" hangingPunct="0">
                <a:spcBef>
                  <a:spcPct val="0"/>
                </a:spcBef>
                <a:spcAft>
                  <a:spcPct val="0"/>
                </a:spcAft>
                <a:defRPr sz="8600">
                  <a:solidFill>
                    <a:schemeClr val="tx1"/>
                  </a:solidFill>
                  <a:latin typeface="Arial" charset="0"/>
                </a:defRPr>
              </a:lvl8pPr>
              <a:lvl9pPr marL="3886200" indent="-228600" defTabSz="4387850" eaLnBrk="0" fontAlgn="base" hangingPunct="0">
                <a:spcBef>
                  <a:spcPct val="0"/>
                </a:spcBef>
                <a:spcAft>
                  <a:spcPct val="0"/>
                </a:spcAft>
                <a:defRPr sz="8600">
                  <a:solidFill>
                    <a:schemeClr val="tx1"/>
                  </a:solidFill>
                  <a:latin typeface="Arial" charset="0"/>
                </a:defRPr>
              </a:lvl9pPr>
            </a:lstStyle>
            <a:p>
              <a:pPr algn="ctr" eaLnBrk="1" hangingPunct="1"/>
              <a:r>
                <a:rPr lang="en-US" sz="5400" b="1" dirty="0" smtClean="0">
                  <a:cs typeface="Arial" charset="0"/>
                </a:rPr>
                <a:t>Joseph Doherty</a:t>
              </a:r>
            </a:p>
            <a:p>
              <a:pPr algn="ctr" eaLnBrk="1" hangingPunct="1"/>
              <a:r>
                <a:rPr lang="en-US" sz="5400" b="1" dirty="0" smtClean="0">
                  <a:cs typeface="Arial" charset="0"/>
                </a:rPr>
                <a:t>Robert Fendricks</a:t>
              </a:r>
            </a:p>
            <a:p>
              <a:pPr algn="ctr" eaLnBrk="1" hangingPunct="1"/>
              <a:r>
                <a:rPr lang="en-US" sz="5400" b="1" dirty="0" smtClean="0">
                  <a:cs typeface="Arial" charset="0"/>
                </a:rPr>
                <a:t>Ian </a:t>
              </a:r>
              <a:r>
                <a:rPr lang="en-US" sz="5400" b="1" dirty="0" smtClean="0">
                  <a:cs typeface="Arial" charset="0"/>
                </a:rPr>
                <a:t>Kowalski</a:t>
              </a:r>
            </a:p>
            <a:p>
              <a:pPr algn="ctr" eaLnBrk="1" hangingPunct="1"/>
              <a:r>
                <a:rPr lang="en-US" sz="4400" b="1" dirty="0">
                  <a:cs typeface="Arial" charset="0"/>
                </a:rPr>
                <a:t/>
              </a:r>
              <a:br>
                <a:rPr lang="en-US" sz="4400" b="1" dirty="0">
                  <a:cs typeface="Arial" charset="0"/>
                </a:rPr>
              </a:br>
              <a:r>
                <a:rPr lang="en-US" sz="4400" b="1" dirty="0" smtClean="0">
                  <a:cs typeface="Arial" charset="0"/>
                </a:rPr>
                <a:t>Dr. Song</a:t>
              </a:r>
              <a:endParaRPr lang="en-US" sz="4400" b="1" dirty="0">
                <a:cs typeface="Arial" charset="0"/>
              </a:endParaRPr>
            </a:p>
            <a:p>
              <a:pPr algn="ctr" eaLnBrk="1" hangingPunct="1"/>
              <a:r>
                <a:rPr lang="en-US" sz="4400" b="1" dirty="0" smtClean="0">
                  <a:cs typeface="Arial" charset="0"/>
                </a:rPr>
                <a:t>ECE Department</a:t>
              </a:r>
              <a:endParaRPr lang="en-US" sz="4400" b="1" dirty="0">
                <a:cs typeface="Arial" charset="0"/>
              </a:endParaRPr>
            </a:p>
          </p:txBody>
        </p:sp>
        <p:cxnSp>
          <p:nvCxnSpPr>
            <p:cNvPr id="8" name="Straight Connector 7"/>
            <p:cNvCxnSpPr/>
            <p:nvPr/>
          </p:nvCxnSpPr>
          <p:spPr>
            <a:xfrm>
              <a:off x="17221200" y="7372350"/>
              <a:ext cx="9144000" cy="19050"/>
            </a:xfrm>
            <a:prstGeom prst="line">
              <a:avLst/>
            </a:prstGeom>
            <a:ln w="76200"/>
          </p:spPr>
          <p:style>
            <a:lnRef idx="1">
              <a:schemeClr val="dk1"/>
            </a:lnRef>
            <a:fillRef idx="0">
              <a:schemeClr val="dk1"/>
            </a:fillRef>
            <a:effectRef idx="0">
              <a:schemeClr val="dk1"/>
            </a:effectRef>
            <a:fontRef idx="minor">
              <a:schemeClr val="tx1"/>
            </a:fontRef>
          </p:style>
        </p:cxn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1602</TotalTime>
  <Words>960</Words>
  <Application>Microsoft Office PowerPoint</Application>
  <PresentationFormat>Custom</PresentationFormat>
  <Paragraphs>96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Footlight MT Light</vt:lpstr>
      <vt:lpstr>Office Theme</vt:lpstr>
      <vt:lpstr>PowerPoint Presentation</vt:lpstr>
    </vt:vector>
  </TitlesOfParts>
  <Company>Penn State Erie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Poster</dc:title>
  <dc:creator>jtr11</dc:creator>
  <cp:lastModifiedBy>Joseph P Doherty</cp:lastModifiedBy>
  <cp:revision>117</cp:revision>
  <dcterms:created xsi:type="dcterms:W3CDTF">2008-05-30T19:02:25Z</dcterms:created>
  <dcterms:modified xsi:type="dcterms:W3CDTF">2014-05-20T15:24:33Z</dcterms:modified>
</cp:coreProperties>
</file>