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1FBC8E-F3DC-45D4-9B10-84B9C388876B}" type="datetimeFigureOut">
              <a:rPr lang="ko-KR" altLang="en-US" smtClean="0"/>
              <a:t>2015. 11. 25.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31EB60-4494-4D9A-B809-78EB240508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rok.zope.org/" TargetMode="External"/><Relationship Id="rId3" Type="http://schemas.openxmlformats.org/officeDocument/2006/relationships/hyperlink" Target="http://www.asp.net/" TargetMode="External"/><Relationship Id="rId7" Type="http://schemas.openxmlformats.org/officeDocument/2006/relationships/hyperlink" Target="https://www.djangoprojec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hyperlink" Target="http://symfony.com/" TargetMode="External"/><Relationship Id="rId5" Type="http://schemas.openxmlformats.org/officeDocument/2006/relationships/hyperlink" Target="https://developers.google.com/appengine/?hl=ko" TargetMode="External"/><Relationship Id="rId10" Type="http://schemas.openxmlformats.org/officeDocument/2006/relationships/hyperlink" Target="http://cakephp.org/" TargetMode="External"/><Relationship Id="rId4" Type="http://schemas.openxmlformats.org/officeDocument/2006/relationships/hyperlink" Target="http://www.oracle.com/technetwork/java/javaee/jsp/index.html" TargetMode="External"/><Relationship Id="rId9" Type="http://schemas.openxmlformats.org/officeDocument/2006/relationships/hyperlink" Target="http://www.web2p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controller" TargetMode="External"/><Relationship Id="rId2" Type="http://schemas.openxmlformats.org/officeDocument/2006/relationships/hyperlink" Target="https://en.wikipedia.org/wiki/Rapid_applicatio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rchitectural_pattern_(computer_science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_archite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pPr algn="ctr"/>
            <a:r>
              <a:rPr lang="en-US" altLang="ko-KR" smtClean="0"/>
              <a:t>web2py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0050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2015. </a:t>
            </a:r>
            <a:r>
              <a:rPr lang="en-US" altLang="ko-K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11.27</a:t>
            </a:r>
            <a:endParaRPr lang="en-US" altLang="ko-KR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pPr algn="ctr"/>
            <a:endParaRPr lang="en-US" altLang="ko-KR" sz="24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pPr algn="ctr"/>
            <a:r>
              <a:rPr lang="ko-KR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고 원 식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84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50743"/>
            <a:ext cx="6124256" cy="246243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Web application Overview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5211197"/>
            <a:ext cx="118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- HTML, </a:t>
            </a:r>
          </a:p>
          <a:p>
            <a:r>
              <a:rPr lang="en-US" altLang="ko-KR" sz="1400" smtClean="0"/>
              <a:t>- CSS, </a:t>
            </a:r>
          </a:p>
          <a:p>
            <a:r>
              <a:rPr lang="en-US" altLang="ko-KR" sz="1400" smtClean="0"/>
              <a:t>- JavaScript</a:t>
            </a:r>
          </a:p>
          <a:p>
            <a:r>
              <a:rPr lang="en-US" altLang="ko-KR" sz="1400" smtClean="0"/>
              <a:t>- Ajax</a:t>
            </a:r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4752528" y="506892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/>
              <a:t>- MS </a:t>
            </a:r>
            <a:r>
              <a:rPr lang="en-US" altLang="ko-KR" sz="1400"/>
              <a:t>- </a:t>
            </a:r>
            <a:r>
              <a:rPr lang="en-US" altLang="ko-KR" sz="1400">
                <a:hlinkClick r:id="rId3"/>
              </a:rPr>
              <a:t>ASP.NET</a:t>
            </a:r>
            <a:endParaRPr lang="en-US" altLang="ko-KR" sz="1400"/>
          </a:p>
          <a:p>
            <a:r>
              <a:rPr lang="en-US" altLang="ko-KR" sz="1400" smtClean="0"/>
              <a:t>- Oracle</a:t>
            </a:r>
            <a:r>
              <a:rPr lang="en-US" altLang="ko-KR" sz="1400"/>
              <a:t>, IBM - </a:t>
            </a:r>
            <a:r>
              <a:rPr lang="en-US" altLang="ko-KR" sz="1400">
                <a:hlinkClick r:id="rId4"/>
              </a:rPr>
              <a:t>Java EE (JSP)</a:t>
            </a:r>
            <a:endParaRPr lang="en-US" altLang="ko-KR" sz="1400"/>
          </a:p>
          <a:p>
            <a:r>
              <a:rPr lang="en-US" altLang="ko-KR" sz="1400" smtClean="0"/>
              <a:t>- Google </a:t>
            </a:r>
            <a:r>
              <a:rPr lang="en-US" altLang="ko-KR" sz="1400"/>
              <a:t>- </a:t>
            </a:r>
            <a:r>
              <a:rPr lang="en-US" altLang="ko-KR" sz="1400">
                <a:hlinkClick r:id="rId5"/>
              </a:rPr>
              <a:t>Google App Engine (Java, Python, Go)</a:t>
            </a:r>
            <a:endParaRPr lang="en-US" altLang="ko-KR" sz="1400"/>
          </a:p>
          <a:p>
            <a:r>
              <a:rPr lang="en-US" altLang="ko-KR" sz="1400" smtClean="0"/>
              <a:t>- Open </a:t>
            </a:r>
            <a:r>
              <a:rPr lang="en-US" altLang="ko-KR" sz="1400"/>
              <a:t>Source</a:t>
            </a:r>
          </a:p>
          <a:p>
            <a:pPr lvl="1"/>
            <a:r>
              <a:rPr lang="en-US" altLang="ko-KR" sz="1400" smtClean="0"/>
              <a:t>- Ruby </a:t>
            </a:r>
            <a:r>
              <a:rPr lang="en-US" altLang="ko-KR" sz="1400"/>
              <a:t>- </a:t>
            </a:r>
            <a:r>
              <a:rPr lang="en-US" altLang="ko-KR" sz="1400">
                <a:hlinkClick r:id="rId6"/>
              </a:rPr>
              <a:t>Ruby on Rails</a:t>
            </a:r>
            <a:endParaRPr lang="en-US" altLang="ko-KR" sz="1400"/>
          </a:p>
          <a:p>
            <a:pPr lvl="1"/>
            <a:r>
              <a:rPr lang="en-US" altLang="ko-KR" sz="1400" smtClean="0"/>
              <a:t>- Python </a:t>
            </a:r>
            <a:r>
              <a:rPr lang="en-US" altLang="ko-KR" sz="1400"/>
              <a:t>- </a:t>
            </a:r>
            <a:r>
              <a:rPr lang="en-US" altLang="ko-KR" sz="1400">
                <a:hlinkClick r:id="rId7"/>
              </a:rPr>
              <a:t>Django</a:t>
            </a:r>
            <a:r>
              <a:rPr lang="en-US" altLang="ko-KR" sz="1400"/>
              <a:t>, </a:t>
            </a:r>
            <a:r>
              <a:rPr lang="en-US" altLang="ko-KR" sz="1400">
                <a:hlinkClick r:id="rId8"/>
              </a:rPr>
              <a:t>Grok</a:t>
            </a:r>
            <a:r>
              <a:rPr lang="en-US" altLang="ko-KR" sz="1400"/>
              <a:t>, </a:t>
            </a:r>
            <a:r>
              <a:rPr lang="en-US" altLang="ko-KR" sz="1400">
                <a:hlinkClick r:id="rId9"/>
              </a:rPr>
              <a:t>web2py</a:t>
            </a:r>
            <a:r>
              <a:rPr lang="en-US" altLang="ko-KR" sz="1400"/>
              <a:t> ...</a:t>
            </a:r>
          </a:p>
          <a:p>
            <a:pPr lvl="1"/>
            <a:r>
              <a:rPr lang="en-US" altLang="ko-KR" sz="1400" smtClean="0"/>
              <a:t>- PHP </a:t>
            </a:r>
            <a:r>
              <a:rPr lang="en-US" altLang="ko-KR" sz="1400"/>
              <a:t>- </a:t>
            </a:r>
            <a:r>
              <a:rPr lang="en-US" altLang="ko-KR" sz="1400">
                <a:hlinkClick r:id="rId10"/>
              </a:rPr>
              <a:t>CakePHP</a:t>
            </a:r>
            <a:r>
              <a:rPr lang="en-US" altLang="ko-KR" sz="1400"/>
              <a:t>, </a:t>
            </a:r>
            <a:r>
              <a:rPr lang="en-US" altLang="ko-KR" sz="1400">
                <a:hlinkClick r:id="rId11"/>
              </a:rPr>
              <a:t>Symfony</a:t>
            </a:r>
            <a:r>
              <a:rPr lang="en-US" altLang="ko-KR" sz="1400"/>
              <a:t> </a:t>
            </a:r>
            <a:r>
              <a:rPr lang="en-US" altLang="ko-KR" sz="1400" smtClean="0"/>
              <a:t>...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5652120" y="1582723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Back-end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HTTP </a:t>
            </a:r>
            <a:r>
              <a:rPr lang="ko-KR" altLang="en-US"/>
              <a:t>요청 </a:t>
            </a:r>
            <a:r>
              <a:rPr lang="ko-KR" altLang="en-US" smtClean="0"/>
              <a:t>처리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데이터베이스 관리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HTML </a:t>
            </a:r>
            <a:r>
              <a:rPr lang="ko-KR" altLang="en-US" smtClean="0"/>
              <a:t>페이지 생성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536" y="163054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Front-end </a:t>
            </a:r>
            <a:endParaRPr lang="en-US" altLang="ko-KR" smtClean="0"/>
          </a:p>
          <a:p>
            <a:r>
              <a:rPr lang="en-US" altLang="ko-KR" smtClean="0"/>
              <a:t>UI</a:t>
            </a:r>
            <a:r>
              <a:rPr lang="ko-KR" altLang="en-US"/>
              <a:t>를 멋지게 구성하기 </a:t>
            </a:r>
            <a:r>
              <a:rPr lang="ko-KR" altLang="en-US"/>
              <a:t>위해 </a:t>
            </a:r>
            <a:r>
              <a:rPr lang="ko-KR" altLang="en-US" smtClean="0"/>
              <a:t>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8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000"/>
          </a:p>
          <a:p>
            <a:r>
              <a:rPr lang="en-US" altLang="ko-KR" sz="2000" smtClean="0"/>
              <a:t>Web2py</a:t>
            </a:r>
            <a:r>
              <a:rPr lang="ko-KR" altLang="en-US" sz="2000" smtClean="0"/>
              <a:t>는 파이썬으로 프로그래밍 되는 오픈소스 웹 어플리케이션 프레임워크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/>
              <a:t>W</a:t>
            </a:r>
            <a:r>
              <a:rPr lang="en-US" altLang="ko-KR" sz="2000" smtClean="0"/>
              <a:t>eb2py </a:t>
            </a:r>
            <a:r>
              <a:rPr lang="en-US" altLang="ko-KR" sz="2000"/>
              <a:t>focuses on </a:t>
            </a:r>
            <a:r>
              <a:rPr lang="en-US" altLang="ko-KR" sz="2000">
                <a:hlinkClick r:id="rId2" tooltip="Rapid application development"/>
              </a:rPr>
              <a:t>rapid development</a:t>
            </a:r>
            <a:r>
              <a:rPr lang="en-US" altLang="ko-KR" sz="2000"/>
              <a:t>, </a:t>
            </a:r>
            <a:r>
              <a:rPr lang="en-US" altLang="ko-KR" sz="2000" smtClean="0"/>
              <a:t>follows </a:t>
            </a:r>
            <a:r>
              <a:rPr lang="en-US" altLang="ko-KR" sz="2000"/>
              <a:t>a </a:t>
            </a:r>
            <a:r>
              <a:rPr lang="en-US" altLang="ko-KR" sz="2000">
                <a:hlinkClick r:id="rId3" tooltip="Model–view–controller"/>
              </a:rPr>
              <a:t>model–view–controller</a:t>
            </a:r>
            <a:r>
              <a:rPr lang="en-US" altLang="ko-KR" sz="2000"/>
              <a:t> (MVC) </a:t>
            </a:r>
            <a:r>
              <a:rPr lang="en-US" altLang="ko-KR" sz="2000">
                <a:hlinkClick r:id="rId4" tooltip="Architectural pattern (computer science)"/>
              </a:rPr>
              <a:t>architectural pattern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web2py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1048"/>
            <a:ext cx="3158233" cy="2592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436096" y="4834554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www.web2py.com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9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/>
              <a:t>Model–view–controller (MVC) is a </a:t>
            </a:r>
            <a:r>
              <a:rPr lang="en-US" altLang="ko-KR" u="sng">
                <a:hlinkClick r:id="rId2"/>
              </a:rPr>
              <a:t>software architecture</a:t>
            </a:r>
            <a:r>
              <a:rPr lang="en-US" altLang="ko-KR"/>
              <a:t> pattern which separates the representation of information from the user’s interaction with </a:t>
            </a:r>
            <a:r>
              <a:rPr lang="en-US" altLang="ko-KR"/>
              <a:t>it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The </a:t>
            </a:r>
            <a:r>
              <a:rPr lang="en-US" altLang="ko-KR">
                <a:solidFill>
                  <a:srgbClr val="FF0000"/>
                </a:solidFill>
              </a:rPr>
              <a:t>model</a:t>
            </a:r>
            <a:r>
              <a:rPr lang="en-US" altLang="ko-KR"/>
              <a:t> consists of application data, business rules, logic, and functions</a:t>
            </a:r>
            <a:r>
              <a:rPr lang="en-US" altLang="ko-KR"/>
              <a:t>. 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A </a:t>
            </a:r>
            <a:r>
              <a:rPr lang="en-US" altLang="ko-KR">
                <a:solidFill>
                  <a:srgbClr val="FF0000"/>
                </a:solidFill>
              </a:rPr>
              <a:t>view</a:t>
            </a:r>
            <a:r>
              <a:rPr lang="en-US" altLang="ko-KR"/>
              <a:t> can be any output representation of data, such as a chart or a diagram. Multiple views of the same data are possible, such as a bar chart for management and a tabular view for accountants</a:t>
            </a:r>
            <a:r>
              <a:rPr lang="en-US" altLang="ko-KR"/>
              <a:t>. 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The </a:t>
            </a:r>
            <a:r>
              <a:rPr lang="en-US" altLang="ko-KR">
                <a:solidFill>
                  <a:srgbClr val="FF0000"/>
                </a:solidFill>
              </a:rPr>
              <a:t>controller</a:t>
            </a:r>
            <a:r>
              <a:rPr lang="en-US" altLang="ko-KR"/>
              <a:t> mediates input, converting it to commands for the model or </a:t>
            </a:r>
            <a:r>
              <a:rPr lang="en-US" altLang="ko-KR"/>
              <a:t>view</a:t>
            </a:r>
            <a:r>
              <a:rPr lang="en-US" altLang="ko-KR" smtClean="0"/>
              <a:t>.</a:t>
            </a:r>
            <a:endParaRPr lang="en-US" altLang="ko-KR" u="sng"/>
          </a:p>
          <a:p>
            <a:endParaRPr lang="en-US" altLang="ko-KR" u="sng" smtClean="0"/>
          </a:p>
          <a:p>
            <a:r>
              <a:rPr lang="en-US" altLang="ko-KR" smtClean="0"/>
              <a:t>The cetral ideas behind MVC are code  reusability and separation of concerns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MVC Overview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7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5626968" cy="5188032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A </a:t>
            </a:r>
            <a:r>
              <a:rPr lang="en-US" altLang="ko-KR">
                <a:solidFill>
                  <a:srgbClr val="FF0000"/>
                </a:solidFill>
              </a:rPr>
              <a:t>controller</a:t>
            </a:r>
            <a:r>
              <a:rPr lang="en-US" altLang="ko-KR"/>
              <a:t> can </a:t>
            </a:r>
            <a:r>
              <a:rPr lang="en-US" altLang="ko-KR">
                <a:solidFill>
                  <a:srgbClr val="008000"/>
                </a:solidFill>
              </a:rPr>
              <a:t>send commands </a:t>
            </a:r>
            <a:r>
              <a:rPr lang="en-US" altLang="ko-KR"/>
              <a:t>to its associated view to change the view’s presentation of the model (e.g., by scrolling through a document). It can also send commands to the model to update the model’s state (e.g., editing a </a:t>
            </a:r>
            <a:r>
              <a:rPr lang="en-US" altLang="ko-KR"/>
              <a:t>document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en-US" altLang="ko-KR"/>
              <a:t>A </a:t>
            </a:r>
            <a:r>
              <a:rPr lang="en-US" altLang="ko-KR">
                <a:solidFill>
                  <a:srgbClr val="FF0000"/>
                </a:solidFill>
              </a:rPr>
              <a:t>model</a:t>
            </a:r>
            <a:r>
              <a:rPr lang="en-US" altLang="ko-KR"/>
              <a:t> </a:t>
            </a:r>
            <a:r>
              <a:rPr lang="en-US" altLang="ko-KR">
                <a:solidFill>
                  <a:srgbClr val="008000"/>
                </a:solidFill>
              </a:rPr>
              <a:t>notifies its associated views and controllers </a:t>
            </a:r>
            <a:r>
              <a:rPr lang="en-US" altLang="ko-KR"/>
              <a:t>when there has been a change in its state. This notification allows the views to produce updated output, and the controllers to change the available set of commands</a:t>
            </a:r>
            <a:r>
              <a:rPr lang="en-US" altLang="ko-KR"/>
              <a:t>. </a:t>
            </a:r>
            <a:endParaRPr lang="en-US" altLang="ko-KR" smtClean="0"/>
          </a:p>
          <a:p>
            <a:pPr marL="109728" indent="0">
              <a:buNone/>
            </a:pPr>
            <a:endParaRPr lang="en-US" altLang="ko-KR" u="sng"/>
          </a:p>
          <a:p>
            <a:r>
              <a:rPr lang="en-US" altLang="ko-KR"/>
              <a:t>A </a:t>
            </a:r>
            <a:r>
              <a:rPr lang="en-US" altLang="ko-KR">
                <a:solidFill>
                  <a:srgbClr val="FF0000"/>
                </a:solidFill>
              </a:rPr>
              <a:t>view</a:t>
            </a:r>
            <a:r>
              <a:rPr lang="en-US" altLang="ko-KR"/>
              <a:t> requests from the model the information that it needs to generate an output </a:t>
            </a:r>
            <a:r>
              <a:rPr lang="en-US" altLang="ko-KR">
                <a:solidFill>
                  <a:srgbClr val="008000"/>
                </a:solidFill>
              </a:rPr>
              <a:t>representation</a:t>
            </a:r>
            <a:r>
              <a:rPr lang="en-US" altLang="ko-KR"/>
              <a:t> to the user.”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MVC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52" y="2420888"/>
            <a:ext cx="26036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8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4374</TotalTime>
  <Words>167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web2py</vt:lpstr>
      <vt:lpstr>Web application Overview</vt:lpstr>
      <vt:lpstr>web2py</vt:lpstr>
      <vt:lpstr>MVC Overview</vt:lpstr>
      <vt:lpstr>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소개</dc:title>
  <dc:creator>tinyos</dc:creator>
  <cp:lastModifiedBy>tinyos</cp:lastModifiedBy>
  <cp:revision>41</cp:revision>
  <dcterms:created xsi:type="dcterms:W3CDTF">2015-09-03T14:37:12Z</dcterms:created>
  <dcterms:modified xsi:type="dcterms:W3CDTF">2015-11-26T13:08:41Z</dcterms:modified>
</cp:coreProperties>
</file>