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54" autoAdjust="0"/>
  </p:normalViewPr>
  <p:slideViewPr>
    <p:cSldViewPr>
      <p:cViewPr>
        <p:scale>
          <a:sx n="66" d="100"/>
          <a:sy n="66" d="100"/>
        </p:scale>
        <p:origin x="-1728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59A80-6946-46BD-9033-415094E53F02}" type="datetimeFigureOut">
              <a:rPr lang="ko-KR" altLang="en-US" smtClean="0"/>
              <a:t>2015. 9. 5.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56358-0C84-4C35-9C80-18050127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6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smtClean="0"/>
              <a:t>URL </a:t>
            </a:r>
            <a:r>
              <a:rPr lang="ko-KR" altLang="en-US" smtClean="0"/>
              <a:t>서버가 크롤러에게 웹페이지를 다운로드하도록 요구한다</a:t>
            </a:r>
            <a:endParaRPr lang="en-US" altLang="ko-KR" smtClean="0"/>
          </a:p>
          <a:p>
            <a:pPr marL="228600" indent="-228600">
              <a:buAutoNum type="arabicPeriod"/>
            </a:pPr>
            <a:r>
              <a:rPr lang="ko-KR" altLang="en-US" smtClean="0"/>
              <a:t>복수의 크롤러가 동시에 다운로드하면서 </a:t>
            </a:r>
            <a:r>
              <a:rPr lang="en-US" altLang="ko-KR" smtClean="0"/>
              <a:t>docID</a:t>
            </a:r>
            <a:r>
              <a:rPr lang="ko-KR" altLang="en-US" smtClean="0"/>
              <a:t>를 할당해서 리포지터리에 저장</a:t>
            </a:r>
            <a:endParaRPr lang="en-US" altLang="ko-KR" smtClean="0"/>
          </a:p>
          <a:p>
            <a:pPr marL="228600" indent="-228600">
              <a:buAutoNum type="arabicPeriod"/>
            </a:pPr>
            <a:r>
              <a:rPr lang="ko-KR" altLang="en-US" smtClean="0"/>
              <a:t>리포지터리에서 웹 페이지를 가져오면 인덱스 생성이 시작된다 구조 해석을 통해 웹 페이지 내의 텍스트를 추출함과 동시에 웨 페이지의 타이틀등이 </a:t>
            </a:r>
            <a:r>
              <a:rPr lang="en-US" altLang="ko-KR" smtClean="0"/>
              <a:t>DocIndex</a:t>
            </a:r>
            <a:r>
              <a:rPr lang="ko-KR" altLang="en-US" smtClean="0"/>
              <a:t>에 기록되고</a:t>
            </a:r>
            <a:r>
              <a:rPr lang="en-US" altLang="ko-KR" smtClean="0"/>
              <a:t>, URL</a:t>
            </a:r>
            <a:r>
              <a:rPr lang="ko-KR" altLang="en-US" smtClean="0"/>
              <a:t>이 </a:t>
            </a:r>
            <a:r>
              <a:rPr lang="en-US" altLang="ko-KR" smtClean="0"/>
              <a:t>URLlist</a:t>
            </a:r>
            <a:r>
              <a:rPr lang="ko-KR" altLang="en-US" smtClean="0"/>
              <a:t>에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가각 기록된다</a:t>
            </a:r>
            <a:endParaRPr lang="en-US" altLang="ko-KR" baseline="0" smtClean="0"/>
          </a:p>
          <a:p>
            <a:pPr marL="228600" indent="-228600">
              <a:buAutoNum type="arabicPeriod"/>
            </a:pPr>
            <a:r>
              <a:rPr lang="ko-KR" altLang="en-US" smtClean="0"/>
              <a:t>모든 단어가 </a:t>
            </a:r>
            <a:r>
              <a:rPr lang="en-US" altLang="ko-KR" smtClean="0"/>
              <a:t>Lexicon</a:t>
            </a:r>
            <a:r>
              <a:rPr lang="ko-KR" altLang="en-US" smtClean="0"/>
              <a:t>에 따라 </a:t>
            </a:r>
            <a:r>
              <a:rPr lang="en-US" altLang="ko-KR" smtClean="0"/>
              <a:t>wordID</a:t>
            </a:r>
            <a:r>
              <a:rPr lang="ko-KR" altLang="en-US" smtClean="0"/>
              <a:t>로 변환되고</a:t>
            </a:r>
            <a:r>
              <a:rPr lang="en-US" altLang="ko-KR" smtClean="0"/>
              <a:t>, </a:t>
            </a:r>
            <a:r>
              <a:rPr lang="ko-KR" altLang="en-US" smtClean="0"/>
              <a:t>단어의 위치와 크기가 모드 </a:t>
            </a:r>
            <a:r>
              <a:rPr lang="en-US" altLang="ko-KR" smtClean="0"/>
              <a:t>Barrels</a:t>
            </a:r>
            <a:r>
              <a:rPr lang="ko-KR" altLang="en-US" smtClean="0"/>
              <a:t>에 기록된다</a:t>
            </a:r>
            <a:r>
              <a:rPr lang="en-US" altLang="ko-KR" smtClean="0"/>
              <a:t>. Barrels</a:t>
            </a:r>
            <a:r>
              <a:rPr lang="ko-KR" altLang="en-US" smtClean="0"/>
              <a:t>에는 대량의 정보가 기록되므로 부하를 분산시키기 위해 </a:t>
            </a:r>
            <a:r>
              <a:rPr lang="en-US" altLang="ko-KR" smtClean="0"/>
              <a:t>wordID</a:t>
            </a:r>
            <a:r>
              <a:rPr lang="ko-KR" altLang="en-US" smtClean="0"/>
              <a:t>에 분할된다</a:t>
            </a:r>
            <a:r>
              <a:rPr lang="en-US" altLang="ko-KR" smtClean="0"/>
              <a:t>. Barrels</a:t>
            </a:r>
            <a:r>
              <a:rPr lang="ko-KR" altLang="en-US" smtClean="0"/>
              <a:t>는 처음에 </a:t>
            </a:r>
            <a:r>
              <a:rPr lang="en-US" altLang="ko-KR" smtClean="0"/>
              <a:t>docID</a:t>
            </a:r>
            <a:r>
              <a:rPr lang="ko-KR" altLang="en-US" smtClean="0"/>
              <a:t>별로 만들어지지만 나중에는 </a:t>
            </a:r>
            <a:r>
              <a:rPr lang="en-US" altLang="ko-KR" smtClean="0"/>
              <a:t>wordID</a:t>
            </a:r>
            <a:r>
              <a:rPr lang="ko-KR" altLang="en-US" smtClean="0"/>
              <a:t>에 의해 정렬된 역 인덱스로 변환된다</a:t>
            </a:r>
            <a:r>
              <a:rPr lang="en-US" altLang="ko-KR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mtClean="0"/>
              <a:t>웹페이지에 링크가 있다면 </a:t>
            </a:r>
            <a:r>
              <a:rPr lang="en-US" altLang="ko-KR" smtClean="0"/>
              <a:t>URLlist</a:t>
            </a:r>
            <a:r>
              <a:rPr lang="ko-KR" altLang="en-US" smtClean="0"/>
              <a:t>를 기초로 </a:t>
            </a:r>
            <a:r>
              <a:rPr lang="en-US" altLang="ko-KR" smtClean="0"/>
              <a:t>docID</a:t>
            </a:r>
            <a:r>
              <a:rPr lang="ko-KR" altLang="en-US" smtClean="0"/>
              <a:t>를 조사하고 링크 관계를 </a:t>
            </a:r>
            <a:r>
              <a:rPr lang="en-US" altLang="ko-KR" smtClean="0"/>
              <a:t>Links </a:t>
            </a:r>
            <a:r>
              <a:rPr lang="ko-KR" altLang="en-US" smtClean="0"/>
              <a:t>에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기록한다</a:t>
            </a:r>
            <a:endParaRPr lang="en-US" altLang="ko-KR" baseline="0" smtClean="0"/>
          </a:p>
          <a:p>
            <a:pPr marL="228600" indent="-228600">
              <a:buAutoNum type="arabicPeriod"/>
            </a:pPr>
            <a:r>
              <a:rPr lang="en-US" altLang="ko-KR" smtClean="0"/>
              <a:t>docID</a:t>
            </a:r>
            <a:r>
              <a:rPr lang="ko-KR" altLang="en-US" smtClean="0"/>
              <a:t>를 찾을수 없다면 </a:t>
            </a:r>
            <a:r>
              <a:rPr lang="en-US" altLang="ko-KR" smtClean="0"/>
              <a:t>URL</a:t>
            </a:r>
            <a:r>
              <a:rPr lang="ko-KR" altLang="en-US" smtClean="0"/>
              <a:t>서버에 의해 새로 크롤링 시작한다</a:t>
            </a:r>
            <a:r>
              <a:rPr lang="en-US" altLang="ko-KR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mtClean="0"/>
              <a:t>랭킹을 위한 사전 처리를 하는데 </a:t>
            </a:r>
            <a:r>
              <a:rPr lang="en-US" altLang="ko-KR" smtClean="0"/>
              <a:t>Links</a:t>
            </a:r>
            <a:r>
              <a:rPr lang="ko-KR" altLang="en-US" smtClean="0"/>
              <a:t>를 기초로 페이지 랭크가 계산된다</a:t>
            </a:r>
            <a:r>
              <a:rPr lang="en-US" altLang="ko-KR" smtClean="0"/>
              <a:t>. </a:t>
            </a:r>
            <a:r>
              <a:rPr lang="ko-KR" altLang="en-US" smtClean="0"/>
              <a:t>사전에 계산할수 있는 내용이 제한적이므로 최종적인 랭킹 처리는 검색 서버가 담당한다</a:t>
            </a:r>
            <a:endParaRPr lang="en-US" altLang="ko-KR" smtClean="0"/>
          </a:p>
          <a:p>
            <a:pPr marL="228600" indent="-228600">
              <a:buAutoNum type="arabicPeriod"/>
            </a:pPr>
            <a:r>
              <a:rPr lang="ko-KR" altLang="en-US" smtClean="0"/>
              <a:t>검색서버는 이용자로부터 요청이 들어오면 </a:t>
            </a:r>
            <a:r>
              <a:rPr lang="en-US" altLang="ko-KR" smtClean="0"/>
              <a:t>Lexicon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에 따라 검색어를 </a:t>
            </a:r>
            <a:r>
              <a:rPr lang="en-US" altLang="ko-KR" baseline="0" smtClean="0"/>
              <a:t>wordID</a:t>
            </a:r>
            <a:r>
              <a:rPr lang="ko-KR" altLang="en-US" baseline="0" smtClean="0"/>
              <a:t>로 변환하고</a:t>
            </a:r>
            <a:endParaRPr lang="en-US" altLang="ko-KR" baseline="0" smtClean="0"/>
          </a:p>
          <a:p>
            <a:pPr marL="228600" indent="-228600">
              <a:buAutoNum type="arabicPeriod"/>
            </a:pPr>
            <a:r>
              <a:rPr lang="en-US" altLang="ko-KR" baseline="0" smtClean="0"/>
              <a:t>Barrels</a:t>
            </a:r>
            <a:r>
              <a:rPr lang="ko-KR" altLang="en-US" baseline="0" smtClean="0"/>
              <a:t>의 역 인덱스에서 </a:t>
            </a:r>
            <a:r>
              <a:rPr lang="en-US" altLang="ko-KR" baseline="0" smtClean="0"/>
              <a:t>docID</a:t>
            </a:r>
            <a:r>
              <a:rPr lang="ko-KR" altLang="en-US" baseline="0" smtClean="0"/>
              <a:t>리스트를 가져온 후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각각의 랭킹 함수를 적용해 순위를 결정한다</a:t>
            </a:r>
            <a:endParaRPr lang="en-US" altLang="ko-KR" baseline="0" smtClean="0"/>
          </a:p>
          <a:p>
            <a:pPr marL="228600" indent="-228600">
              <a:buAutoNum type="arabicPeriod"/>
            </a:pPr>
            <a:r>
              <a:rPr lang="ko-KR" altLang="en-US" baseline="0" smtClean="0"/>
              <a:t>랭킹에 의해 상위로 올라온 </a:t>
            </a:r>
            <a:r>
              <a:rPr lang="en-US" altLang="ko-KR" baseline="0" smtClean="0"/>
              <a:t>docID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DocIndex</a:t>
            </a:r>
            <a:r>
              <a:rPr lang="ko-KR" altLang="en-US" baseline="0" smtClean="0"/>
              <a:t>에서 웹페이지의 정보를 가져와 보기 쉽게 정리해서 이용자에게 반환한다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56358-0C84-4C35-9C80-18050127770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1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0DBE11-4464-4ACC-9322-FC90F74CF30A}" type="datetimeFigureOut">
              <a:rPr lang="ko-KR" altLang="en-US" smtClean="0"/>
              <a:t>2015. 9. 5.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653393-933B-4919-BD4C-ABF4458A1A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DBE11-4464-4ACC-9322-FC90F74CF30A}" type="datetimeFigureOut">
              <a:rPr lang="ko-KR" altLang="en-US" smtClean="0"/>
              <a:t>2015. 9. 5.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653393-933B-4919-BD4C-ABF4458A1A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DBE11-4464-4ACC-9322-FC90F74CF30A}" type="datetimeFigureOut">
              <a:rPr lang="ko-KR" altLang="en-US" smtClean="0"/>
              <a:t>2015. 9. 5.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653393-933B-4919-BD4C-ABF4458A1A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DBE11-4464-4ACC-9322-FC90F74CF30A}" type="datetimeFigureOut">
              <a:rPr lang="ko-KR" altLang="en-US" smtClean="0"/>
              <a:t>2015. 9. 5.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653393-933B-4919-BD4C-ABF4458A1A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DBE11-4464-4ACC-9322-FC90F74CF30A}" type="datetimeFigureOut">
              <a:rPr lang="ko-KR" altLang="en-US" smtClean="0"/>
              <a:t>2015. 9. 5.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653393-933B-4919-BD4C-ABF4458A1A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DBE11-4464-4ACC-9322-FC90F74CF30A}" type="datetimeFigureOut">
              <a:rPr lang="ko-KR" altLang="en-US" smtClean="0"/>
              <a:t>2015. 9. 5.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653393-933B-4919-BD4C-ABF4458A1A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DBE11-4464-4ACC-9322-FC90F74CF30A}" type="datetimeFigureOut">
              <a:rPr lang="ko-KR" altLang="en-US" smtClean="0"/>
              <a:t>2015. 9. 5.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653393-933B-4919-BD4C-ABF4458A1A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DBE11-4464-4ACC-9322-FC90F74CF30A}" type="datetimeFigureOut">
              <a:rPr lang="ko-KR" altLang="en-US" smtClean="0"/>
              <a:t>2015. 9. 5.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653393-933B-4919-BD4C-ABF4458A1A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0DBE11-4464-4ACC-9322-FC90F74CF30A}" type="datetimeFigureOut">
              <a:rPr lang="ko-KR" altLang="en-US" smtClean="0"/>
              <a:t>2015. 9. 5.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653393-933B-4919-BD4C-ABF4458A1A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80DBE11-4464-4ACC-9322-FC90F74CF30A}" type="datetimeFigureOut">
              <a:rPr lang="ko-KR" altLang="en-US" smtClean="0"/>
              <a:t>2015. 9. 5.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653393-933B-4919-BD4C-ABF4458A1A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0DBE11-4464-4ACC-9322-FC90F74CF30A}" type="datetimeFigureOut">
              <a:rPr lang="ko-KR" altLang="en-US" smtClean="0"/>
              <a:t>2015. 9. 5.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653393-933B-4919-BD4C-ABF4458A1A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80DBE11-4464-4ACC-9322-FC90F74CF30A}" type="datetimeFigureOut">
              <a:rPr lang="ko-KR" altLang="en-US" smtClean="0"/>
              <a:t>2015. 9. 5.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9653393-933B-4919-BD4C-ABF4458A1A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smtClean="0"/>
              <a:t>구글의 검색 시스템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smtClean="0"/>
              <a:t>(</a:t>
            </a:r>
            <a:r>
              <a:rPr lang="ko-KR" altLang="en-US" sz="3200" smtClean="0"/>
              <a:t>출처 </a:t>
            </a:r>
            <a:r>
              <a:rPr lang="en-US" altLang="ko-KR" sz="3200" smtClean="0"/>
              <a:t>: </a:t>
            </a:r>
            <a:r>
              <a:rPr lang="ko-KR" altLang="en-US" sz="3200" smtClean="0"/>
              <a:t>구글을 지탱하는 기술</a:t>
            </a:r>
            <a:r>
              <a:rPr lang="en-US" altLang="ko-KR" sz="3200" smtClean="0"/>
              <a:t>)</a:t>
            </a:r>
            <a:endParaRPr lang="ko-KR" altLang="en-US" sz="320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752" y="25401"/>
            <a:ext cx="9136247" cy="1829761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1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ko-KR" altLang="en-US" smtClean="0"/>
              <a:t>클라우드 컴퓨팅</a:t>
            </a:r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1" y="3789040"/>
            <a:ext cx="9143998" cy="1199704"/>
          </a:xfrm>
        </p:spPr>
        <p:txBody>
          <a:bodyPr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고원식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2015.09.04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770433"/>
            <a:ext cx="295232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smtClean="0"/>
              <a:t>벚꽃나무학교</a:t>
            </a:r>
            <a:endParaRPr lang="en-US" altLang="ko-KR" sz="1400" smtClean="0"/>
          </a:p>
          <a:p>
            <a:pPr algn="ctr"/>
            <a:endParaRPr lang="en-US" altLang="ko-KR" sz="1400"/>
          </a:p>
          <a:p>
            <a:pPr algn="ctr"/>
            <a:r>
              <a:rPr lang="ko-KR" altLang="en-US" sz="1400" smtClean="0"/>
              <a:t>우리의 학교에서는</a:t>
            </a:r>
            <a:r>
              <a:rPr lang="en-US" altLang="ko-KR" sz="1400" smtClean="0"/>
              <a:t>…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35037"/>
              </p:ext>
            </p:extLst>
          </p:nvPr>
        </p:nvGraphicFramePr>
        <p:xfrm>
          <a:off x="587896" y="2996952"/>
          <a:ext cx="2903984" cy="3098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992"/>
                <a:gridCol w="1451992"/>
              </a:tblGrid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단어</a:t>
                      </a: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wordID</a:t>
                      </a: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학교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우리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의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에서는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벚꽃나무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301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단어 인덱스 생성 </a:t>
            </a:r>
            <a:r>
              <a:rPr lang="en-US" altLang="ko-KR" smtClean="0"/>
              <a:t>- Barrels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91244"/>
              </p:ext>
            </p:extLst>
          </p:nvPr>
        </p:nvGraphicFramePr>
        <p:xfrm>
          <a:off x="4427984" y="1770433"/>
          <a:ext cx="4392487" cy="3156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1080120"/>
                <a:gridCol w="792088"/>
                <a:gridCol w="936104"/>
                <a:gridCol w="720079"/>
              </a:tblGrid>
              <a:tr h="442591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Barrels</a:t>
                      </a: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1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docID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wordID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위치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크기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기타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1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4753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1823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4753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301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427984" y="5085184"/>
            <a:ext cx="4432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실제 메모리상에 나열되는 형태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1 101 1 3 .. 42 .. 102 2 2.. 201 3 2 .. </a:t>
            </a:r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3707904" y="2139765"/>
            <a:ext cx="50405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역 인덱스 생성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09212"/>
              </p:ext>
            </p:extLst>
          </p:nvPr>
        </p:nvGraphicFramePr>
        <p:xfrm>
          <a:off x="971600" y="2708920"/>
          <a:ext cx="6984776" cy="213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046"/>
                <a:gridCol w="1303226"/>
                <a:gridCol w="1440160"/>
                <a:gridCol w="1951300"/>
                <a:gridCol w="1145044"/>
              </a:tblGrid>
              <a:tr h="442591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Barrels(inverted)</a:t>
                      </a: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wordID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docID #1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위치</a:t>
                      </a:r>
                      <a:r>
                        <a:rPr lang="en-US" altLang="ko-KR" smtClean="0"/>
                        <a:t>#1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크기 </a:t>
                      </a:r>
                      <a:r>
                        <a:rPr lang="en-US" altLang="ko-KR" smtClean="0"/>
                        <a:t>#1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위치</a:t>
                      </a:r>
                      <a:r>
                        <a:rPr lang="en-US" altLang="ko-KR" smtClean="0"/>
                        <a:t>#2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크기 </a:t>
                      </a:r>
                      <a:r>
                        <a:rPr lang="en-US" altLang="ko-KR" smtClean="0"/>
                        <a:t>#2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docID</a:t>
                      </a:r>
                      <a:r>
                        <a:rPr lang="en-US" altLang="ko-KR" baseline="0" smtClean="0"/>
                        <a:t> #2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위치 </a:t>
                      </a:r>
                      <a:r>
                        <a:rPr lang="en-US" altLang="ko-KR" smtClean="0"/>
                        <a:t>#3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크기 </a:t>
                      </a:r>
                      <a:r>
                        <a:rPr lang="en-US" altLang="ko-KR" smtClean="0"/>
                        <a:t>#3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4753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위치 </a:t>
                      </a:r>
                      <a:r>
                        <a:rPr lang="en-US" altLang="ko-KR" smtClean="0"/>
                        <a:t>#4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크기 </a:t>
                      </a:r>
                      <a:r>
                        <a:rPr lang="en-US" altLang="ko-KR" smtClean="0"/>
                        <a:t>#4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ko-KR" altLang="en-US" smtClean="0"/>
              <a:t>검색에 필요한것은 단어이므로 </a:t>
            </a:r>
            <a:r>
              <a:rPr lang="en-US" altLang="ko-KR" smtClean="0"/>
              <a:t>wordID </a:t>
            </a:r>
            <a:r>
              <a:rPr lang="ko-KR" altLang="en-US" smtClean="0"/>
              <a:t>와 </a:t>
            </a:r>
            <a:r>
              <a:rPr lang="en-US" altLang="ko-KR" smtClean="0"/>
              <a:t>docID</a:t>
            </a:r>
            <a:r>
              <a:rPr lang="ko-KR" altLang="en-US" smtClean="0"/>
              <a:t>의 위치를 변경한 역 인덱스가 필요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타원 73"/>
          <p:cNvSpPr/>
          <p:nvPr/>
        </p:nvSpPr>
        <p:spPr>
          <a:xfrm>
            <a:off x="1910310" y="4087924"/>
            <a:ext cx="2013618" cy="853244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900168" y="4221088"/>
            <a:ext cx="2013618" cy="853244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ko-KR" altLang="en-US" smtClean="0"/>
              <a:t>초기 구글의 전체 모습</a:t>
            </a: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02774" y="4383124"/>
            <a:ext cx="2013618" cy="853244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902774" y="4535524"/>
            <a:ext cx="2013618" cy="853244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902774" y="4687924"/>
            <a:ext cx="2013618" cy="853244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902774" y="4840324"/>
            <a:ext cx="2013618" cy="853244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900168" y="4992724"/>
            <a:ext cx="2013618" cy="853244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Barrels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902774" y="2780928"/>
            <a:ext cx="2013618" cy="853244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Lexicon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902774" y="1813386"/>
            <a:ext cx="2013618" cy="853244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DocIndex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427984" y="2780928"/>
            <a:ext cx="1699318" cy="496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구조 해석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427984" y="3645024"/>
            <a:ext cx="1699318" cy="496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단어 처리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27984" y="4509120"/>
            <a:ext cx="1699318" cy="496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링크 처리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28144" y="5381218"/>
            <a:ext cx="1699318" cy="496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랭킹</a:t>
            </a:r>
            <a:endParaRPr lang="ko-KR" altLang="en-US"/>
          </a:p>
        </p:txBody>
      </p:sp>
      <p:sp>
        <p:nvSpPr>
          <p:cNvPr id="21" name="원통 20"/>
          <p:cNvSpPr/>
          <p:nvPr/>
        </p:nvSpPr>
        <p:spPr>
          <a:xfrm>
            <a:off x="5796136" y="1597362"/>
            <a:ext cx="1528456" cy="856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리포지터</a:t>
            </a:r>
            <a:r>
              <a:rPr lang="ko-KR" altLang="en-US"/>
              <a:t>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689106" y="2605474"/>
            <a:ext cx="1699318" cy="496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804248" y="2757874"/>
            <a:ext cx="1699318" cy="496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948264" y="2910274"/>
            <a:ext cx="1699318" cy="496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크롤러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15992" y="4027783"/>
            <a:ext cx="1192656" cy="648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endParaRPr lang="en-US" altLang="ko-KR" smtClean="0"/>
          </a:p>
          <a:p>
            <a:pPr algn="ctr"/>
            <a:r>
              <a:rPr lang="ko-KR" altLang="en-US" smtClean="0"/>
              <a:t>서</a:t>
            </a:r>
            <a:r>
              <a:rPr lang="ko-KR" altLang="en-US"/>
              <a:t>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988157" y="4090967"/>
            <a:ext cx="1699318" cy="496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URL </a:t>
            </a:r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600330" y="4907154"/>
            <a:ext cx="1607907" cy="60640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URLlist</a:t>
            </a: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600331" y="5702918"/>
            <a:ext cx="1607907" cy="606402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Links</a:t>
            </a:r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8647582" y="2780928"/>
            <a:ext cx="451306" cy="432048"/>
            <a:chOff x="7020272" y="764704"/>
            <a:chExt cx="883354" cy="432048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7039530" y="764704"/>
              <a:ext cx="86409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7020272" y="980728"/>
              <a:ext cx="86409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7020272" y="1196752"/>
              <a:ext cx="86409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8" name="십각형 37"/>
          <p:cNvSpPr/>
          <p:nvPr/>
        </p:nvSpPr>
        <p:spPr>
          <a:xfrm>
            <a:off x="8084174" y="3677610"/>
            <a:ext cx="520274" cy="543478"/>
          </a:xfrm>
          <a:prstGeom prst="dec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9" name="십각형 38"/>
          <p:cNvSpPr/>
          <p:nvPr/>
        </p:nvSpPr>
        <p:spPr>
          <a:xfrm>
            <a:off x="7530291" y="2021426"/>
            <a:ext cx="520274" cy="543478"/>
          </a:xfrm>
          <a:prstGeom prst="dec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0" name="십각형 39"/>
          <p:cNvSpPr/>
          <p:nvPr/>
        </p:nvSpPr>
        <p:spPr>
          <a:xfrm>
            <a:off x="5796136" y="5845968"/>
            <a:ext cx="520274" cy="543478"/>
          </a:xfrm>
          <a:prstGeom prst="dec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41" name="십각형 40"/>
          <p:cNvSpPr/>
          <p:nvPr/>
        </p:nvSpPr>
        <p:spPr>
          <a:xfrm>
            <a:off x="5148064" y="2123152"/>
            <a:ext cx="520274" cy="543478"/>
          </a:xfrm>
          <a:prstGeom prst="dec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2" name="십각형 41"/>
          <p:cNvSpPr/>
          <p:nvPr/>
        </p:nvSpPr>
        <p:spPr>
          <a:xfrm>
            <a:off x="8050565" y="4709764"/>
            <a:ext cx="520274" cy="543478"/>
          </a:xfrm>
          <a:prstGeom prst="dec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43" name="십각형 42"/>
          <p:cNvSpPr/>
          <p:nvPr/>
        </p:nvSpPr>
        <p:spPr>
          <a:xfrm>
            <a:off x="5867325" y="4111389"/>
            <a:ext cx="520274" cy="543478"/>
          </a:xfrm>
          <a:prstGeom prst="dec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44" name="십각형 43"/>
          <p:cNvSpPr/>
          <p:nvPr/>
        </p:nvSpPr>
        <p:spPr>
          <a:xfrm>
            <a:off x="3677767" y="3587383"/>
            <a:ext cx="520274" cy="543478"/>
          </a:xfrm>
          <a:prstGeom prst="dec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5" name="십각형 44"/>
          <p:cNvSpPr/>
          <p:nvPr/>
        </p:nvSpPr>
        <p:spPr>
          <a:xfrm>
            <a:off x="1192340" y="2456610"/>
            <a:ext cx="520274" cy="543478"/>
          </a:xfrm>
          <a:prstGeom prst="dec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10</a:t>
            </a:r>
            <a:endParaRPr lang="ko-KR" altLang="en-US" sz="1400"/>
          </a:p>
        </p:txBody>
      </p:sp>
      <p:sp>
        <p:nvSpPr>
          <p:cNvPr id="46" name="십각형 45"/>
          <p:cNvSpPr/>
          <p:nvPr/>
        </p:nvSpPr>
        <p:spPr>
          <a:xfrm>
            <a:off x="1712614" y="3834250"/>
            <a:ext cx="520274" cy="543478"/>
          </a:xfrm>
          <a:prstGeom prst="dec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47" name="십각형 46"/>
          <p:cNvSpPr/>
          <p:nvPr/>
        </p:nvSpPr>
        <p:spPr>
          <a:xfrm>
            <a:off x="1248511" y="4962146"/>
            <a:ext cx="520274" cy="543478"/>
          </a:xfrm>
          <a:prstGeom prst="dec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H="1" flipV="1">
            <a:off x="7164288" y="2240008"/>
            <a:ext cx="239996" cy="4266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9" idx="0"/>
          </p:cNvCxnSpPr>
          <p:nvPr/>
        </p:nvCxnSpPr>
        <p:spPr>
          <a:xfrm flipV="1">
            <a:off x="7837816" y="3464144"/>
            <a:ext cx="0" cy="6268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29" idx="2"/>
          </p:cNvCxnSpPr>
          <p:nvPr/>
        </p:nvCxnSpPr>
        <p:spPr>
          <a:xfrm flipV="1">
            <a:off x="7797923" y="4587021"/>
            <a:ext cx="39893" cy="4181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0" idx="1"/>
            <a:endCxn id="19" idx="3"/>
          </p:cNvCxnSpPr>
          <p:nvPr/>
        </p:nvCxnSpPr>
        <p:spPr>
          <a:xfrm flipH="1" flipV="1">
            <a:off x="6127302" y="4757147"/>
            <a:ext cx="708501" cy="2388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5648501" y="2453474"/>
            <a:ext cx="218824" cy="370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7" idx="3"/>
          </p:cNvCxnSpPr>
          <p:nvPr/>
        </p:nvCxnSpPr>
        <p:spPr>
          <a:xfrm>
            <a:off x="6127302" y="3028955"/>
            <a:ext cx="708501" cy="18113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206113" y="4981503"/>
            <a:ext cx="482993" cy="8644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31" idx="2"/>
          </p:cNvCxnSpPr>
          <p:nvPr/>
        </p:nvCxnSpPr>
        <p:spPr>
          <a:xfrm>
            <a:off x="6205687" y="5629245"/>
            <a:ext cx="394644" cy="3768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3824026" y="4709764"/>
            <a:ext cx="505733" cy="999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3824025" y="3965217"/>
            <a:ext cx="505734" cy="2558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1248512" y="4509120"/>
            <a:ext cx="661798" cy="3006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1508648" y="3542908"/>
            <a:ext cx="464103" cy="4223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1248512" y="2605474"/>
            <a:ext cx="724239" cy="13291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 flipV="1">
            <a:off x="3723558" y="2456610"/>
            <a:ext cx="606201" cy="3243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H="1" flipV="1">
            <a:off x="3677767" y="3392714"/>
            <a:ext cx="606201" cy="32431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-55770" y="4224298"/>
            <a:ext cx="451306" cy="432048"/>
            <a:chOff x="7020272" y="764704"/>
            <a:chExt cx="883354" cy="432048"/>
          </a:xfrm>
        </p:grpSpPr>
        <p:cxnSp>
          <p:nvCxnSpPr>
            <p:cNvPr id="90" name="직선 화살표 연결선 89"/>
            <p:cNvCxnSpPr/>
            <p:nvPr/>
          </p:nvCxnSpPr>
          <p:spPr>
            <a:xfrm>
              <a:off x="7039530" y="764704"/>
              <a:ext cx="86409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>
              <a:off x="7020272" y="980728"/>
              <a:ext cx="86409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>
              <a:off x="7020272" y="1196752"/>
              <a:ext cx="86409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3" name="직사각형 92"/>
          <p:cNvSpPr/>
          <p:nvPr/>
        </p:nvSpPr>
        <p:spPr>
          <a:xfrm>
            <a:off x="4283968" y="2638949"/>
            <a:ext cx="2032442" cy="347875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355544" y="4944881"/>
            <a:ext cx="1688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shard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35282" y="5122748"/>
            <a:ext cx="1688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shard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919258" y="5338772"/>
            <a:ext cx="1688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shard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새로운 웹 검색 절치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42994" y="2998512"/>
            <a:ext cx="2376264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GWS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54762" y="5050740"/>
            <a:ext cx="1688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shard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54468" y="5203140"/>
            <a:ext cx="1688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shard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02834" y="5355540"/>
            <a:ext cx="1688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shard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6018" y="5507940"/>
            <a:ext cx="1688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shard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98028" y="5507940"/>
            <a:ext cx="1688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shard</a:t>
            </a:r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582003" y="1743569"/>
            <a:ext cx="1308427" cy="452003"/>
          </a:xfrm>
          <a:prstGeom prst="wedgeRoundRectCallout">
            <a:avLst>
              <a:gd name="adj1" fmla="val 35571"/>
              <a:gd name="adj2" fmla="val 106300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</a:t>
            </a:r>
            <a:r>
              <a:rPr lang="ko-KR" altLang="en-US">
                <a:solidFill>
                  <a:schemeClr val="tx1"/>
                </a:solidFill>
              </a:rPr>
              <a:t>어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2524965" y="4114636"/>
            <a:ext cx="844263" cy="648072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947096" y="4114636"/>
            <a:ext cx="595898" cy="648072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369228" y="4114636"/>
            <a:ext cx="422132" cy="800472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3732694" y="4114636"/>
            <a:ext cx="211066" cy="830245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266228" y="4220495"/>
            <a:ext cx="220982" cy="830245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433277" y="4220495"/>
            <a:ext cx="413973" cy="724386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582003" y="4220495"/>
            <a:ext cx="553279" cy="694613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67680" y="4182451"/>
            <a:ext cx="553279" cy="453166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059832" y="1340768"/>
            <a:ext cx="0" cy="576064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6044320" y="2530460"/>
            <a:ext cx="935226" cy="468052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063274" y="3150912"/>
            <a:ext cx="935226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131946" y="2094716"/>
            <a:ext cx="1688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스펠링 체크</a:t>
            </a:r>
            <a:endParaRPr lang="en-US" altLang="ko-KR" smtClean="0"/>
          </a:p>
          <a:p>
            <a:pPr algn="ctr"/>
            <a:r>
              <a:rPr lang="ko-KR" altLang="en-US" smtClean="0"/>
              <a:t>서</a:t>
            </a:r>
            <a:r>
              <a:rPr lang="ko-KR" altLang="en-US"/>
              <a:t>버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131946" y="2998512"/>
            <a:ext cx="168852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광고 서버</a:t>
            </a:r>
            <a:endParaRPr lang="ko-KR" altLang="en-US"/>
          </a:p>
        </p:txBody>
      </p:sp>
      <p:sp>
        <p:nvSpPr>
          <p:cNvPr id="47" name="십각형 46"/>
          <p:cNvSpPr/>
          <p:nvPr/>
        </p:nvSpPr>
        <p:spPr>
          <a:xfrm>
            <a:off x="5775242" y="2300166"/>
            <a:ext cx="520274" cy="543478"/>
          </a:xfrm>
          <a:prstGeom prst="dec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48" name="십각형 47"/>
          <p:cNvSpPr/>
          <p:nvPr/>
        </p:nvSpPr>
        <p:spPr>
          <a:xfrm>
            <a:off x="2699792" y="3717032"/>
            <a:ext cx="520274" cy="543478"/>
          </a:xfrm>
          <a:prstGeom prst="dec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49" name="십각형 48"/>
          <p:cNvSpPr/>
          <p:nvPr/>
        </p:nvSpPr>
        <p:spPr>
          <a:xfrm>
            <a:off x="4678904" y="4503318"/>
            <a:ext cx="520274" cy="543478"/>
          </a:xfrm>
          <a:prstGeom prst="dec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</a:p>
        </p:txBody>
      </p:sp>
      <p:sp>
        <p:nvSpPr>
          <p:cNvPr id="50" name="모서리가 둥근 사각형 설명선 49"/>
          <p:cNvSpPr/>
          <p:nvPr/>
        </p:nvSpPr>
        <p:spPr>
          <a:xfrm>
            <a:off x="1771813" y="1391072"/>
            <a:ext cx="1107999" cy="478904"/>
          </a:xfrm>
          <a:prstGeom prst="wedgeRoundRectCallout">
            <a:avLst>
              <a:gd name="adj1" fmla="val 57010"/>
              <a:gd name="adj2" fmla="val 34071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</a:t>
            </a:r>
            <a:r>
              <a:rPr lang="ko-KR" altLang="en-US">
                <a:solidFill>
                  <a:schemeClr val="tx1"/>
                </a:solidFill>
              </a:rPr>
              <a:t>어</a:t>
            </a:r>
          </a:p>
        </p:txBody>
      </p:sp>
      <p:sp>
        <p:nvSpPr>
          <p:cNvPr id="51" name="모서리가 둥근 사각형 설명선 50"/>
          <p:cNvSpPr/>
          <p:nvPr/>
        </p:nvSpPr>
        <p:spPr>
          <a:xfrm>
            <a:off x="6313511" y="4075719"/>
            <a:ext cx="1189923" cy="424109"/>
          </a:xfrm>
          <a:prstGeom prst="wedgeRoundRectCallout">
            <a:avLst>
              <a:gd name="adj1" fmla="val -71766"/>
              <a:gd name="adj2" fmla="val -1466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요</a:t>
            </a:r>
            <a:r>
              <a:rPr lang="ko-KR" altLang="en-US">
                <a:solidFill>
                  <a:schemeClr val="tx1"/>
                </a:solidFill>
              </a:rPr>
              <a:t>약</a:t>
            </a:r>
          </a:p>
        </p:txBody>
      </p:sp>
      <p:sp>
        <p:nvSpPr>
          <p:cNvPr id="52" name="모서리가 둥근 사각형 설명선 51"/>
          <p:cNvSpPr/>
          <p:nvPr/>
        </p:nvSpPr>
        <p:spPr>
          <a:xfrm>
            <a:off x="1380028" y="4072885"/>
            <a:ext cx="1298870" cy="426943"/>
          </a:xfrm>
          <a:prstGeom prst="wedgeRoundRectCallout">
            <a:avLst>
              <a:gd name="adj1" fmla="val 41634"/>
              <a:gd name="adj2" fmla="val 64869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</a:t>
            </a:r>
            <a:r>
              <a:rPr lang="ko-KR" altLang="en-US">
                <a:solidFill>
                  <a:schemeClr val="tx1"/>
                </a:solidFill>
              </a:rPr>
              <a:t>어</a:t>
            </a:r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4493524" y="5208549"/>
            <a:ext cx="953586" cy="377598"/>
          </a:xfrm>
          <a:prstGeom prst="wedgeRoundRectCallout">
            <a:avLst>
              <a:gd name="adj1" fmla="val 60004"/>
              <a:gd name="adj2" fmla="val 110177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docID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모서리가 둥근 사각형 설명선 53"/>
          <p:cNvSpPr/>
          <p:nvPr/>
        </p:nvSpPr>
        <p:spPr>
          <a:xfrm>
            <a:off x="4137855" y="3995298"/>
            <a:ext cx="953586" cy="377598"/>
          </a:xfrm>
          <a:prstGeom prst="wedgeRoundRectCallout">
            <a:avLst>
              <a:gd name="adj1" fmla="val -20666"/>
              <a:gd name="adj2" fmla="val -120453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docID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54468" y="6300028"/>
            <a:ext cx="14125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인덱스 서버</a:t>
            </a: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234884" y="6300028"/>
            <a:ext cx="16433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도큐먼</a:t>
            </a:r>
            <a:r>
              <a:rPr lang="ko-KR" altLang="en-US"/>
              <a:t>트</a:t>
            </a:r>
            <a:r>
              <a:rPr lang="ko-KR" altLang="en-US" smtClean="0"/>
              <a:t> 서버</a:t>
            </a: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998500" y="692696"/>
            <a:ext cx="14638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Shard : </a:t>
            </a:r>
            <a:r>
              <a:rPr lang="ko-KR" altLang="en-US" sz="1200" smtClean="0"/>
              <a:t>파편</a:t>
            </a:r>
            <a:r>
              <a:rPr lang="en-US" altLang="ko-KR" sz="1200" smtClean="0"/>
              <a:t>, </a:t>
            </a:r>
            <a:r>
              <a:rPr lang="ko-KR" altLang="en-US" sz="1200" smtClean="0"/>
              <a:t>조각</a:t>
            </a:r>
            <a:endParaRPr lang="ko-KR" altLang="en-US" sz="1200"/>
          </a:p>
        </p:txBody>
      </p:sp>
      <p:sp>
        <p:nvSpPr>
          <p:cNvPr id="58" name="TextBox 57"/>
          <p:cNvSpPr txBox="1"/>
          <p:nvPr/>
        </p:nvSpPr>
        <p:spPr>
          <a:xfrm>
            <a:off x="6995425" y="415697"/>
            <a:ext cx="20473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GWS : Google Web Server</a:t>
            </a:r>
            <a:endParaRPr lang="ko-KR" altLang="en-US" sz="1200"/>
          </a:p>
        </p:txBody>
      </p:sp>
      <p:sp>
        <p:nvSpPr>
          <p:cNvPr id="59" name="직사각형 58"/>
          <p:cNvSpPr/>
          <p:nvPr/>
        </p:nvSpPr>
        <p:spPr>
          <a:xfrm>
            <a:off x="2411760" y="1969570"/>
            <a:ext cx="1320934" cy="56089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LB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35968" y="2996952"/>
            <a:ext cx="1800200" cy="64807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GWS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20272" y="991761"/>
            <a:ext cx="15295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LB : Load Balancer</a:t>
            </a:r>
            <a:endParaRPr lang="ko-KR" altLang="en-US" sz="1200"/>
          </a:p>
        </p:txBody>
      </p:sp>
      <p:sp>
        <p:nvSpPr>
          <p:cNvPr id="68" name="위쪽/아래쪽 화살표 67"/>
          <p:cNvSpPr/>
          <p:nvPr/>
        </p:nvSpPr>
        <p:spPr>
          <a:xfrm rot="2568921">
            <a:off x="1905115" y="2415326"/>
            <a:ext cx="221348" cy="584243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위쪽/아래쪽 화살표 68"/>
          <p:cNvSpPr/>
          <p:nvPr/>
        </p:nvSpPr>
        <p:spPr>
          <a:xfrm rot="8017979">
            <a:off x="3929706" y="2490967"/>
            <a:ext cx="215830" cy="506354"/>
          </a:xfrm>
          <a:prstGeom prst="up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검색 엔진 </a:t>
            </a:r>
            <a:r>
              <a:rPr lang="en-US" altLang="ko-KR" smtClean="0"/>
              <a:t>3</a:t>
            </a:r>
            <a:r>
              <a:rPr lang="ko-KR" altLang="en-US" smtClean="0"/>
              <a:t>가지 구성요소</a:t>
            </a:r>
            <a:endParaRPr lang="en-US" altLang="ko-KR" smtClean="0"/>
          </a:p>
          <a:p>
            <a:pPr lvl="1"/>
            <a:r>
              <a:rPr lang="ko-KR" altLang="en-US" smtClean="0"/>
              <a:t>검색 서버</a:t>
            </a:r>
            <a:endParaRPr lang="en-US" altLang="ko-KR" smtClean="0"/>
          </a:p>
          <a:p>
            <a:pPr lvl="1"/>
            <a:r>
              <a:rPr lang="ko-KR" altLang="en-US" smtClean="0"/>
              <a:t>검색 백앤드</a:t>
            </a:r>
            <a:endParaRPr lang="en-US" altLang="ko-KR" smtClean="0"/>
          </a:p>
          <a:p>
            <a:pPr lvl="1"/>
            <a:r>
              <a:rPr lang="ko-KR" altLang="en-US" smtClean="0"/>
              <a:t>인</a:t>
            </a:r>
            <a:r>
              <a:rPr lang="ko-KR" altLang="en-US"/>
              <a:t>덱</a:t>
            </a:r>
            <a:r>
              <a:rPr lang="ko-KR" altLang="en-US" smtClean="0"/>
              <a:t>스</a:t>
            </a:r>
            <a:r>
              <a:rPr lang="en-US" altLang="ko-KR" smtClean="0"/>
              <a:t>(</a:t>
            </a:r>
            <a:r>
              <a:rPr lang="ko-KR" altLang="en-US" smtClean="0"/>
              <a:t>데이터베이스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검색 엔진 기본 구조</a:t>
            </a:r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1495991" y="3500191"/>
            <a:ext cx="7064465" cy="2235510"/>
            <a:chOff x="72008" y="3212976"/>
            <a:chExt cx="9036496" cy="2664296"/>
          </a:xfrm>
        </p:grpSpPr>
        <p:sp>
          <p:nvSpPr>
            <p:cNvPr id="4" name="직사각형 3"/>
            <p:cNvSpPr/>
            <p:nvPr/>
          </p:nvSpPr>
          <p:spPr>
            <a:xfrm>
              <a:off x="1512168" y="3212976"/>
              <a:ext cx="6048672" cy="266429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09846" y="3356992"/>
              <a:ext cx="17347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/>
                <a:t>검색 엔진</a:t>
              </a:r>
              <a:endParaRPr lang="ko-KR" altLang="en-US" sz="28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00200" y="4077072"/>
              <a:ext cx="1512168" cy="13927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검색</a:t>
              </a:r>
              <a:endParaRPr lang="en-US" altLang="ko-KR" smtClean="0"/>
            </a:p>
            <a:p>
              <a:pPr algn="ctr"/>
              <a:r>
                <a:rPr lang="ko-KR" altLang="en-US" smtClean="0"/>
                <a:t>서</a:t>
              </a:r>
              <a:r>
                <a:rPr lang="ko-KR" altLang="en-US"/>
                <a:t>버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32648" y="4077072"/>
              <a:ext cx="1512168" cy="1392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검색</a:t>
              </a:r>
              <a:endParaRPr lang="en-US" altLang="ko-KR" smtClean="0"/>
            </a:p>
            <a:p>
              <a:pPr algn="ctr"/>
              <a:r>
                <a:rPr lang="ko-KR" altLang="en-US" smtClean="0"/>
                <a:t>백엔</a:t>
              </a:r>
              <a:r>
                <a:rPr lang="ko-KR" altLang="en-US"/>
                <a:t>드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3888432" y="4293096"/>
              <a:ext cx="1368152" cy="108993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인덱스</a:t>
              </a:r>
              <a:endParaRPr lang="ko-KR" altLang="en-US"/>
            </a:p>
          </p:txBody>
        </p:sp>
        <p:sp>
          <p:nvSpPr>
            <p:cNvPr id="9" name="왼쪽/오른쪽 화살표 8"/>
            <p:cNvSpPr/>
            <p:nvPr/>
          </p:nvSpPr>
          <p:spPr>
            <a:xfrm>
              <a:off x="3312368" y="4725144"/>
              <a:ext cx="497478" cy="24220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/오른쪽 화살표 9"/>
            <p:cNvSpPr/>
            <p:nvPr/>
          </p:nvSpPr>
          <p:spPr>
            <a:xfrm>
              <a:off x="5328592" y="4725144"/>
              <a:ext cx="497478" cy="24220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72008" y="3541204"/>
              <a:ext cx="1008112" cy="211227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/>
                <a:t>이</a:t>
              </a:r>
              <a:endParaRPr lang="en-US" altLang="ko-KR" sz="2000" smtClean="0"/>
            </a:p>
            <a:p>
              <a:pPr algn="ctr"/>
              <a:r>
                <a:rPr lang="ko-KR" altLang="en-US" sz="2000" smtClean="0"/>
                <a:t>용</a:t>
              </a:r>
              <a:endParaRPr lang="en-US" altLang="ko-KR" sz="2000" smtClean="0"/>
            </a:p>
            <a:p>
              <a:pPr algn="ctr"/>
              <a:r>
                <a:rPr lang="ko-KR" altLang="en-US" sz="2000" smtClean="0"/>
                <a:t>자</a:t>
              </a:r>
              <a:endParaRPr lang="ko-KR" altLang="en-US" sz="2000"/>
            </a:p>
          </p:txBody>
        </p:sp>
        <p:sp>
          <p:nvSpPr>
            <p:cNvPr id="12" name="타원 11"/>
            <p:cNvSpPr/>
            <p:nvPr/>
          </p:nvSpPr>
          <p:spPr>
            <a:xfrm>
              <a:off x="8064896" y="3541204"/>
              <a:ext cx="1043608" cy="21122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인</a:t>
              </a:r>
              <a:endParaRPr lang="en-US" altLang="ko-KR" smtClean="0"/>
            </a:p>
            <a:p>
              <a:pPr algn="ctr"/>
              <a:r>
                <a:rPr lang="ko-KR" altLang="en-US" smtClean="0"/>
                <a:t>터</a:t>
              </a:r>
              <a:endParaRPr lang="en-US" altLang="ko-KR" smtClean="0"/>
            </a:p>
            <a:p>
              <a:pPr algn="ctr"/>
              <a:r>
                <a:rPr lang="ko-KR" altLang="en-US" smtClean="0"/>
                <a:t>넷</a:t>
              </a:r>
              <a:endParaRPr lang="ko-KR" altLang="en-US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1008112" y="4293096"/>
              <a:ext cx="792088" cy="2880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927720" y="4788768"/>
              <a:ext cx="872480" cy="838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927720" y="5037415"/>
              <a:ext cx="872480" cy="3516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7344816" y="4293096"/>
              <a:ext cx="792088" cy="2880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7344816" y="4788768"/>
              <a:ext cx="872480" cy="838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7344816" y="5037415"/>
              <a:ext cx="872480" cy="3516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9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이용자와의 통신을 관리</a:t>
            </a:r>
            <a:endParaRPr lang="en-US" altLang="ko-KR" smtClean="0"/>
          </a:p>
          <a:p>
            <a:r>
              <a:rPr lang="ko-KR" altLang="en-US" smtClean="0"/>
              <a:t>이용자의 요청을 해석하여 처리할 내용을 판단</a:t>
            </a:r>
            <a:endParaRPr lang="en-US" altLang="ko-KR" smtClean="0"/>
          </a:p>
          <a:p>
            <a:r>
              <a:rPr lang="ko-KR" altLang="en-US" smtClean="0"/>
              <a:t>인덱스에서 필요한 정보를 찾아냄</a:t>
            </a:r>
            <a:endParaRPr lang="en-US" altLang="ko-KR" smtClean="0"/>
          </a:p>
          <a:p>
            <a:r>
              <a:rPr lang="ko-KR" altLang="en-US" smtClean="0"/>
              <a:t>결과를 보기 쉽게 편집하여 보여줌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검색서버의 역할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03848" y="4149080"/>
            <a:ext cx="1699318" cy="4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r>
              <a:rPr lang="en-US" altLang="ko-KR"/>
              <a:t> </a:t>
            </a:r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156176" y="4085144"/>
            <a:ext cx="1069581" cy="2330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</a:t>
            </a:r>
            <a:endParaRPr lang="en-US" altLang="ko-KR" smtClean="0"/>
          </a:p>
          <a:p>
            <a:pPr algn="ctr"/>
            <a:r>
              <a:rPr lang="ko-KR" altLang="en-US" smtClean="0"/>
              <a:t>덱</a:t>
            </a:r>
            <a:endParaRPr lang="en-US" altLang="ko-KR" smtClean="0"/>
          </a:p>
          <a:p>
            <a:pPr algn="ctr"/>
            <a:r>
              <a:rPr lang="ko-KR" altLang="en-US" smtClean="0"/>
              <a:t>스</a:t>
            </a:r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 rot="1077162">
            <a:off x="5209464" y="4543519"/>
            <a:ext cx="648072" cy="2032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495991" y="3775595"/>
            <a:ext cx="788112" cy="289376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이</a:t>
            </a:r>
            <a:endParaRPr lang="en-US" altLang="ko-KR" sz="2000" smtClean="0"/>
          </a:p>
          <a:p>
            <a:pPr algn="ctr"/>
            <a:r>
              <a:rPr lang="ko-KR" altLang="en-US" sz="2000" smtClean="0"/>
              <a:t>용</a:t>
            </a:r>
            <a:endParaRPr lang="en-US" altLang="ko-KR" sz="2000" smtClean="0"/>
          </a:p>
          <a:p>
            <a:pPr algn="ctr"/>
            <a:r>
              <a:rPr lang="ko-KR" altLang="en-US" sz="2000" smtClean="0"/>
              <a:t>자</a:t>
            </a:r>
            <a:endParaRPr lang="ko-KR" altLang="en-US" sz="200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402600" y="4142415"/>
            <a:ext cx="619231" cy="1208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339752" y="4365104"/>
            <a:ext cx="682079" cy="70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402600" y="4505607"/>
            <a:ext cx="619231" cy="1475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203848" y="4949170"/>
            <a:ext cx="1699318" cy="4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r>
              <a:rPr lang="en-US" altLang="ko-KR"/>
              <a:t> </a:t>
            </a:r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03848" y="5741258"/>
            <a:ext cx="1699318" cy="4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</a:t>
            </a:r>
            <a:r>
              <a:rPr lang="en-US" altLang="ko-KR"/>
              <a:t> </a:t>
            </a:r>
            <a:r>
              <a:rPr lang="ko-KR" altLang="en-US" smtClean="0"/>
              <a:t>서버</a:t>
            </a:r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402599" y="5036353"/>
            <a:ext cx="619231" cy="1208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339751" y="5250256"/>
            <a:ext cx="682079" cy="70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2402599" y="5373216"/>
            <a:ext cx="619231" cy="1475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402600" y="5805627"/>
            <a:ext cx="619231" cy="1208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339752" y="6014253"/>
            <a:ext cx="682079" cy="70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2402600" y="6093296"/>
            <a:ext cx="619231" cy="1475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왼쪽/오른쪽 화살표 35"/>
          <p:cNvSpPr/>
          <p:nvPr/>
        </p:nvSpPr>
        <p:spPr>
          <a:xfrm rot="20194931">
            <a:off x="5228245" y="5729413"/>
            <a:ext cx="648072" cy="2032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왼쪽/오른쪽 화살표 36"/>
          <p:cNvSpPr/>
          <p:nvPr/>
        </p:nvSpPr>
        <p:spPr>
          <a:xfrm>
            <a:off x="5137296" y="5095583"/>
            <a:ext cx="648072" cy="2032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1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2020107" y="2276872"/>
            <a:ext cx="2169315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크롤링과 인덱스 생성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검색 </a:t>
            </a:r>
            <a:r>
              <a:rPr lang="ko-KR" altLang="en-US"/>
              <a:t>백</a:t>
            </a:r>
            <a:r>
              <a:rPr lang="ko-KR" altLang="en-US" smtClean="0"/>
              <a:t>엔드의 역할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45207" y="2896657"/>
            <a:ext cx="1699318" cy="496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구조 해석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1520" y="2692258"/>
            <a:ext cx="1069581" cy="26809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/>
              <a:t>인</a:t>
            </a:r>
            <a:endParaRPr lang="en-US" altLang="ko-KR" sz="2000" b="1" smtClean="0"/>
          </a:p>
          <a:p>
            <a:pPr algn="ctr"/>
            <a:r>
              <a:rPr lang="ko-KR" altLang="en-US" sz="2000" b="1" smtClean="0"/>
              <a:t>덱</a:t>
            </a:r>
            <a:endParaRPr lang="en-US" altLang="ko-KR" sz="2000" b="1" smtClean="0"/>
          </a:p>
          <a:p>
            <a:pPr algn="ctr"/>
            <a:r>
              <a:rPr lang="ko-KR" altLang="en-US" sz="2000" b="1" smtClean="0"/>
              <a:t>스</a:t>
            </a:r>
            <a:endParaRPr lang="ko-KR" altLang="en-US" sz="2000" b="1"/>
          </a:p>
        </p:txBody>
      </p:sp>
      <p:sp>
        <p:nvSpPr>
          <p:cNvPr id="10" name="왼쪽/오른쪽 화살표 9"/>
          <p:cNvSpPr/>
          <p:nvPr/>
        </p:nvSpPr>
        <p:spPr>
          <a:xfrm>
            <a:off x="1453279" y="3144684"/>
            <a:ext cx="648072" cy="20322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104368" y="2276872"/>
            <a:ext cx="788112" cy="289376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smtClean="0"/>
              <a:t>인터넷</a:t>
            </a:r>
            <a:endParaRPr lang="ko-KR" altLang="en-US" sz="2000" b="1"/>
          </a:p>
        </p:txBody>
      </p:sp>
      <p:sp>
        <p:nvSpPr>
          <p:cNvPr id="26" name="직사각형 25"/>
          <p:cNvSpPr/>
          <p:nvPr/>
        </p:nvSpPr>
        <p:spPr>
          <a:xfrm>
            <a:off x="2245207" y="3696747"/>
            <a:ext cx="1699318" cy="496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단어 처리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245207" y="4488835"/>
            <a:ext cx="1699318" cy="496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링크 처리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236296" y="4234533"/>
            <a:ext cx="693759" cy="288032"/>
            <a:chOff x="6084168" y="4653136"/>
            <a:chExt cx="693759" cy="288032"/>
          </a:xfrm>
        </p:grpSpPr>
        <p:cxnSp>
          <p:nvCxnSpPr>
            <p:cNvPr id="29" name="직선 화살표 연결선 28"/>
            <p:cNvCxnSpPr/>
            <p:nvPr/>
          </p:nvCxnSpPr>
          <p:spPr>
            <a:xfrm>
              <a:off x="6084168" y="4653136"/>
              <a:ext cx="69375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6084168" y="4797152"/>
              <a:ext cx="69375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6084168" y="4941168"/>
              <a:ext cx="69375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7236296" y="3586461"/>
            <a:ext cx="693759" cy="288032"/>
            <a:chOff x="6084168" y="4653136"/>
            <a:chExt cx="693759" cy="288032"/>
          </a:xfrm>
        </p:grpSpPr>
        <p:cxnSp>
          <p:nvCxnSpPr>
            <p:cNvPr id="41" name="직선 화살표 연결선 40"/>
            <p:cNvCxnSpPr/>
            <p:nvPr/>
          </p:nvCxnSpPr>
          <p:spPr>
            <a:xfrm>
              <a:off x="6084168" y="4653136"/>
              <a:ext cx="69375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6084168" y="4797152"/>
              <a:ext cx="69375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6084168" y="4941168"/>
              <a:ext cx="69375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7236296" y="2938389"/>
            <a:ext cx="693759" cy="288032"/>
            <a:chOff x="6084168" y="4653136"/>
            <a:chExt cx="693759" cy="288032"/>
          </a:xfrm>
        </p:grpSpPr>
        <p:cxnSp>
          <p:nvCxnSpPr>
            <p:cNvPr id="45" name="직선 화살표 연결선 44"/>
            <p:cNvCxnSpPr/>
            <p:nvPr/>
          </p:nvCxnSpPr>
          <p:spPr>
            <a:xfrm>
              <a:off x="6084168" y="4653136"/>
              <a:ext cx="69375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6084168" y="4797152"/>
              <a:ext cx="69375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6084168" y="4941168"/>
              <a:ext cx="69375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왼쪽/오른쪽 화살표 47"/>
          <p:cNvSpPr/>
          <p:nvPr/>
        </p:nvSpPr>
        <p:spPr>
          <a:xfrm>
            <a:off x="1453119" y="3657820"/>
            <a:ext cx="648072" cy="20322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왼쪽/오른쪽 화살표 48"/>
          <p:cNvSpPr/>
          <p:nvPr/>
        </p:nvSpPr>
        <p:spPr>
          <a:xfrm>
            <a:off x="1453119" y="4233884"/>
            <a:ext cx="648072" cy="20322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왼쪽/오른쪽 화살표 49"/>
          <p:cNvSpPr/>
          <p:nvPr/>
        </p:nvSpPr>
        <p:spPr>
          <a:xfrm>
            <a:off x="1453119" y="4881956"/>
            <a:ext cx="648072" cy="203228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245367" y="5244436"/>
            <a:ext cx="1699318" cy="496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랭킹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032965" y="2276873"/>
            <a:ext cx="2169315" cy="29675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258065" y="2906638"/>
            <a:ext cx="1699318" cy="4960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크롤러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258065" y="3706728"/>
            <a:ext cx="1699318" cy="4960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크롤러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258065" y="4498816"/>
            <a:ext cx="1699318" cy="4960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크롤러</a:t>
            </a:r>
            <a:endParaRPr lang="ko-KR" altLang="en-US"/>
          </a:p>
        </p:txBody>
      </p:sp>
      <p:sp>
        <p:nvSpPr>
          <p:cNvPr id="6" name="원통 5"/>
          <p:cNvSpPr/>
          <p:nvPr/>
        </p:nvSpPr>
        <p:spPr>
          <a:xfrm>
            <a:off x="5436096" y="5805264"/>
            <a:ext cx="1528456" cy="8561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39752" y="2351552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</a:rPr>
              <a:t>인덱스 생성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34117" y="235155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크롤러</a:t>
            </a:r>
            <a:endParaRPr lang="ko-KR" altLang="en-US" sz="2000" b="1"/>
          </a:p>
        </p:txBody>
      </p:sp>
      <p:sp>
        <p:nvSpPr>
          <p:cNvPr id="11" name="TextBox 10"/>
          <p:cNvSpPr txBox="1"/>
          <p:nvPr/>
        </p:nvSpPr>
        <p:spPr>
          <a:xfrm>
            <a:off x="5461610" y="61286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chemeClr val="bg1"/>
                </a:solidFill>
              </a:rPr>
              <a:t>리포지터리</a:t>
            </a:r>
            <a:endParaRPr lang="ko-KR" altLang="en-US" b="1">
              <a:solidFill>
                <a:schemeClr val="bg1"/>
              </a:solidFill>
            </a:endParaRPr>
          </a:p>
        </p:txBody>
      </p:sp>
      <p:cxnSp>
        <p:nvCxnSpPr>
          <p:cNvPr id="59" name="꺾인 연결선 58"/>
          <p:cNvCxnSpPr>
            <a:stCxn id="11" idx="1"/>
            <a:endCxn id="7" idx="3"/>
          </p:cNvCxnSpPr>
          <p:nvPr/>
        </p:nvCxnSpPr>
        <p:spPr>
          <a:xfrm rot="10800000">
            <a:off x="3944526" y="3144684"/>
            <a:ext cx="1517085" cy="31686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아래쪽 화살표 59"/>
          <p:cNvSpPr/>
          <p:nvPr/>
        </p:nvSpPr>
        <p:spPr>
          <a:xfrm>
            <a:off x="5940152" y="5170637"/>
            <a:ext cx="432048" cy="63462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검색서버와 검색 밴엔드는 인덱스를 통해 연결</a:t>
            </a:r>
            <a:endParaRPr lang="en-US" altLang="ko-KR" smtClean="0"/>
          </a:p>
          <a:p>
            <a:r>
              <a:rPr lang="ko-KR" altLang="en-US" smtClean="0"/>
              <a:t>주어진 데이터를 안전하게 저장</a:t>
            </a:r>
            <a:endParaRPr lang="en-US" altLang="ko-KR" smtClean="0"/>
          </a:p>
          <a:p>
            <a:r>
              <a:rPr lang="ko-KR" altLang="en-US" smtClean="0"/>
              <a:t>요청 받은 데이터를  빠른 속도로 찾아냄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인덱스의 역할</a:t>
            </a: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325945" y="3372243"/>
            <a:ext cx="6120680" cy="3024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327946" y="3993856"/>
            <a:ext cx="2376264" cy="79208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480346" y="4146256"/>
            <a:ext cx="2376264" cy="79208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632746" y="4298656"/>
            <a:ext cx="2376264" cy="79208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785146" y="4451056"/>
            <a:ext cx="2376264" cy="79208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937546" y="4603456"/>
            <a:ext cx="2376264" cy="79208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단어 정보</a:t>
            </a: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685985" y="4207559"/>
            <a:ext cx="2016224" cy="79208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링크 정보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320737" y="5243144"/>
            <a:ext cx="2376264" cy="792088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문서 정보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78289" y="35321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</a:rPr>
              <a:t>인덱스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4" name="왼쪽/오른쪽 화살표 13"/>
          <p:cNvSpPr/>
          <p:nvPr/>
        </p:nvSpPr>
        <p:spPr>
          <a:xfrm rot="19075238">
            <a:off x="6469223" y="3127693"/>
            <a:ext cx="1008112" cy="489101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/오른쪽 화살표 14"/>
          <p:cNvSpPr/>
          <p:nvPr/>
        </p:nvSpPr>
        <p:spPr>
          <a:xfrm rot="20134950">
            <a:off x="7382503" y="3444525"/>
            <a:ext cx="1008112" cy="489101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/오른쪽 화살표 15"/>
          <p:cNvSpPr/>
          <p:nvPr/>
        </p:nvSpPr>
        <p:spPr>
          <a:xfrm>
            <a:off x="7938918" y="4031530"/>
            <a:ext cx="1008112" cy="489101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 rot="13399654">
            <a:off x="2181929" y="3578462"/>
            <a:ext cx="1008112" cy="489101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 rot="10574673">
            <a:off x="1850632" y="5150993"/>
            <a:ext cx="1008112" cy="489101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marL="109728" indent="0">
              <a:buNone/>
            </a:pPr>
            <a:endParaRPr lang="en-US" altLang="ko-KR"/>
          </a:p>
          <a:p>
            <a:r>
              <a:rPr lang="en-US" altLang="ko-KR" smtClean="0"/>
              <a:t>DocIndex </a:t>
            </a:r>
            <a:r>
              <a:rPr lang="ko-KR" altLang="en-US" smtClean="0"/>
              <a:t>와 </a:t>
            </a:r>
            <a:r>
              <a:rPr lang="en-US" altLang="ko-KR" smtClean="0"/>
              <a:t>URLlist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웹페이지 구조 해석</a:t>
            </a:r>
            <a:r>
              <a:rPr lang="en-US" altLang="ko-KR" smtClean="0"/>
              <a:t>(</a:t>
            </a:r>
            <a:r>
              <a:rPr lang="ko-KR" altLang="en-US" smtClean="0"/>
              <a:t>인덱스 생성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057" y="1494228"/>
            <a:ext cx="3374642" cy="160043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&lt;html&gt;</a:t>
            </a:r>
          </a:p>
          <a:p>
            <a:r>
              <a:rPr lang="en-US" altLang="ko-KR" sz="1400" smtClean="0"/>
              <a:t>&lt;head&gt;</a:t>
            </a:r>
          </a:p>
          <a:p>
            <a:r>
              <a:rPr lang="en-US" altLang="ko-KR" sz="1400" smtClean="0"/>
              <a:t>&lt;title&gt;</a:t>
            </a:r>
            <a:r>
              <a:rPr lang="ko-KR" altLang="en-US" sz="1400" smtClean="0"/>
              <a:t>벚꽃나무학교 홈페이지</a:t>
            </a:r>
            <a:r>
              <a:rPr lang="en-US" altLang="ko-KR" sz="1400" smtClean="0"/>
              <a:t>&lt;/title&gt;</a:t>
            </a:r>
          </a:p>
          <a:p>
            <a:r>
              <a:rPr lang="en-US" altLang="ko-KR" sz="1400" smtClean="0"/>
              <a:t>&lt;/head&gt;</a:t>
            </a:r>
          </a:p>
          <a:p>
            <a:r>
              <a:rPr lang="en-US" altLang="ko-KR" sz="1400" smtClean="0"/>
              <a:t>&lt;body&gt;</a:t>
            </a:r>
          </a:p>
          <a:p>
            <a:r>
              <a:rPr lang="en-US" altLang="ko-KR" sz="1400" smtClean="0"/>
              <a:t>&lt;h1&gt; </a:t>
            </a:r>
            <a:r>
              <a:rPr lang="ko-KR" altLang="en-US" sz="1400" smtClean="0"/>
              <a:t>벛꽃나무학교</a:t>
            </a:r>
            <a:r>
              <a:rPr lang="en-US" altLang="ko-KR" sz="1400" smtClean="0"/>
              <a:t>&lt;h1&gt;</a:t>
            </a:r>
          </a:p>
          <a:p>
            <a:r>
              <a:rPr lang="en-US" altLang="ko-KR" sz="1400" smtClean="0"/>
              <a:t>…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971600" y="3698448"/>
            <a:ext cx="3331099" cy="73866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smtClean="0"/>
              <a:t>벚꽃나무학교</a:t>
            </a:r>
            <a:endParaRPr lang="en-US" altLang="ko-KR" sz="1400" smtClean="0"/>
          </a:p>
          <a:p>
            <a:pPr algn="ctr"/>
            <a:endParaRPr lang="en-US" altLang="ko-KR" sz="1400"/>
          </a:p>
          <a:p>
            <a:pPr algn="ctr"/>
            <a:r>
              <a:rPr lang="ko-KR" altLang="en-US" sz="1400" smtClean="0"/>
              <a:t>우리의 학교에서는</a:t>
            </a:r>
            <a:r>
              <a:rPr lang="en-US" altLang="ko-KR" sz="1400" smtClean="0"/>
              <a:t>…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1691680" y="3284984"/>
            <a:ext cx="37345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 rot="18092592">
            <a:off x="4451988" y="3172896"/>
            <a:ext cx="37345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09976"/>
              </p:ext>
            </p:extLst>
          </p:nvPr>
        </p:nvGraphicFramePr>
        <p:xfrm>
          <a:off x="4641398" y="1555967"/>
          <a:ext cx="36750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0722"/>
                <a:gridCol w="26642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docID</a:t>
                      </a: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url</a:t>
                      </a: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http://sakura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40561"/>
              </p:ext>
            </p:extLst>
          </p:nvPr>
        </p:nvGraphicFramePr>
        <p:xfrm>
          <a:off x="4644008" y="3695432"/>
          <a:ext cx="36724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916"/>
                <a:gridCol w="2553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Title</a:t>
                      </a: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벛꽃나무학교 홈페이지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기타</a:t>
                      </a: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18228"/>
              </p:ext>
            </p:extLst>
          </p:nvPr>
        </p:nvGraphicFramePr>
        <p:xfrm>
          <a:off x="924676" y="5373216"/>
          <a:ext cx="367240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8916"/>
                <a:gridCol w="851164"/>
                <a:gridCol w="851164"/>
                <a:gridCol w="851164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DocIndex</a:t>
                      </a: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docID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url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title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기타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9699"/>
              </p:ext>
            </p:extLst>
          </p:nvPr>
        </p:nvGraphicFramePr>
        <p:xfrm>
          <a:off x="5076056" y="5373216"/>
          <a:ext cx="32403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8306"/>
                <a:gridCol w="150205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URLlist</a:t>
                      </a: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url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docID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1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단어를 </a:t>
            </a:r>
            <a:r>
              <a:rPr lang="en-US" altLang="ko-KR" smtClean="0"/>
              <a:t>wordID </a:t>
            </a:r>
            <a:r>
              <a:rPr lang="ko-KR" altLang="en-US" smtClean="0"/>
              <a:t>로 변환</a:t>
            </a:r>
            <a:r>
              <a:rPr lang="en-US" altLang="ko-KR" smtClean="0"/>
              <a:t>-Lexicon(</a:t>
            </a:r>
            <a:r>
              <a:rPr lang="ko-KR" altLang="en-US" smtClean="0"/>
              <a:t>용어집</a:t>
            </a:r>
            <a:r>
              <a:rPr lang="en-US" altLang="ko-KR" smtClean="0"/>
              <a:t>)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단어 정보의 인덱스</a:t>
            </a:r>
            <a:r>
              <a:rPr lang="en-US" altLang="ko-KR" smtClean="0"/>
              <a:t>(</a:t>
            </a:r>
            <a:r>
              <a:rPr lang="ko-KR" altLang="en-US" smtClean="0"/>
              <a:t>인덱스 생성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2780928"/>
            <a:ext cx="309634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smtClean="0"/>
              <a:t>벚꽃나무학교</a:t>
            </a:r>
            <a:endParaRPr lang="en-US" altLang="ko-KR" sz="1400" smtClean="0"/>
          </a:p>
          <a:p>
            <a:pPr algn="ctr"/>
            <a:endParaRPr lang="en-US" altLang="ko-KR" sz="1400"/>
          </a:p>
          <a:p>
            <a:pPr algn="ctr"/>
            <a:r>
              <a:rPr lang="ko-KR" altLang="en-US" sz="1400" smtClean="0"/>
              <a:t>우리의 학교에서는</a:t>
            </a:r>
            <a:r>
              <a:rPr lang="en-US" altLang="ko-KR" sz="1400" smtClean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5" y="5030306"/>
            <a:ext cx="309634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301 101</a:t>
            </a:r>
          </a:p>
          <a:p>
            <a:pPr algn="ctr"/>
            <a:r>
              <a:rPr lang="en-US" altLang="ko-KR" sz="1400" smtClean="0"/>
              <a:t>102 201 101 202 …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2411760" y="3861048"/>
            <a:ext cx="504056" cy="72008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01587"/>
              </p:ext>
            </p:extLst>
          </p:nvPr>
        </p:nvGraphicFramePr>
        <p:xfrm>
          <a:off x="5436096" y="2419092"/>
          <a:ext cx="2903984" cy="3098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992"/>
                <a:gridCol w="1451992"/>
              </a:tblGrid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단어</a:t>
                      </a: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wordID</a:t>
                      </a:r>
                      <a:endParaRPr lang="ko-KR" altLang="en-US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학교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101</a:t>
                      </a:r>
                      <a:endParaRPr lang="ko-KR" altLang="en-US"/>
                    </a:p>
                  </a:txBody>
                  <a:tcPr anchor="ctr"/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우리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102</a:t>
                      </a:r>
                      <a:endParaRPr lang="ko-KR" altLang="en-US"/>
                    </a:p>
                  </a:txBody>
                  <a:tcPr anchor="ctr"/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</a:t>
                      </a:r>
                      <a:endParaRPr lang="ko-KR" altLang="en-US"/>
                    </a:p>
                  </a:txBody>
                  <a:tcPr anchor="ctr"/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에서는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202</a:t>
                      </a:r>
                      <a:endParaRPr lang="ko-KR" altLang="en-US"/>
                    </a:p>
                  </a:txBody>
                  <a:tcPr anchor="ctr"/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벚꽃나무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301</a:t>
                      </a:r>
                      <a:endParaRPr lang="ko-KR" altLang="en-US"/>
                    </a:p>
                  </a:txBody>
                  <a:tcPr anchor="ctr"/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4499992" y="3284984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499992" y="4365104"/>
            <a:ext cx="576064" cy="665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6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웹페이지 내의 모든 단어 정보를 저장</a:t>
            </a:r>
            <a:endParaRPr lang="en-US" altLang="ko-KR" smtClean="0"/>
          </a:p>
          <a:p>
            <a:pPr lvl="1"/>
            <a:r>
              <a:rPr lang="en-US" altLang="ko-KR" smtClean="0"/>
              <a:t>docID : </a:t>
            </a:r>
            <a:r>
              <a:rPr lang="ko-KR" altLang="en-US" smtClean="0"/>
              <a:t>웹페이지 고유의 숫자</a:t>
            </a:r>
            <a:endParaRPr lang="en-US" altLang="ko-KR" smtClean="0"/>
          </a:p>
          <a:p>
            <a:pPr lvl="1"/>
            <a:r>
              <a:rPr lang="en-US" altLang="ko-KR" smtClean="0"/>
              <a:t>wordID : </a:t>
            </a:r>
            <a:r>
              <a:rPr lang="ko-KR" altLang="en-US" smtClean="0"/>
              <a:t>특정한 단어를 나타내는 숫자 값</a:t>
            </a:r>
            <a:endParaRPr lang="en-US" altLang="ko-KR" smtClean="0"/>
          </a:p>
          <a:p>
            <a:pPr lvl="1"/>
            <a:r>
              <a:rPr lang="ko-KR" altLang="en-US" smtClean="0"/>
              <a:t>위치 </a:t>
            </a:r>
            <a:r>
              <a:rPr lang="en-US" altLang="ko-KR" smtClean="0"/>
              <a:t>: </a:t>
            </a:r>
            <a:r>
              <a:rPr lang="ko-KR" altLang="en-US" smtClean="0"/>
              <a:t>웹페이지 내에서의 단어 위치</a:t>
            </a:r>
            <a:endParaRPr lang="en-US" altLang="ko-KR" smtClean="0"/>
          </a:p>
          <a:p>
            <a:pPr lvl="1"/>
            <a:r>
              <a:rPr lang="ko-KR" altLang="en-US" smtClean="0"/>
              <a:t>크기 </a:t>
            </a:r>
            <a:r>
              <a:rPr lang="en-US" altLang="ko-KR" smtClean="0"/>
              <a:t>: </a:t>
            </a:r>
            <a:r>
              <a:rPr lang="ko-KR" altLang="en-US" smtClean="0"/>
              <a:t>웹페이지 내에서의 단어 크기</a:t>
            </a:r>
            <a:endParaRPr lang="en-US" altLang="ko-KR" smtClean="0"/>
          </a:p>
          <a:p>
            <a:pPr lvl="1"/>
            <a:r>
              <a:rPr lang="ko-KR" altLang="en-US" smtClean="0"/>
              <a:t>기타 </a:t>
            </a:r>
            <a:r>
              <a:rPr lang="en-US" altLang="ko-KR" smtClean="0"/>
              <a:t>: </a:t>
            </a:r>
            <a:r>
              <a:rPr lang="ko-KR" altLang="en-US" smtClean="0"/>
              <a:t>그 밖의 문자 서식에 관한 정보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단어 인덱스 생성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84099"/>
              </p:ext>
            </p:extLst>
          </p:nvPr>
        </p:nvGraphicFramePr>
        <p:xfrm>
          <a:off x="1259632" y="4221088"/>
          <a:ext cx="5904656" cy="2212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656184"/>
                <a:gridCol w="1080120"/>
                <a:gridCol w="1080120"/>
                <a:gridCol w="1080120"/>
              </a:tblGrid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docID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wordID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위치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크기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기타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301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4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단어 인덱스 생성 </a:t>
            </a:r>
            <a:r>
              <a:rPr lang="en-US" altLang="ko-KR" smtClean="0"/>
              <a:t>- Barrels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07186"/>
              </p:ext>
            </p:extLst>
          </p:nvPr>
        </p:nvGraphicFramePr>
        <p:xfrm>
          <a:off x="323528" y="1484784"/>
          <a:ext cx="2664296" cy="2212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656184"/>
              </a:tblGrid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docID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wordID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301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위치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크기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기타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99911"/>
              </p:ext>
            </p:extLst>
          </p:nvPr>
        </p:nvGraphicFramePr>
        <p:xfrm>
          <a:off x="5868144" y="1484784"/>
          <a:ext cx="2664296" cy="2212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656184"/>
              </a:tblGrid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docID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wordID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위치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크기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4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기타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…</a:t>
                      </a:r>
                      <a:endParaRPr lang="ko-KR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타원 3"/>
          <p:cNvSpPr/>
          <p:nvPr/>
        </p:nvSpPr>
        <p:spPr>
          <a:xfrm>
            <a:off x="1547664" y="4581128"/>
            <a:ext cx="165618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Barrels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635896" y="4581128"/>
            <a:ext cx="165618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Barrels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796136" y="4581128"/>
            <a:ext cx="1656184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Barrels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19872" y="2060848"/>
            <a:ext cx="2156360" cy="923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 algn="ctr">
              <a:buAutoNum type="arabicPlain" startAt="301"/>
            </a:pPr>
            <a:r>
              <a:rPr lang="en-US" altLang="ko-KR" smtClean="0"/>
              <a:t>  101</a:t>
            </a:r>
          </a:p>
          <a:p>
            <a:pPr marL="342900" indent="-342900" algn="ctr">
              <a:buAutoNum type="arabicPlain" startAt="301"/>
            </a:pPr>
            <a:endParaRPr lang="en-US" altLang="ko-KR" smtClean="0"/>
          </a:p>
          <a:p>
            <a:pPr algn="ctr"/>
            <a:r>
              <a:rPr lang="en-US" altLang="ko-KR" smtClean="0"/>
              <a:t>102 201 101 202</a:t>
            </a:r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4283968" y="3861048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2531484">
            <a:off x="3023828" y="3861048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 rot="19049970">
            <a:off x="5457139" y="3844675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/>
          <p:nvPr/>
        </p:nvCxnSpPr>
        <p:spPr>
          <a:xfrm rot="5400000">
            <a:off x="2051721" y="2420888"/>
            <a:ext cx="2448272" cy="1440161"/>
          </a:xfrm>
          <a:prstGeom prst="curvedConnector3">
            <a:avLst>
              <a:gd name="adj1" fmla="val -809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/>
          <p:nvPr/>
        </p:nvCxnSpPr>
        <p:spPr>
          <a:xfrm rot="16200000" flipH="1">
            <a:off x="4462474" y="2314390"/>
            <a:ext cx="2343289" cy="1836204"/>
          </a:xfrm>
          <a:prstGeom prst="curvedConnector3">
            <a:avLst>
              <a:gd name="adj1" fmla="val -1503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10037" y="581996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300~399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895162" y="5805264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200~299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21338" y="573325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100~199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7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1707</TotalTime>
  <Words>702</Words>
  <Application>Microsoft Office PowerPoint</Application>
  <PresentationFormat>화면 슬라이드 쇼(4:3)</PresentationFormat>
  <Paragraphs>307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광장</vt:lpstr>
      <vt:lpstr>구글의 검색 시스템 (출처 : 구글을 지탱하는 기술)</vt:lpstr>
      <vt:lpstr>검색 엔진 기본 구조</vt:lpstr>
      <vt:lpstr>검색서버의 역할</vt:lpstr>
      <vt:lpstr>검색 백엔드의 역할</vt:lpstr>
      <vt:lpstr>인덱스의 역할</vt:lpstr>
      <vt:lpstr>웹페이지 구조 해석(인덱스 생성)</vt:lpstr>
      <vt:lpstr>단어 정보의 인덱스(인덱스 생성)</vt:lpstr>
      <vt:lpstr>단어 인덱스 생성</vt:lpstr>
      <vt:lpstr>단어 인덱스 생성 - Barrels</vt:lpstr>
      <vt:lpstr>단어 인덱스 생성 - Barrels</vt:lpstr>
      <vt:lpstr>역 인덱스 생성</vt:lpstr>
      <vt:lpstr>초기 구글의 전체 모습</vt:lpstr>
      <vt:lpstr>새로운 웹 검색 절치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tinyos</dc:creator>
  <cp:lastModifiedBy>tinyos</cp:lastModifiedBy>
  <cp:revision>45</cp:revision>
  <dcterms:created xsi:type="dcterms:W3CDTF">2015-08-31T05:18:58Z</dcterms:created>
  <dcterms:modified xsi:type="dcterms:W3CDTF">2015-09-05T04:09:02Z</dcterms:modified>
</cp:coreProperties>
</file>