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2" r:id="rId4"/>
    <p:sldId id="269" r:id="rId5"/>
    <p:sldId id="263" r:id="rId6"/>
    <p:sldId id="270" r:id="rId7"/>
    <p:sldId id="273" r:id="rId8"/>
    <p:sldId id="272" r:id="rId9"/>
    <p:sldId id="27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1FBC8E-F3DC-45D4-9B10-84B9C388876B}" type="datetimeFigureOut">
              <a:rPr lang="ko-KR" altLang="en-US" smtClean="0"/>
              <a:t>2015. 11. 5.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1FBC8E-F3DC-45D4-9B10-84B9C388876B}" type="datetimeFigureOut">
              <a:rPr lang="ko-KR" altLang="en-US" smtClean="0"/>
              <a:t>2015. 11. 5.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61FBC8E-F3DC-45D4-9B10-84B9C388876B}" type="datetimeFigureOut">
              <a:rPr lang="ko-KR" altLang="en-US" smtClean="0"/>
              <a:t>2015. 11. 5.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 anchor="ctr"/>
          <a:lstStyle/>
          <a:p>
            <a:pPr algn="ctr"/>
            <a:r>
              <a:rPr lang="en-US" altLang="ko-KR" smtClean="0"/>
              <a:t> Hbase &amp; OpenTSDB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00506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2015. </a:t>
            </a:r>
            <a:r>
              <a:rPr lang="en-US" altLang="ko-KR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11.05</a:t>
            </a:r>
            <a:endParaRPr lang="en-US" altLang="ko-KR" sz="24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  <a:p>
            <a:pPr algn="ctr"/>
            <a:endParaRPr lang="en-US" altLang="ko-KR" sz="24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  <a:p>
            <a:pPr algn="ctr"/>
            <a:r>
              <a:rPr lang="ko-KR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고 원 식</a:t>
            </a: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84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Row </a:t>
            </a:r>
            <a:r>
              <a:rPr lang="ko-KR" altLang="en-US" sz="2000" smtClean="0"/>
              <a:t>기반 </a:t>
            </a:r>
            <a:r>
              <a:rPr lang="en-US" altLang="ko-KR" sz="2000" smtClean="0"/>
              <a:t>DBMS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Column </a:t>
            </a:r>
            <a:r>
              <a:rPr lang="ko-KR" altLang="en-US" sz="2000" smtClean="0"/>
              <a:t>기반 </a:t>
            </a:r>
            <a:r>
              <a:rPr lang="en-US" altLang="ko-KR" sz="2000" smtClean="0"/>
              <a:t>DBMS </a:t>
            </a:r>
            <a:r>
              <a:rPr lang="ko-KR" altLang="en-US" sz="2000" smtClean="0"/>
              <a:t>비교</a:t>
            </a:r>
            <a:endParaRPr lang="en-US" altLang="ko-KR" sz="2000" smtClean="0"/>
          </a:p>
          <a:p>
            <a:endParaRPr lang="en-US" altLang="ko-KR" sz="200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Hbase : Column Oriented DatBase</a:t>
            </a:r>
            <a:endParaRPr lang="ko-KR" altLang="en-US" sz="36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99070"/>
              </p:ext>
            </p:extLst>
          </p:nvPr>
        </p:nvGraphicFramePr>
        <p:xfrm>
          <a:off x="1259632" y="2060848"/>
          <a:ext cx="2736304" cy="25202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6908"/>
                <a:gridCol w="1669396"/>
              </a:tblGrid>
              <a:tr h="280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0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0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급여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0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전화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02-123-4567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0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80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임꺽정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80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급여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80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전화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02-789-1234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8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146070"/>
              </p:ext>
            </p:extLst>
          </p:nvPr>
        </p:nvGraphicFramePr>
        <p:xfrm>
          <a:off x="5364088" y="2060848"/>
          <a:ext cx="2736304" cy="2468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6908"/>
                <a:gridCol w="1669396"/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임꺽정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고준우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고유준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내용 개체 틀 1"/>
          <p:cNvSpPr txBox="1">
            <a:spLocks/>
          </p:cNvSpPr>
          <p:nvPr/>
        </p:nvSpPr>
        <p:spPr>
          <a:xfrm>
            <a:off x="323528" y="4797152"/>
            <a:ext cx="4250432" cy="114651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altLang="ko-KR" sz="1200" smtClean="0"/>
              <a:t>Row</a:t>
            </a:r>
            <a:r>
              <a:rPr lang="ko-KR" altLang="en-US" sz="1200" smtClean="0"/>
              <a:t> 단위로 데이터를 저장</a:t>
            </a:r>
            <a:endParaRPr lang="en-US" altLang="ko-KR" sz="1200" smtClean="0"/>
          </a:p>
          <a:p>
            <a:pPr lvl="1"/>
            <a:r>
              <a:rPr lang="ko-KR" altLang="en-US" sz="1200" smtClean="0"/>
              <a:t>하나의 디스크에 여러 레코드가 저장되는 구조</a:t>
            </a:r>
            <a:endParaRPr lang="en-US" altLang="ko-KR" sz="1200" smtClean="0"/>
          </a:p>
          <a:p>
            <a:pPr lvl="1"/>
            <a:r>
              <a:rPr lang="ko-KR" altLang="en-US" sz="1200" smtClean="0"/>
              <a:t>레코드 단위로 추가</a:t>
            </a:r>
            <a:r>
              <a:rPr lang="en-US" altLang="ko-KR" sz="1200" smtClean="0"/>
              <a:t>, </a:t>
            </a:r>
            <a:r>
              <a:rPr lang="ko-KR" altLang="en-US" sz="1200" smtClean="0"/>
              <a:t>수정</a:t>
            </a:r>
            <a:r>
              <a:rPr lang="en-US" altLang="ko-KR" sz="1200" smtClean="0"/>
              <a:t>, </a:t>
            </a:r>
            <a:r>
              <a:rPr lang="ko-KR" altLang="en-US" sz="1200" smtClean="0"/>
              <a:t>삭제에 적합</a:t>
            </a:r>
            <a:endParaRPr lang="en-US" altLang="ko-KR" sz="1200" smtClean="0"/>
          </a:p>
          <a:p>
            <a:pPr lvl="1"/>
            <a:r>
              <a:rPr lang="ko-KR" altLang="en-US" sz="1200" smtClean="0"/>
              <a:t>레코드는 중복이 없이 고유하므로 압축효율이 상대적으로 낮음</a:t>
            </a:r>
            <a:endParaRPr lang="ko-KR" altLang="en-US" sz="1200"/>
          </a:p>
        </p:txBody>
      </p:sp>
      <p:sp>
        <p:nvSpPr>
          <p:cNvPr id="11" name="내용 개체 틀 1"/>
          <p:cNvSpPr txBox="1">
            <a:spLocks/>
          </p:cNvSpPr>
          <p:nvPr/>
        </p:nvSpPr>
        <p:spPr>
          <a:xfrm>
            <a:off x="4499992" y="4797151"/>
            <a:ext cx="4680520" cy="1146515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ko-KR" altLang="en-US" sz="1200" smtClean="0"/>
              <a:t>컬럼 단위로 데이터를 저장</a:t>
            </a:r>
            <a:endParaRPr lang="en-US" altLang="ko-KR" sz="1200"/>
          </a:p>
          <a:p>
            <a:pPr lvl="1"/>
            <a:r>
              <a:rPr lang="ko-KR" altLang="en-US" sz="1200" smtClean="0"/>
              <a:t>컬럼별로 파일이 생성되고 디스크 페이지에는 동일한 컬럼 값들이 연속됨</a:t>
            </a:r>
            <a:endParaRPr lang="en-US" altLang="ko-KR" sz="1200"/>
          </a:p>
          <a:p>
            <a:pPr lvl="1"/>
            <a:r>
              <a:rPr lang="ko-KR" altLang="en-US" sz="1200" smtClean="0"/>
              <a:t>동일한 컬럼에 대해 대량으로 데이터를 처리할때 적합</a:t>
            </a:r>
            <a:endParaRPr lang="en-US" altLang="ko-KR" sz="1200" smtClean="0"/>
          </a:p>
          <a:p>
            <a:pPr lvl="1"/>
            <a:r>
              <a:rPr lang="ko-KR" altLang="en-US" sz="1200" smtClean="0"/>
              <a:t>컬럼값마다 중복된 값이 많으므로 압축 효율이 매우 높음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15916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230425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ko-KR" altLang="en-US" sz="2000" smtClean="0"/>
              <a:t>직렬화 형태로 입력</a:t>
            </a:r>
            <a:endParaRPr lang="en-US" altLang="ko-KR" sz="2000"/>
          </a:p>
          <a:p>
            <a:pPr lvl="1"/>
            <a:r>
              <a:rPr lang="ko-KR" altLang="en-US" sz="1600" smtClean="0"/>
              <a:t>시스템 내부적으로 </a:t>
            </a:r>
            <a:r>
              <a:rPr lang="en-US" altLang="ko-KR" sz="1600" smtClean="0"/>
              <a:t>Row</a:t>
            </a:r>
            <a:r>
              <a:rPr lang="ko-KR" altLang="en-US" sz="1600" smtClean="0"/>
              <a:t> </a:t>
            </a:r>
            <a:r>
              <a:rPr lang="en-US" altLang="ko-KR" sz="1600" smtClean="0"/>
              <a:t>ID</a:t>
            </a:r>
            <a:r>
              <a:rPr lang="ko-KR" altLang="en-US" sz="1600" smtClean="0"/>
              <a:t>를 생성해서 저장</a:t>
            </a:r>
            <a:endParaRPr lang="en-US" altLang="ko-KR" sz="1600" smtClean="0"/>
          </a:p>
          <a:p>
            <a:pPr lvl="1"/>
            <a:endParaRPr lang="en-US" altLang="ko-KR" sz="1600"/>
          </a:p>
          <a:p>
            <a:pPr lvl="1"/>
            <a:r>
              <a:rPr lang="en-US" altLang="ko-KR" sz="1600" smtClean="0"/>
              <a:t>Row</a:t>
            </a:r>
            <a:r>
              <a:rPr lang="ko-KR" altLang="en-US" sz="1600" smtClean="0"/>
              <a:t> 기반 시스템은 전체 데이터를 한꺼번에 처리하는 방식이라서 성능상 효율적이지 못함</a:t>
            </a:r>
            <a:r>
              <a:rPr lang="en-US" altLang="ko-KR" sz="1600" smtClean="0"/>
              <a:t>.</a:t>
            </a:r>
          </a:p>
          <a:p>
            <a:pPr lvl="1"/>
            <a:r>
              <a:rPr lang="ko-KR" altLang="en-US" sz="1600" smtClean="0"/>
              <a:t>예를들어 </a:t>
            </a:r>
            <a:r>
              <a:rPr lang="en-US" altLang="ko-KR" sz="1600" smtClean="0"/>
              <a:t>2000</a:t>
            </a:r>
            <a:r>
              <a:rPr lang="ko-KR" altLang="en-US" sz="1600" smtClean="0"/>
              <a:t>부터 </a:t>
            </a:r>
            <a:r>
              <a:rPr lang="en-US" altLang="ko-KR" sz="1600" smtClean="0"/>
              <a:t>5000 </a:t>
            </a:r>
            <a:r>
              <a:rPr lang="ko-KR" altLang="en-US" sz="1600" smtClean="0"/>
              <a:t>사이의 급여를 조회하는 경우에 해당 </a:t>
            </a:r>
            <a:r>
              <a:rPr lang="en-US" altLang="ko-KR" sz="1600" smtClean="0"/>
              <a:t>DBMS</a:t>
            </a:r>
            <a:r>
              <a:rPr lang="ko-KR" altLang="en-US" sz="1600" smtClean="0"/>
              <a:t>는 전체 데이터를 읽어 내려가야 함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pPr marL="109728" indent="0">
              <a:buNone/>
            </a:pPr>
            <a:endParaRPr lang="en-US" altLang="ko-KR" sz="200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데이터 저장</a:t>
            </a:r>
            <a:r>
              <a:rPr lang="en-US" altLang="ko-KR" smtClean="0"/>
              <a:t>(Row</a:t>
            </a:r>
            <a:r>
              <a:rPr lang="ko-KR" altLang="en-US" smtClean="0"/>
              <a:t> 기반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4719" y="3616216"/>
            <a:ext cx="818374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001: 1001,</a:t>
            </a:r>
            <a:r>
              <a:rPr lang="ko-KR" altLang="en-US" sz="1600" smtClean="0"/>
              <a:t>홍길동</a:t>
            </a:r>
            <a:r>
              <a:rPr lang="en-US" altLang="ko-KR" sz="1600" smtClean="0"/>
              <a:t>,1000,02-123-4567; 002: 1002,</a:t>
            </a:r>
            <a:r>
              <a:rPr lang="ko-KR" altLang="en-US" sz="1600" smtClean="0"/>
              <a:t>임꺽정</a:t>
            </a:r>
            <a:r>
              <a:rPr lang="en-US" altLang="ko-KR" sz="1600" smtClean="0"/>
              <a:t>,2000,02-789-1234;</a:t>
            </a:r>
          </a:p>
          <a:p>
            <a:r>
              <a:rPr lang="en-US" altLang="ko-KR" sz="1600" smtClean="0"/>
              <a:t>003: 1003,</a:t>
            </a:r>
            <a:r>
              <a:rPr lang="ko-KR" altLang="en-US" sz="1600" smtClean="0"/>
              <a:t>고준우</a:t>
            </a:r>
            <a:r>
              <a:rPr lang="en-US" altLang="ko-KR" sz="1600" smtClean="0"/>
              <a:t>,1000,031-123-4567; 004: 1004,</a:t>
            </a:r>
            <a:r>
              <a:rPr lang="ko-KR" altLang="en-US" sz="1600" smtClean="0"/>
              <a:t>고유준</a:t>
            </a:r>
            <a:r>
              <a:rPr lang="en-US" altLang="ko-KR" sz="1600" smtClean="0"/>
              <a:t>,3000,031-789-1234; </a:t>
            </a:r>
            <a:endParaRPr lang="ko-KR" altLang="en-US" sz="160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078536"/>
              </p:ext>
            </p:extLst>
          </p:nvPr>
        </p:nvGraphicFramePr>
        <p:xfrm>
          <a:off x="1115616" y="1430784"/>
          <a:ext cx="71287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98"/>
                <a:gridCol w="1782198"/>
                <a:gridCol w="1782198"/>
                <a:gridCol w="178219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/>
                        <a:t>사번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/>
                        <a:t>이름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/>
                        <a:t>급여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/>
                        <a:t>전화번호</a:t>
                      </a:r>
                      <a:endParaRPr lang="ko-KR" altLang="en-US" sz="1600" b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1001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/>
                        <a:t>홍길동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1000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02-123-4567</a:t>
                      </a:r>
                      <a:endParaRPr lang="ko-KR" altLang="en-US" sz="1600" b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1002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/>
                        <a:t>임꺽정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2000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02-789-1234</a:t>
                      </a:r>
                      <a:endParaRPr lang="ko-KR" altLang="en-US" sz="1600" b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1003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/>
                        <a:t>고준우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1000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031-123-4567</a:t>
                      </a:r>
                      <a:endParaRPr lang="ko-KR" altLang="en-US" sz="1600" b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1004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/>
                        <a:t>고유준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3000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031-789-1234</a:t>
                      </a:r>
                      <a:endParaRPr lang="ko-KR" altLang="en-US" sz="1600" b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2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922107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급여가 </a:t>
            </a:r>
            <a:r>
              <a:rPr lang="en-US" altLang="ko-KR" sz="2000" smtClean="0"/>
              <a:t>1000</a:t>
            </a:r>
            <a:r>
              <a:rPr lang="ko-KR" altLang="en-US" sz="2000" smtClean="0"/>
              <a:t>원인 사람을 조회하라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Index(key) </a:t>
            </a:r>
            <a:r>
              <a:rPr lang="ko-KR" altLang="en-US" sz="1800" smtClean="0"/>
              <a:t>값에 의해 쉽게 조회 가능</a:t>
            </a:r>
            <a:endParaRPr lang="ko-KR" altLang="en-US" sz="1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저장</a:t>
            </a:r>
            <a:r>
              <a:rPr lang="en-US" altLang="ko-KR" smtClean="0"/>
              <a:t>(Column </a:t>
            </a:r>
            <a:r>
              <a:rPr lang="ko-KR" altLang="en-US" smtClean="0"/>
              <a:t>기반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95440"/>
              </p:ext>
            </p:extLst>
          </p:nvPr>
        </p:nvGraphicFramePr>
        <p:xfrm>
          <a:off x="971600" y="1556792"/>
          <a:ext cx="71287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98"/>
                <a:gridCol w="1782198"/>
                <a:gridCol w="1782198"/>
                <a:gridCol w="178219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/>
                        <a:t>사번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/>
                        <a:t>이름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/>
                        <a:t>급여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/>
                        <a:t>전화번호</a:t>
                      </a:r>
                      <a:endParaRPr lang="ko-KR" altLang="en-US" sz="1600" b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1001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/>
                        <a:t>홍길동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1000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02-123-4567</a:t>
                      </a:r>
                      <a:endParaRPr lang="ko-KR" altLang="en-US" sz="1600" b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1002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/>
                        <a:t>임꺽정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2000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02-789-1234</a:t>
                      </a:r>
                      <a:endParaRPr lang="ko-KR" altLang="en-US" sz="1600" b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1003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/>
                        <a:t>고준우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1000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031-123-4567</a:t>
                      </a:r>
                      <a:endParaRPr lang="ko-KR" altLang="en-US" sz="1600" b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1004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/>
                        <a:t>고유준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3000</a:t>
                      </a:r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/>
                        <a:t>031-789-1234</a:t>
                      </a:r>
                      <a:endParaRPr lang="ko-KR" altLang="en-US" sz="1600" b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7597" y="3791942"/>
            <a:ext cx="8386891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001: 1001; 002:1002; 003:1003; 004:1004;</a:t>
            </a:r>
          </a:p>
          <a:p>
            <a:r>
              <a:rPr lang="en-US" altLang="ko-KR" sz="1600" smtClean="0"/>
              <a:t>001: </a:t>
            </a:r>
            <a:r>
              <a:rPr lang="ko-KR" altLang="en-US" sz="1600" smtClean="0"/>
              <a:t>홍길동</a:t>
            </a:r>
            <a:r>
              <a:rPr lang="en-US" altLang="ko-KR" sz="1600" smtClean="0"/>
              <a:t>; </a:t>
            </a:r>
            <a:r>
              <a:rPr lang="en-US" altLang="ko-KR" sz="1600"/>
              <a:t>002</a:t>
            </a:r>
            <a:r>
              <a:rPr lang="en-US" altLang="ko-KR" sz="1600" smtClean="0"/>
              <a:t>:</a:t>
            </a:r>
            <a:r>
              <a:rPr lang="ko-KR" altLang="en-US" sz="1600" smtClean="0"/>
              <a:t>임꺽정</a:t>
            </a:r>
            <a:r>
              <a:rPr lang="en-US" altLang="ko-KR" sz="1600" smtClean="0"/>
              <a:t>; </a:t>
            </a:r>
            <a:r>
              <a:rPr lang="en-US" altLang="ko-KR" sz="1600"/>
              <a:t>003</a:t>
            </a:r>
            <a:r>
              <a:rPr lang="en-US" altLang="ko-KR" sz="1600" smtClean="0"/>
              <a:t>:</a:t>
            </a:r>
            <a:r>
              <a:rPr lang="ko-KR" altLang="en-US" sz="1600" smtClean="0"/>
              <a:t>고준</a:t>
            </a:r>
            <a:r>
              <a:rPr lang="ko-KR" altLang="en-US" sz="1600"/>
              <a:t>우</a:t>
            </a:r>
            <a:r>
              <a:rPr lang="en-US" altLang="ko-KR" sz="1600" smtClean="0"/>
              <a:t>; 004: </a:t>
            </a:r>
            <a:r>
              <a:rPr lang="ko-KR" altLang="en-US" sz="1600" smtClean="0"/>
              <a:t>고유</a:t>
            </a:r>
            <a:r>
              <a:rPr lang="ko-KR" altLang="en-US" sz="1600"/>
              <a:t>준</a:t>
            </a:r>
            <a:r>
              <a:rPr lang="en-US" altLang="ko-KR" sz="1600" smtClean="0"/>
              <a:t>;</a:t>
            </a:r>
          </a:p>
          <a:p>
            <a:r>
              <a:rPr lang="en-US" altLang="ko-KR" sz="1600"/>
              <a:t>001</a:t>
            </a:r>
            <a:r>
              <a:rPr lang="en-US" altLang="ko-KR" sz="1600"/>
              <a:t>: </a:t>
            </a:r>
            <a:r>
              <a:rPr lang="en-US" altLang="ko-KR" sz="1600" smtClean="0"/>
              <a:t>1000; 002:2000; 003:1000; 004:3000;</a:t>
            </a:r>
          </a:p>
          <a:p>
            <a:r>
              <a:rPr lang="en-US" altLang="ko-KR" sz="1600"/>
              <a:t>001</a:t>
            </a:r>
            <a:r>
              <a:rPr lang="en-US" altLang="ko-KR" sz="1600"/>
              <a:t>: </a:t>
            </a:r>
            <a:r>
              <a:rPr lang="en-US" altLang="ko-KR" sz="1600" smtClean="0"/>
              <a:t>02-123-4567; 002:02-789-1234; 003:031-123-4567; 004:031-789-1234;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9393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7571184" cy="410791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smtClean="0"/>
              <a:t>Row </a:t>
            </a:r>
            <a:r>
              <a:rPr lang="ko-KR" altLang="en-US" sz="2000" smtClean="0"/>
              <a:t>기반 </a:t>
            </a:r>
            <a:r>
              <a:rPr lang="en-US" altLang="ko-KR" sz="2000" smtClean="0"/>
              <a:t>DBMS</a:t>
            </a:r>
          </a:p>
          <a:p>
            <a:endParaRPr lang="en-US" altLang="ko-KR" sz="2000" smtClean="0"/>
          </a:p>
          <a:p>
            <a:pPr lvl="1"/>
            <a:r>
              <a:rPr lang="en-US" altLang="ko-KR" sz="1600" smtClean="0"/>
              <a:t>OLTP(Online Realtime Transaction Processing)</a:t>
            </a:r>
            <a:r>
              <a:rPr lang="en-US" altLang="ko-KR" sz="1600"/>
              <a:t> </a:t>
            </a:r>
            <a:r>
              <a:rPr lang="ko-KR" altLang="en-US" sz="1600" smtClean="0"/>
              <a:t>업무에 적합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은행의 입출금 거래와 같이 단순한 거래가 많고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동시 다발적으로 발생하는 업무인 경우에 적용</a:t>
            </a:r>
            <a:endParaRPr lang="en-US" altLang="ko-KR" sz="1600" smtClean="0"/>
          </a:p>
          <a:p>
            <a:pPr lvl="1"/>
            <a:endParaRPr lang="en-US" altLang="ko-KR" sz="1600" smtClean="0"/>
          </a:p>
          <a:p>
            <a:pPr lvl="1"/>
            <a:endParaRPr lang="en-US" altLang="ko-KR" sz="1600"/>
          </a:p>
          <a:p>
            <a:r>
              <a:rPr lang="en-US" altLang="ko-KR" sz="2000" smtClean="0"/>
              <a:t>Column </a:t>
            </a:r>
            <a:r>
              <a:rPr lang="ko-KR" altLang="en-US" sz="2000" smtClean="0"/>
              <a:t>기반 </a:t>
            </a:r>
            <a:r>
              <a:rPr lang="en-US" altLang="ko-KR" sz="2000" smtClean="0"/>
              <a:t>DBMS</a:t>
            </a:r>
          </a:p>
          <a:p>
            <a:endParaRPr lang="en-US" altLang="ko-KR" sz="2000" smtClean="0"/>
          </a:p>
          <a:p>
            <a:pPr lvl="1"/>
            <a:r>
              <a:rPr lang="en-US" altLang="ko-KR" sz="1600" smtClean="0"/>
              <a:t>OLAP(OnLine</a:t>
            </a:r>
            <a:r>
              <a:rPr lang="ko-KR" altLang="en-US" sz="1600"/>
              <a:t> </a:t>
            </a:r>
            <a:r>
              <a:rPr lang="en-US" altLang="ko-KR" sz="1600" smtClean="0"/>
              <a:t>Analytical</a:t>
            </a:r>
            <a:r>
              <a:rPr lang="ko-KR" altLang="en-US" sz="1600"/>
              <a:t> </a:t>
            </a:r>
            <a:r>
              <a:rPr lang="en-US" altLang="ko-KR" sz="1600" smtClean="0"/>
              <a:t>Processing) </a:t>
            </a:r>
            <a:r>
              <a:rPr lang="ko-KR" altLang="en-US" sz="1600" smtClean="0"/>
              <a:t>업무에 적합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정보 </a:t>
            </a:r>
            <a:r>
              <a:rPr lang="ko-KR" altLang="en-US" sz="1600"/>
              <a:t>위주의 분석 </a:t>
            </a:r>
            <a:r>
              <a:rPr lang="ko-KR" altLang="en-US" sz="1600"/>
              <a:t>처리를 </a:t>
            </a:r>
            <a:r>
              <a:rPr lang="ko-KR" altLang="en-US" sz="1600" smtClean="0"/>
              <a:t>의미</a:t>
            </a:r>
            <a:endParaRPr lang="en-US" altLang="ko-KR" sz="1600" smtClean="0"/>
          </a:p>
          <a:p>
            <a:pPr lvl="1"/>
            <a:endParaRPr lang="en-US" altLang="ko-KR" sz="1600" smtClean="0"/>
          </a:p>
          <a:p>
            <a:pPr lvl="1"/>
            <a:r>
              <a:rPr lang="ko-KR" altLang="en-US" sz="1600" smtClean="0"/>
              <a:t>다양한 비즈니스 관점에서 </a:t>
            </a:r>
            <a:r>
              <a:rPr lang="ko-KR" altLang="en-US" sz="1600"/>
              <a:t>쉽고 </a:t>
            </a:r>
            <a:r>
              <a:rPr lang="ko-KR" altLang="en-US" sz="1600"/>
              <a:t>빠르게 </a:t>
            </a:r>
            <a:r>
              <a:rPr lang="ko-KR" altLang="en-US" sz="1600" smtClean="0"/>
              <a:t>다차원적인 데이터에 접근하여 의사 결정에 </a:t>
            </a:r>
            <a:r>
              <a:rPr lang="ko-KR" altLang="en-US" sz="1600"/>
              <a:t>활용할 수 있는 정보를 얻을 수 있게 해주는 </a:t>
            </a:r>
            <a:r>
              <a:rPr lang="ko-KR" altLang="en-US" sz="1600"/>
              <a:t>기술</a:t>
            </a:r>
            <a:r>
              <a:rPr lang="en-US" altLang="ko-KR" sz="1600" smtClean="0"/>
              <a:t>.</a:t>
            </a:r>
          </a:p>
          <a:p>
            <a:pPr lvl="1"/>
            <a:r>
              <a:rPr lang="en-US" altLang="ko-KR" sz="1600"/>
              <a:t> </a:t>
            </a:r>
            <a:endParaRPr lang="en-US" altLang="ko-KR" sz="1600"/>
          </a:p>
          <a:p>
            <a:pPr lvl="1"/>
            <a:r>
              <a:rPr lang="en-US" altLang="ko-KR" sz="1600" smtClean="0"/>
              <a:t>OLTP</a:t>
            </a:r>
            <a:r>
              <a:rPr lang="ko-KR" altLang="en-US" sz="1600"/>
              <a:t>에서 처리된</a:t>
            </a:r>
            <a:r>
              <a:rPr lang="ko-KR" altLang="en-US" sz="1600"/>
              <a:t> </a:t>
            </a:r>
            <a:r>
              <a:rPr lang="ko-KR" altLang="en-US" sz="1600" smtClean="0"/>
              <a:t>트랜잭션 데이터를분석해 </a:t>
            </a:r>
            <a:r>
              <a:rPr lang="ko-KR" altLang="en-US" sz="1600"/>
              <a:t>제품의 판매 추이</a:t>
            </a:r>
            <a:r>
              <a:rPr lang="en-US" altLang="ko-KR" sz="1600"/>
              <a:t>, </a:t>
            </a:r>
            <a:r>
              <a:rPr lang="ko-KR" altLang="en-US" sz="1600"/>
              <a:t>구매 성향 파악</a:t>
            </a:r>
            <a:r>
              <a:rPr lang="en-US" altLang="ko-KR" sz="1600"/>
              <a:t>, </a:t>
            </a:r>
            <a:r>
              <a:rPr lang="ko-KR" altLang="en-US" sz="1600"/>
              <a:t>재무 회계 분석 등을 프로세싱하는 </a:t>
            </a:r>
            <a:r>
              <a:rPr lang="ko-KR" altLang="en-US" sz="1600"/>
              <a:t>것을 </a:t>
            </a:r>
            <a:r>
              <a:rPr lang="ko-KR" altLang="en-US" sz="1600" smtClean="0"/>
              <a:t>의미함</a:t>
            </a:r>
            <a:endParaRPr lang="en-US" altLang="ko-KR" sz="1600" smtClean="0"/>
          </a:p>
          <a:p>
            <a:pPr lvl="1"/>
            <a:endParaRPr lang="en-US" altLang="ko-KR" sz="16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80920" cy="1143000"/>
          </a:xfrm>
        </p:spPr>
        <p:txBody>
          <a:bodyPr>
            <a:normAutofit/>
          </a:bodyPr>
          <a:lstStyle/>
          <a:p>
            <a:r>
              <a:rPr lang="en-US" altLang="ko-KR" sz="3600" smtClean="0"/>
              <a:t>Examples </a:t>
            </a:r>
            <a:r>
              <a:rPr lang="en-US" altLang="ko-KR" sz="3600"/>
              <a:t>of BigData </a:t>
            </a:r>
            <a:r>
              <a:rPr lang="en-US" altLang="ko-KR" sz="3600" smtClean="0"/>
              <a:t>Business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7538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en-US" altLang="ko-KR" smtClean="0"/>
              <a:t>OpenTSDB</a:t>
            </a:r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24136"/>
            <a:ext cx="6552728" cy="3711420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989671"/>
            <a:ext cx="6552728" cy="182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Hbase </a:t>
            </a:r>
            <a:r>
              <a:rPr lang="ko-KR" altLang="en-US" smtClean="0"/>
              <a:t>위에서 동작하는 자바 응용 애플리케이션</a:t>
            </a:r>
            <a:endParaRPr lang="en-US" altLang="ko-KR" smtClean="0"/>
          </a:p>
          <a:p>
            <a:pPr lvl="1"/>
            <a:r>
              <a:rPr lang="en-US" altLang="ko-KR" smtClean="0"/>
              <a:t>2</a:t>
            </a:r>
            <a:r>
              <a:rPr lang="ko-KR" altLang="en-US" smtClean="0"/>
              <a:t>가지 테이블로 구성</a:t>
            </a:r>
            <a:endParaRPr lang="en-US" altLang="ko-KR" smtClean="0"/>
          </a:p>
          <a:p>
            <a:pPr lvl="2"/>
            <a:r>
              <a:rPr lang="en-US" altLang="ko-KR"/>
              <a:t>t</a:t>
            </a:r>
            <a:r>
              <a:rPr lang="en-US" altLang="ko-KR" smtClean="0"/>
              <a:t>sdb</a:t>
            </a:r>
          </a:p>
          <a:p>
            <a:pPr lvl="2"/>
            <a:r>
              <a:rPr lang="en-US" altLang="ko-KR"/>
              <a:t>t</a:t>
            </a:r>
            <a:r>
              <a:rPr lang="en-US" altLang="ko-KR" smtClean="0"/>
              <a:t>sdb-uid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en-US" altLang="ko-KR" smtClean="0"/>
              <a:t>OpenTSDB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12" y="3501008"/>
            <a:ext cx="7313540" cy="24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개의 컬럼 패밀리</a:t>
            </a:r>
            <a:endParaRPr lang="en-US" altLang="ko-KR" smtClean="0"/>
          </a:p>
          <a:p>
            <a:pPr lvl="1"/>
            <a:r>
              <a:rPr lang="en-US" altLang="ko-KR" sz="2000" smtClean="0"/>
              <a:t>name, id</a:t>
            </a:r>
            <a:r>
              <a:rPr lang="ko-KR" altLang="en-US" sz="2000" smtClean="0"/>
              <a:t>의 컬럼패밀리를 통해 매트릭</a:t>
            </a:r>
            <a:r>
              <a:rPr lang="en-US" altLang="ko-KR" sz="2000" smtClean="0"/>
              <a:t>, </a:t>
            </a:r>
            <a:r>
              <a:rPr lang="ko-KR" altLang="en-US" sz="2000" smtClean="0"/>
              <a:t>태그</a:t>
            </a:r>
            <a:r>
              <a:rPr lang="en-US" altLang="ko-KR" sz="2000" smtClean="0"/>
              <a:t>, </a:t>
            </a:r>
            <a:r>
              <a:rPr lang="ko-KR" altLang="en-US" sz="2000" smtClean="0"/>
              <a:t>태그 값을 저장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tsdb-uid </a:t>
            </a:r>
            <a:r>
              <a:rPr lang="ko-KR" altLang="en-US" smtClean="0"/>
              <a:t>테이블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20888"/>
            <a:ext cx="6408712" cy="415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RawKey </a:t>
            </a:r>
            <a:r>
              <a:rPr lang="ko-KR" altLang="en-US" sz="2000" smtClean="0"/>
              <a:t>값으로 </a:t>
            </a:r>
            <a:r>
              <a:rPr lang="en-US" altLang="ko-KR" sz="2000" smtClean="0"/>
              <a:t>tsdb-uid </a:t>
            </a:r>
            <a:r>
              <a:rPr lang="ko-KR" altLang="en-US" sz="2000" smtClean="0"/>
              <a:t>테이블에서 저장한 키 값의 조합으로 구성</a:t>
            </a:r>
            <a:endParaRPr lang="en-US" altLang="ko-KR" sz="2000" smtClean="0"/>
          </a:p>
          <a:p>
            <a:r>
              <a:rPr lang="en-US" altLang="ko-KR" sz="2000"/>
              <a:t>t</a:t>
            </a:r>
            <a:r>
              <a:rPr lang="en-US" altLang="ko-KR" sz="2000" smtClean="0"/>
              <a:t> </a:t>
            </a:r>
            <a:r>
              <a:rPr lang="ko-KR" altLang="en-US" sz="2000" smtClean="0"/>
              <a:t>컬럼패밀리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매번 입력되는 데이터를 새로운 키로 잡아 저장하는 것이 아니라 대표 시간의 차이를 늘리며 저장</a:t>
            </a:r>
            <a:endParaRPr lang="ko-KR" altLang="en-US" sz="1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en-US" altLang="ko-KR" smtClean="0"/>
              <a:t>tsdb </a:t>
            </a:r>
            <a:r>
              <a:rPr lang="ko-KR" altLang="en-US" smtClean="0"/>
              <a:t>테이블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68960"/>
            <a:ext cx="7200800" cy="33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2878</TotalTime>
  <Words>388</Words>
  <Application>Microsoft Office PowerPoint</Application>
  <PresentationFormat>화면 슬라이드 쇼(4:3)</PresentationFormat>
  <Paragraphs>133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광장</vt:lpstr>
      <vt:lpstr> Hbase &amp; OpenTSDB</vt:lpstr>
      <vt:lpstr>Hbase : Column Oriented DatBase</vt:lpstr>
      <vt:lpstr>데이터 저장(Row 기반)</vt:lpstr>
      <vt:lpstr>데이터 저장(Column 기반)</vt:lpstr>
      <vt:lpstr>Examples of BigData Business</vt:lpstr>
      <vt:lpstr> OpenTSDB</vt:lpstr>
      <vt:lpstr> OpenTSDB</vt:lpstr>
      <vt:lpstr>tsdb-uid 테이블</vt:lpstr>
      <vt:lpstr> tsdb 테이블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소개</dc:title>
  <dc:creator>tinyos</dc:creator>
  <cp:lastModifiedBy>tinyos</cp:lastModifiedBy>
  <cp:revision>41</cp:revision>
  <dcterms:created xsi:type="dcterms:W3CDTF">2015-09-03T14:37:12Z</dcterms:created>
  <dcterms:modified xsi:type="dcterms:W3CDTF">2015-11-05T19:24:08Z</dcterms:modified>
</cp:coreProperties>
</file>