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2015. 11. 12.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/users" TargetMode="External"/><Relationship Id="rId2" Type="http://schemas.openxmlformats.org/officeDocument/2006/relationships/hyperlink" Target="http://myweb/us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pPr algn="ctr"/>
            <a:r>
              <a:rPr lang="en-US" altLang="ko-KR" smtClean="0"/>
              <a:t> </a:t>
            </a:r>
            <a:r>
              <a:rPr lang="en-US" altLang="ko-KR" smtClean="0"/>
              <a:t>RESTful </a:t>
            </a:r>
            <a:r>
              <a:rPr lang="ko-KR" altLang="en-US" smtClean="0"/>
              <a:t>방식의 이해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050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2015.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11.13</a:t>
            </a:r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고 원 식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4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HTTP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JSON</a:t>
            </a:r>
            <a:r>
              <a:rPr lang="ko-KR" altLang="en-US" sz="2400" smtClean="0"/>
              <a:t>을 함께 사용하여 </a:t>
            </a:r>
            <a:r>
              <a:rPr lang="en-US" altLang="ko-KR" sz="2400" smtClean="0"/>
              <a:t>Open API </a:t>
            </a:r>
            <a:r>
              <a:rPr lang="ko-KR" altLang="en-US" sz="2400" smtClean="0"/>
              <a:t>구현 방법의 주류를 이루고 있음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대부분의 </a:t>
            </a:r>
            <a:r>
              <a:rPr lang="en-US" altLang="ko-KR" sz="2400" smtClean="0"/>
              <a:t>Open API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REST </a:t>
            </a:r>
            <a:r>
              <a:rPr lang="ko-KR" altLang="en-US" sz="2400" smtClean="0"/>
              <a:t>아키텍처를 기반으로 설계 및 구현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REST </a:t>
            </a:r>
            <a:r>
              <a:rPr lang="ko-KR" altLang="en-US" sz="2400" smtClean="0"/>
              <a:t>원리를 따르는 시스템을 </a:t>
            </a:r>
            <a:r>
              <a:rPr lang="en-US" altLang="ko-KR" sz="2400" smtClean="0"/>
              <a:t>Restful </a:t>
            </a:r>
            <a:r>
              <a:rPr lang="ko-KR" altLang="en-US" sz="2400" smtClean="0"/>
              <a:t>이라고 지칭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REST</a:t>
            </a:r>
            <a:r>
              <a:rPr lang="ko-KR" altLang="en-US" sz="2400" smtClean="0"/>
              <a:t>는 크게 리소스</a:t>
            </a:r>
            <a:r>
              <a:rPr lang="en-US" altLang="ko-KR" sz="2400" smtClean="0"/>
              <a:t>, </a:t>
            </a:r>
            <a:r>
              <a:rPr lang="ko-KR" altLang="en-US" sz="2400" smtClean="0"/>
              <a:t>메소드</a:t>
            </a:r>
            <a:r>
              <a:rPr lang="en-US" altLang="ko-KR" sz="2400" smtClean="0"/>
              <a:t>, </a:t>
            </a:r>
            <a:r>
              <a:rPr lang="ko-KR" altLang="en-US" sz="2400" smtClean="0"/>
              <a:t>메시지 </a:t>
            </a:r>
            <a:r>
              <a:rPr lang="en-US" altLang="ko-KR" sz="2400" smtClean="0"/>
              <a:t>3</a:t>
            </a:r>
            <a:r>
              <a:rPr lang="ko-KR" altLang="en-US" sz="2400" smtClean="0"/>
              <a:t>가지 요소로 구성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REST : Representational State Transfer</a:t>
            </a: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6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ko-KR" smtClean="0"/>
              <a:t>HTTP POST, </a:t>
            </a:r>
            <a:r>
              <a:rPr lang="en-US" altLang="ko-KR" smtClean="0">
                <a:hlinkClick r:id="rId2"/>
              </a:rPr>
              <a:t>http://myweb/users/</a:t>
            </a:r>
            <a:endParaRPr lang="en-US" altLang="ko-KR" smtClean="0"/>
          </a:p>
          <a:p>
            <a:pPr marL="109728" indent="0">
              <a:buNone/>
            </a:pPr>
            <a:r>
              <a:rPr lang="en-US" altLang="ko-KR" smtClean="0"/>
              <a:t>{</a:t>
            </a:r>
          </a:p>
          <a:p>
            <a:pPr marL="109728" indent="0">
              <a:buNone/>
            </a:pPr>
            <a:r>
              <a:rPr lang="en-US" altLang="ko-KR" smtClean="0"/>
              <a:t>	“users”:{</a:t>
            </a:r>
          </a:p>
          <a:p>
            <a:pPr marL="109728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“name”:”terry”</a:t>
            </a:r>
          </a:p>
          <a:p>
            <a:pPr marL="109728" indent="0">
              <a:buNone/>
            </a:pPr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pPr marL="109728" indent="0">
              <a:buNone/>
            </a:pPr>
            <a:r>
              <a:rPr lang="en-US" altLang="ko-KR" smtClean="0"/>
              <a:t>}</a:t>
            </a:r>
          </a:p>
          <a:p>
            <a:pPr marL="109728" indent="0">
              <a:buNone/>
            </a:pPr>
            <a:endParaRPr lang="en-US" altLang="ko-KR"/>
          </a:p>
          <a:p>
            <a:pPr marL="109728" indent="0">
              <a:buNone/>
            </a:pPr>
            <a:r>
              <a:rPr lang="ko-KR" altLang="en-US" smtClean="0"/>
              <a:t>리소스 </a:t>
            </a:r>
            <a:r>
              <a:rPr lang="en-US" altLang="ko-KR" smtClean="0"/>
              <a:t>: </a:t>
            </a:r>
            <a:r>
              <a:rPr lang="en-US" altLang="ko-KR" smtClean="0">
                <a:hlinkClick r:id="rId3"/>
              </a:rPr>
              <a:t>http://myweb/users</a:t>
            </a:r>
            <a:r>
              <a:rPr lang="en-US" altLang="ko-KR" smtClean="0"/>
              <a:t> </a:t>
            </a:r>
            <a:r>
              <a:rPr lang="ko-KR" altLang="en-US" smtClean="0"/>
              <a:t>형태의 </a:t>
            </a:r>
            <a:r>
              <a:rPr lang="en-US" altLang="ko-KR" smtClean="0"/>
              <a:t>URI</a:t>
            </a:r>
          </a:p>
          <a:p>
            <a:pPr marL="109728" indent="0">
              <a:buNone/>
            </a:pPr>
            <a:r>
              <a:rPr lang="en-US" altLang="ko-KR" smtClean="0"/>
              <a:t>HTTP POST </a:t>
            </a:r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생성한다는 의미</a:t>
            </a:r>
            <a:endParaRPr lang="en-US" altLang="ko-KR" smtClean="0"/>
          </a:p>
          <a:p>
            <a:pPr marL="109728" indent="0">
              <a:buNone/>
            </a:pPr>
            <a:r>
              <a:rPr lang="ko-KR" altLang="en-US" smtClean="0"/>
              <a:t>메시지 </a:t>
            </a:r>
            <a:r>
              <a:rPr lang="en-US" altLang="ko-KR" smtClean="0"/>
              <a:t>: JSON </a:t>
            </a:r>
            <a:r>
              <a:rPr lang="ko-KR" altLang="en-US" smtClean="0"/>
              <a:t>문서를 이용한 내용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7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에서는 </a:t>
            </a:r>
            <a:r>
              <a:rPr lang="en-US" altLang="ko-KR" smtClean="0"/>
              <a:t>CRUD(Create, Read, Update, Delete)</a:t>
            </a:r>
            <a:r>
              <a:rPr lang="ko-KR" altLang="en-US" smtClean="0"/>
              <a:t>에 해당하는 </a:t>
            </a:r>
            <a:r>
              <a:rPr lang="en-US" altLang="ko-KR" smtClean="0"/>
              <a:t>4</a:t>
            </a:r>
            <a:r>
              <a:rPr lang="ko-KR" altLang="en-US" smtClean="0"/>
              <a:t>가지의 메소드만 사용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67853"/>
              </p:ext>
            </p:extLst>
          </p:nvPr>
        </p:nvGraphicFramePr>
        <p:xfrm>
          <a:off x="1331640" y="2780928"/>
          <a:ext cx="6096000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메소드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의미</a:t>
                      </a:r>
                      <a:endParaRPr lang="ko-KR" altLang="en-US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POST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Create</a:t>
                      </a:r>
                      <a:endParaRPr lang="ko-KR" altLang="en-US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GET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Update</a:t>
                      </a:r>
                      <a:endParaRPr lang="ko-KR" altLang="en-US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Delete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mtClean="0"/>
              <a:t>Uniform Interface</a:t>
            </a:r>
          </a:p>
          <a:p>
            <a:endParaRPr lang="en-US" altLang="ko-KR" smtClean="0"/>
          </a:p>
          <a:p>
            <a:pPr lvl="1"/>
            <a:r>
              <a:rPr lang="en-US" altLang="ko-KR" sz="2000"/>
              <a:t>REST</a:t>
            </a:r>
            <a:r>
              <a:rPr lang="ko-KR" altLang="en-US" sz="2000"/>
              <a:t>는 </a:t>
            </a:r>
            <a:r>
              <a:rPr lang="en-US" altLang="ko-KR" sz="2000"/>
              <a:t>HTTP </a:t>
            </a:r>
            <a:r>
              <a:rPr lang="ko-KR" altLang="en-US" sz="2000"/>
              <a:t>표준에만 따른 다면</a:t>
            </a:r>
            <a:r>
              <a:rPr lang="en-US" altLang="ko-KR" sz="2000"/>
              <a:t>, </a:t>
            </a:r>
            <a:r>
              <a:rPr lang="ko-KR" altLang="en-US" sz="2000"/>
              <a:t>어떠한 기술이라던지 사용이 가능한 </a:t>
            </a:r>
            <a:r>
              <a:rPr lang="ko-KR" altLang="en-US" sz="2000"/>
              <a:t>인터페이스 </a:t>
            </a:r>
            <a:r>
              <a:rPr lang="ko-KR" altLang="en-US" sz="2000" smtClean="0"/>
              <a:t>스타일</a:t>
            </a:r>
            <a:r>
              <a:rPr lang="en-US" altLang="ko-KR" sz="2000" smtClean="0"/>
              <a:t> 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 smtClean="0">
                <a:solidFill>
                  <a:srgbClr val="FF0000"/>
                </a:solidFill>
              </a:rPr>
              <a:t>HTTP </a:t>
            </a:r>
            <a:r>
              <a:rPr lang="en-US" altLang="ko-KR" sz="2000">
                <a:solidFill>
                  <a:srgbClr val="FF0000"/>
                </a:solidFill>
              </a:rPr>
              <a:t>+ JSON</a:t>
            </a:r>
            <a:r>
              <a:rPr lang="ko-KR" altLang="en-US" sz="2000">
                <a:solidFill>
                  <a:srgbClr val="FF0000"/>
                </a:solidFill>
              </a:rPr>
              <a:t>으로 </a:t>
            </a:r>
            <a:r>
              <a:rPr lang="en-US" altLang="ko-KR" sz="2000">
                <a:solidFill>
                  <a:srgbClr val="FF0000"/>
                </a:solidFill>
              </a:rPr>
              <a:t>REST API</a:t>
            </a:r>
            <a:r>
              <a:rPr lang="ko-KR" altLang="en-US" sz="2000">
                <a:solidFill>
                  <a:srgbClr val="FF0000"/>
                </a:solidFill>
              </a:rPr>
              <a:t>를 정의했다면</a:t>
            </a:r>
            <a:r>
              <a:rPr lang="en-US" altLang="ko-KR" sz="2000"/>
              <a:t>, </a:t>
            </a:r>
            <a:r>
              <a:rPr lang="ko-KR" altLang="en-US" sz="2000"/>
              <a:t>안드로이드 </a:t>
            </a:r>
            <a:r>
              <a:rPr lang="ko-KR" altLang="en-US" sz="2000" smtClean="0"/>
              <a:t>플랫폼</a:t>
            </a:r>
            <a:r>
              <a:rPr lang="en-US" altLang="ko-KR" sz="2000" smtClean="0"/>
              <a:t>, </a:t>
            </a:r>
            <a:r>
              <a:rPr lang="en-US" altLang="ko-KR" sz="2000"/>
              <a:t>iOS </a:t>
            </a:r>
            <a:r>
              <a:rPr lang="ko-KR" altLang="en-US" sz="2000" smtClean="0"/>
              <a:t>플랫폼</a:t>
            </a:r>
            <a:r>
              <a:rPr lang="en-US" altLang="ko-KR" sz="2000" smtClean="0"/>
              <a:t>,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C</a:t>
            </a:r>
            <a:r>
              <a:rPr lang="en-US" altLang="ko-KR" sz="2000"/>
              <a:t>,</a:t>
            </a:r>
            <a:r>
              <a:rPr lang="ko-KR" altLang="en-US" sz="2000" smtClean="0"/>
              <a:t> </a:t>
            </a:r>
            <a:r>
              <a:rPr lang="en-US" altLang="ko-KR" sz="2000" smtClean="0"/>
              <a:t>Java/Python</a:t>
            </a:r>
            <a:r>
              <a:rPr lang="ko-KR" altLang="en-US" sz="2000"/>
              <a:t> </a:t>
            </a:r>
            <a:r>
              <a:rPr lang="ko-KR" altLang="en-US" sz="2000"/>
              <a:t>등</a:t>
            </a:r>
            <a:r>
              <a:rPr lang="ko-KR" altLang="en-US" sz="2000" smtClean="0"/>
              <a:t> </a:t>
            </a:r>
            <a:r>
              <a:rPr lang="ko-KR" altLang="en-US" sz="2000"/>
              <a:t>특정 언어나 기술에 종속 받지 않고 </a:t>
            </a:r>
            <a:r>
              <a:rPr lang="en-US" altLang="ko-KR" sz="2000"/>
              <a:t>HTTP</a:t>
            </a:r>
            <a:r>
              <a:rPr lang="ko-KR" altLang="en-US" sz="2000"/>
              <a:t>와 </a:t>
            </a:r>
            <a:r>
              <a:rPr lang="en-US" altLang="ko-KR" sz="2000"/>
              <a:t>JSON</a:t>
            </a:r>
            <a:r>
              <a:rPr lang="ko-KR" altLang="en-US" sz="2000"/>
              <a:t>을 사용할 수 있는 </a:t>
            </a:r>
            <a:r>
              <a:rPr lang="ko-KR" altLang="en-US" sz="2000">
                <a:solidFill>
                  <a:srgbClr val="FF0000"/>
                </a:solidFill>
              </a:rPr>
              <a:t>모든 플랫폼에 사용이 가능한 느슨한 결함</a:t>
            </a:r>
            <a:r>
              <a:rPr lang="en-US" altLang="ko-KR" sz="2000">
                <a:solidFill>
                  <a:srgbClr val="FF0000"/>
                </a:solidFill>
              </a:rPr>
              <a:t>(Loosely coupling) </a:t>
            </a:r>
            <a:r>
              <a:rPr lang="ko-KR" altLang="en-US" sz="2000">
                <a:solidFill>
                  <a:srgbClr val="FF0000"/>
                </a:solidFill>
              </a:rPr>
              <a:t>형태</a:t>
            </a:r>
            <a:r>
              <a:rPr lang="ko-KR" altLang="en-US" sz="2000"/>
              <a:t>의 </a:t>
            </a:r>
            <a:r>
              <a:rPr lang="ko-KR" altLang="en-US" sz="2000" smtClean="0"/>
              <a:t>구조임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smtClean="0"/>
              <a:t>Stateless</a:t>
            </a:r>
          </a:p>
          <a:p>
            <a:endParaRPr lang="en-US" altLang="ko-KR" smtClean="0"/>
          </a:p>
          <a:p>
            <a:pPr lvl="1"/>
            <a:r>
              <a:rPr lang="ko-KR" altLang="en-US" sz="2400"/>
              <a:t>사용자나 클라이언트의 컨택스트를 서버쪽에 유지 하지 </a:t>
            </a:r>
            <a:r>
              <a:rPr lang="ko-KR" altLang="en-US" sz="2400"/>
              <a:t>않는다는 </a:t>
            </a:r>
            <a:r>
              <a:rPr lang="ko-KR" altLang="en-US" sz="2400" smtClean="0"/>
              <a:t>의미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pPr lvl="1"/>
            <a:r>
              <a:rPr lang="ko-KR" altLang="en-US" sz="2400" smtClean="0"/>
              <a:t>쉽게 </a:t>
            </a:r>
            <a:r>
              <a:rPr lang="ko-KR" altLang="en-US" sz="2400"/>
              <a:t>표현하면 </a:t>
            </a:r>
            <a:r>
              <a:rPr lang="en-US" altLang="ko-KR" sz="2400"/>
              <a:t>HTTP Session</a:t>
            </a:r>
            <a:r>
              <a:rPr lang="ko-KR" altLang="en-US" sz="2400"/>
              <a:t>과 같은 컨텍스트 저장소에 상태 정보를 저장하지 않는 </a:t>
            </a:r>
            <a:r>
              <a:rPr lang="ko-KR" altLang="en-US" sz="2400"/>
              <a:t>형태를 </a:t>
            </a:r>
            <a:r>
              <a:rPr lang="ko-KR" altLang="en-US" sz="2400" smtClean="0"/>
              <a:t>의미함</a:t>
            </a:r>
            <a:r>
              <a:rPr lang="en-US" altLang="ko-KR" sz="2400" smtClean="0"/>
              <a:t>.</a:t>
            </a:r>
          </a:p>
          <a:p>
            <a:pPr lvl="1"/>
            <a:endParaRPr lang="en-US" altLang="ko-KR" sz="2400"/>
          </a:p>
          <a:p>
            <a:pPr lvl="1"/>
            <a:r>
              <a:rPr lang="ko-KR" altLang="en-US" sz="2400" smtClean="0"/>
              <a:t>각 </a:t>
            </a:r>
            <a:r>
              <a:rPr lang="en-US" altLang="ko-KR" sz="2400"/>
              <a:t>API </a:t>
            </a:r>
            <a:r>
              <a:rPr lang="ko-KR" altLang="en-US" sz="2400"/>
              <a:t>서버는 들어오는 요청만을 들어오는 메시지로만 </a:t>
            </a:r>
            <a:r>
              <a:rPr lang="ko-KR" altLang="en-US" sz="2400"/>
              <a:t>처리하면 </a:t>
            </a:r>
            <a:r>
              <a:rPr lang="ko-KR" altLang="en-US" sz="2400" smtClean="0"/>
              <a:t>됨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pPr lvl="1"/>
            <a:r>
              <a:rPr lang="ko-KR" altLang="en-US" sz="2400" smtClean="0"/>
              <a:t>세션과 </a:t>
            </a:r>
            <a:r>
              <a:rPr lang="ko-KR" altLang="en-US" sz="2400"/>
              <a:t>같은 컨텍스트 정보를 신경쓸 필요가 없기 때문에 </a:t>
            </a:r>
            <a:r>
              <a:rPr lang="ko-KR" altLang="en-US" sz="2400"/>
              <a:t>구현이 </a:t>
            </a:r>
            <a:r>
              <a:rPr lang="ko-KR" altLang="en-US" sz="2400" smtClean="0"/>
              <a:t>단순해짐</a:t>
            </a:r>
            <a:endParaRPr lang="ko-KR" altLang="en-US" sz="5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3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ko-KR" sz="2400" b="1" smtClean="0"/>
              <a:t>Cacheable</a:t>
            </a:r>
          </a:p>
          <a:p>
            <a:pPr marL="393192" lvl="1" indent="0">
              <a:buNone/>
            </a:pPr>
            <a:endParaRPr lang="en-US" altLang="ko-KR" sz="1800"/>
          </a:p>
          <a:p>
            <a:pPr lvl="1">
              <a:lnSpc>
                <a:spcPct val="120000"/>
              </a:lnSpc>
            </a:pPr>
            <a:r>
              <a:rPr lang="ko-KR" altLang="en-US" sz="1400" smtClean="0"/>
              <a:t>일반적인 </a:t>
            </a:r>
            <a:r>
              <a:rPr lang="ko-KR" altLang="en-US" sz="1400"/>
              <a:t>서비스 시스템에서 </a:t>
            </a:r>
            <a:r>
              <a:rPr lang="en-US" altLang="ko-KR" sz="1400"/>
              <a:t>60%</a:t>
            </a:r>
            <a:r>
              <a:rPr lang="ko-KR" altLang="en-US" sz="1400"/>
              <a:t>에서 많게는 </a:t>
            </a:r>
            <a:r>
              <a:rPr lang="en-US" altLang="ko-KR" sz="1400"/>
              <a:t>80%</a:t>
            </a:r>
            <a:r>
              <a:rPr lang="ko-KR" altLang="en-US" sz="1400"/>
              <a:t>가량의 트렌젝션이 </a:t>
            </a:r>
            <a:r>
              <a:rPr lang="en-US" altLang="ko-KR" sz="1400"/>
              <a:t>Select</a:t>
            </a:r>
            <a:r>
              <a:rPr lang="ko-KR" altLang="en-US" sz="1400"/>
              <a:t>와 같은 조회성 트렌젝션인 것을 감안하면</a:t>
            </a:r>
            <a:r>
              <a:rPr lang="en-US" altLang="ko-KR" sz="1400"/>
              <a:t>, HTTP</a:t>
            </a:r>
            <a:r>
              <a:rPr lang="ko-KR" altLang="en-US" sz="1400"/>
              <a:t>의 리소스들을 웹캐쉬 서버등에 캐슁하는 것은 용량이나 성능 </a:t>
            </a:r>
            <a:r>
              <a:rPr lang="ko-KR" altLang="en-US" sz="1400"/>
              <a:t>면에서 </a:t>
            </a:r>
            <a:r>
              <a:rPr lang="ko-KR" altLang="en-US" sz="1400" smtClean="0"/>
              <a:t>많은 장점이 있음</a:t>
            </a:r>
            <a:endParaRPr lang="en-US" altLang="ko-KR" sz="1400" smtClean="0"/>
          </a:p>
          <a:p>
            <a:pPr lvl="1">
              <a:lnSpc>
                <a:spcPct val="120000"/>
              </a:lnSpc>
            </a:pPr>
            <a:endParaRPr lang="ko-KR" altLang="en-US" sz="1400"/>
          </a:p>
          <a:p>
            <a:pPr lvl="1">
              <a:lnSpc>
                <a:spcPct val="120000"/>
              </a:lnSpc>
            </a:pPr>
            <a:r>
              <a:rPr lang="en-US" altLang="ko-KR" sz="1400" smtClean="0"/>
              <a:t>Client</a:t>
            </a:r>
            <a:r>
              <a:rPr lang="ko-KR" altLang="en-US" sz="1400"/>
              <a:t>가 </a:t>
            </a:r>
            <a:r>
              <a:rPr lang="en-US" altLang="ko-KR" sz="1400"/>
              <a:t>HTTP GET</a:t>
            </a:r>
            <a:r>
              <a:rPr lang="ko-KR" altLang="en-US" sz="1400"/>
              <a:t>을 “</a:t>
            </a:r>
            <a:r>
              <a:rPr lang="en-US" altLang="ko-KR" sz="1400"/>
              <a:t>Last-Modified” </a:t>
            </a:r>
            <a:r>
              <a:rPr lang="ko-KR" altLang="en-US" sz="1400"/>
              <a:t>값과 함께 보냈을 때</a:t>
            </a:r>
            <a:r>
              <a:rPr lang="en-US" altLang="ko-KR" sz="1400"/>
              <a:t>, </a:t>
            </a:r>
            <a:r>
              <a:rPr lang="ko-KR" altLang="en-US" sz="1400"/>
              <a:t>컨텐츠가 변화가 없으면 </a:t>
            </a:r>
            <a:r>
              <a:rPr lang="en-US" altLang="ko-KR" sz="1400"/>
              <a:t>REST </a:t>
            </a:r>
            <a:r>
              <a:rPr lang="ko-KR" altLang="en-US" sz="1400"/>
              <a:t>컴포넌트는 “</a:t>
            </a:r>
            <a:r>
              <a:rPr lang="en-US" altLang="ko-KR" sz="1400"/>
              <a:t>304 Not Modified”</a:t>
            </a:r>
            <a:r>
              <a:rPr lang="ko-KR" altLang="en-US" sz="1400"/>
              <a:t>를 리턴하면 </a:t>
            </a:r>
            <a:r>
              <a:rPr lang="en-US" altLang="ko-KR" sz="1400"/>
              <a:t>Client</a:t>
            </a:r>
            <a:r>
              <a:rPr lang="ko-KR" altLang="en-US" sz="1400"/>
              <a:t>는 자체 캐쉬에 저장된 </a:t>
            </a:r>
            <a:r>
              <a:rPr lang="ko-KR" altLang="en-US" sz="1400"/>
              <a:t>값을 </a:t>
            </a:r>
            <a:r>
              <a:rPr lang="ko-KR" altLang="en-US" sz="1400" smtClean="0"/>
              <a:t>사용하게 됨</a:t>
            </a:r>
            <a:endParaRPr lang="en-US" altLang="ko-KR" sz="1400" smtClean="0"/>
          </a:p>
          <a:p>
            <a:pPr lvl="1">
              <a:lnSpc>
                <a:spcPct val="120000"/>
              </a:lnSpc>
            </a:pPr>
            <a:endParaRPr lang="en-US" altLang="ko-KR" sz="1400" smtClean="0"/>
          </a:p>
          <a:p>
            <a:pPr lvl="1">
              <a:lnSpc>
                <a:spcPct val="120000"/>
              </a:lnSpc>
            </a:pPr>
            <a:endParaRPr lang="en-US" altLang="ko-KR" sz="1400"/>
          </a:p>
          <a:p>
            <a:pPr lvl="1">
              <a:lnSpc>
                <a:spcPct val="120000"/>
              </a:lnSpc>
            </a:pPr>
            <a:endParaRPr lang="en-US" altLang="ko-KR" sz="1400" smtClean="0"/>
          </a:p>
          <a:p>
            <a:pPr lvl="1">
              <a:lnSpc>
                <a:spcPct val="120000"/>
              </a:lnSpc>
            </a:pPr>
            <a:endParaRPr lang="en-US" altLang="ko-KR" sz="1400" smtClean="0"/>
          </a:p>
          <a:p>
            <a:pPr lvl="1">
              <a:lnSpc>
                <a:spcPct val="120000"/>
              </a:lnSpc>
            </a:pPr>
            <a:endParaRPr lang="en-US" altLang="ko-KR" sz="1400"/>
          </a:p>
          <a:p>
            <a:pPr lvl="1">
              <a:lnSpc>
                <a:spcPct val="120000"/>
              </a:lnSpc>
            </a:pPr>
            <a:endParaRPr lang="en-US" altLang="ko-KR" sz="1400"/>
          </a:p>
          <a:p>
            <a:pPr lvl="1">
              <a:lnSpc>
                <a:spcPct val="120000"/>
              </a:lnSpc>
            </a:pPr>
            <a:endParaRPr lang="en-US" altLang="ko-KR" sz="1400"/>
          </a:p>
          <a:p>
            <a:pPr lvl="1">
              <a:lnSpc>
                <a:spcPct val="120000"/>
              </a:lnSpc>
            </a:pPr>
            <a:r>
              <a:rPr lang="ko-KR" altLang="en-US" sz="1400" smtClean="0"/>
              <a:t>캐쉬를 </a:t>
            </a:r>
            <a:r>
              <a:rPr lang="ko-KR" altLang="en-US" sz="1400"/>
              <a:t>사용하게 되면 네트웍 응답시간 뿐만 아니라</a:t>
            </a:r>
            <a:r>
              <a:rPr lang="en-US" altLang="ko-KR" sz="1400"/>
              <a:t>, REST </a:t>
            </a:r>
            <a:r>
              <a:rPr lang="ko-KR" altLang="en-US" sz="1400"/>
              <a:t>컴포넌트가 위치한 서버에 트렌젝션을 발생시키지 않기 때문에</a:t>
            </a:r>
            <a:r>
              <a:rPr lang="en-US" altLang="ko-KR" sz="1400"/>
              <a:t>, </a:t>
            </a:r>
            <a:r>
              <a:rPr lang="ko-KR" altLang="en-US" sz="1400"/>
              <a:t>전체 응답시간과 성능 그리고 서버의 자원 사용률을 비약적으로 향상 시킬 </a:t>
            </a:r>
            <a:r>
              <a:rPr lang="ko-KR" altLang="en-US" sz="1400"/>
              <a:t>수 </a:t>
            </a:r>
            <a:r>
              <a:rPr lang="ko-KR" altLang="en-US" sz="1400" smtClean="0"/>
              <a:t>있음</a:t>
            </a:r>
            <a:endParaRPr lang="ko-KR" altLang="en-US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특징</a:t>
            </a:r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76" y="3861048"/>
            <a:ext cx="622860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smtClean="0"/>
              <a:t>Self-descriptiveness(</a:t>
            </a:r>
            <a:r>
              <a:rPr lang="ko-KR" altLang="en-US" b="1" smtClean="0"/>
              <a:t>자체 표현 구조</a:t>
            </a:r>
            <a:r>
              <a:rPr lang="en-US" altLang="ko-KR" b="1" smtClean="0"/>
              <a:t>)</a:t>
            </a:r>
          </a:p>
          <a:p>
            <a:endParaRPr lang="en-US" altLang="ko-KR" smtClean="0"/>
          </a:p>
          <a:p>
            <a:pPr lvl="1"/>
            <a:r>
              <a:rPr lang="en-US" altLang="ko-KR" sz="2400" smtClean="0"/>
              <a:t>REST </a:t>
            </a:r>
            <a:r>
              <a:rPr lang="en-US" altLang="ko-KR" sz="2400"/>
              <a:t>API </a:t>
            </a:r>
            <a:r>
              <a:rPr lang="ko-KR" altLang="en-US" sz="2400"/>
              <a:t>자체가 매우 쉬워서 </a:t>
            </a:r>
            <a:r>
              <a:rPr lang="en-US" altLang="ko-KR" sz="2400"/>
              <a:t>API </a:t>
            </a:r>
            <a:r>
              <a:rPr lang="ko-KR" altLang="en-US" sz="2400"/>
              <a:t>메시지 자체만 보고도 </a:t>
            </a:r>
            <a:r>
              <a:rPr lang="en-US" altLang="ko-KR" sz="2400"/>
              <a:t>API</a:t>
            </a:r>
            <a:r>
              <a:rPr lang="ko-KR" altLang="en-US" sz="2400"/>
              <a:t>를 이해할 수 있는 </a:t>
            </a:r>
            <a:r>
              <a:rPr lang="en-US" altLang="ko-KR" sz="2400"/>
              <a:t>Self-descriptiveness </a:t>
            </a:r>
            <a:r>
              <a:rPr lang="ko-KR" altLang="en-US" sz="2400"/>
              <a:t>구조를 갖는 </a:t>
            </a:r>
            <a:r>
              <a:rPr lang="ko-KR" altLang="en-US" sz="2400"/>
              <a:t>다는 </a:t>
            </a:r>
            <a:r>
              <a:rPr lang="ko-KR" altLang="en-US" sz="2400" smtClean="0"/>
              <a:t>것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pPr lvl="1"/>
            <a:r>
              <a:rPr lang="ko-KR" altLang="en-US" sz="2400" smtClean="0"/>
              <a:t>리소스와 </a:t>
            </a:r>
            <a:r>
              <a:rPr lang="ko-KR" altLang="en-US" sz="2400"/>
              <a:t>메서드를 이용해서 어떤 메서드에 무슨 행위를 하는지를 알 수 있으며</a:t>
            </a:r>
            <a:r>
              <a:rPr lang="en-US" altLang="ko-KR" sz="2400"/>
              <a:t>, </a:t>
            </a:r>
            <a:r>
              <a:rPr lang="ko-KR" altLang="en-US" sz="2400"/>
              <a:t>또한 메시지 포맷 역시 </a:t>
            </a:r>
            <a:r>
              <a:rPr lang="en-US" altLang="ko-KR" sz="2400"/>
              <a:t>JSON</a:t>
            </a:r>
            <a:r>
              <a:rPr lang="ko-KR" altLang="en-US" sz="2400"/>
              <a:t>을 이용해서 직관적으로 이해가 </a:t>
            </a:r>
            <a:r>
              <a:rPr lang="ko-KR" altLang="en-US" sz="2400"/>
              <a:t>가능한 </a:t>
            </a:r>
            <a:r>
              <a:rPr lang="ko-KR" altLang="en-US" sz="2400" smtClean="0"/>
              <a:t>구조</a:t>
            </a:r>
            <a:endParaRPr lang="en-US" altLang="ko-KR" sz="2400" smtClean="0"/>
          </a:p>
          <a:p>
            <a:pPr lvl="1"/>
            <a:endParaRPr lang="ko-KR" altLang="en-US" sz="5600"/>
          </a:p>
          <a:p>
            <a:pPr lvl="1"/>
            <a:r>
              <a:rPr lang="ko-KR" altLang="en-US" sz="2400"/>
              <a:t>대부분의 </a:t>
            </a:r>
            <a:r>
              <a:rPr lang="en-US" altLang="ko-KR" sz="2400"/>
              <a:t>REST </a:t>
            </a:r>
            <a:r>
              <a:rPr lang="ko-KR" altLang="en-US" sz="2400"/>
              <a:t>기반의 </a:t>
            </a:r>
            <a:r>
              <a:rPr lang="en-US" altLang="ko-KR" sz="2400"/>
              <a:t>OPEN API</a:t>
            </a:r>
            <a:r>
              <a:rPr lang="ko-KR" altLang="en-US" sz="2400"/>
              <a:t>들이 </a:t>
            </a:r>
            <a:r>
              <a:rPr lang="en-US" altLang="ko-KR" sz="2400"/>
              <a:t>API </a:t>
            </a:r>
            <a:r>
              <a:rPr lang="ko-KR" altLang="en-US" sz="2400"/>
              <a:t>문서를 별도로 제공하고 있지만</a:t>
            </a:r>
            <a:r>
              <a:rPr lang="en-US" altLang="ko-KR" sz="2400"/>
              <a:t>, </a:t>
            </a:r>
            <a:r>
              <a:rPr lang="ko-KR" altLang="en-US" sz="2400"/>
              <a:t>디자인 사상은 최소한의 문서의 도움만으로도 </a:t>
            </a:r>
            <a:r>
              <a:rPr lang="en-US" altLang="ko-KR" sz="2400"/>
              <a:t>API </a:t>
            </a:r>
            <a:r>
              <a:rPr lang="ko-KR" altLang="en-US" sz="2400"/>
              <a:t>자체를 이해할 </a:t>
            </a:r>
            <a:r>
              <a:rPr lang="ko-KR" altLang="en-US" sz="2400"/>
              <a:t>수 </a:t>
            </a:r>
            <a:r>
              <a:rPr lang="ko-KR" altLang="en-US" sz="2400" smtClean="0"/>
              <a:t>있어야 함</a:t>
            </a:r>
            <a:endParaRPr lang="ko-KR" altLang="en-US" sz="5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smtClean="0"/>
              <a:t>Client-Server </a:t>
            </a:r>
            <a:r>
              <a:rPr lang="ko-KR" altLang="en-US" sz="2400" b="1" smtClean="0"/>
              <a:t>구조</a:t>
            </a:r>
            <a:endParaRPr lang="en-US" altLang="ko-KR" sz="2400" b="1" smtClean="0"/>
          </a:p>
          <a:p>
            <a:endParaRPr lang="en-US" altLang="ko-KR" sz="1600" smtClean="0"/>
          </a:p>
          <a:p>
            <a:pPr lvl="1"/>
            <a:r>
              <a:rPr lang="en-US" altLang="ko-KR" sz="2400" smtClean="0"/>
              <a:t>REST </a:t>
            </a:r>
            <a:r>
              <a:rPr lang="ko-KR" altLang="en-US" sz="2400"/>
              <a:t>서버는 </a:t>
            </a:r>
            <a:r>
              <a:rPr lang="en-US" altLang="ko-KR" sz="2400"/>
              <a:t>API</a:t>
            </a:r>
            <a:r>
              <a:rPr lang="ko-KR" altLang="en-US" sz="2400"/>
              <a:t>를 제공하고</a:t>
            </a:r>
            <a:r>
              <a:rPr lang="en-US" altLang="ko-KR" sz="2400"/>
              <a:t>, </a:t>
            </a:r>
            <a:r>
              <a:rPr lang="ko-KR" altLang="en-US" sz="2400"/>
              <a:t>제공된 </a:t>
            </a:r>
            <a:r>
              <a:rPr lang="en-US" altLang="ko-KR" sz="2400"/>
              <a:t>API</a:t>
            </a:r>
            <a:r>
              <a:rPr lang="ko-KR" altLang="en-US" sz="2400"/>
              <a:t>를 이용해서 비즈니스 로직 처리 및 </a:t>
            </a:r>
            <a:r>
              <a:rPr lang="ko-KR" altLang="en-US" sz="2400"/>
              <a:t>저장을 </a:t>
            </a:r>
            <a:r>
              <a:rPr lang="ko-KR" altLang="en-US" sz="2400" smtClean="0"/>
              <a:t>책임</a:t>
            </a:r>
            <a:endParaRPr lang="en-US" altLang="ko-KR" sz="2400" smtClean="0"/>
          </a:p>
          <a:p>
            <a:pPr lvl="1"/>
            <a:endParaRPr lang="ko-KR" altLang="en-US" sz="2400"/>
          </a:p>
          <a:p>
            <a:pPr lvl="1"/>
            <a:r>
              <a:rPr lang="ko-KR" altLang="en-US" sz="2400"/>
              <a:t>클라이언트의 경우 사용자 인증이나 컨택스트</a:t>
            </a:r>
            <a:r>
              <a:rPr lang="en-US" altLang="ko-KR" sz="2400"/>
              <a:t>(</a:t>
            </a:r>
            <a:r>
              <a:rPr lang="ko-KR" altLang="en-US" sz="2400"/>
              <a:t>세션</a:t>
            </a:r>
            <a:r>
              <a:rPr lang="en-US" altLang="ko-KR" sz="2400"/>
              <a:t>,</a:t>
            </a:r>
            <a:r>
              <a:rPr lang="ko-KR" altLang="en-US" sz="2400"/>
              <a:t>로그인 정보</a:t>
            </a:r>
            <a:r>
              <a:rPr lang="en-US" altLang="ko-KR" sz="2400"/>
              <a:t>)</a:t>
            </a:r>
            <a:r>
              <a:rPr lang="ko-KR" altLang="en-US" sz="2400"/>
              <a:t>등을 직접 관리하고 책임 지는 구조로 역할이 나뉘어 </a:t>
            </a:r>
            <a:r>
              <a:rPr lang="ko-KR" altLang="en-US" sz="2400"/>
              <a:t>지고 </a:t>
            </a:r>
            <a:r>
              <a:rPr lang="ko-KR" altLang="en-US" sz="2400" smtClean="0"/>
              <a:t>있음</a:t>
            </a:r>
            <a:r>
              <a:rPr lang="en-US" altLang="ko-KR" sz="24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REST </a:t>
            </a:r>
            <a:r>
              <a:rPr lang="ko-KR" altLang="en-US" smtClean="0"/>
              <a:t>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3020</TotalTime>
  <Words>416</Words>
  <Application>Microsoft Office PowerPoint</Application>
  <PresentationFormat>화면 슬라이드 쇼(4:3)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 RESTful 방식의 이해</vt:lpstr>
      <vt:lpstr>REST 기본</vt:lpstr>
      <vt:lpstr>REST 기본</vt:lpstr>
      <vt:lpstr>HTTP 메소드</vt:lpstr>
      <vt:lpstr>REST 특징</vt:lpstr>
      <vt:lpstr>REST 특징</vt:lpstr>
      <vt:lpstr>REST 특징</vt:lpstr>
      <vt:lpstr>REST 특징</vt:lpstr>
      <vt:lpstr>REST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소개</dc:title>
  <dc:creator>tinyos</dc:creator>
  <cp:lastModifiedBy>tinyos</cp:lastModifiedBy>
  <cp:revision>51</cp:revision>
  <dcterms:created xsi:type="dcterms:W3CDTF">2015-09-03T14:37:12Z</dcterms:created>
  <dcterms:modified xsi:type="dcterms:W3CDTF">2015-11-12T12:57:15Z</dcterms:modified>
</cp:coreProperties>
</file>