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1014" autoAdjust="0"/>
  </p:normalViewPr>
  <p:slideViewPr>
    <p:cSldViewPr>
      <p:cViewPr varScale="1">
        <p:scale>
          <a:sx n="105" d="100"/>
          <a:sy n="105" d="100"/>
        </p:scale>
        <p:origin x="798" y="1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err="1" smtClean="0"/>
              <a:t>Kowsalya</a:t>
            </a:r>
            <a:r>
              <a:rPr lang="en-US" spc="15" dirty="0" smtClean="0"/>
              <a:t>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p:cNvSpPr txBox="1"/>
          <p:nvPr/>
        </p:nvSpPr>
        <p:spPr>
          <a:xfrm>
            <a:off x="381000" y="2514600"/>
            <a:ext cx="9982200" cy="2308324"/>
          </a:xfrm>
          <a:prstGeom prst="rect">
            <a:avLst/>
          </a:prstGeom>
          <a:noFill/>
        </p:spPr>
        <p:txBody>
          <a:bodyPr wrap="square" rtlCol="0">
            <a:spAutoFit/>
          </a:bodyPr>
          <a:lstStyle/>
          <a:p>
            <a:pPr algn="just"/>
            <a:r>
              <a:rPr lang="en-US" sz="2400" dirty="0">
                <a:latin typeface="Trebuchet MS" panose="020B0603020202020204" pitchFamily="34" charset="0"/>
              </a:rPr>
              <a:t>Through rigorous testing and validation, </a:t>
            </a:r>
            <a:r>
              <a:rPr lang="en-US" sz="2400" dirty="0" err="1">
                <a:latin typeface="Trebuchet MS" panose="020B0603020202020204" pitchFamily="34" charset="0"/>
              </a:rPr>
              <a:t>WineMaster</a:t>
            </a:r>
            <a:r>
              <a:rPr lang="en-US" sz="2400" dirty="0">
                <a:latin typeface="Trebuchet MS" panose="020B0603020202020204" pitchFamily="34" charset="0"/>
              </a:rPr>
              <a:t> has demonstrated impressive accuracy in predicting wine quality. Our model outperforms traditional methods and showcases its potential to revolutionize quality control and enhancement in the winemaking process. With </a:t>
            </a:r>
            <a:r>
              <a:rPr lang="en-US" sz="2400" dirty="0" err="1">
                <a:latin typeface="Trebuchet MS" panose="020B0603020202020204" pitchFamily="34" charset="0"/>
              </a:rPr>
              <a:t>WineMaster</a:t>
            </a:r>
            <a:r>
              <a:rPr lang="en-US" sz="2400" dirty="0">
                <a:latin typeface="Trebuchet MS" panose="020B0603020202020204" pitchFamily="34" charset="0"/>
              </a:rPr>
              <a:t>, producers can confidently produce wines of exceptional quality, satisfying the discerning palates of consumers worldwide</a:t>
            </a:r>
            <a:endParaRPr lang="en-IN" sz="2400" dirty="0">
              <a:latin typeface="Trebuchet MS" panose="020B0603020202020204" pitchFamily="34" charset="0"/>
            </a:endParaRPr>
          </a:p>
        </p:txBody>
      </p:sp>
      <p:sp>
        <p:nvSpPr>
          <p:cNvPr id="10" name="TextBox 9"/>
          <p:cNvSpPr txBox="1"/>
          <p:nvPr/>
        </p:nvSpPr>
        <p:spPr>
          <a:xfrm>
            <a:off x="752475" y="5362575"/>
            <a:ext cx="8782050" cy="646331"/>
          </a:xfrm>
          <a:prstGeom prst="rect">
            <a:avLst/>
          </a:prstGeom>
          <a:noFill/>
        </p:spPr>
        <p:txBody>
          <a:bodyPr wrap="square" rtlCol="0">
            <a:spAutoFit/>
          </a:bodyPr>
          <a:lstStyle/>
          <a:p>
            <a:r>
              <a:rPr lang="en-IN" u="heavy" spc="20" dirty="0">
                <a:solidFill>
                  <a:srgbClr val="006FC0"/>
                </a:solidFill>
                <a:uFill>
                  <a:solidFill>
                    <a:srgbClr val="006FC0"/>
                  </a:solidFill>
                </a:uFill>
                <a:latin typeface="Trebuchet MS"/>
                <a:cs typeface="Trebuchet MS"/>
              </a:rPr>
              <a:t>Demo</a:t>
            </a:r>
            <a:r>
              <a:rPr lang="en-IN" u="heavy" spc="-130" dirty="0">
                <a:solidFill>
                  <a:srgbClr val="006FC0"/>
                </a:solidFill>
                <a:uFill>
                  <a:solidFill>
                    <a:srgbClr val="006FC0"/>
                  </a:solidFill>
                </a:uFill>
                <a:latin typeface="Trebuchet MS"/>
                <a:cs typeface="Trebuchet MS"/>
              </a:rPr>
              <a:t> </a:t>
            </a:r>
            <a:r>
              <a:rPr lang="en-IN" u="heavy" spc="25" dirty="0" smtClean="0">
                <a:solidFill>
                  <a:srgbClr val="006FC0"/>
                </a:solidFill>
                <a:uFill>
                  <a:solidFill>
                    <a:srgbClr val="006FC0"/>
                  </a:solidFill>
                </a:uFill>
                <a:latin typeface="Trebuchet MS"/>
                <a:cs typeface="Trebuchet MS"/>
              </a:rPr>
              <a:t>Link</a:t>
            </a:r>
            <a:endParaRPr lang="en-IN" dirty="0">
              <a:latin typeface="Trebuchet MS"/>
              <a:cs typeface="Trebuchet MS"/>
            </a:endParaRPr>
          </a:p>
          <a:p>
            <a:r>
              <a:rPr lang="en-IN" dirty="0" smtClean="0"/>
              <a:t>       https</a:t>
            </a:r>
            <a:r>
              <a:rPr lang="en-IN" dirty="0"/>
              <a:t>://github.com/kowsalyam2003/generative-AI/blob/main/winequalitity_.ipynb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415775" cy="847668"/>
          </a:xfrm>
          <a:prstGeom prst="rect">
            <a:avLst/>
          </a:prstGeom>
        </p:spPr>
        <p:txBody>
          <a:bodyPr vert="horz" wrap="square" lIns="0" tIns="16510" rIns="0" bIns="0" rtlCol="0">
            <a:spAutoFit/>
          </a:bodyPr>
          <a:lstStyle/>
          <a:p>
            <a:pPr marL="12700">
              <a:lnSpc>
                <a:spcPct val="100000"/>
              </a:lnSpc>
              <a:spcBef>
                <a:spcPts val="130"/>
              </a:spcBef>
            </a:pPr>
            <a:r>
              <a:rPr sz="5400" spc="5" dirty="0"/>
              <a:t>PROJECT</a:t>
            </a:r>
            <a:r>
              <a:rPr sz="5400" spc="-85" dirty="0"/>
              <a:t> </a:t>
            </a:r>
            <a:r>
              <a:rPr sz="5400" spc="25" dirty="0"/>
              <a:t>TITLE</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p:cNvSpPr txBox="1"/>
          <p:nvPr/>
        </p:nvSpPr>
        <p:spPr>
          <a:xfrm>
            <a:off x="2376489" y="2154703"/>
            <a:ext cx="7678977" cy="830997"/>
          </a:xfrm>
          <a:prstGeom prst="rect">
            <a:avLst/>
          </a:prstGeom>
          <a:noFill/>
        </p:spPr>
        <p:txBody>
          <a:bodyPr wrap="square" rtlCol="0">
            <a:spAutoFit/>
          </a:bodyPr>
          <a:lstStyle/>
          <a:p>
            <a:r>
              <a:rPr lang="en-IN" sz="4800" dirty="0" smtClean="0">
                <a:latin typeface="Trebuchet MS" panose="020B0603020202020204" pitchFamily="34" charset="0"/>
                <a:cs typeface="Times New Roman" panose="02020603050405020304" pitchFamily="18" charset="0"/>
              </a:rPr>
              <a:t>Wine Quality Prediction</a:t>
            </a:r>
            <a:endParaRPr lang="en-IN" sz="48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2464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2526030" y="1371600"/>
            <a:ext cx="5875020" cy="4308872"/>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Project Overview</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End Users</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Solution and Value Proposition</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Wow in Your Solution</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Modeling</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Results</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Demo Link</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p:cNvSpPr txBox="1"/>
          <p:nvPr/>
        </p:nvSpPr>
        <p:spPr>
          <a:xfrm>
            <a:off x="228599" y="2286000"/>
            <a:ext cx="8181975" cy="2677656"/>
          </a:xfrm>
          <a:prstGeom prst="rect">
            <a:avLst/>
          </a:prstGeom>
          <a:noFill/>
        </p:spPr>
        <p:txBody>
          <a:bodyPr wrap="square" rtlCol="0">
            <a:spAutoFit/>
          </a:bodyPr>
          <a:lstStyle/>
          <a:p>
            <a:pPr algn="just"/>
            <a:r>
              <a:rPr lang="en-US" sz="2800" dirty="0">
                <a:latin typeface="Trebuchet MS" panose="020B0603020202020204" pitchFamily="34" charset="0"/>
              </a:rPr>
              <a:t>Predicting wine quality accurately is crucial for winemakers to maintain consistency and quality standards. However, traditional methods often rely on subjective human judgment or simplistic models that may not capture </a:t>
            </a:r>
            <a:r>
              <a:rPr lang="en-US" sz="2800" dirty="0" smtClean="0">
                <a:latin typeface="Trebuchet MS" panose="020B0603020202020204" pitchFamily="34" charset="0"/>
              </a:rPr>
              <a:t>the complexity </a:t>
            </a:r>
            <a:r>
              <a:rPr lang="en-US" sz="2800" dirty="0">
                <a:latin typeface="Trebuchet MS" panose="020B0603020202020204" pitchFamily="34" charset="0"/>
              </a:rPr>
              <a:t>of wine characteristics accurately</a:t>
            </a:r>
            <a:r>
              <a:rPr lang="en-US" sz="2800" dirty="0" smtClean="0">
                <a:latin typeface="Trebuchet MS" panose="020B0603020202020204" pitchFamily="34" charset="0"/>
              </a:rPr>
              <a:t>.</a:t>
            </a:r>
            <a:endParaRPr lang="en-IN" sz="28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76275" y="2019300"/>
            <a:ext cx="7981950" cy="4093428"/>
          </a:xfrm>
          <a:prstGeom prst="rect">
            <a:avLst/>
          </a:prstGeom>
          <a:noFill/>
        </p:spPr>
        <p:txBody>
          <a:bodyPr wrap="square" rtlCol="0">
            <a:spAutoFit/>
          </a:bodyPr>
          <a:lstStyle/>
          <a:p>
            <a:pPr algn="just"/>
            <a:r>
              <a:rPr lang="en-US" sz="3200" dirty="0" err="1">
                <a:latin typeface="Trebuchet MS" panose="020B0603020202020204" pitchFamily="34" charset="0"/>
              </a:rPr>
              <a:t>WineMaster</a:t>
            </a:r>
            <a:r>
              <a:rPr lang="en-US" sz="3200" dirty="0">
                <a:latin typeface="Trebuchet MS" panose="020B0603020202020204" pitchFamily="34" charset="0"/>
              </a:rPr>
              <a:t> aims to leverage advanced machine learning techniques to predict wine quality reliably. By analyzing a dataset containing various chemical properties of wines, we aim to build a predictive model that can assess wine quality with high accuracy.</a:t>
            </a:r>
          </a:p>
          <a:p>
            <a:r>
              <a:rPr lang="en-US" dirty="0"/>
              <a:t/>
            </a:r>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457200" y="2019300"/>
            <a:ext cx="8153400" cy="2308324"/>
          </a:xfrm>
          <a:prstGeom prst="rect">
            <a:avLst/>
          </a:prstGeom>
          <a:noFill/>
        </p:spPr>
        <p:txBody>
          <a:bodyPr wrap="square" rtlCol="0">
            <a:spAutoFit/>
          </a:bodyPr>
          <a:lstStyle/>
          <a:p>
            <a:pPr algn="just"/>
            <a:r>
              <a:rPr lang="en-US" sz="3600" dirty="0">
                <a:latin typeface="Trebuchet MS" panose="020B0603020202020204" pitchFamily="34" charset="0"/>
              </a:rPr>
              <a:t>Winemakers, sommeliers, and wine enthusiasts who seek to understand and enhance wine quality would benefit from </a:t>
            </a:r>
            <a:r>
              <a:rPr lang="en-US" sz="3600" dirty="0" err="1">
                <a:latin typeface="Trebuchet MS" panose="020B0603020202020204" pitchFamily="34" charset="0"/>
              </a:rPr>
              <a:t>WineMaster's</a:t>
            </a:r>
            <a:r>
              <a:rPr lang="en-US" sz="3600" dirty="0">
                <a:latin typeface="Trebuchet MS" panose="020B0603020202020204" pitchFamily="34" charset="0"/>
              </a:rPr>
              <a:t> predictions</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19400" y="2019300"/>
            <a:ext cx="6991350" cy="4832092"/>
          </a:xfrm>
          <a:prstGeom prst="rect">
            <a:avLst/>
          </a:prstGeom>
          <a:noFill/>
        </p:spPr>
        <p:txBody>
          <a:bodyPr wrap="square" rtlCol="0">
            <a:spAutoFit/>
          </a:bodyPr>
          <a:lstStyle/>
          <a:p>
            <a:pPr algn="just"/>
            <a:r>
              <a:rPr lang="en-US" sz="2800" dirty="0">
                <a:latin typeface="Trebuchet MS" panose="020B0603020202020204" pitchFamily="34" charset="0"/>
              </a:rPr>
              <a:t>Our solution involves utilizing machine learning algorithms such as regression and ensemble methods to analyze the dataset and extract patterns related to wine quality. By considering factors such as acidity, alcohol content, residual sugar, and more, </a:t>
            </a:r>
            <a:r>
              <a:rPr lang="en-US" sz="2800" dirty="0" err="1">
                <a:latin typeface="Trebuchet MS" panose="020B0603020202020204" pitchFamily="34" charset="0"/>
              </a:rPr>
              <a:t>WineMaster</a:t>
            </a:r>
            <a:r>
              <a:rPr lang="en-US" sz="2800" dirty="0">
                <a:latin typeface="Trebuchet MS" panose="020B0603020202020204" pitchFamily="34" charset="0"/>
              </a:rPr>
              <a:t> provides a quantitative measure of wine quality, aiding producers in optimizing their processes and improving their final product.</a:t>
            </a:r>
            <a:endParaRPr lang="en-IN" sz="28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286000" y="2019300"/>
            <a:ext cx="8153400" cy="3539430"/>
          </a:xfrm>
          <a:prstGeom prst="rect">
            <a:avLst/>
          </a:prstGeom>
          <a:noFill/>
        </p:spPr>
        <p:txBody>
          <a:bodyPr wrap="square" rtlCol="0">
            <a:spAutoFit/>
          </a:bodyPr>
          <a:lstStyle/>
          <a:p>
            <a:pPr algn="just"/>
            <a:r>
              <a:rPr lang="en-US" sz="2800" dirty="0">
                <a:latin typeface="Trebuchet MS" panose="020B0603020202020204" pitchFamily="34" charset="0"/>
              </a:rPr>
              <a:t>The wow factor lies in </a:t>
            </a:r>
            <a:r>
              <a:rPr lang="en-US" sz="2800" dirty="0" err="1">
                <a:latin typeface="Trebuchet MS" panose="020B0603020202020204" pitchFamily="34" charset="0"/>
              </a:rPr>
              <a:t>WineMaster's</a:t>
            </a:r>
            <a:r>
              <a:rPr lang="en-US" sz="2800" dirty="0">
                <a:latin typeface="Trebuchet MS" panose="020B0603020202020204" pitchFamily="34" charset="0"/>
              </a:rPr>
              <a:t> ability to provide precise predictions of wine quality, empowering winemakers with data-driven insights to refine their production processes. Additionally, the user-friendly interface and customizable features make it accessible and adaptable for various applications within the wine industry.</a:t>
            </a:r>
            <a:endParaRPr lang="en-IN" sz="28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709295" y="2277602"/>
            <a:ext cx="9982200" cy="3693319"/>
          </a:xfrm>
          <a:prstGeom prst="rect">
            <a:avLst/>
          </a:prstGeom>
          <a:noFill/>
        </p:spPr>
        <p:txBody>
          <a:bodyPr wrap="square" rtlCol="0">
            <a:spAutoFit/>
          </a:bodyPr>
          <a:lstStyle/>
          <a:p>
            <a:r>
              <a:rPr lang="en-US" sz="2400" b="1" dirty="0">
                <a:latin typeface="Trebuchet MS" panose="020B0603020202020204" pitchFamily="34" charset="0"/>
              </a:rPr>
              <a:t>Data Preparation:</a:t>
            </a:r>
            <a:r>
              <a:rPr lang="en-US" sz="2400" dirty="0">
                <a:latin typeface="Trebuchet MS" panose="020B0603020202020204" pitchFamily="34" charset="0"/>
              </a:rPr>
              <a:t> Collect and clean data on wine properties and quality.</a:t>
            </a:r>
          </a:p>
          <a:p>
            <a:r>
              <a:rPr lang="en-US" sz="2400" b="1" dirty="0">
                <a:latin typeface="Trebuchet MS" panose="020B0603020202020204" pitchFamily="34" charset="0"/>
              </a:rPr>
              <a:t>Model Selection:</a:t>
            </a:r>
            <a:r>
              <a:rPr lang="en-US" sz="2400" dirty="0">
                <a:latin typeface="Trebuchet MS" panose="020B0603020202020204" pitchFamily="34" charset="0"/>
              </a:rPr>
              <a:t> Choose the best machine learning algorithm for predicting wine quality.</a:t>
            </a:r>
          </a:p>
          <a:p>
            <a:r>
              <a:rPr lang="en-US" sz="2400" b="1" dirty="0">
                <a:latin typeface="Trebuchet MS" panose="020B0603020202020204" pitchFamily="34" charset="0"/>
              </a:rPr>
              <a:t>Model Training:</a:t>
            </a:r>
            <a:r>
              <a:rPr lang="en-US" sz="2400" dirty="0">
                <a:latin typeface="Trebuchet MS" panose="020B0603020202020204" pitchFamily="34" charset="0"/>
              </a:rPr>
              <a:t> Train the selected model on the prepared data.</a:t>
            </a:r>
          </a:p>
          <a:p>
            <a:r>
              <a:rPr lang="en-US" sz="2400" b="1" dirty="0">
                <a:latin typeface="Trebuchet MS" panose="020B0603020202020204" pitchFamily="34" charset="0"/>
              </a:rPr>
              <a:t>Model Evaluation:</a:t>
            </a:r>
            <a:r>
              <a:rPr lang="en-US" sz="2400" dirty="0">
                <a:latin typeface="Trebuchet MS" panose="020B0603020202020204" pitchFamily="34" charset="0"/>
              </a:rPr>
              <a:t> Assess the model's performance using relevant metrics.</a:t>
            </a:r>
          </a:p>
          <a:p>
            <a:r>
              <a:rPr lang="en-US" sz="2400" b="1" dirty="0">
                <a:latin typeface="Trebuchet MS" panose="020B0603020202020204" pitchFamily="34" charset="0"/>
              </a:rPr>
              <a:t>Deployment:</a:t>
            </a:r>
            <a:r>
              <a:rPr lang="en-US" sz="2400" dirty="0">
                <a:latin typeface="Trebuchet MS" panose="020B0603020202020204" pitchFamily="34" charset="0"/>
              </a:rPr>
              <a:t> Deploy the model in a production environment and monitor its performance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TotalTime>
  <Words>423</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Times New Roman</vt:lpstr>
      <vt:lpstr>Trebuchet MS</vt:lpstr>
      <vt:lpstr>Wingdings</vt:lpstr>
      <vt:lpstr>Office Theme</vt:lpstr>
      <vt:lpstr>Kowsalya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Kowsalya M</dc:title>
  <cp:lastModifiedBy>RIT</cp:lastModifiedBy>
  <cp:revision>7</cp:revision>
  <dcterms:created xsi:type="dcterms:W3CDTF">2024-04-02T04:45:39Z</dcterms:created>
  <dcterms:modified xsi:type="dcterms:W3CDTF">2024-04-05T04:07:26Z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