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595A5D-E19D-4308-B505-A32048E1C580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DF742649-5B6A-4FA9-9E68-4A87BF91DF8E}">
          <p14:sldIdLst>
            <p14:sldId id="269"/>
            <p14:sldId id="263"/>
            <p14:sldId id="264"/>
            <p14:sldId id="270"/>
            <p14:sldId id="265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11994" y="1062037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4357687" y="10096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62387" y="54102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1190625" y="189069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latin typeface="+mj-lt"/>
                <a:cs typeface="Times New Roman" panose="02020603050405020304" pitchFamily="18" charset="0"/>
              </a:rPr>
              <a:t>Employee Data Analysis using Excel</a:t>
            </a:r>
            <a:r>
              <a:rPr lang="en-US" b="1" i="1" dirty="0">
                <a:effectLst/>
                <a:latin typeface="+mj-lt"/>
                <a:cs typeface="Times New Roman" panose="02020603050405020304" pitchFamily="18" charset="0"/>
              </a:rPr>
              <a:t> </a:t>
            </a:r>
            <a:r>
              <a:rPr lang="en-US" b="1" i="1" dirty="0">
                <a:effectLst/>
                <a:latin typeface="+mj-lt"/>
              </a:rPr>
              <a:t/>
            </a:r>
            <a:br>
              <a:rPr lang="en-US" b="1" i="1" dirty="0">
                <a:effectLst/>
                <a:latin typeface="+mj-lt"/>
              </a:rPr>
            </a:br>
            <a:endParaRPr b="1" i="1" spc="15" dirty="0">
              <a:latin typeface="+mj-l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3082677"/>
            <a:ext cx="97935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Algerian" panose="04020705040A02060702" pitchFamily="82" charset="0"/>
              </a:rPr>
              <a:t>STUDENT </a:t>
            </a:r>
            <a:r>
              <a:rPr lang="en-US" sz="2000" i="1" dirty="0" smtClean="0">
                <a:latin typeface="Algerian" panose="04020705040A02060702" pitchFamily="82" charset="0"/>
              </a:rPr>
              <a:t>NAME:S.KOWSALYA</a:t>
            </a:r>
            <a:endParaRPr lang="en-US" sz="2000" i="1" dirty="0">
              <a:latin typeface="Algerian" panose="04020705040A02060702" pitchFamily="82" charset="0"/>
            </a:endParaRPr>
          </a:p>
          <a:p>
            <a:r>
              <a:rPr lang="en-US" sz="2000" i="1" dirty="0">
                <a:latin typeface="Algerian" panose="04020705040A02060702" pitchFamily="82" charset="0"/>
              </a:rPr>
              <a:t>REGISTER </a:t>
            </a:r>
            <a:r>
              <a:rPr lang="en-US" sz="2000" i="1" dirty="0" smtClean="0">
                <a:latin typeface="Algerian" panose="04020705040A02060702" pitchFamily="82" charset="0"/>
              </a:rPr>
              <a:t>NO:312214565/CF74C011AD33C52AF594D34F8BA9A15D</a:t>
            </a:r>
            <a:endParaRPr lang="en-US" sz="2000" i="1" dirty="0">
              <a:latin typeface="Algerian" panose="04020705040A02060702" pitchFamily="82" charset="0"/>
            </a:endParaRPr>
          </a:p>
          <a:p>
            <a:r>
              <a:rPr lang="en-US" sz="2000" i="1" dirty="0" smtClean="0">
                <a:latin typeface="Algerian" panose="04020705040A02060702" pitchFamily="82" charset="0"/>
              </a:rPr>
              <a:t>DEPARTMENT:DEPARTMENT OF COMMERCE</a:t>
            </a:r>
            <a:endParaRPr lang="en-US" sz="2000" i="1" dirty="0">
              <a:latin typeface="Algerian" panose="04020705040A02060702" pitchFamily="82" charset="0"/>
            </a:endParaRPr>
          </a:p>
          <a:p>
            <a:r>
              <a:rPr lang="en-US" sz="2000" i="1" dirty="0" smtClean="0">
                <a:latin typeface="Algerian" panose="04020705040A02060702" pitchFamily="82" charset="0"/>
              </a:rPr>
              <a:t>COLLEGE: ST.THOMAS ARTS AND SCINCE</a:t>
            </a:r>
            <a:endParaRPr lang="en-US" sz="2000" i="1" dirty="0">
              <a:latin typeface="Algerian" panose="04020705040A02060702" pitchFamily="82" charset="0"/>
            </a:endParaRPr>
          </a:p>
          <a:p>
            <a:r>
              <a:rPr lang="en-US" sz="2400" i="1" dirty="0">
                <a:latin typeface="Algerian" panose="04020705040A02060702" pitchFamily="82" charset="0"/>
              </a:rPr>
              <a:t>           </a:t>
            </a:r>
            <a:endParaRPr lang="en-IN" sz="2400" i="1" dirty="0">
              <a:latin typeface="Algerian" panose="04020705040A020607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1658600" y="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85800" y="160020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latin typeface="Britannic Bold" panose="020B0903060703020204" pitchFamily="34" charset="0"/>
              </a:rPr>
              <a:t>Dynamic Charts: Use line charts or area charts to show trends over time</a:t>
            </a:r>
            <a:r>
              <a:rPr lang="en-IN" dirty="0" smtClean="0">
                <a:latin typeface="Britannic Bold" panose="020B0903060703020204" pitchFamily="34" charset="0"/>
              </a:rPr>
              <a:t>.</a:t>
            </a:r>
          </a:p>
          <a:p>
            <a:endParaRPr lang="en-IN" dirty="0" smtClean="0">
              <a:latin typeface="Britannic Bold" panose="020B0903060703020204" pitchFamily="34" charset="0"/>
            </a:endParaRPr>
          </a:p>
          <a:p>
            <a:r>
              <a:rPr lang="en-IN" dirty="0" smtClean="0">
                <a:latin typeface="Britannic Bold" panose="020B0903060703020204" pitchFamily="34" charset="0"/>
              </a:rPr>
              <a:t> </a:t>
            </a:r>
            <a:r>
              <a:rPr lang="en-IN" dirty="0">
                <a:latin typeface="Britannic Bold" panose="020B0903060703020204" pitchFamily="34" charset="0"/>
              </a:rPr>
              <a:t>These can help you easily identify patterns and fluctuations in attendance</a:t>
            </a:r>
            <a:r>
              <a:rPr lang="en-IN" dirty="0" smtClean="0">
                <a:latin typeface="Britannic Bold" panose="020B0903060703020204" pitchFamily="34" charset="0"/>
              </a:rPr>
              <a:t>.</a:t>
            </a:r>
          </a:p>
          <a:p>
            <a:endParaRPr lang="en-IN" dirty="0" smtClean="0">
              <a:latin typeface="Britannic Bold" panose="020B0903060703020204" pitchFamily="34" charset="0"/>
            </a:endParaRPr>
          </a:p>
          <a:p>
            <a:r>
              <a:rPr lang="en-IN" dirty="0" smtClean="0">
                <a:latin typeface="Britannic Bold" panose="020B0903060703020204" pitchFamily="34" charset="0"/>
              </a:rPr>
              <a:t>Conditional </a:t>
            </a:r>
            <a:r>
              <a:rPr lang="en-IN" dirty="0">
                <a:latin typeface="Britannic Bold" panose="020B0903060703020204" pitchFamily="34" charset="0"/>
              </a:rPr>
              <a:t>Formatting: Highlight specific data points or ranges using </a:t>
            </a:r>
            <a:r>
              <a:rPr lang="en-IN" dirty="0" err="1">
                <a:latin typeface="Britannic Bold" panose="020B0903060703020204" pitchFamily="34" charset="0"/>
              </a:rPr>
              <a:t>color</a:t>
            </a:r>
            <a:r>
              <a:rPr lang="en-IN" dirty="0">
                <a:latin typeface="Britannic Bold" panose="020B0903060703020204" pitchFamily="34" charset="0"/>
              </a:rPr>
              <a:t> scales or data bars</a:t>
            </a:r>
            <a:r>
              <a:rPr lang="en-IN" dirty="0" smtClean="0">
                <a:latin typeface="Britannic Bold" panose="020B0903060703020204" pitchFamily="34" charset="0"/>
              </a:rPr>
              <a:t>.</a:t>
            </a:r>
          </a:p>
          <a:p>
            <a:endParaRPr lang="en-IN" dirty="0" smtClean="0">
              <a:latin typeface="Britannic Bold" panose="020B0903060703020204" pitchFamily="34" charset="0"/>
            </a:endParaRPr>
          </a:p>
          <a:p>
            <a:r>
              <a:rPr lang="en-IN" dirty="0" smtClean="0">
                <a:latin typeface="Britannic Bold" panose="020B0903060703020204" pitchFamily="34" charset="0"/>
              </a:rPr>
              <a:t> </a:t>
            </a:r>
            <a:r>
              <a:rPr lang="en-IN" dirty="0">
                <a:latin typeface="Britannic Bold" panose="020B0903060703020204" pitchFamily="34" charset="0"/>
              </a:rPr>
              <a:t>For instance, you might use a gradient to show attendance levels, with high attendance in green and low in 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RESULT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32" y="1676400"/>
            <a:ext cx="7547502" cy="472480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-76200"/>
            <a:ext cx="10972800" cy="27699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8203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658600" y="64166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501437" y="152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15330" y="6634246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732" y="1905000"/>
            <a:ext cx="5562600" cy="3343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09600" y="1371600"/>
            <a:ext cx="6858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"In conclusion, our analysis of employee data using Excel has provided valuable insights into our organization's workforce. </a:t>
            </a:r>
            <a:endParaRPr lang="en-IN" sz="2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800" dirty="0" smtClean="0">
                <a:latin typeface="Cambria" panose="02040503050406030204" pitchFamily="18" charset="0"/>
                <a:ea typeface="Cambria" panose="02040503050406030204" pitchFamily="18" charset="0"/>
              </a:rPr>
              <a:t>By </a:t>
            </a:r>
            <a:r>
              <a:rPr lang="en-IN" sz="2800" dirty="0">
                <a:latin typeface="Cambria" panose="02040503050406030204" pitchFamily="18" charset="0"/>
                <a:ea typeface="Cambria" panose="02040503050406030204" pitchFamily="18" charset="0"/>
              </a:rPr>
              <a:t>leveraging Excel's data analysis capabilities, we were able to identify trends, patterns, and correlations within our employee data, including [briefly mention some key findings, e.g., "areas of high turnover, opportunities for training and development, and disparities in compensation"].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47492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+mj-lt"/>
              </a:rPr>
              <a:t>PROJECT</a:t>
            </a:r>
            <a:r>
              <a:rPr sz="4250" spc="-85" dirty="0">
                <a:latin typeface="+mj-lt"/>
              </a:rPr>
              <a:t> </a:t>
            </a:r>
            <a:r>
              <a:rPr sz="4250" spc="25" dirty="0">
                <a:latin typeface="+mj-lt"/>
              </a:rPr>
              <a:t>TITLE</a:t>
            </a:r>
            <a:endParaRPr sz="4250" dirty="0">
              <a:latin typeface="+mj-l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181427" y="2568534"/>
            <a:ext cx="8593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i="1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VISUALIZING EMPLOYEE ATTENDANCE </a:t>
            </a:r>
          </a:p>
          <a:p>
            <a:r>
              <a:rPr lang="en-GB" sz="3600" b="1" i="1" dirty="0">
                <a:latin typeface="Stencil" panose="040409050D0802020404" pitchFamily="82" charset="0"/>
                <a:cs typeface="Times New Roman" panose="02020603050405020304" pitchFamily="18" charset="0"/>
              </a:rPr>
              <a:t> </a:t>
            </a:r>
            <a:r>
              <a:rPr lang="en-GB" sz="3600" b="1" i="1" dirty="0" smtClean="0">
                <a:latin typeface="Stencil" panose="040409050D0802020404" pitchFamily="82" charset="0"/>
                <a:cs typeface="Times New Roman" panose="02020603050405020304" pitchFamily="18" charset="0"/>
              </a:rPr>
              <a:t>    TREAD WITH EXCEL CHARTS</a:t>
            </a:r>
            <a:endParaRPr lang="en-IN" sz="3600" b="1" i="1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582400" y="2792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21950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In our organization, employee attendance is critical to maintaining productivity and ensuring smooth operations. However, the current approach to monitoring and </a:t>
            </a:r>
            <a:r>
              <a:rPr lang="en-IN" dirty="0" err="1"/>
              <a:t>analyzing</a:t>
            </a:r>
            <a:r>
              <a:rPr lang="en-IN" dirty="0"/>
              <a:t> attendance is primarily manual and lacks a structured, visual method for identifying trends and patterns.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1734800" y="76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2286000" y="2274837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71600" y="2690336"/>
            <a:ext cx="777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457200" y="2678303"/>
            <a:ext cx="6858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1)To automate the analysis of employee attendance data</a:t>
            </a:r>
            <a:r>
              <a:rPr lang="en-IN" dirty="0" smtClean="0"/>
              <a:t>.</a:t>
            </a:r>
          </a:p>
          <a:p>
            <a:r>
              <a:rPr lang="en-IN" dirty="0" smtClean="0"/>
              <a:t>2)To </a:t>
            </a:r>
            <a:r>
              <a:rPr lang="en-IN" dirty="0"/>
              <a:t>create easy-to-understand Excel charts that visualize trends in attendance over time</a:t>
            </a:r>
            <a:r>
              <a:rPr lang="en-IN" dirty="0" smtClean="0"/>
              <a:t>.</a:t>
            </a:r>
          </a:p>
          <a:p>
            <a:r>
              <a:rPr lang="en-IN" dirty="0" smtClean="0"/>
              <a:t>3)To </a:t>
            </a:r>
            <a:r>
              <a:rPr lang="en-IN" dirty="0"/>
              <a:t>provide management with actionable insights that support decision-making related to employee scheduling, leave policies, and interventions for improving attendance.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89155" y="62079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658600" y="3208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791950" y="5638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524000" y="2362200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1Human Resources </a:t>
            </a:r>
            <a:r>
              <a:rPr lang="en-IN" dirty="0"/>
              <a:t>(HR)  and </a:t>
            </a:r>
            <a:r>
              <a:rPr lang="en-IN" dirty="0" smtClean="0"/>
              <a:t>Managers</a:t>
            </a:r>
          </a:p>
          <a:p>
            <a:r>
              <a:rPr lang="en-IN" dirty="0" smtClean="0"/>
              <a:t>2Team </a:t>
            </a:r>
            <a:r>
              <a:rPr lang="en-IN" dirty="0"/>
              <a:t>Leaders and </a:t>
            </a:r>
            <a:r>
              <a:rPr lang="en-IN" dirty="0" smtClean="0"/>
              <a:t>Managers</a:t>
            </a:r>
          </a:p>
          <a:p>
            <a:r>
              <a:rPr lang="en-IN" dirty="0" smtClean="0"/>
              <a:t>3Senior </a:t>
            </a:r>
            <a:r>
              <a:rPr lang="en-IN" dirty="0"/>
              <a:t>Management and </a:t>
            </a:r>
            <a:r>
              <a:rPr lang="en-IN" dirty="0" smtClean="0"/>
              <a:t>Executives</a:t>
            </a:r>
          </a:p>
          <a:p>
            <a:r>
              <a:rPr lang="en-IN" dirty="0" smtClean="0"/>
              <a:t>4Operations </a:t>
            </a:r>
            <a:r>
              <a:rPr lang="en-IN" dirty="0"/>
              <a:t>and Planning </a:t>
            </a:r>
            <a:r>
              <a:rPr lang="en-IN" dirty="0" smtClean="0"/>
              <a:t>Teams</a:t>
            </a:r>
          </a:p>
          <a:p>
            <a:r>
              <a:rPr lang="en-IN" dirty="0" smtClean="0"/>
              <a:t>5Finance Department</a:t>
            </a:r>
          </a:p>
          <a:p>
            <a:r>
              <a:rPr lang="en-IN" dirty="0" smtClean="0"/>
              <a:t>6Employee </a:t>
            </a:r>
            <a:r>
              <a:rPr lang="en-IN" dirty="0"/>
              <a:t>Relations or Engagement </a:t>
            </a:r>
            <a:r>
              <a:rPr lang="en-IN" dirty="0" smtClean="0"/>
              <a:t>Teams</a:t>
            </a:r>
          </a:p>
          <a:p>
            <a:r>
              <a:rPr lang="en-IN" dirty="0" smtClean="0"/>
              <a:t>7Employees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783412" y="62079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5024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921524" y="12658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Our solution offers a comprehensive approach to visualizing employee attendance trends using Excel charts. </a:t>
            </a:r>
            <a:endParaRPr lang="en-IN" dirty="0" smtClean="0"/>
          </a:p>
          <a:p>
            <a:r>
              <a:rPr lang="en-IN" dirty="0"/>
              <a:t> </a:t>
            </a:r>
            <a:endParaRPr lang="en-IN" dirty="0" smtClean="0"/>
          </a:p>
          <a:p>
            <a:r>
              <a:rPr lang="en-IN" dirty="0" smtClean="0"/>
              <a:t>By </a:t>
            </a:r>
            <a:r>
              <a:rPr lang="en-IN" dirty="0"/>
              <a:t>integrating data analysis with clear graphical representations, we make it easier for organizations to monitor attendance patterns and identify trends over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800" y="1676400"/>
            <a:ext cx="612535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+mj-lt"/>
              </a:rPr>
              <a:t>Employee= </a:t>
            </a:r>
            <a:r>
              <a:rPr lang="en-GB" u="sng" dirty="0" smtClean="0">
                <a:latin typeface="Arial Black" panose="020B0A04020102020204" pitchFamily="34" charset="0"/>
              </a:rPr>
              <a:t>KAGGLE</a:t>
            </a:r>
          </a:p>
          <a:p>
            <a:r>
              <a:rPr lang="en-GB" dirty="0" smtClean="0">
                <a:latin typeface="+mj-lt"/>
              </a:rPr>
              <a:t>26-Features</a:t>
            </a:r>
          </a:p>
          <a:p>
            <a:r>
              <a:rPr lang="en-GB" dirty="0" smtClean="0">
                <a:latin typeface="+mj-lt"/>
              </a:rPr>
              <a:t>9-Features</a:t>
            </a:r>
          </a:p>
          <a:p>
            <a:r>
              <a:rPr lang="en-GB" dirty="0" err="1" smtClean="0">
                <a:latin typeface="+mj-lt"/>
              </a:rPr>
              <a:t>Emp</a:t>
            </a:r>
            <a:r>
              <a:rPr lang="en-GB" dirty="0" smtClean="0">
                <a:latin typeface="+mj-lt"/>
              </a:rPr>
              <a:t> </a:t>
            </a:r>
            <a:r>
              <a:rPr lang="en-GB" dirty="0">
                <a:latin typeface="+mj-lt"/>
              </a:rPr>
              <a:t>Id- </a:t>
            </a:r>
            <a:r>
              <a:rPr lang="en-GB" dirty="0" smtClean="0">
                <a:latin typeface="+mj-lt"/>
              </a:rPr>
              <a:t>Number</a:t>
            </a:r>
          </a:p>
          <a:p>
            <a:r>
              <a:rPr lang="en-GB" dirty="0" smtClean="0">
                <a:latin typeface="+mj-lt"/>
              </a:rPr>
              <a:t>Name Text</a:t>
            </a:r>
          </a:p>
          <a:p>
            <a:r>
              <a:rPr lang="en-GB" dirty="0" err="1" smtClean="0">
                <a:latin typeface="+mj-lt"/>
              </a:rPr>
              <a:t>Emp</a:t>
            </a:r>
            <a:r>
              <a:rPr lang="en-GB" dirty="0" smtClean="0">
                <a:latin typeface="+mj-lt"/>
              </a:rPr>
              <a:t>- Type</a:t>
            </a:r>
          </a:p>
          <a:p>
            <a:r>
              <a:rPr lang="en-GB" dirty="0" smtClean="0">
                <a:latin typeface="+mj-lt"/>
              </a:rPr>
              <a:t>Current </a:t>
            </a:r>
            <a:r>
              <a:rPr lang="en-GB" dirty="0">
                <a:latin typeface="+mj-lt"/>
              </a:rPr>
              <a:t>Employee Rating- </a:t>
            </a:r>
            <a:r>
              <a:rPr lang="en-GB" dirty="0" smtClean="0">
                <a:latin typeface="+mj-lt"/>
              </a:rPr>
              <a:t>Number</a:t>
            </a:r>
          </a:p>
          <a:p>
            <a:r>
              <a:rPr lang="en-GB" dirty="0" smtClean="0">
                <a:latin typeface="+mj-lt"/>
              </a:rPr>
              <a:t>Gender- </a:t>
            </a:r>
            <a:r>
              <a:rPr lang="en-GB" dirty="0">
                <a:latin typeface="+mj-lt"/>
              </a:rPr>
              <a:t>Male </a:t>
            </a:r>
            <a:r>
              <a:rPr lang="en-GB" dirty="0" smtClean="0">
                <a:latin typeface="+mj-lt"/>
              </a:rPr>
              <a:t>Female</a:t>
            </a:r>
          </a:p>
          <a:p>
            <a:r>
              <a:rPr lang="en-GB" dirty="0" smtClean="0">
                <a:latin typeface="+mj-lt"/>
              </a:rPr>
              <a:t>Employee </a:t>
            </a:r>
            <a:r>
              <a:rPr lang="en-GB" dirty="0">
                <a:latin typeface="+mj-lt"/>
              </a:rPr>
              <a:t>Rating -Number</a:t>
            </a:r>
            <a:endParaRPr lang="en-IN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658600" y="228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231660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90600" y="2971800"/>
            <a:ext cx="716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u="sng" dirty="0" smtClean="0">
                <a:latin typeface="Britannic Bold" panose="020B0903060703020204" pitchFamily="34" charset="0"/>
              </a:rPr>
              <a:t>=IFS(Z8&gt;=5,”VERY HIGH”,Z8&gt;=4,”HIGH”,Z8&gt;</a:t>
            </a:r>
            <a:r>
              <a:rPr lang="en-GB" u="sng" dirty="0" smtClean="0">
                <a:latin typeface="Cooper Black" panose="0208090404030B020404" pitchFamily="18" charset="0"/>
              </a:rPr>
              <a:t>=</a:t>
            </a:r>
            <a:r>
              <a:rPr lang="en-GB" u="sng" dirty="0" smtClean="0">
                <a:latin typeface="Britannic Bold" panose="020B0903060703020204" pitchFamily="34" charset="0"/>
              </a:rPr>
              <a:t>3,”MED”,TRUE,”LOW”)</a:t>
            </a:r>
            <a:endParaRPr lang="en-IN" u="sng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</TotalTime>
  <Words>434</Words>
  <Application>Microsoft Office PowerPoint</Application>
  <PresentationFormat>Widescreen</PresentationFormat>
  <Paragraphs>77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Algerian</vt:lpstr>
      <vt:lpstr>Arial</vt:lpstr>
      <vt:lpstr>Arial Black</vt:lpstr>
      <vt:lpstr>Britannic Bold</vt:lpstr>
      <vt:lpstr>Calibri</vt:lpstr>
      <vt:lpstr>Cambria</vt:lpstr>
      <vt:lpstr>Cooper Black</vt:lpstr>
      <vt:lpstr>Stencil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29</cp:revision>
  <dcterms:created xsi:type="dcterms:W3CDTF">2024-03-29T15:07:22Z</dcterms:created>
  <dcterms:modified xsi:type="dcterms:W3CDTF">2024-08-30T08:48:33Z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