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40" r:id="rId4"/>
  </p:sldMasterIdLst>
  <p:notesMasterIdLst>
    <p:notesMasterId r:id="rId18"/>
  </p:notesMasterIdLst>
  <p:handoutMasterIdLst>
    <p:handoutMasterId r:id="rId19"/>
  </p:handoutMasterIdLst>
  <p:sldIdLst>
    <p:sldId id="275" r:id="rId5"/>
    <p:sldId id="256" r:id="rId6"/>
    <p:sldId id="273" r:id="rId7"/>
    <p:sldId id="274" r:id="rId8"/>
    <p:sldId id="276" r:id="rId9"/>
    <p:sldId id="277" r:id="rId10"/>
    <p:sldId id="278" r:id="rId11"/>
    <p:sldId id="279" r:id="rId12"/>
    <p:sldId id="280" r:id="rId13"/>
    <p:sldId id="281" r:id="rId14"/>
    <p:sldId id="282" r:id="rId15"/>
    <p:sldId id="283" r:id="rId16"/>
    <p:sldId id="28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55" d="100"/>
          <a:sy n="155" d="100"/>
        </p:scale>
        <p:origin x="468" y="138"/>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259BEA-82BC-4476-91F2-380E77DBAD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29DE9C3-2AB8-44E5-BCFE-5DD42DFC56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D7858F-6309-4F09-BEA0-6CBF97E55806}" type="datetimeFigureOut">
              <a:rPr lang="en-US" smtClean="0"/>
              <a:t>8/20/2025</a:t>
            </a:fld>
            <a:endParaRPr lang="en-US" dirty="0"/>
          </a:p>
        </p:txBody>
      </p:sp>
      <p:sp>
        <p:nvSpPr>
          <p:cNvPr id="4" name="Footer Placeholder 3">
            <a:extLst>
              <a:ext uri="{FF2B5EF4-FFF2-40B4-BE49-F238E27FC236}">
                <a16:creationId xmlns:a16="http://schemas.microsoft.com/office/drawing/2014/main" id="{5E1B971B-9BC3-41DB-91DC-F03F5C808D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4A0720E-F4E2-435B-A885-9194BA3026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F8AE00-5498-4F06-8655-F21703489BCA}" type="slidenum">
              <a:rPr lang="en-US" smtClean="0"/>
              <a:t>‹#›</a:t>
            </a:fld>
            <a:endParaRPr lang="en-US" dirty="0"/>
          </a:p>
        </p:txBody>
      </p:sp>
    </p:spTree>
    <p:extLst>
      <p:ext uri="{BB962C8B-B14F-4D97-AF65-F5344CB8AC3E}">
        <p14:creationId xmlns:p14="http://schemas.microsoft.com/office/powerpoint/2010/main" val="3773420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F53C5D-CD12-6D4C-A980-0612968271E2}" type="datetimeFigureOut">
              <a:rPr lang="en-US" smtClean="0"/>
              <a:t>8/20/2025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F167F0-0840-1348-BFE4-C6298BBC0698}" type="slidenum">
              <a:rPr lang="en-US" smtClean="0"/>
              <a:t>‹#›</a:t>
            </a:fld>
            <a:endParaRPr lang="en-US" dirty="0"/>
          </a:p>
        </p:txBody>
      </p:sp>
    </p:spTree>
    <p:extLst>
      <p:ext uri="{BB962C8B-B14F-4D97-AF65-F5344CB8AC3E}">
        <p14:creationId xmlns:p14="http://schemas.microsoft.com/office/powerpoint/2010/main" val="1489904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noProof="0" dirty="0"/>
          </a:p>
        </p:txBody>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userDrawn="1">
            <p:ph type="ctrTitle"/>
          </p:nvPr>
        </p:nvSpPr>
        <p:spPr>
          <a:xfrm>
            <a:off x="1154955" y="2099733"/>
            <a:ext cx="8825658" cy="2677648"/>
          </a:xfrm>
        </p:spPr>
        <p:txBody>
          <a:bodyPr anchor="b"/>
          <a:lstStyle>
            <a:lvl1pPr>
              <a:defRPr sz="5400"/>
            </a:lvl1pPr>
          </a:lstStyle>
          <a:p>
            <a:r>
              <a:rPr lang="en-US" noProof="0"/>
              <a:t>Click to edit Master title style</a:t>
            </a:r>
          </a:p>
        </p:txBody>
      </p:sp>
      <p:sp>
        <p:nvSpPr>
          <p:cNvPr id="3" name="Subtitle 2"/>
          <p:cNvSpPr>
            <a:spLocks noGrp="1"/>
          </p:cNvSpPr>
          <p:nvPr userDrawn="1">
            <p:ph type="subTitle" idx="1"/>
          </p:nvPr>
        </p:nvSpPr>
        <p:spPr>
          <a:xfrm>
            <a:off x="1154955" y="4777380"/>
            <a:ext cx="8825658" cy="861420"/>
          </a:xfrm>
        </p:spPr>
        <p:txBody>
          <a:bodyPr anchor="t"/>
          <a:lstStyle>
            <a:lvl1pPr marL="0" indent="0" algn="l">
              <a:buNone/>
              <a:defRPr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userDrawn="1">
            <p:ph type="dt" sz="half" idx="10"/>
          </p:nvPr>
        </p:nvSpPr>
        <p:spPr>
          <a:xfrm rot="5400000">
            <a:off x="10089390" y="1792223"/>
            <a:ext cx="990599" cy="304799"/>
          </a:xfrm>
        </p:spPr>
        <p:txBody>
          <a:bodyPr anchor="t"/>
          <a:lstStyle>
            <a:lvl1pPr algn="l">
              <a:defRPr b="0" i="0">
                <a:solidFill>
                  <a:schemeClr val="bg1"/>
                </a:solidFill>
              </a:defRPr>
            </a:lvl1pPr>
          </a:lstStyle>
          <a:p>
            <a:fld id="{75D0B1B9-C7DF-F64A-B488-12B3D5090923}" type="datetime1">
              <a:rPr lang="en-US" noProof="0" smtClean="0"/>
              <a:t>8/20/2025</a:t>
            </a:fld>
            <a:endParaRPr lang="en-US" noProof="0" dirty="0"/>
          </a:p>
        </p:txBody>
      </p:sp>
      <p:sp>
        <p:nvSpPr>
          <p:cNvPr id="5" name="Footer Placeholder 4"/>
          <p:cNvSpPr>
            <a:spLocks noGrp="1"/>
          </p:cNvSpPr>
          <p:nvPr userDrawn="1">
            <p:ph type="ftr" sz="quarter" idx="11"/>
          </p:nvPr>
        </p:nvSpPr>
        <p:spPr>
          <a:xfrm rot="5400000">
            <a:off x="8959592" y="3226820"/>
            <a:ext cx="3859795" cy="304801"/>
          </a:xfrm>
        </p:spPr>
        <p:txBody>
          <a:bodyPr/>
          <a:lstStyle>
            <a:lvl1pPr>
              <a:defRPr b="0" i="0">
                <a:solidFill>
                  <a:schemeClr val="bg1"/>
                </a:solidFill>
              </a:defRPr>
            </a:lvl1pPr>
          </a:lstStyle>
          <a:p>
            <a:endParaRPr lang="en-US" noProof="0" dirty="0"/>
          </a:p>
        </p:txBody>
      </p:sp>
      <p:sp>
        <p:nvSpPr>
          <p:cNvPr id="10" name="Rectangle 9"/>
          <p:cNvSpPr/>
          <p:nvPr userDrawn="1"/>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userDrawn="1">
            <p:ph type="sldNum" sz="quarter" idx="12"/>
          </p:nvPr>
        </p:nvSpPr>
        <p:spPr>
          <a:xfrm>
            <a:off x="10351008" y="292608"/>
            <a:ext cx="838199" cy="767687"/>
          </a:xfrm>
        </p:spPr>
        <p:txBody>
          <a:bodyPr/>
          <a:lstStyle>
            <a:lvl1pPr>
              <a:defRPr sz="2800" b="0" i="0">
                <a:latin typeface="+mj-lt"/>
              </a:defRPr>
            </a:lvl1p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572730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a:t>Click to edit Master title style</a:t>
            </a:r>
          </a:p>
        </p:txBody>
      </p:sp>
      <p:sp>
        <p:nvSpPr>
          <p:cNvPr id="22" name="Picture Placeholder 21">
            <a:extLst>
              <a:ext uri="{FF2B5EF4-FFF2-40B4-BE49-F238E27FC236}">
                <a16:creationId xmlns:a16="http://schemas.microsoft.com/office/drawing/2014/main" id="{215A5A73-8E13-4E38-8362-0A09BA944115}"/>
              </a:ext>
            </a:extLst>
          </p:cNvPr>
          <p:cNvSpPr>
            <a:spLocks noGrp="1"/>
          </p:cNvSpPr>
          <p:nvPr>
            <p:ph type="pic" idx="1"/>
          </p:nvPr>
        </p:nvSpPr>
        <p:spPr>
          <a:xfrm>
            <a:off x="6058861" y="478881"/>
            <a:ext cx="5582675" cy="5908526"/>
          </a:xfrm>
          <a:custGeom>
            <a:avLst/>
            <a:gdLst>
              <a:gd name="connsiteX0" fmla="*/ 10816 w 5582675"/>
              <a:gd name="connsiteY0" fmla="*/ 0 h 5908526"/>
              <a:gd name="connsiteX1" fmla="*/ 5582675 w 5582675"/>
              <a:gd name="connsiteY1" fmla="*/ 0 h 5908526"/>
              <a:gd name="connsiteX2" fmla="*/ 5582675 w 5582675"/>
              <a:gd name="connsiteY2" fmla="*/ 5908526 h 5908526"/>
              <a:gd name="connsiteX3" fmla="*/ 0 w 5582675"/>
              <a:gd name="connsiteY3" fmla="*/ 5908526 h 5908526"/>
              <a:gd name="connsiteX4" fmla="*/ 30693 w 5582675"/>
              <a:gd name="connsiteY4" fmla="*/ 5722836 h 5908526"/>
              <a:gd name="connsiteX5" fmla="*/ 223682 w 5582675"/>
              <a:gd name="connsiteY5" fmla="*/ 2921544 h 5908526"/>
              <a:gd name="connsiteX6" fmla="*/ 30693 w 5582675"/>
              <a:gd name="connsiteY6" fmla="*/ 120253 h 590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2675" h="5908526">
                <a:moveTo>
                  <a:pt x="10816" y="0"/>
                </a:moveTo>
                <a:lnTo>
                  <a:pt x="5582675" y="0"/>
                </a:lnTo>
                <a:lnTo>
                  <a:pt x="5582675" y="5908526"/>
                </a:lnTo>
                <a:lnTo>
                  <a:pt x="0" y="5908526"/>
                </a:lnTo>
                <a:lnTo>
                  <a:pt x="30693" y="5722836"/>
                </a:lnTo>
                <a:cubicBezTo>
                  <a:pt x="153771" y="4890115"/>
                  <a:pt x="223682" y="3935837"/>
                  <a:pt x="223682" y="2921544"/>
                </a:cubicBezTo>
                <a:cubicBezTo>
                  <a:pt x="223682" y="1907252"/>
                  <a:pt x="153771" y="952973"/>
                  <a:pt x="30693" y="120253"/>
                </a:cubicBezTo>
                <a:close/>
              </a:path>
            </a:pathLst>
          </a:custGeom>
          <a:effectLst/>
        </p:spPr>
        <p:txBody>
          <a:bodyPr wrap="square" anchor="ctr">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8/20/2025</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18343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Content Placeholder 10">
            <a:extLst>
              <a:ext uri="{FF2B5EF4-FFF2-40B4-BE49-F238E27FC236}">
                <a16:creationId xmlns:a16="http://schemas.microsoft.com/office/drawing/2014/main" id="{B50BDD93-02DA-4B21-9556-FA8B9894F903}"/>
              </a:ext>
            </a:extLst>
          </p:cNvPr>
          <p:cNvSpPr>
            <a:spLocks noGrp="1"/>
          </p:cNvSpPr>
          <p:nvPr>
            <p:ph sz="quarter" idx="13"/>
          </p:nvPr>
        </p:nvSpPr>
        <p:spPr>
          <a:xfrm>
            <a:off x="6058861" y="478880"/>
            <a:ext cx="5582675" cy="5900239"/>
          </a:xfrm>
          <a:custGeom>
            <a:avLst/>
            <a:gdLst>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0 w 5582675"/>
              <a:gd name="connsiteY4" fmla="*/ 0 h 5900239"/>
              <a:gd name="connsiteX0" fmla="*/ 3501 w 5586176"/>
              <a:gd name="connsiteY0" fmla="*/ 0 h 5900239"/>
              <a:gd name="connsiteX1" fmla="*/ 5586176 w 5586176"/>
              <a:gd name="connsiteY1" fmla="*/ 0 h 5900239"/>
              <a:gd name="connsiteX2" fmla="*/ 5586176 w 5586176"/>
              <a:gd name="connsiteY2" fmla="*/ 5900239 h 5900239"/>
              <a:gd name="connsiteX3" fmla="*/ 3501 w 5586176"/>
              <a:gd name="connsiteY3" fmla="*/ 5900239 h 5900239"/>
              <a:gd name="connsiteX4" fmla="*/ 0 w 5586176"/>
              <a:gd name="connsiteY4" fmla="*/ 3615600 h 5900239"/>
              <a:gd name="connsiteX5" fmla="*/ 3501 w 5586176"/>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0 w 5582675"/>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47299 w 5582675"/>
              <a:gd name="connsiteY5" fmla="*/ 24756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1173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5237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82675" h="5900239">
                <a:moveTo>
                  <a:pt x="0" y="0"/>
                </a:moveTo>
                <a:lnTo>
                  <a:pt x="5582675" y="0"/>
                </a:lnTo>
                <a:lnTo>
                  <a:pt x="5582675" y="5900239"/>
                </a:lnTo>
                <a:lnTo>
                  <a:pt x="0" y="5900239"/>
                </a:lnTo>
                <a:cubicBezTo>
                  <a:pt x="14285" y="5817931"/>
                  <a:pt x="34284" y="5741338"/>
                  <a:pt x="42854" y="5653315"/>
                </a:cubicBezTo>
                <a:cubicBezTo>
                  <a:pt x="145724" y="4908883"/>
                  <a:pt x="181919" y="4332092"/>
                  <a:pt x="220019" y="3442880"/>
                </a:cubicBezTo>
                <a:cubicBezTo>
                  <a:pt x="221712" y="2333747"/>
                  <a:pt x="182766" y="1285573"/>
                  <a:pt x="47299" y="247560"/>
                </a:cubicBezTo>
                <a:lnTo>
                  <a:pt x="0" y="0"/>
                </a:lnTo>
                <a:close/>
              </a:path>
            </a:pathLst>
          </a:custGeo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a:t>Click to edit Master title style</a:t>
            </a:r>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8/20/2025</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397730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21B17C1C-DA5E-F743-826B-CB70C940D4E6}" type="datetime1">
              <a:rPr lang="en-US" noProof="0" smtClean="0"/>
              <a:t>8/20/2025</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77171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E6F10E4C-E478-1D40-94DF-17D7429B053A}" type="datetime1">
              <a:rPr lang="en-US" noProof="0" smtClean="0"/>
              <a:t>8/20/2025</a:t>
            </a:fld>
            <a:endParaRPr lang="en-US" noProof="0"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95993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AC1A9061-1D22-724D-9508-7BAEAF287353}" type="datetime1">
              <a:rPr lang="en-US" noProof="0" smtClean="0"/>
              <a:t>8/20/2025</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826480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AC1A9061-1D22-724D-9508-7BAEAF287353}" type="datetime1">
              <a:rPr lang="en-US" noProof="0" smtClean="0"/>
              <a:t>8/20/2025</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7" name="Text Placeholder 6">
            <a:extLst>
              <a:ext uri="{FF2B5EF4-FFF2-40B4-BE49-F238E27FC236}">
                <a16:creationId xmlns:a16="http://schemas.microsoft.com/office/drawing/2014/main" id="{575C1B7F-CD73-441E-89FC-46AA9E8B519B}"/>
              </a:ext>
            </a:extLst>
          </p:cNvPr>
          <p:cNvSpPr>
            <a:spLocks noGrp="1"/>
          </p:cNvSpPr>
          <p:nvPr>
            <p:ph type="body" sz="quarter" idx="13"/>
          </p:nvPr>
        </p:nvSpPr>
        <p:spPr>
          <a:xfrm>
            <a:off x="1764150" y="2406650"/>
            <a:ext cx="8663700" cy="3477682"/>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3752974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205E0F-8980-D24A-B2F9-0C7A13C6A6DE}" type="datetime1">
              <a:rPr lang="en-US" noProof="0" smtClean="0"/>
              <a:t>8/20/2025</a:t>
            </a:fld>
            <a:endParaRPr lang="en-US" noProof="0" dirty="0"/>
          </a:p>
        </p:txBody>
      </p:sp>
      <p:sp>
        <p:nvSpPr>
          <p:cNvPr id="3" name="Footer Placeholder 2"/>
          <p:cNvSpPr>
            <a:spLocks noGrp="1"/>
          </p:cNvSpPr>
          <p:nvPr>
            <p:ph type="ftr" sz="quarter" idx="11"/>
          </p:nvPr>
        </p:nvSpPr>
        <p:spPr/>
        <p:txBody>
          <a:bodyPr/>
          <a:lstStyle/>
          <a:p>
            <a:endParaRPr lang="en-US" noProof="0"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1719229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06D41EE2-1449-2741-9D08-61623EFC2A0E}" type="datetime1">
              <a:rPr lang="en-US" noProof="0" smtClean="0"/>
              <a:t>8/20/2025</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373622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noProof="0"/>
              <a:t>Click to edit Master title style</a:t>
            </a:r>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DAF7560-49B8-714F-A7F1-D946D3E64C23}" type="datetime1">
              <a:rPr lang="en-US" noProof="0" smtClean="0"/>
              <a:t>8/20/2025</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3081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Only - left">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7DD9237C-03C9-D843-906B-96D98C6B2D61}" type="datetime1">
              <a:rPr lang="en-US" noProof="0" smtClean="0"/>
              <a:t>8/20/2025</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579578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ullets as Icons 5X Vertical">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B480622-FB8F-493B-9965-971B07D752E2}"/>
              </a:ext>
            </a:extLst>
          </p:cNvPr>
          <p:cNvSpPr>
            <a:spLocks noGrp="1"/>
          </p:cNvSpPr>
          <p:nvPr>
            <p:ph type="body" sz="quarter" idx="13" hasCustomPrompt="1"/>
          </p:nvPr>
        </p:nvSpPr>
        <p:spPr>
          <a:xfrm>
            <a:off x="6792913" y="1748812"/>
            <a:ext cx="3852000" cy="720000"/>
          </a:xfrm>
          <a:prstGeom prst="roundRect">
            <a:avLst/>
          </a:prstGeom>
          <a:solidFill>
            <a:schemeClr val="bg1">
              <a:lumMod val="95000"/>
            </a:schemeClr>
          </a:solidFill>
          <a:ln w="31750">
            <a:solidFill>
              <a:schemeClr val="accent1"/>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6" name="Text Placeholder 9">
            <a:extLst>
              <a:ext uri="{FF2B5EF4-FFF2-40B4-BE49-F238E27FC236}">
                <a16:creationId xmlns:a16="http://schemas.microsoft.com/office/drawing/2014/main" id="{2C5BC223-8B87-4685-A901-71B07847E41C}"/>
              </a:ext>
            </a:extLst>
          </p:cNvPr>
          <p:cNvSpPr>
            <a:spLocks noGrp="1"/>
          </p:cNvSpPr>
          <p:nvPr>
            <p:ph type="body" sz="quarter" idx="14" hasCustomPrompt="1"/>
          </p:nvPr>
        </p:nvSpPr>
        <p:spPr>
          <a:xfrm>
            <a:off x="6792913" y="2561156"/>
            <a:ext cx="3852000" cy="720000"/>
          </a:xfrm>
          <a:prstGeom prst="roundRect">
            <a:avLst/>
          </a:prstGeom>
          <a:solidFill>
            <a:schemeClr val="bg1">
              <a:lumMod val="95000"/>
            </a:schemeClr>
          </a:solidFill>
          <a:ln w="31750">
            <a:solidFill>
              <a:schemeClr val="accent2"/>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7" name="Text Placeholder 9">
            <a:extLst>
              <a:ext uri="{FF2B5EF4-FFF2-40B4-BE49-F238E27FC236}">
                <a16:creationId xmlns:a16="http://schemas.microsoft.com/office/drawing/2014/main" id="{1AE3DDF2-FC22-4381-9763-408FEF9648BD}"/>
              </a:ext>
            </a:extLst>
          </p:cNvPr>
          <p:cNvSpPr>
            <a:spLocks noGrp="1"/>
          </p:cNvSpPr>
          <p:nvPr>
            <p:ph type="body" sz="quarter" idx="15" hasCustomPrompt="1"/>
          </p:nvPr>
        </p:nvSpPr>
        <p:spPr>
          <a:xfrm>
            <a:off x="6792913" y="3373501"/>
            <a:ext cx="3852000" cy="720000"/>
          </a:xfrm>
          <a:prstGeom prst="roundRect">
            <a:avLst/>
          </a:prstGeom>
          <a:solidFill>
            <a:schemeClr val="bg1">
              <a:lumMod val="95000"/>
            </a:schemeClr>
          </a:solidFill>
          <a:ln w="31750">
            <a:solidFill>
              <a:schemeClr val="accent3"/>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8" name="Text Placeholder 9">
            <a:extLst>
              <a:ext uri="{FF2B5EF4-FFF2-40B4-BE49-F238E27FC236}">
                <a16:creationId xmlns:a16="http://schemas.microsoft.com/office/drawing/2014/main" id="{6170A2BF-28BF-4B27-B92D-B1423601B767}"/>
              </a:ext>
            </a:extLst>
          </p:cNvPr>
          <p:cNvSpPr>
            <a:spLocks noGrp="1"/>
          </p:cNvSpPr>
          <p:nvPr>
            <p:ph type="body" sz="quarter" idx="16" hasCustomPrompt="1"/>
          </p:nvPr>
        </p:nvSpPr>
        <p:spPr>
          <a:xfrm>
            <a:off x="6792913" y="4185846"/>
            <a:ext cx="3852000" cy="720000"/>
          </a:xfrm>
          <a:prstGeom prst="roundRect">
            <a:avLst/>
          </a:prstGeom>
          <a:solidFill>
            <a:schemeClr val="bg1">
              <a:lumMod val="95000"/>
            </a:schemeClr>
          </a:solidFill>
          <a:ln w="31750">
            <a:solidFill>
              <a:schemeClr val="accent4"/>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9" name="Text Placeholder 9">
            <a:extLst>
              <a:ext uri="{FF2B5EF4-FFF2-40B4-BE49-F238E27FC236}">
                <a16:creationId xmlns:a16="http://schemas.microsoft.com/office/drawing/2014/main" id="{2DB1D08C-9D26-4EC5-B935-D6A265A2A672}"/>
              </a:ext>
            </a:extLst>
          </p:cNvPr>
          <p:cNvSpPr>
            <a:spLocks noGrp="1"/>
          </p:cNvSpPr>
          <p:nvPr>
            <p:ph type="body" sz="quarter" idx="17" hasCustomPrompt="1"/>
          </p:nvPr>
        </p:nvSpPr>
        <p:spPr>
          <a:xfrm>
            <a:off x="6792913" y="4998190"/>
            <a:ext cx="3852000" cy="720000"/>
          </a:xfrm>
          <a:prstGeom prst="roundRect">
            <a:avLst/>
          </a:prstGeom>
          <a:solidFill>
            <a:schemeClr val="bg1">
              <a:lumMod val="95000"/>
            </a:schemeClr>
          </a:solidFill>
          <a:ln w="31750">
            <a:solidFill>
              <a:schemeClr val="accent6"/>
            </a:solidFill>
          </a:ln>
        </p:spPr>
        <p:txBody>
          <a:bodyPr anchor="ctr">
            <a:normAutofit/>
          </a:bodyPr>
          <a:lstStyle>
            <a:lvl1pPr marL="0" indent="0">
              <a:buNone/>
              <a:defRPr sz="2100">
                <a:solidFill>
                  <a:schemeClr val="tx1"/>
                </a:solidFill>
              </a:defRPr>
            </a:lvl1pPr>
          </a:lstStyle>
          <a:p>
            <a:pPr lvl="0"/>
            <a:r>
              <a:rPr lang="en-US" noProof="0"/>
              <a:t>Text Item</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397BD2BD-1F35-9841-A6BF-76BE540EE01F}" type="datetime1">
              <a:rPr lang="en-US" noProof="0" smtClean="0"/>
              <a:t>8/20/2025</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Picture Placeholder 13">
            <a:extLst>
              <a:ext uri="{FF2B5EF4-FFF2-40B4-BE49-F238E27FC236}">
                <a16:creationId xmlns:a16="http://schemas.microsoft.com/office/drawing/2014/main" id="{9DDAF6ED-5E16-4D29-98B7-FB80DB3AAFEC}"/>
              </a:ext>
            </a:extLst>
          </p:cNvPr>
          <p:cNvSpPr>
            <a:spLocks noGrp="1"/>
          </p:cNvSpPr>
          <p:nvPr>
            <p:ph type="pic" sz="quarter" idx="18" hasCustomPrompt="1"/>
          </p:nvPr>
        </p:nvSpPr>
        <p:spPr>
          <a:xfrm>
            <a:off x="5870575" y="1840504"/>
            <a:ext cx="536616" cy="536616"/>
          </a:xfrm>
        </p:spPr>
        <p:txBody>
          <a:bodyPr lIns="0" tIns="0" rIns="0" bIns="0" anchor="ctr">
            <a:normAutofit/>
          </a:bodyPr>
          <a:lstStyle>
            <a:lvl1pPr marL="0" indent="0" algn="ctr">
              <a:buNone/>
              <a:defRPr sz="1100" i="1"/>
            </a:lvl1pPr>
          </a:lstStyle>
          <a:p>
            <a:r>
              <a:rPr lang="en-US" noProof="0" dirty="0"/>
              <a:t>Icon</a:t>
            </a:r>
          </a:p>
        </p:txBody>
      </p:sp>
      <p:sp>
        <p:nvSpPr>
          <p:cNvPr id="21" name="Picture Placeholder 13">
            <a:extLst>
              <a:ext uri="{FF2B5EF4-FFF2-40B4-BE49-F238E27FC236}">
                <a16:creationId xmlns:a16="http://schemas.microsoft.com/office/drawing/2014/main" id="{8C305CB7-F303-430E-951A-7FC6F97062AA}"/>
              </a:ext>
            </a:extLst>
          </p:cNvPr>
          <p:cNvSpPr>
            <a:spLocks noGrp="1"/>
          </p:cNvSpPr>
          <p:nvPr>
            <p:ph type="pic" sz="quarter" idx="19" hasCustomPrompt="1"/>
          </p:nvPr>
        </p:nvSpPr>
        <p:spPr>
          <a:xfrm>
            <a:off x="5870575" y="2652849"/>
            <a:ext cx="536616" cy="536616"/>
          </a:xfrm>
        </p:spPr>
        <p:txBody>
          <a:bodyPr lIns="0" tIns="0" rIns="0" bIns="0" anchor="ctr">
            <a:normAutofit/>
          </a:bodyPr>
          <a:lstStyle>
            <a:lvl1pPr marL="0" indent="0" algn="ctr">
              <a:buNone/>
              <a:defRPr sz="1100" i="1"/>
            </a:lvl1pPr>
          </a:lstStyle>
          <a:p>
            <a:r>
              <a:rPr lang="en-US" noProof="0" dirty="0"/>
              <a:t>Icon</a:t>
            </a:r>
          </a:p>
        </p:txBody>
      </p:sp>
      <p:sp>
        <p:nvSpPr>
          <p:cNvPr id="22" name="Picture Placeholder 13">
            <a:extLst>
              <a:ext uri="{FF2B5EF4-FFF2-40B4-BE49-F238E27FC236}">
                <a16:creationId xmlns:a16="http://schemas.microsoft.com/office/drawing/2014/main" id="{84D427E5-ED69-4A46-A9B7-F4DC4466F320}"/>
              </a:ext>
            </a:extLst>
          </p:cNvPr>
          <p:cNvSpPr>
            <a:spLocks noGrp="1"/>
          </p:cNvSpPr>
          <p:nvPr>
            <p:ph type="pic" sz="quarter" idx="20" hasCustomPrompt="1"/>
          </p:nvPr>
        </p:nvSpPr>
        <p:spPr>
          <a:xfrm>
            <a:off x="5870575" y="3465194"/>
            <a:ext cx="536616" cy="536616"/>
          </a:xfrm>
        </p:spPr>
        <p:txBody>
          <a:bodyPr lIns="0" tIns="0" rIns="0" bIns="0" anchor="ctr">
            <a:normAutofit/>
          </a:bodyPr>
          <a:lstStyle>
            <a:lvl1pPr marL="0" indent="0" algn="ctr">
              <a:buNone/>
              <a:defRPr sz="1100" i="1"/>
            </a:lvl1pPr>
          </a:lstStyle>
          <a:p>
            <a:r>
              <a:rPr lang="en-US" noProof="0" dirty="0"/>
              <a:t>Icon</a:t>
            </a:r>
          </a:p>
        </p:txBody>
      </p:sp>
      <p:sp>
        <p:nvSpPr>
          <p:cNvPr id="24" name="Picture Placeholder 13">
            <a:extLst>
              <a:ext uri="{FF2B5EF4-FFF2-40B4-BE49-F238E27FC236}">
                <a16:creationId xmlns:a16="http://schemas.microsoft.com/office/drawing/2014/main" id="{3DDA902F-61D6-4F1C-86C6-D1F5584AE8B3}"/>
              </a:ext>
            </a:extLst>
          </p:cNvPr>
          <p:cNvSpPr>
            <a:spLocks noGrp="1"/>
          </p:cNvSpPr>
          <p:nvPr>
            <p:ph type="pic" sz="quarter" idx="21" hasCustomPrompt="1"/>
          </p:nvPr>
        </p:nvSpPr>
        <p:spPr>
          <a:xfrm>
            <a:off x="5870575" y="4277539"/>
            <a:ext cx="536616" cy="536616"/>
          </a:xfrm>
        </p:spPr>
        <p:txBody>
          <a:bodyPr lIns="0" tIns="0" rIns="0" bIns="0" anchor="ctr">
            <a:normAutofit/>
          </a:bodyPr>
          <a:lstStyle>
            <a:lvl1pPr marL="0" indent="0" algn="ctr">
              <a:buNone/>
              <a:defRPr sz="1100" i="1"/>
            </a:lvl1pPr>
          </a:lstStyle>
          <a:p>
            <a:r>
              <a:rPr lang="en-US" noProof="0" dirty="0"/>
              <a:t>Icon</a:t>
            </a:r>
          </a:p>
        </p:txBody>
      </p:sp>
      <p:sp>
        <p:nvSpPr>
          <p:cNvPr id="26" name="Picture Placeholder 13">
            <a:extLst>
              <a:ext uri="{FF2B5EF4-FFF2-40B4-BE49-F238E27FC236}">
                <a16:creationId xmlns:a16="http://schemas.microsoft.com/office/drawing/2014/main" id="{D8B6871A-9C69-4437-A5AD-A0400BAF2C6D}"/>
              </a:ext>
            </a:extLst>
          </p:cNvPr>
          <p:cNvSpPr>
            <a:spLocks noGrp="1"/>
          </p:cNvSpPr>
          <p:nvPr>
            <p:ph type="pic" sz="quarter" idx="23" hasCustomPrompt="1"/>
          </p:nvPr>
        </p:nvSpPr>
        <p:spPr>
          <a:xfrm>
            <a:off x="5870575" y="5089882"/>
            <a:ext cx="536616" cy="536616"/>
          </a:xfrm>
        </p:spPr>
        <p:txBody>
          <a:bodyPr lIns="0" tIns="0" rIns="0" bIns="0" anchor="ctr">
            <a:normAutofit/>
          </a:bodyPr>
          <a:lstStyle>
            <a:lvl1pPr marL="0" indent="0" algn="ctr">
              <a:buNone/>
              <a:defRPr sz="1100" i="1"/>
            </a:lvl1pPr>
          </a:lstStyle>
          <a:p>
            <a:r>
              <a:rPr lang="en-US" noProof="0" dirty="0"/>
              <a:t>Icon</a:t>
            </a:r>
          </a:p>
        </p:txBody>
      </p:sp>
    </p:spTree>
    <p:extLst>
      <p:ext uri="{BB962C8B-B14F-4D97-AF65-F5344CB8AC3E}">
        <p14:creationId xmlns:p14="http://schemas.microsoft.com/office/powerpoint/2010/main" val="3296259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Light">
    <p:spTree>
      <p:nvGrpSpPr>
        <p:cNvPr id="1" name=""/>
        <p:cNvGrpSpPr/>
        <p:nvPr/>
      </p:nvGrpSpPr>
      <p:grpSpPr>
        <a:xfrm>
          <a:off x="0" y="0"/>
          <a:ext cx="0" cy="0"/>
          <a:chOff x="0" y="0"/>
          <a:chExt cx="0" cy="0"/>
        </a:xfrm>
      </p:grpSpPr>
      <p:sp>
        <p:nvSpPr>
          <p:cNvPr id="31" name="Oval 30">
            <a:extLst>
              <a:ext uri="{FF2B5EF4-FFF2-40B4-BE49-F238E27FC236}">
                <a16:creationId xmlns:a16="http://schemas.microsoft.com/office/drawing/2014/main" id="{B8ACAEC3-8D8C-3848-8630-7A0DFF3F6116}"/>
              </a:ext>
            </a:extLst>
          </p:cNvPr>
          <p:cNvSpPr>
            <a:spLocks noChangeAspect="1"/>
          </p:cNvSpPr>
          <p:nvPr userDrawn="1"/>
        </p:nvSpPr>
        <p:spPr>
          <a:xfrm>
            <a:off x="8699143" y="3702940"/>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Picture Placeholder 9">
            <a:extLst>
              <a:ext uri="{FF2B5EF4-FFF2-40B4-BE49-F238E27FC236}">
                <a16:creationId xmlns:a16="http://schemas.microsoft.com/office/drawing/2014/main" id="{CC12BEA0-F502-0646-A370-7ECF194608D0}"/>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D58C6160-632A-B540-A7E5-81F40CEC1FE7}"/>
              </a:ext>
            </a:extLst>
          </p:cNvPr>
          <p:cNvSpPr>
            <a:spLocks noChangeAspect="1"/>
          </p:cNvSpPr>
          <p:nvPr userDrawn="1"/>
        </p:nvSpPr>
        <p:spPr>
          <a:xfrm>
            <a:off x="6287247" y="370677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a16="http://schemas.microsoft.com/office/drawing/2014/main" id="{EB2FEBB6-C1E0-0D47-8CCC-05EE2F756590}"/>
              </a:ext>
            </a:extLst>
          </p:cNvPr>
          <p:cNvSpPr>
            <a:spLocks noGrp="1"/>
          </p:cNvSpPr>
          <p:nvPr>
            <p:ph type="pic" sz="quarter" idx="23" hasCustomPrompt="1"/>
          </p:nvPr>
        </p:nvSpPr>
        <p:spPr>
          <a:xfrm>
            <a:off x="6452271"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7215E544-9553-AC42-B5C3-F7AE9AD6D815}"/>
              </a:ext>
            </a:extLst>
          </p:cNvPr>
          <p:cNvSpPr>
            <a:spLocks noChangeAspect="1"/>
          </p:cNvSpPr>
          <p:nvPr userDrawn="1"/>
        </p:nvSpPr>
        <p:spPr>
          <a:xfrm>
            <a:off x="8699143"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Oval 2">
            <a:extLst>
              <a:ext uri="{FF2B5EF4-FFF2-40B4-BE49-F238E27FC236}">
                <a16:creationId xmlns:a16="http://schemas.microsoft.com/office/drawing/2014/main" id="{F76E934A-C634-DF4D-992A-6E01917693AD}"/>
              </a:ext>
            </a:extLst>
          </p:cNvPr>
          <p:cNvSpPr>
            <a:spLocks noChangeAspect="1"/>
          </p:cNvSpPr>
          <p:nvPr userDrawn="1"/>
        </p:nvSpPr>
        <p:spPr>
          <a:xfrm>
            <a:off x="6289119"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6E94F40A-5592-5744-BFD7-61B04D70BFE7}" type="datetime1">
              <a:rPr lang="en-US" noProof="0" smtClean="0"/>
              <a:t>8/20/2025</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
        <p:nvSpPr>
          <p:cNvPr id="20" name="Picture Placeholder 9">
            <a:extLst>
              <a:ext uri="{FF2B5EF4-FFF2-40B4-BE49-F238E27FC236}">
                <a16:creationId xmlns:a16="http://schemas.microsoft.com/office/drawing/2014/main" id="{8E97E18E-0E31-B542-9578-D6E4DCD84680}"/>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4" name="Picture Placeholder 9">
            <a:extLst>
              <a:ext uri="{FF2B5EF4-FFF2-40B4-BE49-F238E27FC236}">
                <a16:creationId xmlns:a16="http://schemas.microsoft.com/office/drawing/2014/main" id="{7602DDF7-46BD-6045-BDB0-45F47B0B6A9C}"/>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1820464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86F73ED6-3B3B-5A45-912C-FCFD7D53593C}"/>
              </a:ext>
            </a:extLst>
          </p:cNvPr>
          <p:cNvSpPr>
            <a:spLocks noChangeAspect="1"/>
          </p:cNvSpPr>
          <p:nvPr userDrawn="1"/>
        </p:nvSpPr>
        <p:spPr>
          <a:xfrm>
            <a:off x="8699143" y="3702940"/>
            <a:ext cx="1261872" cy="12618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a16="http://schemas.microsoft.com/office/drawing/2014/main" id="{B5971407-B12A-EE45-895D-769807DFC767}"/>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36215321-76D7-AD41-B779-DE347C617DB3}"/>
              </a:ext>
            </a:extLst>
          </p:cNvPr>
          <p:cNvSpPr>
            <a:spLocks noChangeAspect="1"/>
          </p:cNvSpPr>
          <p:nvPr userDrawn="1"/>
        </p:nvSpPr>
        <p:spPr>
          <a:xfrm>
            <a:off x="6288183" y="3706777"/>
            <a:ext cx="1261872" cy="12618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a16="http://schemas.microsoft.com/office/drawing/2014/main" id="{E61684B2-1403-BD44-80B1-6A5C0D0A3C67}"/>
              </a:ext>
            </a:extLst>
          </p:cNvPr>
          <p:cNvSpPr>
            <a:spLocks noGrp="1"/>
          </p:cNvSpPr>
          <p:nvPr>
            <p:ph type="pic" sz="quarter" idx="23" hasCustomPrompt="1"/>
          </p:nvPr>
        </p:nvSpPr>
        <p:spPr>
          <a:xfrm>
            <a:off x="6454143"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3B87B079-A5F0-D34B-90BD-17403B51EF47}"/>
              </a:ext>
            </a:extLst>
          </p:cNvPr>
          <p:cNvSpPr>
            <a:spLocks noChangeAspect="1"/>
          </p:cNvSpPr>
          <p:nvPr userDrawn="1"/>
        </p:nvSpPr>
        <p:spPr>
          <a:xfrm>
            <a:off x="8699143" y="799317"/>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67169BE7-153A-034D-B3C8-A226C22DE09C}"/>
              </a:ext>
            </a:extLst>
          </p:cNvPr>
          <p:cNvSpPr>
            <a:spLocks noChangeAspect="1"/>
          </p:cNvSpPr>
          <p:nvPr userDrawn="1"/>
        </p:nvSpPr>
        <p:spPr>
          <a:xfrm>
            <a:off x="6288183" y="799317"/>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a16="http://schemas.microsoft.com/office/drawing/2014/main" id="{604C6493-8619-1749-A32C-8C1C4E875339}"/>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a16="http://schemas.microsoft.com/office/drawing/2014/main" id="{EE25A905-577F-154D-BA89-4F485EEBC4BD}"/>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A177F711-7020-994E-A797-D04033A0CF12}" type="datetime1">
              <a:rPr lang="en-US" noProof="0" smtClean="0"/>
              <a:t>8/20/2025</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3254131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 Icon Bullets Vertical">
    <p:spTree>
      <p:nvGrpSpPr>
        <p:cNvPr id="1" name=""/>
        <p:cNvGrpSpPr/>
        <p:nvPr/>
      </p:nvGrpSpPr>
      <p:grpSpPr>
        <a:xfrm>
          <a:off x="0" y="0"/>
          <a:ext cx="0" cy="0"/>
          <a:chOff x="0" y="0"/>
          <a:chExt cx="0" cy="0"/>
        </a:xfrm>
      </p:grpSpPr>
      <p:sp>
        <p:nvSpPr>
          <p:cNvPr id="29" name="Oval 28">
            <a:extLst>
              <a:ext uri="{FF2B5EF4-FFF2-40B4-BE49-F238E27FC236}">
                <a16:creationId xmlns:a16="http://schemas.microsoft.com/office/drawing/2014/main" id="{3B87B079-A5F0-D34B-90BD-17403B51EF47}"/>
              </a:ext>
            </a:extLst>
          </p:cNvPr>
          <p:cNvSpPr>
            <a:spLocks noChangeAspect="1"/>
          </p:cNvSpPr>
          <p:nvPr userDrawn="1"/>
        </p:nvSpPr>
        <p:spPr>
          <a:xfrm>
            <a:off x="8699143" y="2234226"/>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67169BE7-153A-034D-B3C8-A226C22DE09C}"/>
              </a:ext>
            </a:extLst>
          </p:cNvPr>
          <p:cNvSpPr>
            <a:spLocks noChangeAspect="1"/>
          </p:cNvSpPr>
          <p:nvPr userDrawn="1"/>
        </p:nvSpPr>
        <p:spPr>
          <a:xfrm>
            <a:off x="6288183" y="2234226"/>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a16="http://schemas.microsoft.com/office/drawing/2014/main" id="{604C6493-8619-1749-A32C-8C1C4E875339}"/>
              </a:ext>
            </a:extLst>
          </p:cNvPr>
          <p:cNvSpPr>
            <a:spLocks noGrp="1"/>
          </p:cNvSpPr>
          <p:nvPr>
            <p:ph type="pic" sz="quarter" idx="21" hasCustomPrompt="1"/>
          </p:nvPr>
        </p:nvSpPr>
        <p:spPr>
          <a:xfrm>
            <a:off x="6454143" y="2401122"/>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a16="http://schemas.microsoft.com/office/drawing/2014/main" id="{EE25A905-577F-154D-BA89-4F485EEBC4BD}"/>
              </a:ext>
            </a:extLst>
          </p:cNvPr>
          <p:cNvSpPr>
            <a:spLocks noGrp="1"/>
          </p:cNvSpPr>
          <p:nvPr>
            <p:ph type="pic" sz="quarter" idx="22" hasCustomPrompt="1"/>
          </p:nvPr>
        </p:nvSpPr>
        <p:spPr>
          <a:xfrm>
            <a:off x="8865103" y="240018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A177F711-7020-994E-A797-D04033A0CF12}" type="datetime1">
              <a:rPr lang="en-US" noProof="0" smtClean="0"/>
              <a:t>8/20/2025</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3785996"/>
            <a:ext cx="2325688" cy="1503455"/>
          </a:xfrm>
        </p:spPr>
        <p:txBody>
          <a:bodyPr>
            <a:no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3785996"/>
            <a:ext cx="2325688" cy="1503455"/>
          </a:xfrm>
        </p:spPr>
        <p:txBody>
          <a:bodyPr>
            <a:no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2465061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 Icon Bullets Horizontal">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F625DE42-6A2A-D745-B1F8-2AF2793533BE}"/>
              </a:ext>
            </a:extLst>
          </p:cNvPr>
          <p:cNvSpPr>
            <a:spLocks noChangeAspect="1"/>
          </p:cNvSpPr>
          <p:nvPr userDrawn="1"/>
        </p:nvSpPr>
        <p:spPr>
          <a:xfrm>
            <a:off x="8404601" y="3981394"/>
            <a:ext cx="1042415" cy="104241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9">
            <a:extLst>
              <a:ext uri="{FF2B5EF4-FFF2-40B4-BE49-F238E27FC236}">
                <a16:creationId xmlns:a16="http://schemas.microsoft.com/office/drawing/2014/main" id="{A87D37E3-62A9-1F44-8520-EBED16BF1C0F}"/>
              </a:ext>
            </a:extLst>
          </p:cNvPr>
          <p:cNvSpPr>
            <a:spLocks noGrp="1"/>
          </p:cNvSpPr>
          <p:nvPr>
            <p:ph type="pic" sz="quarter" idx="24" hasCustomPrompt="1"/>
          </p:nvPr>
        </p:nvSpPr>
        <p:spPr>
          <a:xfrm>
            <a:off x="8535100"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75F8797D-AFBD-534A-AC82-DE2B7BAECE83}"/>
              </a:ext>
            </a:extLst>
          </p:cNvPr>
          <p:cNvSpPr>
            <a:spLocks noChangeAspect="1"/>
          </p:cNvSpPr>
          <p:nvPr userDrawn="1"/>
        </p:nvSpPr>
        <p:spPr>
          <a:xfrm>
            <a:off x="8404601" y="1932281"/>
            <a:ext cx="1042415" cy="10424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a16="http://schemas.microsoft.com/office/drawing/2014/main" id="{EFE809D2-16A3-B143-BC10-FEC397E62C62}"/>
              </a:ext>
            </a:extLst>
          </p:cNvPr>
          <p:cNvSpPr>
            <a:spLocks noGrp="1"/>
          </p:cNvSpPr>
          <p:nvPr>
            <p:ph type="pic" sz="quarter" idx="23" hasCustomPrompt="1"/>
          </p:nvPr>
        </p:nvSpPr>
        <p:spPr>
          <a:xfrm>
            <a:off x="8535100"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8C369370-372E-0846-B090-5E6EF97A3B62}" type="datetime1">
              <a:rPr lang="en-US" noProof="0" smtClean="0"/>
              <a:t>8/20/2025</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6189670" y="1840992"/>
            <a:ext cx="2095046" cy="1225056"/>
          </a:xfrm>
        </p:spPr>
        <p:txBody>
          <a:bodyPr anchor="ctr">
            <a:noAutofit/>
          </a:bodyPr>
          <a:lstStyle>
            <a:lvl1pPr marL="0" indent="0" algn="l">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9519533" y="1840992"/>
            <a:ext cx="2095046" cy="1225056"/>
          </a:xfrm>
        </p:spPr>
        <p:txBody>
          <a:bodyPr anchor="ctr">
            <a:noAutofit/>
          </a:bodyPr>
          <a:lstStyle>
            <a:lvl1pPr marL="0" indent="0" algn="l">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6189670"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9519533"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0" name="Oval 19">
            <a:extLst>
              <a:ext uri="{FF2B5EF4-FFF2-40B4-BE49-F238E27FC236}">
                <a16:creationId xmlns:a16="http://schemas.microsoft.com/office/drawing/2014/main" id="{73963115-25B3-494B-9A13-AC92EFE94C09}"/>
              </a:ext>
            </a:extLst>
          </p:cNvPr>
          <p:cNvSpPr>
            <a:spLocks noChangeAspect="1"/>
          </p:cNvSpPr>
          <p:nvPr userDrawn="1"/>
        </p:nvSpPr>
        <p:spPr>
          <a:xfrm>
            <a:off x="5070995" y="1932281"/>
            <a:ext cx="1042415" cy="1042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a16="http://schemas.microsoft.com/office/drawing/2014/main" id="{3C759269-D6E6-2B41-8BEE-8B5AFB809B6A}"/>
              </a:ext>
            </a:extLst>
          </p:cNvPr>
          <p:cNvSpPr>
            <a:spLocks noGrp="1"/>
          </p:cNvSpPr>
          <p:nvPr>
            <p:ph type="pic" sz="quarter" idx="21" hasCustomPrompt="1"/>
          </p:nvPr>
        </p:nvSpPr>
        <p:spPr>
          <a:xfrm>
            <a:off x="5201494"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43E569D5-DC38-7C46-95CD-ACFBFBF591A2}"/>
              </a:ext>
            </a:extLst>
          </p:cNvPr>
          <p:cNvSpPr>
            <a:spLocks noChangeAspect="1"/>
          </p:cNvSpPr>
          <p:nvPr userDrawn="1"/>
        </p:nvSpPr>
        <p:spPr>
          <a:xfrm>
            <a:off x="5070995" y="3981394"/>
            <a:ext cx="1042415" cy="104241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a16="http://schemas.microsoft.com/office/drawing/2014/main" id="{E8396DFD-D667-2648-9BE4-6237690F7999}"/>
              </a:ext>
            </a:extLst>
          </p:cNvPr>
          <p:cNvSpPr>
            <a:spLocks noGrp="1"/>
          </p:cNvSpPr>
          <p:nvPr>
            <p:ph type="pic" sz="quarter" idx="22" hasCustomPrompt="1"/>
          </p:nvPr>
        </p:nvSpPr>
        <p:spPr>
          <a:xfrm>
            <a:off x="5201494"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2929901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8">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noProof="0"/>
              <a:t>Click to edit Master title style</a:t>
            </a:r>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tx1">
                    <a:lumMod val="75000"/>
                    <a:lumOff val="25000"/>
                  </a:schemeClr>
                </a:solidFill>
              </a:defRPr>
            </a:lvl1pPr>
          </a:lstStyle>
          <a:p>
            <a:fld id="{36ACA6CA-E140-824D-8E8B-5CC5036BDBAE}" type="datetime1">
              <a:rPr lang="en-US" noProof="0" smtClean="0"/>
              <a:pPr/>
              <a:t>8/20/2025</a:t>
            </a:fld>
            <a:endParaRPr lang="en-US" noProof="0"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tx1">
                    <a:lumMod val="75000"/>
                    <a:lumOff val="25000"/>
                  </a:schemeClr>
                </a:solidFill>
                <a:latin typeface="+mn-lt"/>
              </a:defRPr>
            </a:lvl1pPr>
          </a:lstStyle>
          <a:p>
            <a:endParaRPr lang="en-US" noProof="0"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063915332"/>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59" r:id="rId4"/>
    <p:sldLayoutId id="2147483860" r:id="rId5"/>
    <p:sldLayoutId id="2147483861" r:id="rId6"/>
    <p:sldLayoutId id="2147483862" r:id="rId7"/>
    <p:sldLayoutId id="2147483864" r:id="rId8"/>
    <p:sldLayoutId id="2147483863" r:id="rId9"/>
    <p:sldLayoutId id="2147483858" r:id="rId10"/>
    <p:sldLayoutId id="2147483865" r:id="rId11"/>
    <p:sldLayoutId id="2147483844" r:id="rId12"/>
    <p:sldLayoutId id="2147483845" r:id="rId13"/>
    <p:sldLayoutId id="2147483846" r:id="rId14"/>
    <p:sldLayoutId id="2147483866" r:id="rId15"/>
    <p:sldLayoutId id="2147483847" r:id="rId16"/>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9C7C33-4778-F509-3622-6C73A9C68A9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FA95E36-2A62-6E5A-AF48-ADFD9B6544A6}"/>
              </a:ext>
            </a:extLst>
          </p:cNvPr>
          <p:cNvSpPr txBox="1"/>
          <p:nvPr/>
        </p:nvSpPr>
        <p:spPr>
          <a:xfrm>
            <a:off x="1978572" y="3059668"/>
            <a:ext cx="8466082" cy="523220"/>
          </a:xfrm>
          <a:prstGeom prst="rect">
            <a:avLst/>
          </a:prstGeom>
          <a:noFill/>
        </p:spPr>
        <p:txBody>
          <a:bodyPr wrap="square" rtlCol="0">
            <a:spAutoFit/>
          </a:bodyPr>
          <a:lstStyle/>
          <a:p>
            <a:pPr algn="ctr"/>
            <a:r>
              <a:rPr lang="en-US" sz="2800" dirty="0">
                <a:solidFill>
                  <a:schemeClr val="bg1"/>
                </a:solidFill>
              </a:rPr>
              <a:t>Oshawa Public Library Architecture Diagram</a:t>
            </a:r>
          </a:p>
        </p:txBody>
      </p:sp>
    </p:spTree>
    <p:extLst>
      <p:ext uri="{BB962C8B-B14F-4D97-AF65-F5344CB8AC3E}">
        <p14:creationId xmlns:p14="http://schemas.microsoft.com/office/powerpoint/2010/main" val="3079684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076934-B9CE-47B6-6C54-39667F094D4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3EC37D8-224A-B526-E71E-BA91EE1E238C}"/>
              </a:ext>
            </a:extLst>
          </p:cNvPr>
          <p:cNvSpPr txBox="1"/>
          <p:nvPr/>
        </p:nvSpPr>
        <p:spPr>
          <a:xfrm>
            <a:off x="1954924" y="827690"/>
            <a:ext cx="8616823" cy="400110"/>
          </a:xfrm>
          <a:prstGeom prst="rect">
            <a:avLst/>
          </a:prstGeom>
          <a:noFill/>
        </p:spPr>
        <p:txBody>
          <a:bodyPr wrap="square" rtlCol="0">
            <a:spAutoFit/>
          </a:bodyPr>
          <a:lstStyle/>
          <a:p>
            <a:pPr algn="ctr"/>
            <a:r>
              <a:rPr lang="en-US" sz="2000" dirty="0">
                <a:solidFill>
                  <a:schemeClr val="bg1"/>
                </a:solidFill>
              </a:rPr>
              <a:t>S3 Bucket and Backups</a:t>
            </a:r>
          </a:p>
        </p:txBody>
      </p:sp>
      <p:graphicFrame>
        <p:nvGraphicFramePr>
          <p:cNvPr id="3" name="Table 2">
            <a:extLst>
              <a:ext uri="{FF2B5EF4-FFF2-40B4-BE49-F238E27FC236}">
                <a16:creationId xmlns:a16="http://schemas.microsoft.com/office/drawing/2014/main" id="{715D8A13-B400-A7E8-A7F3-54BDE87A758C}"/>
              </a:ext>
            </a:extLst>
          </p:cNvPr>
          <p:cNvGraphicFramePr>
            <a:graphicFrameLocks noGrp="1"/>
          </p:cNvGraphicFramePr>
          <p:nvPr>
            <p:extLst>
              <p:ext uri="{D42A27DB-BD31-4B8C-83A1-F6EECF244321}">
                <p14:modId xmlns:p14="http://schemas.microsoft.com/office/powerpoint/2010/main" val="150573148"/>
              </p:ext>
            </p:extLst>
          </p:nvPr>
        </p:nvGraphicFramePr>
        <p:xfrm>
          <a:off x="1954924" y="1634065"/>
          <a:ext cx="8488680" cy="4214941"/>
        </p:xfrm>
        <a:graphic>
          <a:graphicData uri="http://schemas.openxmlformats.org/drawingml/2006/table">
            <a:tbl>
              <a:tblPr firstRow="1" bandRow="1">
                <a:tableStyleId>{5C22544A-7EE6-4342-B048-85BDC9FD1C3A}</a:tableStyleId>
              </a:tblPr>
              <a:tblGrid>
                <a:gridCol w="8488680">
                  <a:extLst>
                    <a:ext uri="{9D8B030D-6E8A-4147-A177-3AD203B41FA5}">
                      <a16:colId xmlns:a16="http://schemas.microsoft.com/office/drawing/2014/main" val="2750912014"/>
                    </a:ext>
                  </a:extLst>
                </a:gridCol>
              </a:tblGrid>
              <a:tr h="4214941">
                <a:tc>
                  <a:txBody>
                    <a:bodyPr/>
                    <a:lstStyle/>
                    <a:p>
                      <a:r>
                        <a:rPr lang="en-US" sz="1600" b="1" dirty="0"/>
                        <a:t>S3 Availability, Recovery &amp; Cost Optimization</a:t>
                      </a:r>
                    </a:p>
                    <a:p>
                      <a:endParaRPr lang="en-US" sz="1600" b="1" dirty="0"/>
                    </a:p>
                    <a:p>
                      <a:r>
                        <a:rPr lang="en-US" sz="1600" b="1" dirty="0"/>
                        <a:t>High Availability</a:t>
                      </a:r>
                      <a:r>
                        <a:rPr lang="en-US" sz="1600" dirty="0"/>
                        <a:t>: </a:t>
                      </a:r>
                    </a:p>
                    <a:p>
                      <a:pPr lvl="1"/>
                      <a:r>
                        <a:rPr lang="en-US" sz="1600" dirty="0"/>
                        <a:t>Data replicated across multiple Availability Zones.</a:t>
                      </a:r>
                    </a:p>
                    <a:p>
                      <a:pPr lvl="1"/>
                      <a:r>
                        <a:rPr lang="en-US" sz="1600" dirty="0"/>
                        <a:t>Seamless access even during hardware failures.</a:t>
                      </a:r>
                    </a:p>
                    <a:p>
                      <a:endParaRPr lang="en-US" sz="1600" b="1" dirty="0"/>
                    </a:p>
                    <a:p>
                      <a:r>
                        <a:rPr lang="en-US" sz="1600" b="1" dirty="0"/>
                        <a:t>Disaster Recovery</a:t>
                      </a:r>
                      <a:r>
                        <a:rPr lang="en-US" sz="1600" dirty="0"/>
                        <a:t>: </a:t>
                      </a:r>
                    </a:p>
                    <a:p>
                      <a:pPr lvl="1"/>
                      <a:r>
                        <a:rPr lang="en-US" sz="1600" dirty="0"/>
                        <a:t>Versioning allows restoration of deleted/overwritten objects.</a:t>
                      </a:r>
                    </a:p>
                    <a:p>
                      <a:pPr lvl="1"/>
                      <a:r>
                        <a:rPr lang="en-US" sz="1600" dirty="0"/>
                        <a:t>Works with CloudWatch for monitoring storage usage &amp; access patterns.</a:t>
                      </a:r>
                    </a:p>
                    <a:p>
                      <a:endParaRPr lang="en-US" sz="1600" b="1" dirty="0"/>
                    </a:p>
                    <a:p>
                      <a:r>
                        <a:rPr lang="en-US" sz="1600" b="1" dirty="0"/>
                        <a:t>Cost Optimization</a:t>
                      </a:r>
                      <a:r>
                        <a:rPr lang="en-US" sz="1600" dirty="0"/>
                        <a:t>: </a:t>
                      </a:r>
                    </a:p>
                    <a:p>
                      <a:pPr lvl="1"/>
                      <a:r>
                        <a:rPr lang="en-US" sz="1600" dirty="0"/>
                        <a:t>Lifecycle Policy archives infrequently accessed files to </a:t>
                      </a:r>
                      <a:r>
                        <a:rPr lang="en-US" sz="1600" b="1" dirty="0"/>
                        <a:t>S3 Glacier</a:t>
                      </a:r>
                      <a:r>
                        <a:rPr lang="en-US" sz="1600" dirty="0"/>
                        <a:t> after 30 days.</a:t>
                      </a:r>
                    </a:p>
                    <a:p>
                      <a:pPr lvl="1"/>
                      <a:r>
                        <a:rPr lang="en-US" sz="1600" dirty="0"/>
                        <a:t>Reduces storage expenses without losing long-term data retention.</a:t>
                      </a:r>
                    </a:p>
                    <a:p>
                      <a:endParaRPr lang="en-US" sz="1600" dirty="0"/>
                    </a:p>
                  </a:txBody>
                  <a:tcPr/>
                </a:tc>
                <a:extLst>
                  <a:ext uri="{0D108BD9-81ED-4DB2-BD59-A6C34878D82A}">
                    <a16:rowId xmlns:a16="http://schemas.microsoft.com/office/drawing/2014/main" val="1768855116"/>
                  </a:ext>
                </a:extLst>
              </a:tr>
            </a:tbl>
          </a:graphicData>
        </a:graphic>
      </p:graphicFrame>
    </p:spTree>
    <p:extLst>
      <p:ext uri="{BB962C8B-B14F-4D97-AF65-F5344CB8AC3E}">
        <p14:creationId xmlns:p14="http://schemas.microsoft.com/office/powerpoint/2010/main" val="3863438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C3196F-BC95-42D5-7F8E-CD2A089D843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29009D9-7C28-3B2E-43AC-F929B32D2780}"/>
              </a:ext>
            </a:extLst>
          </p:cNvPr>
          <p:cNvSpPr txBox="1"/>
          <p:nvPr/>
        </p:nvSpPr>
        <p:spPr>
          <a:xfrm>
            <a:off x="1954924" y="827690"/>
            <a:ext cx="8616823" cy="400110"/>
          </a:xfrm>
          <a:prstGeom prst="rect">
            <a:avLst/>
          </a:prstGeom>
          <a:noFill/>
        </p:spPr>
        <p:txBody>
          <a:bodyPr wrap="square" rtlCol="0">
            <a:spAutoFit/>
          </a:bodyPr>
          <a:lstStyle/>
          <a:p>
            <a:pPr algn="ctr"/>
            <a:r>
              <a:rPr lang="en-US" sz="2000" dirty="0">
                <a:solidFill>
                  <a:schemeClr val="bg1"/>
                </a:solidFill>
              </a:rPr>
              <a:t>IAM roles and policy</a:t>
            </a:r>
          </a:p>
        </p:txBody>
      </p:sp>
      <p:graphicFrame>
        <p:nvGraphicFramePr>
          <p:cNvPr id="4" name="Table 3">
            <a:extLst>
              <a:ext uri="{FF2B5EF4-FFF2-40B4-BE49-F238E27FC236}">
                <a16:creationId xmlns:a16="http://schemas.microsoft.com/office/drawing/2014/main" id="{BD321CAC-7A2A-47EE-3029-92617F95DF43}"/>
              </a:ext>
            </a:extLst>
          </p:cNvPr>
          <p:cNvGraphicFramePr>
            <a:graphicFrameLocks noGrp="1"/>
          </p:cNvGraphicFramePr>
          <p:nvPr>
            <p:extLst>
              <p:ext uri="{D42A27DB-BD31-4B8C-83A1-F6EECF244321}">
                <p14:modId xmlns:p14="http://schemas.microsoft.com/office/powerpoint/2010/main" val="2563582274"/>
              </p:ext>
            </p:extLst>
          </p:nvPr>
        </p:nvGraphicFramePr>
        <p:xfrm>
          <a:off x="1078624" y="1620780"/>
          <a:ext cx="10034752" cy="4572000"/>
        </p:xfrm>
        <a:graphic>
          <a:graphicData uri="http://schemas.openxmlformats.org/drawingml/2006/table">
            <a:tbl>
              <a:tblPr firstRow="1" bandRow="1">
                <a:tableStyleId>{5C22544A-7EE6-4342-B048-85BDC9FD1C3A}</a:tableStyleId>
              </a:tblPr>
              <a:tblGrid>
                <a:gridCol w="10034752">
                  <a:extLst>
                    <a:ext uri="{9D8B030D-6E8A-4147-A177-3AD203B41FA5}">
                      <a16:colId xmlns:a16="http://schemas.microsoft.com/office/drawing/2014/main" val="657386163"/>
                    </a:ext>
                  </a:extLst>
                </a:gridCol>
              </a:tblGrid>
              <a:tr h="3888167">
                <a:tc>
                  <a:txBody>
                    <a:bodyPr/>
                    <a:lstStyle/>
                    <a:p>
                      <a:r>
                        <a:rPr lang="en-US" sz="1400" dirty="0"/>
                        <a:t>An </a:t>
                      </a:r>
                      <a:r>
                        <a:rPr lang="en-US" sz="1400" b="1" dirty="0"/>
                        <a:t>IAM Role</a:t>
                      </a:r>
                      <a:r>
                        <a:rPr lang="en-US" sz="1400" dirty="0"/>
                        <a:t> in AWS is a set of permissions that define what actions are allowed or denied for a particular AWS resource.</a:t>
                      </a:r>
                      <a:br>
                        <a:rPr lang="en-US" sz="1400" dirty="0"/>
                      </a:br>
                      <a:r>
                        <a:rPr lang="en-US" sz="1400" dirty="0"/>
                        <a:t>Unlike IAM users, roles are not tied to a specific person; instead, they are assumed by trusted entities like EC2 instances, Lambda functions, or ECS tasks to perform actions on your behalf.</a:t>
                      </a:r>
                    </a:p>
                    <a:p>
                      <a:endParaRPr lang="en-US" sz="1400" b="1" dirty="0"/>
                    </a:p>
                    <a:p>
                      <a:r>
                        <a:rPr lang="en-US" sz="1400" b="1" dirty="0"/>
                        <a:t>Why we Used It in This Project</a:t>
                      </a:r>
                    </a:p>
                    <a:p>
                      <a:r>
                        <a:rPr lang="en-US" sz="1400" dirty="0"/>
                        <a:t> the </a:t>
                      </a:r>
                      <a:r>
                        <a:rPr lang="en-US" sz="1400" b="1" dirty="0"/>
                        <a:t>ECS Task IAM Role</a:t>
                      </a:r>
                      <a:r>
                        <a:rPr lang="en-US" sz="1400" dirty="0"/>
                        <a:t> is configured to allow the ECS containers/services to securely access other AWS resources </a:t>
                      </a:r>
                      <a:r>
                        <a:rPr lang="en-US" sz="1400" b="1" dirty="0"/>
                        <a:t>without hardcoding credentials</a:t>
                      </a:r>
                      <a:r>
                        <a:rPr lang="en-US" sz="1400" dirty="0"/>
                        <a:t> inside the application.</a:t>
                      </a:r>
                    </a:p>
                    <a:p>
                      <a:r>
                        <a:rPr lang="en-US" sz="1400" b="1" dirty="0"/>
                        <a:t>Specifically, your role permissions include:</a:t>
                      </a:r>
                      <a:endParaRPr lang="en-US" sz="1400" dirty="0"/>
                    </a:p>
                    <a:p>
                      <a:endParaRPr lang="en-US" sz="1400" b="1" dirty="0"/>
                    </a:p>
                    <a:p>
                      <a:r>
                        <a:rPr lang="en-US" sz="1400" b="1" dirty="0"/>
                        <a:t>Allow: S3:PutObject, S3:GetObject</a:t>
                      </a:r>
                      <a:br>
                        <a:rPr lang="en-US" sz="1400" dirty="0"/>
                      </a:br>
                      <a:r>
                        <a:rPr lang="en-US" sz="1400" dirty="0"/>
                        <a:t>→ Enables ECS tasks to store data (logs, backups, files) into S3 and retrieve them when needed.</a:t>
                      </a:r>
                    </a:p>
                    <a:p>
                      <a:r>
                        <a:rPr lang="en-US" sz="1400" b="1" dirty="0"/>
                        <a:t>Allow: RDS Connect</a:t>
                      </a:r>
                      <a:br>
                        <a:rPr lang="en-US" sz="1400" dirty="0"/>
                      </a:br>
                      <a:r>
                        <a:rPr lang="en-US" sz="1400" dirty="0"/>
                        <a:t>→ Grants ECS tasks permission to connect to the RDS database securely.</a:t>
                      </a:r>
                    </a:p>
                    <a:p>
                      <a:endParaRPr lang="en-US" sz="1400" b="1" dirty="0"/>
                    </a:p>
                    <a:p>
                      <a:r>
                        <a:rPr lang="en-US" sz="1400" b="1" dirty="0"/>
                        <a:t>Benefits of Using the IAM Role Here</a:t>
                      </a:r>
                    </a:p>
                    <a:p>
                      <a:r>
                        <a:rPr lang="en-US" sz="1400" b="1" dirty="0"/>
                        <a:t>Security</a:t>
                      </a:r>
                      <a:r>
                        <a:rPr lang="en-US" sz="1400" dirty="0"/>
                        <a:t> – No need to store AWS credentials in code or configuration files.</a:t>
                      </a:r>
                    </a:p>
                    <a:p>
                      <a:r>
                        <a:rPr lang="en-US" sz="1400" b="1" dirty="0"/>
                        <a:t>Principle of Least Privilege</a:t>
                      </a:r>
                      <a:r>
                        <a:rPr lang="en-US" sz="1400" dirty="0"/>
                        <a:t> – Only the required permissions are granted (S3 and RDS access).</a:t>
                      </a:r>
                    </a:p>
                    <a:p>
                      <a:r>
                        <a:rPr lang="en-US" sz="1400" b="1" dirty="0"/>
                        <a:t>Automatic Rotation</a:t>
                      </a:r>
                      <a:r>
                        <a:rPr lang="en-US" sz="1400" dirty="0"/>
                        <a:t> – Temporary credentials are automatically rotated by AWS STS (Security Token Service).</a:t>
                      </a:r>
                    </a:p>
                    <a:p>
                      <a:r>
                        <a:rPr lang="en-US" sz="1400" b="1" dirty="0"/>
                        <a:t>Scalability</a:t>
                      </a:r>
                      <a:r>
                        <a:rPr lang="en-US" sz="1400" dirty="0"/>
                        <a:t> – As ECS tasks scale up/down, each one automatically gets the same secure permissions.</a:t>
                      </a:r>
                    </a:p>
                    <a:p>
                      <a:endParaRPr lang="en-US" sz="1400" dirty="0"/>
                    </a:p>
                  </a:txBody>
                  <a:tcPr/>
                </a:tc>
                <a:extLst>
                  <a:ext uri="{0D108BD9-81ED-4DB2-BD59-A6C34878D82A}">
                    <a16:rowId xmlns:a16="http://schemas.microsoft.com/office/drawing/2014/main" val="397074144"/>
                  </a:ext>
                </a:extLst>
              </a:tr>
            </a:tbl>
          </a:graphicData>
        </a:graphic>
      </p:graphicFrame>
    </p:spTree>
    <p:extLst>
      <p:ext uri="{BB962C8B-B14F-4D97-AF65-F5344CB8AC3E}">
        <p14:creationId xmlns:p14="http://schemas.microsoft.com/office/powerpoint/2010/main" val="2238818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E82C49-6146-8D37-5DB0-2A77518F4A1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0B86D04-09F5-BC9C-C0C2-3E9F6195B8CD}"/>
              </a:ext>
            </a:extLst>
          </p:cNvPr>
          <p:cNvSpPr txBox="1"/>
          <p:nvPr/>
        </p:nvSpPr>
        <p:spPr>
          <a:xfrm>
            <a:off x="1954924" y="827690"/>
            <a:ext cx="8616823" cy="400110"/>
          </a:xfrm>
          <a:prstGeom prst="rect">
            <a:avLst/>
          </a:prstGeom>
          <a:noFill/>
        </p:spPr>
        <p:txBody>
          <a:bodyPr wrap="square" rtlCol="0">
            <a:spAutoFit/>
          </a:bodyPr>
          <a:lstStyle/>
          <a:p>
            <a:pPr algn="ctr"/>
            <a:r>
              <a:rPr lang="en-US" sz="2000" dirty="0">
                <a:solidFill>
                  <a:schemeClr val="bg1"/>
                </a:solidFill>
              </a:rPr>
              <a:t>CloudWatch</a:t>
            </a:r>
          </a:p>
        </p:txBody>
      </p:sp>
      <p:graphicFrame>
        <p:nvGraphicFramePr>
          <p:cNvPr id="4" name="Table 3">
            <a:extLst>
              <a:ext uri="{FF2B5EF4-FFF2-40B4-BE49-F238E27FC236}">
                <a16:creationId xmlns:a16="http://schemas.microsoft.com/office/drawing/2014/main" id="{BC496AB6-24B6-846D-EDCC-35DDBF839477}"/>
              </a:ext>
            </a:extLst>
          </p:cNvPr>
          <p:cNvGraphicFramePr>
            <a:graphicFrameLocks noGrp="1"/>
          </p:cNvGraphicFramePr>
          <p:nvPr>
            <p:extLst>
              <p:ext uri="{D42A27DB-BD31-4B8C-83A1-F6EECF244321}">
                <p14:modId xmlns:p14="http://schemas.microsoft.com/office/powerpoint/2010/main" val="3376294483"/>
              </p:ext>
            </p:extLst>
          </p:nvPr>
        </p:nvGraphicFramePr>
        <p:xfrm>
          <a:off x="1078624" y="1620780"/>
          <a:ext cx="10034752" cy="3888167"/>
        </p:xfrm>
        <a:graphic>
          <a:graphicData uri="http://schemas.openxmlformats.org/drawingml/2006/table">
            <a:tbl>
              <a:tblPr firstRow="1" bandRow="1">
                <a:tableStyleId>{5C22544A-7EE6-4342-B048-85BDC9FD1C3A}</a:tableStyleId>
              </a:tblPr>
              <a:tblGrid>
                <a:gridCol w="10034752">
                  <a:extLst>
                    <a:ext uri="{9D8B030D-6E8A-4147-A177-3AD203B41FA5}">
                      <a16:colId xmlns:a16="http://schemas.microsoft.com/office/drawing/2014/main" val="657386163"/>
                    </a:ext>
                  </a:extLst>
                </a:gridCol>
              </a:tblGrid>
              <a:tr h="3888167">
                <a:tc>
                  <a:txBody>
                    <a:bodyPr/>
                    <a:lstStyle/>
                    <a:p>
                      <a:r>
                        <a:rPr lang="en-US" sz="1400" dirty="0"/>
                        <a:t>Amazon CloudWatch Implementation for Oshawa Public Library</a:t>
                      </a:r>
                    </a:p>
                    <a:p>
                      <a:r>
                        <a:rPr lang="en-US" sz="1400" dirty="0"/>
                        <a:t> </a:t>
                      </a:r>
                    </a:p>
                    <a:p>
                      <a:r>
                        <a:rPr lang="en-US" sz="1400" dirty="0"/>
                        <a:t>Amazon CloudWatch is a pivotal component in the Oshawa Public Library’s (OPL) AWS architecture, providing comprehensive monitoring and logging to ensure operational excellence, performance efficiency, and reliability. Integrated across the architecture, CloudWatch enables real-time visibility into the containerized microservices, database, and scaling operations, ensuring the system remains robust, responsive, and cost-effective.</a:t>
                      </a:r>
                    </a:p>
                    <a:p>
                      <a:r>
                        <a:rPr lang="en-US" sz="1400" dirty="0"/>
                        <a:t> </a:t>
                      </a:r>
                    </a:p>
                    <a:p>
                      <a:r>
                        <a:rPr lang="en-US" sz="1400" dirty="0"/>
                        <a:t>Monitoring ECS Services</a:t>
                      </a:r>
                    </a:p>
                    <a:p>
                      <a:r>
                        <a:rPr lang="en-US" sz="1400" dirty="0"/>
                        <a:t> </a:t>
                      </a:r>
                    </a:p>
                    <a:p>
                      <a:r>
                        <a:rPr lang="en-US" sz="1400" dirty="0"/>
                        <a:t>CloudWatch collects key metrics from the Amazon ECS (</a:t>
                      </a:r>
                      <a:r>
                        <a:rPr lang="en-US" sz="1400" dirty="0" err="1"/>
                        <a:t>Fargate</a:t>
                      </a:r>
                      <a:r>
                        <a:rPr lang="en-US" sz="1400" dirty="0"/>
                        <a:t>) services hosting OPL’s frontend and backend microservices. Metrics such as CPU utilization, memory usage, and network throughput are tracked for both services deployed across public and private subnets. Custom dashboards display these metrics, allowing the OPL team to monitor application health and identify performance bottlenecks. For instance, CloudWatch alarms are configured to trigger when CPU utilization exceeds 75%, initiating auto-scaling actions to adjust ECS task counts dynamically, ensuring seamless handling of traffic spikes.</a:t>
                      </a:r>
                    </a:p>
                    <a:p>
                      <a:endParaRPr lang="en-US" sz="1400" dirty="0"/>
                    </a:p>
                  </a:txBody>
                  <a:tcPr/>
                </a:tc>
                <a:extLst>
                  <a:ext uri="{0D108BD9-81ED-4DB2-BD59-A6C34878D82A}">
                    <a16:rowId xmlns:a16="http://schemas.microsoft.com/office/drawing/2014/main" val="397074144"/>
                  </a:ext>
                </a:extLst>
              </a:tr>
            </a:tbl>
          </a:graphicData>
        </a:graphic>
      </p:graphicFrame>
    </p:spTree>
    <p:extLst>
      <p:ext uri="{BB962C8B-B14F-4D97-AF65-F5344CB8AC3E}">
        <p14:creationId xmlns:p14="http://schemas.microsoft.com/office/powerpoint/2010/main" val="3540977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575050-5B57-7662-8430-43FB4376B62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ADFD483-2A18-ACBB-D24F-D0536CEA2851}"/>
              </a:ext>
            </a:extLst>
          </p:cNvPr>
          <p:cNvSpPr txBox="1"/>
          <p:nvPr/>
        </p:nvSpPr>
        <p:spPr>
          <a:xfrm>
            <a:off x="1954924" y="827690"/>
            <a:ext cx="8616823" cy="400110"/>
          </a:xfrm>
          <a:prstGeom prst="rect">
            <a:avLst/>
          </a:prstGeom>
          <a:noFill/>
        </p:spPr>
        <p:txBody>
          <a:bodyPr wrap="square" rtlCol="0">
            <a:spAutoFit/>
          </a:bodyPr>
          <a:lstStyle/>
          <a:p>
            <a:pPr algn="ctr"/>
            <a:r>
              <a:rPr lang="en-US" sz="2000" dirty="0">
                <a:solidFill>
                  <a:schemeClr val="bg1"/>
                </a:solidFill>
              </a:rPr>
              <a:t>CloudWatch</a:t>
            </a:r>
          </a:p>
        </p:txBody>
      </p:sp>
      <p:graphicFrame>
        <p:nvGraphicFramePr>
          <p:cNvPr id="4" name="Table 3">
            <a:extLst>
              <a:ext uri="{FF2B5EF4-FFF2-40B4-BE49-F238E27FC236}">
                <a16:creationId xmlns:a16="http://schemas.microsoft.com/office/drawing/2014/main" id="{138BB62A-F920-FB2F-78E7-BBC0D6C203AE}"/>
              </a:ext>
            </a:extLst>
          </p:cNvPr>
          <p:cNvGraphicFramePr>
            <a:graphicFrameLocks noGrp="1"/>
          </p:cNvGraphicFramePr>
          <p:nvPr>
            <p:extLst>
              <p:ext uri="{D42A27DB-BD31-4B8C-83A1-F6EECF244321}">
                <p14:modId xmlns:p14="http://schemas.microsoft.com/office/powerpoint/2010/main" val="803672209"/>
              </p:ext>
            </p:extLst>
          </p:nvPr>
        </p:nvGraphicFramePr>
        <p:xfrm>
          <a:off x="1078624" y="1620780"/>
          <a:ext cx="10034752" cy="3888167"/>
        </p:xfrm>
        <a:graphic>
          <a:graphicData uri="http://schemas.openxmlformats.org/drawingml/2006/table">
            <a:tbl>
              <a:tblPr firstRow="1" bandRow="1">
                <a:tableStyleId>{5C22544A-7EE6-4342-B048-85BDC9FD1C3A}</a:tableStyleId>
              </a:tblPr>
              <a:tblGrid>
                <a:gridCol w="10034752">
                  <a:extLst>
                    <a:ext uri="{9D8B030D-6E8A-4147-A177-3AD203B41FA5}">
                      <a16:colId xmlns:a16="http://schemas.microsoft.com/office/drawing/2014/main" val="657386163"/>
                    </a:ext>
                  </a:extLst>
                </a:gridCol>
              </a:tblGrid>
              <a:tr h="3888167">
                <a:tc>
                  <a:txBody>
                    <a:bodyPr/>
                    <a:lstStyle/>
                    <a:p>
                      <a:r>
                        <a:rPr lang="en-US" sz="1400" dirty="0"/>
                        <a:t>Database Performance Monitoring</a:t>
                      </a:r>
                    </a:p>
                    <a:p>
                      <a:r>
                        <a:rPr lang="en-US" sz="1400" dirty="0"/>
                        <a:t> </a:t>
                      </a:r>
                    </a:p>
                    <a:p>
                      <a:r>
                        <a:rPr lang="en-US" sz="1400" dirty="0"/>
                        <a:t>Amazon RDS for PostgreSQL, deployed in a Multi-AZ configuration, is monitored via CloudWatch to ensure high availability and performance. Key metrics include database connections, read/write IOPS, and latency. CloudWatch tracks backup status and Point-In-Time Recovery (PITR) operations, providing alerts for any backup failures. This ensures the library’s critical data remains durable and recoverable, aligning with OPL’s disaster recovery requirements.</a:t>
                      </a:r>
                    </a:p>
                    <a:p>
                      <a:r>
                        <a:rPr lang="en-US" sz="1400" dirty="0"/>
                        <a:t> </a:t>
                      </a:r>
                    </a:p>
                    <a:p>
                      <a:r>
                        <a:rPr lang="en-US" sz="1400" dirty="0"/>
                        <a:t>Logging and Diagnostics</a:t>
                      </a:r>
                    </a:p>
                    <a:p>
                      <a:r>
                        <a:rPr lang="en-US" sz="1400" dirty="0"/>
                        <a:t> </a:t>
                      </a:r>
                    </a:p>
                    <a:p>
                      <a:r>
                        <a:rPr lang="en-US" sz="1400" dirty="0"/>
                        <a:t>CloudWatch Logs are configured to capture detailed logs from ECS tasks, including application logs from the frontend and backend services. These logs are instrumental for debugging issues, tracking user activity, and auditing system behavior. Log groups are organized by service (e.g., “OPL-Frontend-Logs” and “OPL-Backend-Logs”), with retention policies set to manage storage costs. CloudWatch Logs Insights enables the OPL team to query logs efficiently, facilitating rapid issue resolution.</a:t>
                      </a:r>
                    </a:p>
                    <a:p>
                      <a:r>
                        <a:rPr lang="en-US" sz="1400"/>
                        <a:t> </a:t>
                      </a:r>
                    </a:p>
                    <a:p>
                      <a:endParaRPr lang="en-US" sz="1400" dirty="0"/>
                    </a:p>
                  </a:txBody>
                  <a:tcPr/>
                </a:tc>
                <a:extLst>
                  <a:ext uri="{0D108BD9-81ED-4DB2-BD59-A6C34878D82A}">
                    <a16:rowId xmlns:a16="http://schemas.microsoft.com/office/drawing/2014/main" val="397074144"/>
                  </a:ext>
                </a:extLst>
              </a:tr>
            </a:tbl>
          </a:graphicData>
        </a:graphic>
      </p:graphicFrame>
    </p:spTree>
    <p:extLst>
      <p:ext uri="{BB962C8B-B14F-4D97-AF65-F5344CB8AC3E}">
        <p14:creationId xmlns:p14="http://schemas.microsoft.com/office/powerpoint/2010/main" val="3392257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ECFA64B-B6ED-8406-5964-219B8E1BC221}"/>
              </a:ext>
            </a:extLst>
          </p:cNvPr>
          <p:cNvSpPr>
            <a:spLocks noGrp="1"/>
          </p:cNvSpPr>
          <p:nvPr>
            <p:ph type="title"/>
          </p:nvPr>
        </p:nvSpPr>
        <p:spPr>
          <a:xfrm>
            <a:off x="1153907" y="2926080"/>
            <a:ext cx="3860260" cy="502920"/>
          </a:xfrm>
        </p:spPr>
        <p:txBody>
          <a:bodyPr/>
          <a:lstStyle/>
          <a:p>
            <a:r>
              <a:rPr lang="en-US" dirty="0"/>
              <a:t>Architecture Design</a:t>
            </a:r>
          </a:p>
        </p:txBody>
      </p:sp>
      <p:pic>
        <p:nvPicPr>
          <p:cNvPr id="5" name="Picture 4" descr="A computer screen shot of a diagram&#10;&#10;AI-generated content may be incorrect.">
            <a:extLst>
              <a:ext uri="{FF2B5EF4-FFF2-40B4-BE49-F238E27FC236}">
                <a16:creationId xmlns:a16="http://schemas.microsoft.com/office/drawing/2014/main" id="{DF495133-F704-2B4C-C0F1-8858C7675DA4}"/>
              </a:ext>
            </a:extLst>
          </p:cNvPr>
          <p:cNvPicPr>
            <a:picLocks noChangeAspect="1"/>
          </p:cNvPicPr>
          <p:nvPr/>
        </p:nvPicPr>
        <p:blipFill>
          <a:blip r:embed="rId2"/>
          <a:srcRect l="5775" r="4937"/>
          <a:stretch>
            <a:fillRect/>
          </a:stretch>
        </p:blipFill>
        <p:spPr>
          <a:xfrm>
            <a:off x="6058861" y="478881"/>
            <a:ext cx="5582675" cy="5908526"/>
          </a:xfrm>
          <a:custGeom>
            <a:avLst/>
            <a:gdLst>
              <a:gd name="connsiteX0" fmla="*/ 10816 w 5582675"/>
              <a:gd name="connsiteY0" fmla="*/ 0 h 5908526"/>
              <a:gd name="connsiteX1" fmla="*/ 5582675 w 5582675"/>
              <a:gd name="connsiteY1" fmla="*/ 0 h 5908526"/>
              <a:gd name="connsiteX2" fmla="*/ 5582675 w 5582675"/>
              <a:gd name="connsiteY2" fmla="*/ 5908526 h 5908526"/>
              <a:gd name="connsiteX3" fmla="*/ 0 w 5582675"/>
              <a:gd name="connsiteY3" fmla="*/ 5908526 h 5908526"/>
              <a:gd name="connsiteX4" fmla="*/ 30693 w 5582675"/>
              <a:gd name="connsiteY4" fmla="*/ 5722836 h 5908526"/>
              <a:gd name="connsiteX5" fmla="*/ 223682 w 5582675"/>
              <a:gd name="connsiteY5" fmla="*/ 2921544 h 5908526"/>
              <a:gd name="connsiteX6" fmla="*/ 30693 w 5582675"/>
              <a:gd name="connsiteY6" fmla="*/ 120253 h 590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2675" h="5908526">
                <a:moveTo>
                  <a:pt x="10816" y="0"/>
                </a:moveTo>
                <a:lnTo>
                  <a:pt x="5582675" y="0"/>
                </a:lnTo>
                <a:lnTo>
                  <a:pt x="5582675" y="5908526"/>
                </a:lnTo>
                <a:lnTo>
                  <a:pt x="0" y="5908526"/>
                </a:lnTo>
                <a:lnTo>
                  <a:pt x="30693" y="5722836"/>
                </a:lnTo>
                <a:cubicBezTo>
                  <a:pt x="153771" y="4890115"/>
                  <a:pt x="223682" y="3935837"/>
                  <a:pt x="223682" y="2921544"/>
                </a:cubicBezTo>
                <a:cubicBezTo>
                  <a:pt x="223682" y="1907252"/>
                  <a:pt x="153771" y="952973"/>
                  <a:pt x="30693" y="120253"/>
                </a:cubicBezTo>
                <a:close/>
              </a:path>
            </a:pathLst>
          </a:custGeom>
          <a:noFill/>
          <a:effectLst/>
        </p:spPr>
      </p:pic>
      <p:sp>
        <p:nvSpPr>
          <p:cNvPr id="14" name="Slide Number Placeholder 4">
            <a:extLst>
              <a:ext uri="{FF2B5EF4-FFF2-40B4-BE49-F238E27FC236}">
                <a16:creationId xmlns:a16="http://schemas.microsoft.com/office/drawing/2014/main" id="{05BCBE01-0DF9-BF31-0E41-760BF28047D3}"/>
              </a:ext>
            </a:extLst>
          </p:cNvPr>
          <p:cNvSpPr>
            <a:spLocks noGrp="1"/>
          </p:cNvSpPr>
          <p:nvPr>
            <p:ph type="sldNum" sz="quarter" idx="12"/>
          </p:nvPr>
        </p:nvSpPr>
        <p:spPr>
          <a:xfrm>
            <a:off x="10352540" y="295729"/>
            <a:ext cx="838199" cy="767687"/>
          </a:xfrm>
        </p:spPr>
        <p:txBody>
          <a:bodyPr/>
          <a:lstStyle/>
          <a:p>
            <a:pPr>
              <a:spcAft>
                <a:spcPts val="600"/>
              </a:spcAft>
            </a:pPr>
            <a:fld id="{9FF96B15-8338-45D5-A943-561235072D66}" type="slidenum">
              <a:rPr lang="en-US" noProof="0" smtClean="0"/>
              <a:pPr>
                <a:spcAft>
                  <a:spcPts val="600"/>
                </a:spcAft>
              </a:pPr>
              <a:t>2</a:t>
            </a:fld>
            <a:endParaRPr lang="en-US" noProof="0"/>
          </a:p>
        </p:txBody>
      </p:sp>
    </p:spTree>
    <p:extLst>
      <p:ext uri="{BB962C8B-B14F-4D97-AF65-F5344CB8AC3E}">
        <p14:creationId xmlns:p14="http://schemas.microsoft.com/office/powerpoint/2010/main" val="306700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5F9ED-3374-687A-3E33-A09B5CD3D15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B193FE9-10C5-E6D8-B51A-DB57417F995E}"/>
              </a:ext>
            </a:extLst>
          </p:cNvPr>
          <p:cNvSpPr txBox="1"/>
          <p:nvPr/>
        </p:nvSpPr>
        <p:spPr>
          <a:xfrm>
            <a:off x="2735317" y="827690"/>
            <a:ext cx="7836430" cy="400110"/>
          </a:xfrm>
          <a:prstGeom prst="rect">
            <a:avLst/>
          </a:prstGeom>
          <a:noFill/>
        </p:spPr>
        <p:txBody>
          <a:bodyPr wrap="square" rtlCol="0">
            <a:spAutoFit/>
          </a:bodyPr>
          <a:lstStyle/>
          <a:p>
            <a:pPr algn="ctr"/>
            <a:r>
              <a:rPr lang="en-US" sz="2000" dirty="0">
                <a:solidFill>
                  <a:schemeClr val="bg1"/>
                </a:solidFill>
              </a:rPr>
              <a:t>Networks, High Availability, Redundancy &amp; Security Groups</a:t>
            </a:r>
          </a:p>
        </p:txBody>
      </p:sp>
      <p:graphicFrame>
        <p:nvGraphicFramePr>
          <p:cNvPr id="4" name="Table 3">
            <a:extLst>
              <a:ext uri="{FF2B5EF4-FFF2-40B4-BE49-F238E27FC236}">
                <a16:creationId xmlns:a16="http://schemas.microsoft.com/office/drawing/2014/main" id="{7BF3F907-A75F-A703-3911-6D285857906E}"/>
              </a:ext>
            </a:extLst>
          </p:cNvPr>
          <p:cNvGraphicFramePr>
            <a:graphicFrameLocks noGrp="1"/>
          </p:cNvGraphicFramePr>
          <p:nvPr>
            <p:extLst>
              <p:ext uri="{D42A27DB-BD31-4B8C-83A1-F6EECF244321}">
                <p14:modId xmlns:p14="http://schemas.microsoft.com/office/powerpoint/2010/main" val="3706475997"/>
              </p:ext>
            </p:extLst>
          </p:nvPr>
        </p:nvGraphicFramePr>
        <p:xfrm>
          <a:off x="1024759" y="1705228"/>
          <a:ext cx="10034751" cy="4262019"/>
        </p:xfrm>
        <a:graphic>
          <a:graphicData uri="http://schemas.openxmlformats.org/drawingml/2006/table">
            <a:tbl>
              <a:tblPr firstRow="1" bandRow="1">
                <a:tableStyleId>{5C22544A-7EE6-4342-B048-85BDC9FD1C3A}</a:tableStyleId>
              </a:tblPr>
              <a:tblGrid>
                <a:gridCol w="10034751">
                  <a:extLst>
                    <a:ext uri="{9D8B030D-6E8A-4147-A177-3AD203B41FA5}">
                      <a16:colId xmlns:a16="http://schemas.microsoft.com/office/drawing/2014/main" val="801224397"/>
                    </a:ext>
                  </a:extLst>
                </a:gridCol>
              </a:tblGrid>
              <a:tr h="426201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1"/>
                          </a:solidFill>
                          <a:effectLst/>
                          <a:latin typeface="Arial" panose="020B0604020202020204" pitchFamily="34" charset="0"/>
                        </a:rPr>
                        <a:t>Network Design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1"/>
                          </a:solidFill>
                          <a:effectLst/>
                          <a:latin typeface="Arial" panose="020B0604020202020204" pitchFamily="34" charset="0"/>
                        </a:rPr>
                        <a:t>"Our architecture is built on a custom Virtual Private Cloud, or VPC, with the IP range </a:t>
                      </a:r>
                      <a:r>
                        <a:rPr kumimoji="0" lang="en-US" altLang="en-US" sz="1600" b="1" i="0" u="none" strike="noStrike" cap="none" normalizeH="0" baseline="0" dirty="0">
                          <a:ln>
                            <a:noFill/>
                          </a:ln>
                          <a:solidFill>
                            <a:schemeClr val="bg1"/>
                          </a:solidFill>
                          <a:effectLst/>
                          <a:latin typeface="Arial Unicode MS"/>
                        </a:rPr>
                        <a:t>10.0.0.0/16</a:t>
                      </a:r>
                      <a:r>
                        <a:rPr kumimoji="0" lang="en-US" altLang="en-US" sz="1600" b="1" i="0" u="none" strike="noStrike" cap="none" normalizeH="0" baseline="0" dirty="0">
                          <a:ln>
                            <a:noFill/>
                          </a:ln>
                          <a:solidFill>
                            <a:schemeClr val="bg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1" i="0" u="none" strike="noStrike" cap="none" normalizeH="0" baseline="0" dirty="0">
                          <a:ln>
                            <a:noFill/>
                          </a:ln>
                          <a:solidFill>
                            <a:schemeClr val="bg1"/>
                          </a:solidFill>
                          <a:effectLst/>
                        </a:rPr>
                      </a:br>
                      <a:r>
                        <a:rPr kumimoji="0" lang="en-US" altLang="en-US" sz="1600" b="1" i="0" u="none" strike="noStrike" cap="none" normalizeH="0" baseline="0" dirty="0">
                          <a:ln>
                            <a:noFill/>
                          </a:ln>
                          <a:solidFill>
                            <a:schemeClr val="bg1"/>
                          </a:solidFill>
                          <a:effectLst/>
                        </a:rPr>
                        <a:t>We’ve divided this VPC into </a:t>
                      </a:r>
                      <a:r>
                        <a:rPr kumimoji="0" lang="en-US" altLang="en-US" sz="1600" b="1" i="0" u="none" strike="noStrike" cap="none" normalizeH="0" baseline="0" dirty="0">
                          <a:ln>
                            <a:noFill/>
                          </a:ln>
                          <a:solidFill>
                            <a:schemeClr val="bg1"/>
                          </a:solidFill>
                          <a:effectLst/>
                          <a:latin typeface="Arial" panose="020B0604020202020204" pitchFamily="34" charset="0"/>
                        </a:rPr>
                        <a:t>two public subnets and two private subnets, each placed in a different Availability Zone for high availability.</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1" i="0" u="none" strike="noStrike" cap="none" normalizeH="0" baseline="0" dirty="0">
                          <a:ln>
                            <a:noFill/>
                          </a:ln>
                          <a:solidFill>
                            <a:schemeClr val="bg1"/>
                          </a:solidFill>
                          <a:effectLst/>
                          <a:latin typeface="Arial" panose="020B0604020202020204" pitchFamily="34" charset="0"/>
                        </a:rPr>
                      </a:br>
                      <a:r>
                        <a:rPr kumimoji="0" lang="en-US" altLang="en-US" sz="1600" b="1" i="0" u="none" strike="noStrike" cap="none" normalizeH="0" baseline="0" dirty="0">
                          <a:ln>
                            <a:noFill/>
                          </a:ln>
                          <a:solidFill>
                            <a:schemeClr val="bg1"/>
                          </a:solidFill>
                          <a:effectLst/>
                          <a:latin typeface="Arial" panose="020B0604020202020204" pitchFamily="34" charset="0"/>
                        </a:rPr>
                        <a:t>The public subnets host internet-facing components like the Application Load Balancer and NAT Gateways, while the private subnets host sensitive workloads such as the backend ECS services and our RDS PostgreSQL database.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1"/>
                          </a:solidFill>
                          <a:effectLst/>
                          <a:latin typeface="Arial" panose="020B0604020202020204" pitchFamily="34" charset="0"/>
                        </a:rPr>
                        <a:t>Public route tables are connected to the Internet Gateway to allow inbound and outbound traffic for public-facing services.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1" i="0" u="none" strike="noStrike" cap="none" normalizeH="0" baseline="0" dirty="0">
                          <a:ln>
                            <a:noFill/>
                          </a:ln>
                          <a:solidFill>
                            <a:schemeClr val="bg1"/>
                          </a:solidFill>
                          <a:effectLst/>
                          <a:latin typeface="Arial" panose="020B0604020202020204" pitchFamily="34" charset="0"/>
                        </a:rPr>
                      </a:br>
                      <a:r>
                        <a:rPr kumimoji="0" lang="en-US" altLang="en-US" sz="1600" b="1" i="0" u="none" strike="noStrike" cap="none" normalizeH="0" baseline="0" dirty="0">
                          <a:ln>
                            <a:noFill/>
                          </a:ln>
                          <a:solidFill>
                            <a:schemeClr val="bg1"/>
                          </a:solidFill>
                          <a:effectLst/>
                          <a:latin typeface="Arial" panose="020B0604020202020204" pitchFamily="34" charset="0"/>
                        </a:rPr>
                        <a:t>Private route tables send outbound traffic through a NAT Gateway, which allows internal services to reach the internet for updates without exposing them publicly."</a:t>
                      </a:r>
                    </a:p>
                    <a:p>
                      <a:endParaRPr lang="en-US" sz="1600" dirty="0"/>
                    </a:p>
                  </a:txBody>
                  <a:tcPr/>
                </a:tc>
                <a:extLst>
                  <a:ext uri="{0D108BD9-81ED-4DB2-BD59-A6C34878D82A}">
                    <a16:rowId xmlns:a16="http://schemas.microsoft.com/office/drawing/2014/main" val="1267356564"/>
                  </a:ext>
                </a:extLst>
              </a:tr>
            </a:tbl>
          </a:graphicData>
        </a:graphic>
      </p:graphicFrame>
    </p:spTree>
    <p:extLst>
      <p:ext uri="{BB962C8B-B14F-4D97-AF65-F5344CB8AC3E}">
        <p14:creationId xmlns:p14="http://schemas.microsoft.com/office/powerpoint/2010/main" val="622545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77B76B-E134-F6C5-965D-A0F44D70D16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F99E50D-084D-9759-7312-9C4275896002}"/>
              </a:ext>
            </a:extLst>
          </p:cNvPr>
          <p:cNvSpPr txBox="1"/>
          <p:nvPr/>
        </p:nvSpPr>
        <p:spPr>
          <a:xfrm>
            <a:off x="2261937" y="794084"/>
            <a:ext cx="7026442" cy="646331"/>
          </a:xfrm>
          <a:prstGeom prst="rect">
            <a:avLst/>
          </a:prstGeom>
          <a:noFill/>
        </p:spPr>
        <p:txBody>
          <a:bodyPr wrap="square" rtlCol="0">
            <a:spAutoFit/>
          </a:bodyPr>
          <a:lstStyle/>
          <a:p>
            <a:pPr algn="ctr"/>
            <a:r>
              <a:rPr lang="en-US" dirty="0">
                <a:solidFill>
                  <a:schemeClr val="bg1"/>
                </a:solidFill>
              </a:rPr>
              <a:t>High Availability and Redundancy</a:t>
            </a:r>
          </a:p>
          <a:p>
            <a:pPr algn="ctr"/>
            <a:endParaRPr lang="en-US" dirty="0">
              <a:solidFill>
                <a:schemeClr val="bg1"/>
              </a:solidFill>
            </a:endParaRPr>
          </a:p>
        </p:txBody>
      </p:sp>
      <p:graphicFrame>
        <p:nvGraphicFramePr>
          <p:cNvPr id="3" name="Table 2">
            <a:extLst>
              <a:ext uri="{FF2B5EF4-FFF2-40B4-BE49-F238E27FC236}">
                <a16:creationId xmlns:a16="http://schemas.microsoft.com/office/drawing/2014/main" id="{1211F791-2A57-0C7C-539E-E32679591B2E}"/>
              </a:ext>
            </a:extLst>
          </p:cNvPr>
          <p:cNvGraphicFramePr>
            <a:graphicFrameLocks noGrp="1"/>
          </p:cNvGraphicFramePr>
          <p:nvPr>
            <p:extLst>
              <p:ext uri="{D42A27DB-BD31-4B8C-83A1-F6EECF244321}">
                <p14:modId xmlns:p14="http://schemas.microsoft.com/office/powerpoint/2010/main" val="1069845810"/>
              </p:ext>
            </p:extLst>
          </p:nvPr>
        </p:nvGraphicFramePr>
        <p:xfrm>
          <a:off x="962526" y="1371600"/>
          <a:ext cx="10042358" cy="4531895"/>
        </p:xfrm>
        <a:graphic>
          <a:graphicData uri="http://schemas.openxmlformats.org/drawingml/2006/table">
            <a:tbl>
              <a:tblPr firstRow="1" bandRow="1">
                <a:tableStyleId>{5C22544A-7EE6-4342-B048-85BDC9FD1C3A}</a:tableStyleId>
              </a:tblPr>
              <a:tblGrid>
                <a:gridCol w="5021179">
                  <a:extLst>
                    <a:ext uri="{9D8B030D-6E8A-4147-A177-3AD203B41FA5}">
                      <a16:colId xmlns:a16="http://schemas.microsoft.com/office/drawing/2014/main" val="2594501654"/>
                    </a:ext>
                  </a:extLst>
                </a:gridCol>
                <a:gridCol w="5021179">
                  <a:extLst>
                    <a:ext uri="{9D8B030D-6E8A-4147-A177-3AD203B41FA5}">
                      <a16:colId xmlns:a16="http://schemas.microsoft.com/office/drawing/2014/main" val="4095662731"/>
                    </a:ext>
                  </a:extLst>
                </a:gridCol>
              </a:tblGrid>
              <a:tr h="4531895">
                <a:tc>
                  <a:txBody>
                    <a:bodyPr/>
                    <a:lstStyle/>
                    <a:p>
                      <a:r>
                        <a:rPr lang="en-US" dirty="0"/>
                        <a:t>"High availability ensures our services stay online even if one zone or component fails.</a:t>
                      </a:r>
                      <a:br>
                        <a:rPr lang="en-US" dirty="0"/>
                      </a:br>
                      <a:r>
                        <a:rPr lang="en-US" dirty="0"/>
                        <a:t>We’ve deployed </a:t>
                      </a:r>
                      <a:r>
                        <a:rPr lang="en-US" b="1" dirty="0"/>
                        <a:t>frontend and backend ECS services</a:t>
                      </a:r>
                      <a:r>
                        <a:rPr lang="en-US" dirty="0"/>
                        <a:t> across both availability zones.</a:t>
                      </a:r>
                    </a:p>
                    <a:p>
                      <a:br>
                        <a:rPr lang="en-US" dirty="0"/>
                      </a:br>
                      <a:r>
                        <a:rPr lang="en-US" dirty="0"/>
                        <a:t>The </a:t>
                      </a:r>
                      <a:r>
                        <a:rPr lang="en-US" b="1" dirty="0"/>
                        <a:t>Application Load Balancer</a:t>
                      </a:r>
                      <a:r>
                        <a:rPr lang="en-US" dirty="0"/>
                        <a:t> automatically distributes traffic between healthy resources in each zone.</a:t>
                      </a:r>
                    </a:p>
                    <a:p>
                      <a:br>
                        <a:rPr lang="en-US" dirty="0"/>
                      </a:br>
                      <a:r>
                        <a:rPr lang="en-US" dirty="0"/>
                        <a:t>For the database, we use </a:t>
                      </a:r>
                      <a:r>
                        <a:rPr lang="en-US" b="1" dirty="0"/>
                        <a:t>RDS Multi-AZ</a:t>
                      </a:r>
                      <a:r>
                        <a:rPr lang="en-US" dirty="0"/>
                        <a:t>, which means there’s a fully synchronized standby in another zone ready to take over instantly if the primary fails."</a:t>
                      </a:r>
                    </a:p>
                  </a:txBody>
                  <a:tcPr/>
                </a:tc>
                <a:tc>
                  <a:txBody>
                    <a:bodyPr/>
                    <a:lstStyle/>
                    <a:p>
                      <a:r>
                        <a:rPr lang="en-US" dirty="0"/>
                        <a:t>"Redundancy eliminates single points of failure.</a:t>
                      </a:r>
                      <a:br>
                        <a:rPr lang="en-US" dirty="0"/>
                      </a:br>
                      <a:r>
                        <a:rPr lang="en-US" dirty="0"/>
                        <a:t>At the compute layer, we run multiple ECS tasks across different subnets so that one task failing won’t affect the application.</a:t>
                      </a:r>
                    </a:p>
                    <a:p>
                      <a:br>
                        <a:rPr lang="en-US" dirty="0"/>
                      </a:br>
                      <a:r>
                        <a:rPr lang="en-US" dirty="0"/>
                        <a:t>In the network layer, we use </a:t>
                      </a:r>
                      <a:r>
                        <a:rPr lang="en-US" b="1" dirty="0"/>
                        <a:t>two NAT Gateways</a:t>
                      </a:r>
                      <a:r>
                        <a:rPr lang="en-US" dirty="0"/>
                        <a:t> one in each public subnet so outbound internet connectivity is maintained even if one gateway fails.</a:t>
                      </a:r>
                    </a:p>
                    <a:p>
                      <a:br>
                        <a:rPr lang="en-US" dirty="0"/>
                      </a:br>
                      <a:r>
                        <a:rPr lang="en-US" dirty="0"/>
                        <a:t>Our database layer is redundant through </a:t>
                      </a:r>
                      <a:r>
                        <a:rPr lang="en-US" b="1" dirty="0"/>
                        <a:t>Multi-AZ RDS</a:t>
                      </a:r>
                      <a:r>
                        <a:rPr lang="en-US" dirty="0"/>
                        <a:t> replication, and </a:t>
                      </a:r>
                      <a:r>
                        <a:rPr lang="en-US" b="1" dirty="0"/>
                        <a:t>S3 storage</a:t>
                      </a:r>
                      <a:r>
                        <a:rPr lang="en-US" dirty="0"/>
                        <a:t> automatically keeps redundant copies of files across multiple facilities."</a:t>
                      </a:r>
                    </a:p>
                  </a:txBody>
                  <a:tcPr/>
                </a:tc>
                <a:extLst>
                  <a:ext uri="{0D108BD9-81ED-4DB2-BD59-A6C34878D82A}">
                    <a16:rowId xmlns:a16="http://schemas.microsoft.com/office/drawing/2014/main" val="3437077354"/>
                  </a:ext>
                </a:extLst>
              </a:tr>
            </a:tbl>
          </a:graphicData>
        </a:graphic>
      </p:graphicFrame>
    </p:spTree>
    <p:extLst>
      <p:ext uri="{BB962C8B-B14F-4D97-AF65-F5344CB8AC3E}">
        <p14:creationId xmlns:p14="http://schemas.microsoft.com/office/powerpoint/2010/main" val="262734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B2C173-2098-F219-673D-F7FCC28CE5C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5A2D5A6-7EAF-C27D-BC2D-271E76AE8801}"/>
              </a:ext>
            </a:extLst>
          </p:cNvPr>
          <p:cNvSpPr txBox="1"/>
          <p:nvPr/>
        </p:nvSpPr>
        <p:spPr>
          <a:xfrm>
            <a:off x="2261937" y="794084"/>
            <a:ext cx="7026442" cy="369332"/>
          </a:xfrm>
          <a:prstGeom prst="rect">
            <a:avLst/>
          </a:prstGeom>
          <a:noFill/>
        </p:spPr>
        <p:txBody>
          <a:bodyPr wrap="square" rtlCol="0">
            <a:spAutoFit/>
          </a:bodyPr>
          <a:lstStyle/>
          <a:p>
            <a:pPr algn="ctr"/>
            <a:r>
              <a:rPr lang="en-US" dirty="0">
                <a:solidFill>
                  <a:schemeClr val="bg1"/>
                </a:solidFill>
              </a:rPr>
              <a:t>Security Group</a:t>
            </a:r>
          </a:p>
        </p:txBody>
      </p:sp>
      <p:graphicFrame>
        <p:nvGraphicFramePr>
          <p:cNvPr id="4" name="Table 3">
            <a:extLst>
              <a:ext uri="{FF2B5EF4-FFF2-40B4-BE49-F238E27FC236}">
                <a16:creationId xmlns:a16="http://schemas.microsoft.com/office/drawing/2014/main" id="{CDACB204-12F9-95CB-4E5B-89C9C094DD07}"/>
              </a:ext>
            </a:extLst>
          </p:cNvPr>
          <p:cNvGraphicFramePr>
            <a:graphicFrameLocks noGrp="1"/>
          </p:cNvGraphicFramePr>
          <p:nvPr>
            <p:extLst>
              <p:ext uri="{D42A27DB-BD31-4B8C-83A1-F6EECF244321}">
                <p14:modId xmlns:p14="http://schemas.microsoft.com/office/powerpoint/2010/main" val="2028734574"/>
              </p:ext>
            </p:extLst>
          </p:nvPr>
        </p:nvGraphicFramePr>
        <p:xfrm>
          <a:off x="914399" y="1251284"/>
          <a:ext cx="10571747" cy="4812632"/>
        </p:xfrm>
        <a:graphic>
          <a:graphicData uri="http://schemas.openxmlformats.org/drawingml/2006/table">
            <a:tbl>
              <a:tblPr firstRow="1" bandRow="1">
                <a:tableStyleId>{5C22544A-7EE6-4342-B048-85BDC9FD1C3A}</a:tableStyleId>
              </a:tblPr>
              <a:tblGrid>
                <a:gridCol w="10571747">
                  <a:extLst>
                    <a:ext uri="{9D8B030D-6E8A-4147-A177-3AD203B41FA5}">
                      <a16:colId xmlns:a16="http://schemas.microsoft.com/office/drawing/2014/main" val="2775242970"/>
                    </a:ext>
                  </a:extLst>
                </a:gridCol>
              </a:tblGrid>
              <a:tr h="4812632">
                <a:tc>
                  <a:txBody>
                    <a:bodyPr/>
                    <a:lstStyle/>
                    <a:p>
                      <a:r>
                        <a:rPr lang="en-US" b="1" dirty="0"/>
                        <a:t>Security Groups</a:t>
                      </a:r>
                    </a:p>
                    <a:p>
                      <a:r>
                        <a:rPr lang="en-US" dirty="0"/>
                        <a:t>"Security Groups add a virtual firewall around each resource, controlling exactly what traffic can enter or leave.</a:t>
                      </a:r>
                    </a:p>
                    <a:p>
                      <a:br>
                        <a:rPr lang="en-US" dirty="0"/>
                      </a:br>
                      <a:r>
                        <a:rPr lang="en-US" dirty="0"/>
                        <a:t>We created separate security groups for each component:</a:t>
                      </a:r>
                    </a:p>
                    <a:p>
                      <a:r>
                        <a:rPr lang="en-US" b="1" dirty="0"/>
                        <a:t>SG-ALB</a:t>
                      </a:r>
                      <a:r>
                        <a:rPr lang="en-US" dirty="0"/>
                        <a:t>: Allows HTTP and HTTPS traffic from anywhere on the internet.</a:t>
                      </a:r>
                    </a:p>
                    <a:p>
                      <a:r>
                        <a:rPr lang="en-US" b="1" dirty="0"/>
                        <a:t>SG-Frontend</a:t>
                      </a:r>
                      <a:r>
                        <a:rPr lang="en-US" dirty="0"/>
                        <a:t>: Allows traffic only from the ALB security group, blocking all other sources.</a:t>
                      </a:r>
                    </a:p>
                    <a:p>
                      <a:r>
                        <a:rPr lang="en-US" b="1" dirty="0"/>
                        <a:t>SG-Backend</a:t>
                      </a:r>
                      <a:r>
                        <a:rPr lang="en-US" dirty="0"/>
                        <a:t>: Accepts requests only from the frontend security group, ensuring the backend is never exposed directly to the public.</a:t>
                      </a:r>
                    </a:p>
                    <a:p>
                      <a:r>
                        <a:rPr lang="en-US" b="1" dirty="0"/>
                        <a:t>SG-RDS</a:t>
                      </a:r>
                      <a:r>
                        <a:rPr lang="en-US" dirty="0"/>
                        <a:t>: Allows PostgreSQL connections only from the backend security group, protecting the database from any unauthorized access.</a:t>
                      </a:r>
                    </a:p>
                    <a:p>
                      <a:endParaRPr lang="en-US" dirty="0"/>
                    </a:p>
                    <a:p>
                      <a:r>
                        <a:rPr lang="en-US" dirty="0"/>
                        <a:t>This layered security approach ensures that each resource communicates only with trusted components."</a:t>
                      </a:r>
                    </a:p>
                    <a:p>
                      <a:endParaRPr lang="en-US" dirty="0"/>
                    </a:p>
                  </a:txBody>
                  <a:tcPr/>
                </a:tc>
                <a:extLst>
                  <a:ext uri="{0D108BD9-81ED-4DB2-BD59-A6C34878D82A}">
                    <a16:rowId xmlns:a16="http://schemas.microsoft.com/office/drawing/2014/main" val="2104466972"/>
                  </a:ext>
                </a:extLst>
              </a:tr>
            </a:tbl>
          </a:graphicData>
        </a:graphic>
      </p:graphicFrame>
    </p:spTree>
    <p:extLst>
      <p:ext uri="{BB962C8B-B14F-4D97-AF65-F5344CB8AC3E}">
        <p14:creationId xmlns:p14="http://schemas.microsoft.com/office/powerpoint/2010/main" val="2117572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495F4F-D938-A8EA-DC9D-361F1FB82D7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3C1B3CD-74F7-D7B7-3CBA-317769C92C13}"/>
              </a:ext>
            </a:extLst>
          </p:cNvPr>
          <p:cNvSpPr txBox="1"/>
          <p:nvPr/>
        </p:nvSpPr>
        <p:spPr>
          <a:xfrm>
            <a:off x="1954924" y="827690"/>
            <a:ext cx="8616823" cy="400110"/>
          </a:xfrm>
          <a:prstGeom prst="rect">
            <a:avLst/>
          </a:prstGeom>
          <a:noFill/>
        </p:spPr>
        <p:txBody>
          <a:bodyPr wrap="square" rtlCol="0">
            <a:spAutoFit/>
          </a:bodyPr>
          <a:lstStyle/>
          <a:p>
            <a:pPr algn="ctr"/>
            <a:r>
              <a:rPr lang="en-US" sz="2000" dirty="0">
                <a:solidFill>
                  <a:schemeClr val="bg1"/>
                </a:solidFill>
              </a:rPr>
              <a:t>Load Balancer and Auto Scaling</a:t>
            </a:r>
          </a:p>
        </p:txBody>
      </p:sp>
      <p:graphicFrame>
        <p:nvGraphicFramePr>
          <p:cNvPr id="4" name="Table 3">
            <a:extLst>
              <a:ext uri="{FF2B5EF4-FFF2-40B4-BE49-F238E27FC236}">
                <a16:creationId xmlns:a16="http://schemas.microsoft.com/office/drawing/2014/main" id="{BD7AD7DA-1432-3ED4-3DA7-A7CD77F53FCB}"/>
              </a:ext>
            </a:extLst>
          </p:cNvPr>
          <p:cNvGraphicFramePr>
            <a:graphicFrameLocks noGrp="1"/>
          </p:cNvGraphicFramePr>
          <p:nvPr>
            <p:extLst>
              <p:ext uri="{D42A27DB-BD31-4B8C-83A1-F6EECF244321}">
                <p14:modId xmlns:p14="http://schemas.microsoft.com/office/powerpoint/2010/main" val="3355235462"/>
              </p:ext>
            </p:extLst>
          </p:nvPr>
        </p:nvGraphicFramePr>
        <p:xfrm>
          <a:off x="1024759" y="1705228"/>
          <a:ext cx="10034751" cy="4262019"/>
        </p:xfrm>
        <a:graphic>
          <a:graphicData uri="http://schemas.openxmlformats.org/drawingml/2006/table">
            <a:tbl>
              <a:tblPr firstRow="1" bandRow="1">
                <a:tableStyleId>{5C22544A-7EE6-4342-B048-85BDC9FD1C3A}</a:tableStyleId>
              </a:tblPr>
              <a:tblGrid>
                <a:gridCol w="10034751">
                  <a:extLst>
                    <a:ext uri="{9D8B030D-6E8A-4147-A177-3AD203B41FA5}">
                      <a16:colId xmlns:a16="http://schemas.microsoft.com/office/drawing/2014/main" val="801224397"/>
                    </a:ext>
                  </a:extLst>
                </a:gridCol>
              </a:tblGrid>
              <a:tr h="4262019">
                <a:tc>
                  <a:txBody>
                    <a:bodyPr/>
                    <a:lstStyle/>
                    <a:p>
                      <a:r>
                        <a:rPr lang="en-US" sz="1400" dirty="0">
                          <a:solidFill>
                            <a:schemeClr val="bg1"/>
                          </a:solidFill>
                        </a:rPr>
                        <a:t>The Application Load Balancer (ALB) is responsible for distributing incoming HTTP traffic across multiple frontend ECS services that are deployed in public subnets spanning two separate Availability Zones (AZs). This distribution strategy not only balances the load efficiently among available containers but also enhances the system’s overall resilience. By leveraging multiple AZs, the deployment ensures high availability, redundancy, and fault tolerance, minimizing the risk of service disruption in the event of a failure in one zone and maintaining a consistent user experience during periods of fluctuating traffic.</a:t>
                      </a:r>
                    </a:p>
                    <a:p>
                      <a:endParaRPr lang="en-US" sz="1400" dirty="0">
                        <a:solidFill>
                          <a:schemeClr val="bg1"/>
                        </a:solidFill>
                      </a:endParaRPr>
                    </a:p>
                    <a:p>
                      <a:r>
                        <a:rPr lang="en-US" sz="1400" dirty="0">
                          <a:solidFill>
                            <a:schemeClr val="bg1"/>
                          </a:solidFill>
                        </a:rPr>
                        <a:t>Key Component: Application Load Balancer (ALB)</a:t>
                      </a:r>
                    </a:p>
                    <a:p>
                      <a:r>
                        <a:rPr lang="en-US" sz="1400" dirty="0">
                          <a:solidFill>
                            <a:schemeClr val="bg1"/>
                          </a:solidFill>
                        </a:rPr>
                        <a:t>ALB is internet-facing, allowing users to access the application securely via HTTP (Port 80).</a:t>
                      </a:r>
                    </a:p>
                    <a:p>
                      <a:r>
                        <a:rPr lang="en-US" sz="1400" dirty="0">
                          <a:solidFill>
                            <a:schemeClr val="bg1"/>
                          </a:solidFill>
                        </a:rPr>
                        <a:t>Routes requests to Frontend ECS containers only.</a:t>
                      </a:r>
                    </a:p>
                    <a:p>
                      <a:r>
                        <a:rPr lang="en-US" sz="1400" dirty="0">
                          <a:solidFill>
                            <a:schemeClr val="bg1"/>
                          </a:solidFill>
                        </a:rPr>
                        <a:t>Integrated with Security Groups to tightly control inbound and outbound traffic: </a:t>
                      </a:r>
                    </a:p>
                    <a:p>
                      <a:pPr lvl="1"/>
                      <a:r>
                        <a:rPr lang="en-US" sz="1400" dirty="0">
                          <a:solidFill>
                            <a:schemeClr val="bg1"/>
                          </a:solidFill>
                        </a:rPr>
                        <a:t>Allows HTTP from the internet to ALB</a:t>
                      </a:r>
                    </a:p>
                    <a:p>
                      <a:pPr lvl="1"/>
                      <a:r>
                        <a:rPr lang="en-US" sz="1400" dirty="0">
                          <a:solidFill>
                            <a:schemeClr val="bg1"/>
                          </a:solidFill>
                        </a:rPr>
                        <a:t>ALB forwards only to Frontend ECS</a:t>
                      </a:r>
                    </a:p>
                    <a:p>
                      <a:pPr lvl="1"/>
                      <a:endParaRPr lang="en-US" sz="1400" dirty="0">
                        <a:solidFill>
                          <a:schemeClr val="bg1"/>
                        </a:solidFill>
                      </a:endParaRPr>
                    </a:p>
                    <a:p>
                      <a:r>
                        <a:rPr lang="en-US" sz="1400" dirty="0">
                          <a:solidFill>
                            <a:schemeClr val="bg1"/>
                          </a:solidFill>
                        </a:rPr>
                        <a:t>Why ALB?</a:t>
                      </a:r>
                    </a:p>
                    <a:p>
                      <a:r>
                        <a:rPr lang="en-US" sz="1400" dirty="0">
                          <a:solidFill>
                            <a:schemeClr val="bg1"/>
                          </a:solidFill>
                        </a:rPr>
                        <a:t>Supports dynamic container IPs (essential for ECS on </a:t>
                      </a:r>
                      <a:r>
                        <a:rPr lang="en-US" sz="1400" dirty="0" err="1">
                          <a:solidFill>
                            <a:schemeClr val="bg1"/>
                          </a:solidFill>
                        </a:rPr>
                        <a:t>Fargate</a:t>
                      </a:r>
                      <a:r>
                        <a:rPr lang="en-US" sz="1400" dirty="0">
                          <a:solidFill>
                            <a:schemeClr val="bg1"/>
                          </a:solidFill>
                        </a:rPr>
                        <a:t>)</a:t>
                      </a:r>
                    </a:p>
                    <a:p>
                      <a:r>
                        <a:rPr lang="en-US" sz="1400" dirty="0">
                          <a:solidFill>
                            <a:schemeClr val="bg1"/>
                          </a:solidFill>
                        </a:rPr>
                        <a:t>Enables path-based routing, scalability, and session stickiness</a:t>
                      </a:r>
                    </a:p>
                    <a:p>
                      <a:r>
                        <a:rPr lang="en-US" sz="1400" dirty="0">
                          <a:solidFill>
                            <a:schemeClr val="bg1"/>
                          </a:solidFill>
                        </a:rPr>
                        <a:t>Health checks ensure only healthy containers receive traffic</a:t>
                      </a:r>
                    </a:p>
                    <a:p>
                      <a:endParaRPr lang="en-US" sz="1400" dirty="0">
                        <a:solidFill>
                          <a:schemeClr val="bg1"/>
                        </a:solidFill>
                      </a:endParaRPr>
                    </a:p>
                  </a:txBody>
                  <a:tcPr/>
                </a:tc>
                <a:extLst>
                  <a:ext uri="{0D108BD9-81ED-4DB2-BD59-A6C34878D82A}">
                    <a16:rowId xmlns:a16="http://schemas.microsoft.com/office/drawing/2014/main" val="1267356564"/>
                  </a:ext>
                </a:extLst>
              </a:tr>
            </a:tbl>
          </a:graphicData>
        </a:graphic>
      </p:graphicFrame>
    </p:spTree>
    <p:extLst>
      <p:ext uri="{BB962C8B-B14F-4D97-AF65-F5344CB8AC3E}">
        <p14:creationId xmlns:p14="http://schemas.microsoft.com/office/powerpoint/2010/main" val="1538301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53404C-895B-C777-762E-1BD993B8A8D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D95AE58-F82A-6DE7-4488-62C643838449}"/>
              </a:ext>
            </a:extLst>
          </p:cNvPr>
          <p:cNvSpPr txBox="1"/>
          <p:nvPr/>
        </p:nvSpPr>
        <p:spPr>
          <a:xfrm>
            <a:off x="1954924" y="827690"/>
            <a:ext cx="8616823" cy="400110"/>
          </a:xfrm>
          <a:prstGeom prst="rect">
            <a:avLst/>
          </a:prstGeom>
          <a:noFill/>
        </p:spPr>
        <p:txBody>
          <a:bodyPr wrap="square" rtlCol="0">
            <a:spAutoFit/>
          </a:bodyPr>
          <a:lstStyle/>
          <a:p>
            <a:pPr algn="ctr"/>
            <a:r>
              <a:rPr lang="en-US" sz="2000" dirty="0">
                <a:solidFill>
                  <a:schemeClr val="bg1"/>
                </a:solidFill>
              </a:rPr>
              <a:t>Load Balancer and Auto Scaling</a:t>
            </a:r>
          </a:p>
        </p:txBody>
      </p:sp>
      <p:graphicFrame>
        <p:nvGraphicFramePr>
          <p:cNvPr id="4" name="Table 3">
            <a:extLst>
              <a:ext uri="{FF2B5EF4-FFF2-40B4-BE49-F238E27FC236}">
                <a16:creationId xmlns:a16="http://schemas.microsoft.com/office/drawing/2014/main" id="{B597056A-22A1-B034-38D3-A89AFEBC4E26}"/>
              </a:ext>
            </a:extLst>
          </p:cNvPr>
          <p:cNvGraphicFramePr>
            <a:graphicFrameLocks noGrp="1"/>
          </p:cNvGraphicFramePr>
          <p:nvPr>
            <p:extLst>
              <p:ext uri="{D42A27DB-BD31-4B8C-83A1-F6EECF244321}">
                <p14:modId xmlns:p14="http://schemas.microsoft.com/office/powerpoint/2010/main" val="2991271481"/>
              </p:ext>
            </p:extLst>
          </p:nvPr>
        </p:nvGraphicFramePr>
        <p:xfrm>
          <a:off x="1024759" y="1705228"/>
          <a:ext cx="10034751" cy="4262019"/>
        </p:xfrm>
        <a:graphic>
          <a:graphicData uri="http://schemas.openxmlformats.org/drawingml/2006/table">
            <a:tbl>
              <a:tblPr firstRow="1" bandRow="1">
                <a:tableStyleId>{5C22544A-7EE6-4342-B048-85BDC9FD1C3A}</a:tableStyleId>
              </a:tblPr>
              <a:tblGrid>
                <a:gridCol w="10034751">
                  <a:extLst>
                    <a:ext uri="{9D8B030D-6E8A-4147-A177-3AD203B41FA5}">
                      <a16:colId xmlns:a16="http://schemas.microsoft.com/office/drawing/2014/main" val="801224397"/>
                    </a:ext>
                  </a:extLst>
                </a:gridCol>
              </a:tblGrid>
              <a:tr h="4262019">
                <a:tc>
                  <a:txBody>
                    <a:bodyPr/>
                    <a:lstStyle/>
                    <a:p>
                      <a:r>
                        <a:rPr lang="en-US" sz="1400" dirty="0"/>
                        <a:t>Automatically adjusts the number of ECS tasks based on real-time CPU utilization, ensuring optimal performance and cost efficiency.</a:t>
                      </a:r>
                    </a:p>
                    <a:p>
                      <a:r>
                        <a:rPr lang="en-US" sz="1400" dirty="0"/>
                        <a:t> </a:t>
                      </a:r>
                    </a:p>
                    <a:p>
                      <a:r>
                        <a:rPr lang="en-US" sz="1400" dirty="0"/>
                        <a:t>Suggested Auto Scaling Policy</a:t>
                      </a:r>
                    </a:p>
                    <a:p>
                      <a:r>
                        <a:rPr lang="en-US" sz="1400" dirty="0"/>
                        <a:t>Applied to both Frontend and Backend ECS services</a:t>
                      </a:r>
                    </a:p>
                    <a:p>
                      <a:r>
                        <a:rPr lang="en-US" sz="1400" dirty="0"/>
                        <a:t> </a:t>
                      </a:r>
                    </a:p>
                    <a:p>
                      <a:r>
                        <a:rPr lang="en-US" sz="1400" dirty="0"/>
                        <a:t>Scaling Policy:</a:t>
                      </a:r>
                    </a:p>
                    <a:p>
                      <a:r>
                        <a:rPr lang="en-US" sz="1400" dirty="0"/>
                        <a:t> </a:t>
                      </a:r>
                    </a:p>
                    <a:p>
                      <a:r>
                        <a:rPr lang="en-US" sz="1400" dirty="0"/>
                        <a:t>Min Tasks: 2</a:t>
                      </a:r>
                    </a:p>
                    <a:p>
                      <a:r>
                        <a:rPr lang="en-US" sz="1400" dirty="0"/>
                        <a:t> </a:t>
                      </a:r>
                    </a:p>
                    <a:p>
                      <a:r>
                        <a:rPr lang="en-US" sz="1400" dirty="0"/>
                        <a:t>Max Tasks: 4</a:t>
                      </a:r>
                    </a:p>
                    <a:p>
                      <a:r>
                        <a:rPr lang="en-US" sz="1400" dirty="0"/>
                        <a:t> </a:t>
                      </a:r>
                    </a:p>
                    <a:p>
                      <a:r>
                        <a:rPr lang="en-US" sz="1400" dirty="0"/>
                        <a:t>Trigger: CPU usage &gt; 75%</a:t>
                      </a:r>
                    </a:p>
                    <a:p>
                      <a:r>
                        <a:rPr lang="en-US" sz="1400" dirty="0"/>
                        <a:t> </a:t>
                      </a:r>
                    </a:p>
                    <a:p>
                      <a:r>
                        <a:rPr lang="en-US" sz="1400" dirty="0"/>
                        <a:t>Backed by CloudWatch alarms to monitor performance metrics and trigger scaling events.</a:t>
                      </a:r>
                    </a:p>
                    <a:p>
                      <a:endParaRPr lang="en-US" sz="1400" dirty="0">
                        <a:solidFill>
                          <a:schemeClr val="bg1"/>
                        </a:solidFill>
                      </a:endParaRPr>
                    </a:p>
                  </a:txBody>
                  <a:tcPr/>
                </a:tc>
                <a:extLst>
                  <a:ext uri="{0D108BD9-81ED-4DB2-BD59-A6C34878D82A}">
                    <a16:rowId xmlns:a16="http://schemas.microsoft.com/office/drawing/2014/main" val="1267356564"/>
                  </a:ext>
                </a:extLst>
              </a:tr>
            </a:tbl>
          </a:graphicData>
        </a:graphic>
      </p:graphicFrame>
    </p:spTree>
    <p:extLst>
      <p:ext uri="{BB962C8B-B14F-4D97-AF65-F5344CB8AC3E}">
        <p14:creationId xmlns:p14="http://schemas.microsoft.com/office/powerpoint/2010/main" val="1711923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B1E66-2AD1-BE73-A10E-E001BA7CE5E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6177E9E-AA43-64C5-0DB0-5ADE0D2B5ABB}"/>
              </a:ext>
            </a:extLst>
          </p:cNvPr>
          <p:cNvSpPr txBox="1"/>
          <p:nvPr/>
        </p:nvSpPr>
        <p:spPr>
          <a:xfrm>
            <a:off x="1954924" y="827690"/>
            <a:ext cx="8616823" cy="400110"/>
          </a:xfrm>
          <a:prstGeom prst="rect">
            <a:avLst/>
          </a:prstGeom>
          <a:noFill/>
        </p:spPr>
        <p:txBody>
          <a:bodyPr wrap="square" rtlCol="0">
            <a:spAutoFit/>
          </a:bodyPr>
          <a:lstStyle/>
          <a:p>
            <a:pPr algn="ctr"/>
            <a:r>
              <a:rPr lang="en-US" sz="2000" dirty="0">
                <a:solidFill>
                  <a:schemeClr val="bg1"/>
                </a:solidFill>
              </a:rPr>
              <a:t>S3 Bucket and Backups</a:t>
            </a:r>
          </a:p>
        </p:txBody>
      </p:sp>
      <p:graphicFrame>
        <p:nvGraphicFramePr>
          <p:cNvPr id="5" name="Table 4">
            <a:extLst>
              <a:ext uri="{FF2B5EF4-FFF2-40B4-BE49-F238E27FC236}">
                <a16:creationId xmlns:a16="http://schemas.microsoft.com/office/drawing/2014/main" id="{78966595-2B05-D626-A222-14A00AAD2F13}"/>
              </a:ext>
            </a:extLst>
          </p:cNvPr>
          <p:cNvGraphicFramePr>
            <a:graphicFrameLocks noGrp="1"/>
          </p:cNvGraphicFramePr>
          <p:nvPr>
            <p:extLst>
              <p:ext uri="{D42A27DB-BD31-4B8C-83A1-F6EECF244321}">
                <p14:modId xmlns:p14="http://schemas.microsoft.com/office/powerpoint/2010/main" val="535396677"/>
              </p:ext>
            </p:extLst>
          </p:nvPr>
        </p:nvGraphicFramePr>
        <p:xfrm>
          <a:off x="1464879" y="1682335"/>
          <a:ext cx="9262242" cy="4474098"/>
        </p:xfrm>
        <a:graphic>
          <a:graphicData uri="http://schemas.openxmlformats.org/drawingml/2006/table">
            <a:tbl>
              <a:tblPr firstRow="1" bandRow="1">
                <a:tableStyleId>{5C22544A-7EE6-4342-B048-85BDC9FD1C3A}</a:tableStyleId>
              </a:tblPr>
              <a:tblGrid>
                <a:gridCol w="4417849">
                  <a:extLst>
                    <a:ext uri="{9D8B030D-6E8A-4147-A177-3AD203B41FA5}">
                      <a16:colId xmlns:a16="http://schemas.microsoft.com/office/drawing/2014/main" val="512760463"/>
                    </a:ext>
                  </a:extLst>
                </a:gridCol>
                <a:gridCol w="4844393">
                  <a:extLst>
                    <a:ext uri="{9D8B030D-6E8A-4147-A177-3AD203B41FA5}">
                      <a16:colId xmlns:a16="http://schemas.microsoft.com/office/drawing/2014/main" val="1729287895"/>
                    </a:ext>
                  </a:extLst>
                </a:gridCol>
              </a:tblGrid>
              <a:tr h="4474098">
                <a:tc>
                  <a:txBody>
                    <a:bodyPr/>
                    <a:lstStyle/>
                    <a:p>
                      <a:r>
                        <a:rPr lang="en-US" sz="1400" b="1" dirty="0"/>
                        <a:t>Amazon S3: Role in the OPL Cloud Architecture</a:t>
                      </a:r>
                    </a:p>
                    <a:p>
                      <a:r>
                        <a:rPr lang="en-US" sz="1400" b="1" dirty="0"/>
                        <a:t>Purpose</a:t>
                      </a:r>
                      <a:r>
                        <a:rPr lang="en-US" sz="1400" dirty="0"/>
                        <a:t>: Central object storage for media assets such as images, documents, and other digital files.</a:t>
                      </a:r>
                    </a:p>
                    <a:p>
                      <a:r>
                        <a:rPr lang="en-US" sz="1400" b="1" dirty="0"/>
                        <a:t>Why S3?</a:t>
                      </a:r>
                      <a:endParaRPr lang="en-US" sz="1400" dirty="0"/>
                    </a:p>
                    <a:p>
                      <a:pPr lvl="1"/>
                      <a:r>
                        <a:rPr lang="en-US" sz="1400" b="1" dirty="0"/>
                        <a:t>High Durability</a:t>
                      </a:r>
                      <a:r>
                        <a:rPr lang="en-US" sz="1400" dirty="0"/>
                        <a:t> – 99.999999999% (11 9’s) object durability.</a:t>
                      </a:r>
                    </a:p>
                    <a:p>
                      <a:pPr lvl="1"/>
                      <a:r>
                        <a:rPr lang="en-US" sz="1400" b="1" dirty="0"/>
                        <a:t>Scalability</a:t>
                      </a:r>
                      <a:r>
                        <a:rPr lang="en-US" sz="1400" dirty="0"/>
                        <a:t> – Handles unlimited storage and traffic without manual intervention.</a:t>
                      </a:r>
                    </a:p>
                    <a:p>
                      <a:pPr lvl="1"/>
                      <a:r>
                        <a:rPr lang="en-US" sz="1400" b="1" dirty="0"/>
                        <a:t>Integration</a:t>
                      </a:r>
                      <a:r>
                        <a:rPr lang="en-US" sz="1400" dirty="0"/>
                        <a:t> – Natively integrates with ECS, RDS backups, and CloudWatch.</a:t>
                      </a:r>
                    </a:p>
                    <a:p>
                      <a:r>
                        <a:rPr lang="en-US" sz="1400" b="1" dirty="0"/>
                        <a:t>Use in OPL Project</a:t>
                      </a:r>
                      <a:r>
                        <a:rPr lang="en-US" sz="1400" dirty="0"/>
                        <a:t>: </a:t>
                      </a:r>
                    </a:p>
                    <a:p>
                      <a:pPr lvl="1"/>
                      <a:r>
                        <a:rPr lang="en-US" sz="1400" dirty="0"/>
                        <a:t>Stores all library media for public and backend use.</a:t>
                      </a:r>
                    </a:p>
                    <a:p>
                      <a:pPr lvl="1"/>
                      <a:r>
                        <a:rPr lang="en-US" sz="1400" dirty="0"/>
                        <a:t>Supports </a:t>
                      </a:r>
                      <a:r>
                        <a:rPr lang="en-US" sz="1400" b="1" dirty="0"/>
                        <a:t>versioning</a:t>
                      </a:r>
                      <a:r>
                        <a:rPr lang="en-US" sz="1400" dirty="0"/>
                        <a:t> to recover from accidental deletions/overwrites.</a:t>
                      </a:r>
                    </a:p>
                    <a:p>
                      <a:pPr lvl="1"/>
                      <a:r>
                        <a:rPr lang="en-US" sz="1400" dirty="0"/>
                        <a:t>Lifecycle policies reduce long-term storage costs.</a:t>
                      </a:r>
                    </a:p>
                    <a:p>
                      <a:endParaRPr lang="en-US" sz="1400" dirty="0"/>
                    </a:p>
                  </a:txBody>
                  <a:tcPr/>
                </a:tc>
                <a:tc>
                  <a:txBody>
                    <a:bodyPr/>
                    <a:lstStyle/>
                    <a:p>
                      <a:r>
                        <a:rPr lang="en-US" sz="1400" b="1" dirty="0"/>
                        <a:t>S3 Security &amp; Compliance</a:t>
                      </a:r>
                    </a:p>
                    <a:p>
                      <a:r>
                        <a:rPr lang="en-US" sz="1400" b="1" dirty="0"/>
                        <a:t>Encryption</a:t>
                      </a:r>
                      <a:r>
                        <a:rPr lang="en-US" sz="1400" dirty="0"/>
                        <a:t>: </a:t>
                      </a:r>
                    </a:p>
                    <a:p>
                      <a:pPr lvl="1"/>
                      <a:r>
                        <a:rPr lang="en-US" sz="1400" b="1" dirty="0"/>
                        <a:t>At Rest</a:t>
                      </a:r>
                      <a:r>
                        <a:rPr lang="en-US" sz="1400" dirty="0"/>
                        <a:t> – AES-256 server-side encryption.</a:t>
                      </a:r>
                    </a:p>
                    <a:p>
                      <a:pPr lvl="1"/>
                      <a:r>
                        <a:rPr lang="en-US" sz="1400" b="1" dirty="0"/>
                        <a:t>In Transit</a:t>
                      </a:r>
                      <a:r>
                        <a:rPr lang="en-US" sz="1400" dirty="0"/>
                        <a:t> – Enforced HTTPS for all object access.</a:t>
                      </a:r>
                    </a:p>
                    <a:p>
                      <a:r>
                        <a:rPr lang="en-US" sz="1400" b="1" dirty="0"/>
                        <a:t>Access Control</a:t>
                      </a:r>
                      <a:r>
                        <a:rPr lang="en-US" sz="1400" dirty="0"/>
                        <a:t>: </a:t>
                      </a:r>
                    </a:p>
                    <a:p>
                      <a:pPr lvl="1"/>
                      <a:r>
                        <a:rPr lang="en-US" sz="1400" dirty="0"/>
                        <a:t>IAM roles with least-privilege access (only S3:GetObject &amp; S3:PutObject for ECS tasks).</a:t>
                      </a:r>
                    </a:p>
                    <a:p>
                      <a:pPr lvl="1"/>
                      <a:r>
                        <a:rPr lang="en-US" sz="1400" dirty="0"/>
                        <a:t>S3 bucket policies restrict public access to only authorized users and services.</a:t>
                      </a:r>
                    </a:p>
                    <a:p>
                      <a:r>
                        <a:rPr lang="en-US" sz="1400" b="1" dirty="0"/>
                        <a:t>Compliance Alignment</a:t>
                      </a:r>
                      <a:r>
                        <a:rPr lang="en-US" sz="1400" dirty="0"/>
                        <a:t>: </a:t>
                      </a:r>
                    </a:p>
                    <a:p>
                      <a:pPr lvl="1"/>
                      <a:r>
                        <a:rPr lang="en-US" sz="1400" dirty="0"/>
                        <a:t>Meets data protection standards for sensitive library assets.</a:t>
                      </a:r>
                    </a:p>
                    <a:p>
                      <a:pPr lvl="1"/>
                      <a:r>
                        <a:rPr lang="en-US" sz="1400" dirty="0"/>
                        <a:t>Fully integrated with AWS logging for audit trails.</a:t>
                      </a:r>
                    </a:p>
                    <a:p>
                      <a:endParaRPr lang="en-US" sz="1400" dirty="0"/>
                    </a:p>
                  </a:txBody>
                  <a:tcPr/>
                </a:tc>
                <a:extLst>
                  <a:ext uri="{0D108BD9-81ED-4DB2-BD59-A6C34878D82A}">
                    <a16:rowId xmlns:a16="http://schemas.microsoft.com/office/drawing/2014/main" val="1566560498"/>
                  </a:ext>
                </a:extLst>
              </a:tr>
            </a:tbl>
          </a:graphicData>
        </a:graphic>
      </p:graphicFrame>
    </p:spTree>
    <p:extLst>
      <p:ext uri="{BB962C8B-B14F-4D97-AF65-F5344CB8AC3E}">
        <p14:creationId xmlns:p14="http://schemas.microsoft.com/office/powerpoint/2010/main" val="606034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D330E2-19F2-2E49-6D31-12750CF94F3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35F3554-8779-6069-0484-20C09BD5D5ED}"/>
              </a:ext>
            </a:extLst>
          </p:cNvPr>
          <p:cNvSpPr txBox="1"/>
          <p:nvPr/>
        </p:nvSpPr>
        <p:spPr>
          <a:xfrm>
            <a:off x="1954924" y="827690"/>
            <a:ext cx="8616823" cy="400110"/>
          </a:xfrm>
          <a:prstGeom prst="rect">
            <a:avLst/>
          </a:prstGeom>
          <a:noFill/>
        </p:spPr>
        <p:txBody>
          <a:bodyPr wrap="square" rtlCol="0">
            <a:spAutoFit/>
          </a:bodyPr>
          <a:lstStyle/>
          <a:p>
            <a:pPr algn="ctr"/>
            <a:r>
              <a:rPr lang="en-US" sz="2000" dirty="0">
                <a:solidFill>
                  <a:schemeClr val="bg1"/>
                </a:solidFill>
              </a:rPr>
              <a:t>S3 Bucket and Backups</a:t>
            </a:r>
          </a:p>
        </p:txBody>
      </p:sp>
      <p:graphicFrame>
        <p:nvGraphicFramePr>
          <p:cNvPr id="5" name="Table 4">
            <a:extLst>
              <a:ext uri="{FF2B5EF4-FFF2-40B4-BE49-F238E27FC236}">
                <a16:creationId xmlns:a16="http://schemas.microsoft.com/office/drawing/2014/main" id="{1BBA3CCA-BB47-4D7F-9DD9-B007EF7E8BD6}"/>
              </a:ext>
            </a:extLst>
          </p:cNvPr>
          <p:cNvGraphicFramePr>
            <a:graphicFrameLocks noGrp="1"/>
          </p:cNvGraphicFramePr>
          <p:nvPr/>
        </p:nvGraphicFramePr>
        <p:xfrm>
          <a:off x="1464879" y="1682335"/>
          <a:ext cx="9262242" cy="4474098"/>
        </p:xfrm>
        <a:graphic>
          <a:graphicData uri="http://schemas.openxmlformats.org/drawingml/2006/table">
            <a:tbl>
              <a:tblPr firstRow="1" bandRow="1">
                <a:tableStyleId>{5C22544A-7EE6-4342-B048-85BDC9FD1C3A}</a:tableStyleId>
              </a:tblPr>
              <a:tblGrid>
                <a:gridCol w="4417849">
                  <a:extLst>
                    <a:ext uri="{9D8B030D-6E8A-4147-A177-3AD203B41FA5}">
                      <a16:colId xmlns:a16="http://schemas.microsoft.com/office/drawing/2014/main" val="512760463"/>
                    </a:ext>
                  </a:extLst>
                </a:gridCol>
                <a:gridCol w="4844393">
                  <a:extLst>
                    <a:ext uri="{9D8B030D-6E8A-4147-A177-3AD203B41FA5}">
                      <a16:colId xmlns:a16="http://schemas.microsoft.com/office/drawing/2014/main" val="1729287895"/>
                    </a:ext>
                  </a:extLst>
                </a:gridCol>
              </a:tblGrid>
              <a:tr h="4474098">
                <a:tc>
                  <a:txBody>
                    <a:bodyPr/>
                    <a:lstStyle/>
                    <a:p>
                      <a:r>
                        <a:rPr lang="en-US" sz="1400" b="1" dirty="0"/>
                        <a:t>Amazon S3: Role in the OPL Cloud Architecture</a:t>
                      </a:r>
                    </a:p>
                    <a:p>
                      <a:r>
                        <a:rPr lang="en-US" sz="1400" b="1" dirty="0"/>
                        <a:t>Purpose</a:t>
                      </a:r>
                      <a:r>
                        <a:rPr lang="en-US" sz="1400" dirty="0"/>
                        <a:t>: Central object storage for media assets such as images, documents, and other digital files.</a:t>
                      </a:r>
                    </a:p>
                    <a:p>
                      <a:r>
                        <a:rPr lang="en-US" sz="1400" b="1" dirty="0"/>
                        <a:t>Why S3?</a:t>
                      </a:r>
                      <a:endParaRPr lang="en-US" sz="1400" dirty="0"/>
                    </a:p>
                    <a:p>
                      <a:pPr lvl="1"/>
                      <a:r>
                        <a:rPr lang="en-US" sz="1400" b="1" dirty="0"/>
                        <a:t>High Durability</a:t>
                      </a:r>
                      <a:r>
                        <a:rPr lang="en-US" sz="1400" dirty="0"/>
                        <a:t> – 99.999999999% (11 9’s) object durability.</a:t>
                      </a:r>
                    </a:p>
                    <a:p>
                      <a:pPr lvl="1"/>
                      <a:r>
                        <a:rPr lang="en-US" sz="1400" b="1" dirty="0"/>
                        <a:t>Scalability</a:t>
                      </a:r>
                      <a:r>
                        <a:rPr lang="en-US" sz="1400" dirty="0"/>
                        <a:t> – Handles unlimited storage and traffic without manual intervention.</a:t>
                      </a:r>
                    </a:p>
                    <a:p>
                      <a:pPr lvl="1"/>
                      <a:r>
                        <a:rPr lang="en-US" sz="1400" b="1" dirty="0"/>
                        <a:t>Integration</a:t>
                      </a:r>
                      <a:r>
                        <a:rPr lang="en-US" sz="1400" dirty="0"/>
                        <a:t> – Natively integrates with ECS, RDS backups, and CloudWatch.</a:t>
                      </a:r>
                    </a:p>
                    <a:p>
                      <a:r>
                        <a:rPr lang="en-US" sz="1400" b="1" dirty="0"/>
                        <a:t>Use in OPL Project</a:t>
                      </a:r>
                      <a:r>
                        <a:rPr lang="en-US" sz="1400" dirty="0"/>
                        <a:t>: </a:t>
                      </a:r>
                    </a:p>
                    <a:p>
                      <a:pPr lvl="1"/>
                      <a:r>
                        <a:rPr lang="en-US" sz="1400" dirty="0"/>
                        <a:t>Stores all library media for public and backend use.</a:t>
                      </a:r>
                    </a:p>
                    <a:p>
                      <a:pPr lvl="1"/>
                      <a:r>
                        <a:rPr lang="en-US" sz="1400" dirty="0"/>
                        <a:t>Supports </a:t>
                      </a:r>
                      <a:r>
                        <a:rPr lang="en-US" sz="1400" b="1" dirty="0"/>
                        <a:t>versioning</a:t>
                      </a:r>
                      <a:r>
                        <a:rPr lang="en-US" sz="1400" dirty="0"/>
                        <a:t> to recover from accidental deletions/overwrites.</a:t>
                      </a:r>
                    </a:p>
                    <a:p>
                      <a:pPr lvl="1"/>
                      <a:r>
                        <a:rPr lang="en-US" sz="1400" dirty="0"/>
                        <a:t>Lifecycle policies reduce long-term storage costs.</a:t>
                      </a:r>
                    </a:p>
                    <a:p>
                      <a:endParaRPr lang="en-US" sz="1400" dirty="0"/>
                    </a:p>
                  </a:txBody>
                  <a:tcPr/>
                </a:tc>
                <a:tc>
                  <a:txBody>
                    <a:bodyPr/>
                    <a:lstStyle/>
                    <a:p>
                      <a:r>
                        <a:rPr lang="en-US" sz="1400" b="1" dirty="0"/>
                        <a:t>S3 Security &amp; Compliance</a:t>
                      </a:r>
                    </a:p>
                    <a:p>
                      <a:r>
                        <a:rPr lang="en-US" sz="1400" b="1" dirty="0"/>
                        <a:t>Encryption</a:t>
                      </a:r>
                      <a:r>
                        <a:rPr lang="en-US" sz="1400" dirty="0"/>
                        <a:t>: </a:t>
                      </a:r>
                    </a:p>
                    <a:p>
                      <a:pPr lvl="1"/>
                      <a:r>
                        <a:rPr lang="en-US" sz="1400" b="1" dirty="0"/>
                        <a:t>At Rest</a:t>
                      </a:r>
                      <a:r>
                        <a:rPr lang="en-US" sz="1400" dirty="0"/>
                        <a:t> – AES-256 server-side encryption.</a:t>
                      </a:r>
                    </a:p>
                    <a:p>
                      <a:pPr lvl="1"/>
                      <a:r>
                        <a:rPr lang="en-US" sz="1400" b="1" dirty="0"/>
                        <a:t>In Transit</a:t>
                      </a:r>
                      <a:r>
                        <a:rPr lang="en-US" sz="1400" dirty="0"/>
                        <a:t> – Enforced HTTPS for all object access.</a:t>
                      </a:r>
                    </a:p>
                    <a:p>
                      <a:r>
                        <a:rPr lang="en-US" sz="1400" b="1" dirty="0"/>
                        <a:t>Access Control</a:t>
                      </a:r>
                      <a:r>
                        <a:rPr lang="en-US" sz="1400" dirty="0"/>
                        <a:t>: </a:t>
                      </a:r>
                    </a:p>
                    <a:p>
                      <a:pPr lvl="1"/>
                      <a:r>
                        <a:rPr lang="en-US" sz="1400" dirty="0"/>
                        <a:t>IAM roles with least-privilege access (only S3:GetObject &amp; S3:PutObject for ECS tasks).</a:t>
                      </a:r>
                    </a:p>
                    <a:p>
                      <a:pPr lvl="1"/>
                      <a:r>
                        <a:rPr lang="en-US" sz="1400" dirty="0"/>
                        <a:t>S3 bucket policies restrict public access to only authorized users and services.</a:t>
                      </a:r>
                    </a:p>
                    <a:p>
                      <a:r>
                        <a:rPr lang="en-US" sz="1400" b="1" dirty="0"/>
                        <a:t>Compliance Alignment</a:t>
                      </a:r>
                      <a:r>
                        <a:rPr lang="en-US" sz="1400" dirty="0"/>
                        <a:t>: </a:t>
                      </a:r>
                    </a:p>
                    <a:p>
                      <a:pPr lvl="1"/>
                      <a:r>
                        <a:rPr lang="en-US" sz="1400" dirty="0"/>
                        <a:t>Meets data protection standards for sensitive library assets.</a:t>
                      </a:r>
                    </a:p>
                    <a:p>
                      <a:pPr lvl="1"/>
                      <a:r>
                        <a:rPr lang="en-US" sz="1400" dirty="0"/>
                        <a:t>Fully integrated with AWS logging for audit trails.</a:t>
                      </a:r>
                    </a:p>
                    <a:p>
                      <a:endParaRPr lang="en-US" sz="1400" dirty="0"/>
                    </a:p>
                  </a:txBody>
                  <a:tcPr/>
                </a:tc>
                <a:extLst>
                  <a:ext uri="{0D108BD9-81ED-4DB2-BD59-A6C34878D82A}">
                    <a16:rowId xmlns:a16="http://schemas.microsoft.com/office/drawing/2014/main" val="1566560498"/>
                  </a:ext>
                </a:extLst>
              </a:tr>
            </a:tbl>
          </a:graphicData>
        </a:graphic>
      </p:graphicFrame>
    </p:spTree>
    <p:extLst>
      <p:ext uri="{BB962C8B-B14F-4D97-AF65-F5344CB8AC3E}">
        <p14:creationId xmlns:p14="http://schemas.microsoft.com/office/powerpoint/2010/main" val="19767640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TF66741836_Beginning of the year procedures_AAS_v5" id="{51CF042C-A21F-4772-ACB5-34142877F475}" vid="{78ABB5F0-5DDF-4844-A82C-FEADF47C5B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83CA34-C6E2-49BA-ACFF-78ADEC0C28FA}">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70D0EAE-52CD-493E-A174-3A7CD0E9C7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CB9AE35-8A31-4380-94A6-86E5DFCDD1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Beginning of the year procedures</Template>
  <TotalTime>34</TotalTime>
  <Words>1702</Words>
  <Application>Microsoft Office PowerPoint</Application>
  <PresentationFormat>Widescreen</PresentationFormat>
  <Paragraphs>146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Unicode MS</vt:lpstr>
      <vt:lpstr>Calibri</vt:lpstr>
      <vt:lpstr>Century Gothic</vt:lpstr>
      <vt:lpstr>Wingdings 3</vt:lpstr>
      <vt:lpstr>Ion Boardroom</vt:lpstr>
      <vt:lpstr>PowerPoint Presentation</vt:lpstr>
      <vt:lpstr>Architecture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Kowshal Sugunarajah</dc:creator>
  <cp:lastModifiedBy>Kowshal Sugunarajah</cp:lastModifiedBy>
  <cp:revision>5</cp:revision>
  <dcterms:created xsi:type="dcterms:W3CDTF">2025-08-07T21:32:40Z</dcterms:created>
  <dcterms:modified xsi:type="dcterms:W3CDTF">2025-08-20T20:38:34Z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