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40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D8C439-4283-4EE7-88E6-7C02F9330823}" type="datetimeFigureOut">
              <a:rPr lang="en-US" smtClean="0"/>
              <a:t>9/6/2018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821368-D59D-477E-814E-21A69CC935BD}" type="slidenum">
              <a:rPr lang="en-US" smtClean="0"/>
              <a:t>‹#›</a:t>
            </a:fld>
            <a:endParaRPr lang="en-US"/>
          </a:p>
        </p:txBody>
      </p:sp>
    </p:spTree>
    <p:extLst>
      <p:ext uri="{BB962C8B-B14F-4D97-AF65-F5344CB8AC3E}">
        <p14:creationId xmlns:p14="http://schemas.microsoft.com/office/powerpoint/2010/main" val="159498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AC64C2D-834A-46D0-9FC2-3276504B3401}" type="slidenum">
              <a:rPr lang="en-US">
                <a:latin typeface="Calibri" panose="020F0502020204030204" pitchFamily="34" charset="0"/>
              </a:rPr>
              <a:pPr/>
              <a:t>31</a:t>
            </a:fld>
            <a:endParaRPr lang="en-US">
              <a:latin typeface="Calibri" panose="020F0502020204030204" pitchFamily="34" charset="0"/>
            </a:endParaRPr>
          </a:p>
        </p:txBody>
      </p:sp>
    </p:spTree>
    <p:extLst>
      <p:ext uri="{BB962C8B-B14F-4D97-AF65-F5344CB8AC3E}">
        <p14:creationId xmlns:p14="http://schemas.microsoft.com/office/powerpoint/2010/main" val="1820065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EAB711-4C1C-45A7-B253-7B64B7476700}"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138EA-99B4-453F-B877-5914BEA58B6A}" type="slidenum">
              <a:rPr lang="en-US" smtClean="0"/>
              <a:t>‹#›</a:t>
            </a:fld>
            <a:endParaRPr lang="en-US"/>
          </a:p>
        </p:txBody>
      </p:sp>
    </p:spTree>
    <p:extLst>
      <p:ext uri="{BB962C8B-B14F-4D97-AF65-F5344CB8AC3E}">
        <p14:creationId xmlns:p14="http://schemas.microsoft.com/office/powerpoint/2010/main" val="3657377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EAB711-4C1C-45A7-B253-7B64B7476700}"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138EA-99B4-453F-B877-5914BEA58B6A}" type="slidenum">
              <a:rPr lang="en-US" smtClean="0"/>
              <a:t>‹#›</a:t>
            </a:fld>
            <a:endParaRPr lang="en-US"/>
          </a:p>
        </p:txBody>
      </p:sp>
    </p:spTree>
    <p:extLst>
      <p:ext uri="{BB962C8B-B14F-4D97-AF65-F5344CB8AC3E}">
        <p14:creationId xmlns:p14="http://schemas.microsoft.com/office/powerpoint/2010/main" val="3311462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EAB711-4C1C-45A7-B253-7B64B7476700}"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138EA-99B4-453F-B877-5914BEA58B6A}" type="slidenum">
              <a:rPr lang="en-US" smtClean="0"/>
              <a:t>‹#›</a:t>
            </a:fld>
            <a:endParaRPr lang="en-US"/>
          </a:p>
        </p:txBody>
      </p:sp>
    </p:spTree>
    <p:extLst>
      <p:ext uri="{BB962C8B-B14F-4D97-AF65-F5344CB8AC3E}">
        <p14:creationId xmlns:p14="http://schemas.microsoft.com/office/powerpoint/2010/main" val="3677785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5905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371600"/>
            <a:ext cx="5080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371600"/>
            <a:ext cx="50800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3810000"/>
            <a:ext cx="50800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914400" y="6248400"/>
            <a:ext cx="2540000" cy="457200"/>
          </a:xfrm>
        </p:spPr>
        <p:txBody>
          <a:bodyPr/>
          <a:lstStyle>
            <a:lvl1pPr>
              <a:defRPr/>
            </a:lvl1pPr>
          </a:lstStyle>
          <a:p>
            <a:pPr>
              <a:defRPr/>
            </a:pPr>
            <a:endParaRPr lang="en-GB"/>
          </a:p>
        </p:txBody>
      </p:sp>
      <p:sp>
        <p:nvSpPr>
          <p:cNvPr id="7" name="Footer Placeholder 6"/>
          <p:cNvSpPr>
            <a:spLocks noGrp="1"/>
          </p:cNvSpPr>
          <p:nvPr>
            <p:ph type="ftr" sz="quarter" idx="11"/>
          </p:nvPr>
        </p:nvSpPr>
        <p:spPr>
          <a:xfrm>
            <a:off x="4165600" y="6248400"/>
            <a:ext cx="3860800" cy="457200"/>
          </a:xfrm>
        </p:spPr>
        <p:txBody>
          <a:bodyPr/>
          <a:lstStyle>
            <a:lvl1pPr>
              <a:defRPr/>
            </a:lvl1pPr>
          </a:lstStyle>
          <a:p>
            <a:pPr>
              <a:defRPr/>
            </a:pPr>
            <a:endParaRPr lang="en-GB"/>
          </a:p>
        </p:txBody>
      </p:sp>
      <p:sp>
        <p:nvSpPr>
          <p:cNvPr id="8" name="Slide Number Placeholder 7"/>
          <p:cNvSpPr>
            <a:spLocks noGrp="1"/>
          </p:cNvSpPr>
          <p:nvPr>
            <p:ph type="sldNum" sz="quarter" idx="12"/>
          </p:nvPr>
        </p:nvSpPr>
        <p:spPr>
          <a:xfrm>
            <a:off x="8737600" y="6248400"/>
            <a:ext cx="2540000" cy="457200"/>
          </a:xfrm>
        </p:spPr>
        <p:txBody>
          <a:bodyPr/>
          <a:lstStyle>
            <a:lvl1pPr>
              <a:defRPr/>
            </a:lvl1pPr>
          </a:lstStyle>
          <a:p>
            <a:fld id="{D391FFB5-EB35-4B27-89FA-E76EE18871D0}" type="slidenum">
              <a:rPr lang="en-GB"/>
              <a:pPr/>
              <a:t>‹#›</a:t>
            </a:fld>
            <a:endParaRPr lang="en-GB"/>
          </a:p>
        </p:txBody>
      </p:sp>
    </p:spTree>
    <p:extLst>
      <p:ext uri="{BB962C8B-B14F-4D97-AF65-F5344CB8AC3E}">
        <p14:creationId xmlns:p14="http://schemas.microsoft.com/office/powerpoint/2010/main" val="1827246763"/>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EAB711-4C1C-45A7-B253-7B64B7476700}"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138EA-99B4-453F-B877-5914BEA58B6A}" type="slidenum">
              <a:rPr lang="en-US" smtClean="0"/>
              <a:t>‹#›</a:t>
            </a:fld>
            <a:endParaRPr lang="en-US"/>
          </a:p>
        </p:txBody>
      </p:sp>
    </p:spTree>
    <p:extLst>
      <p:ext uri="{BB962C8B-B14F-4D97-AF65-F5344CB8AC3E}">
        <p14:creationId xmlns:p14="http://schemas.microsoft.com/office/powerpoint/2010/main" val="3384248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EAB711-4C1C-45A7-B253-7B64B7476700}"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138EA-99B4-453F-B877-5914BEA58B6A}" type="slidenum">
              <a:rPr lang="en-US" smtClean="0"/>
              <a:t>‹#›</a:t>
            </a:fld>
            <a:endParaRPr lang="en-US"/>
          </a:p>
        </p:txBody>
      </p:sp>
    </p:spTree>
    <p:extLst>
      <p:ext uri="{BB962C8B-B14F-4D97-AF65-F5344CB8AC3E}">
        <p14:creationId xmlns:p14="http://schemas.microsoft.com/office/powerpoint/2010/main" val="854507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EAB711-4C1C-45A7-B253-7B64B7476700}"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4138EA-99B4-453F-B877-5914BEA58B6A}" type="slidenum">
              <a:rPr lang="en-US" smtClean="0"/>
              <a:t>‹#›</a:t>
            </a:fld>
            <a:endParaRPr lang="en-US"/>
          </a:p>
        </p:txBody>
      </p:sp>
    </p:spTree>
    <p:extLst>
      <p:ext uri="{BB962C8B-B14F-4D97-AF65-F5344CB8AC3E}">
        <p14:creationId xmlns:p14="http://schemas.microsoft.com/office/powerpoint/2010/main" val="1944167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EAB711-4C1C-45A7-B253-7B64B7476700}" type="datetimeFigureOut">
              <a:rPr lang="en-US" smtClean="0"/>
              <a:t>9/6/2018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4138EA-99B4-453F-B877-5914BEA58B6A}" type="slidenum">
              <a:rPr lang="en-US" smtClean="0"/>
              <a:t>‹#›</a:t>
            </a:fld>
            <a:endParaRPr lang="en-US"/>
          </a:p>
        </p:txBody>
      </p:sp>
    </p:spTree>
    <p:extLst>
      <p:ext uri="{BB962C8B-B14F-4D97-AF65-F5344CB8AC3E}">
        <p14:creationId xmlns:p14="http://schemas.microsoft.com/office/powerpoint/2010/main" val="3745688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EAB711-4C1C-45A7-B253-7B64B7476700}" type="datetimeFigureOut">
              <a:rPr lang="en-US" smtClean="0"/>
              <a:t>9/6/2018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4138EA-99B4-453F-B877-5914BEA58B6A}" type="slidenum">
              <a:rPr lang="en-US" smtClean="0"/>
              <a:t>‹#›</a:t>
            </a:fld>
            <a:endParaRPr lang="en-US"/>
          </a:p>
        </p:txBody>
      </p:sp>
    </p:spTree>
    <p:extLst>
      <p:ext uri="{BB962C8B-B14F-4D97-AF65-F5344CB8AC3E}">
        <p14:creationId xmlns:p14="http://schemas.microsoft.com/office/powerpoint/2010/main" val="1704291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EAB711-4C1C-45A7-B253-7B64B7476700}" type="datetimeFigureOut">
              <a:rPr lang="en-US" smtClean="0"/>
              <a:t>9/6/2018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4138EA-99B4-453F-B877-5914BEA58B6A}" type="slidenum">
              <a:rPr lang="en-US" smtClean="0"/>
              <a:t>‹#›</a:t>
            </a:fld>
            <a:endParaRPr lang="en-US"/>
          </a:p>
        </p:txBody>
      </p:sp>
    </p:spTree>
    <p:extLst>
      <p:ext uri="{BB962C8B-B14F-4D97-AF65-F5344CB8AC3E}">
        <p14:creationId xmlns:p14="http://schemas.microsoft.com/office/powerpoint/2010/main" val="898786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EAB711-4C1C-45A7-B253-7B64B7476700}"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4138EA-99B4-453F-B877-5914BEA58B6A}" type="slidenum">
              <a:rPr lang="en-US" smtClean="0"/>
              <a:t>‹#›</a:t>
            </a:fld>
            <a:endParaRPr lang="en-US"/>
          </a:p>
        </p:txBody>
      </p:sp>
    </p:spTree>
    <p:extLst>
      <p:ext uri="{BB962C8B-B14F-4D97-AF65-F5344CB8AC3E}">
        <p14:creationId xmlns:p14="http://schemas.microsoft.com/office/powerpoint/2010/main" val="2056173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EAB711-4C1C-45A7-B253-7B64B7476700}"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4138EA-99B4-453F-B877-5914BEA58B6A}" type="slidenum">
              <a:rPr lang="en-US" smtClean="0"/>
              <a:t>‹#›</a:t>
            </a:fld>
            <a:endParaRPr lang="en-US"/>
          </a:p>
        </p:txBody>
      </p:sp>
    </p:spTree>
    <p:extLst>
      <p:ext uri="{BB962C8B-B14F-4D97-AF65-F5344CB8AC3E}">
        <p14:creationId xmlns:p14="http://schemas.microsoft.com/office/powerpoint/2010/main" val="381413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EAB711-4C1C-45A7-B253-7B64B7476700}" type="datetimeFigureOut">
              <a:rPr lang="en-US" smtClean="0"/>
              <a:t>9/6/2018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4138EA-99B4-453F-B877-5914BEA58B6A}" type="slidenum">
              <a:rPr lang="en-US" smtClean="0"/>
              <a:t>‹#›</a:t>
            </a:fld>
            <a:endParaRPr lang="en-US"/>
          </a:p>
        </p:txBody>
      </p:sp>
    </p:spTree>
    <p:extLst>
      <p:ext uri="{BB962C8B-B14F-4D97-AF65-F5344CB8AC3E}">
        <p14:creationId xmlns:p14="http://schemas.microsoft.com/office/powerpoint/2010/main" val="3096195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13.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2.xml"/><Relationship Id="rId5" Type="http://schemas.openxmlformats.org/officeDocument/2006/relationships/image" Target="../media/image20.jpeg"/><Relationship Id="rId4" Type="http://schemas.openxmlformats.org/officeDocument/2006/relationships/image" Target="../media/image19.jpeg"/></Relationships>
</file>

<file path=ppt/slides/_rels/slide34.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22.png"/><Relationship Id="rId2" Type="http://schemas.openxmlformats.org/officeDocument/2006/relationships/image" Target="../media/image17.jpeg"/><Relationship Id="rId1" Type="http://schemas.openxmlformats.org/officeDocument/2006/relationships/slideLayout" Target="../slideLayouts/slideLayout1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2.png"/><Relationship Id="rId4" Type="http://schemas.openxmlformats.org/officeDocument/2006/relationships/image" Target="../media/image21.jpeg"/></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18.jpeg"/><Relationship Id="rId2" Type="http://schemas.openxmlformats.org/officeDocument/2006/relationships/image" Target="../media/image23.png"/><Relationship Id="rId1" Type="http://schemas.openxmlformats.org/officeDocument/2006/relationships/slideLayout" Target="../slideLayouts/slideLayout12.xml"/><Relationship Id="rId6" Type="http://schemas.openxmlformats.org/officeDocument/2006/relationships/image" Target="../media/image17.jpeg"/><Relationship Id="rId5" Type="http://schemas.openxmlformats.org/officeDocument/2006/relationships/image" Target="../media/image22.png"/><Relationship Id="rId4" Type="http://schemas.openxmlformats.org/officeDocument/2006/relationships/image" Target="../media/image21.jpeg"/></Relationships>
</file>

<file path=ppt/slides/_rels/slide3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sz="half" idx="1"/>
          </p:nvPr>
        </p:nvSpPr>
        <p:spPr>
          <a:xfrm>
            <a:off x="1992314" y="1390650"/>
            <a:ext cx="8207375" cy="1123950"/>
          </a:xfrm>
        </p:spPr>
        <p:txBody>
          <a:bodyPr/>
          <a:lstStyle/>
          <a:p>
            <a:pPr algn="just" eaLnBrk="1" hangingPunct="1"/>
            <a:r>
              <a:rPr lang="en-US" sz="2400"/>
              <a:t>Goal: to find whether a </a:t>
            </a:r>
            <a:r>
              <a:rPr lang="en-US" sz="2400" i="1">
                <a:solidFill>
                  <a:srgbClr val="C00000"/>
                </a:solidFill>
              </a:rPr>
              <a:t>specific known</a:t>
            </a:r>
            <a:r>
              <a:rPr lang="en-US" sz="2400">
                <a:solidFill>
                  <a:srgbClr val="C00000"/>
                </a:solidFill>
              </a:rPr>
              <a:t> reference</a:t>
            </a:r>
            <a:r>
              <a:rPr lang="en-US" sz="2400"/>
              <a:t> pattern resides within a given block of data.</a:t>
            </a:r>
          </a:p>
        </p:txBody>
      </p:sp>
      <p:sp>
        <p:nvSpPr>
          <p:cNvPr id="3" name="Title 1"/>
          <p:cNvSpPr>
            <a:spLocks noGrp="1"/>
          </p:cNvSpPr>
          <p:nvPr>
            <p:ph type="title"/>
          </p:nvPr>
        </p:nvSpPr>
        <p:spPr>
          <a:xfrm>
            <a:off x="1676400" y="304800"/>
            <a:ext cx="8839200" cy="914400"/>
          </a:xfrm>
        </p:spPr>
        <p:txBody>
          <a:bodyPr rtlCol="0">
            <a:normAutofit/>
          </a:bodyPr>
          <a:lstStyle/>
          <a:p>
            <a:pPr>
              <a:defRPr/>
            </a:pPr>
            <a:r>
              <a:rPr lang="en-US" sz="6000" dirty="0">
                <a:solidFill>
                  <a:schemeClr val="accent2"/>
                </a:solidFill>
                <a:effectLst>
                  <a:outerShdw blurRad="38100" dist="38100" dir="2700000" algn="tl">
                    <a:srgbClr val="000000">
                      <a:alpha val="43137"/>
                    </a:srgbClr>
                  </a:outerShdw>
                </a:effectLst>
                <a:cs typeface="Arial" charset="0"/>
              </a:rPr>
              <a:t>Correlation based TM</a:t>
            </a:r>
          </a:p>
        </p:txBody>
      </p:sp>
      <p:pic>
        <p:nvPicPr>
          <p:cNvPr id="2765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2286001"/>
            <a:ext cx="5791200" cy="341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124201"/>
            <a:ext cx="2413000" cy="124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6019800" y="2971800"/>
            <a:ext cx="2209800" cy="1371600"/>
          </a:xfrm>
          <a:prstGeom prst="rect">
            <a:avLst/>
          </a:prstGeom>
          <a:noFill/>
          <a:ln w="476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8" name="Straight Arrow Connector 7"/>
          <p:cNvCxnSpPr/>
          <p:nvPr/>
        </p:nvCxnSpPr>
        <p:spPr>
          <a:xfrm flipV="1">
            <a:off x="4165600" y="3581401"/>
            <a:ext cx="1778000" cy="16351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8471933"/>
      </p:ext>
    </p:extLst>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sz="half" idx="1"/>
          </p:nvPr>
        </p:nvSpPr>
        <p:spPr>
          <a:xfrm>
            <a:off x="1992314" y="1390650"/>
            <a:ext cx="8523287" cy="2343150"/>
          </a:xfrm>
        </p:spPr>
        <p:txBody>
          <a:bodyPr/>
          <a:lstStyle/>
          <a:p>
            <a:pPr lvl="1" algn="just" eaLnBrk="1" hangingPunct="1">
              <a:lnSpc>
                <a:spcPct val="90000"/>
              </a:lnSpc>
            </a:pPr>
            <a:r>
              <a:rPr lang="en-US"/>
              <a:t>Compute the distance:</a:t>
            </a:r>
          </a:p>
          <a:p>
            <a:pPr lvl="2" algn="just" eaLnBrk="1" hangingPunct="1">
              <a:lnSpc>
                <a:spcPct val="90000"/>
              </a:lnSpc>
              <a:buFont typeface="Arial" panose="020B0604020202020204" pitchFamily="34" charset="0"/>
              <a:buNone/>
            </a:pPr>
            <a:r>
              <a:rPr lang="en-US" smtClean="0"/>
              <a:t> </a:t>
            </a:r>
          </a:p>
          <a:p>
            <a:pPr lvl="2" algn="just" eaLnBrk="1" hangingPunct="1">
              <a:lnSpc>
                <a:spcPct val="90000"/>
              </a:lnSpc>
              <a:buFontTx/>
              <a:buNone/>
            </a:pPr>
            <a:r>
              <a:rPr lang="en-US" sz="2200"/>
              <a:t>                                                                                          for every (</a:t>
            </a:r>
            <a:r>
              <a:rPr lang="en-US" sz="2200" i="1">
                <a:latin typeface="Times New Roman" panose="02020603050405020304" pitchFamily="18" charset="0"/>
                <a:cs typeface="Times New Roman" panose="02020603050405020304" pitchFamily="18" charset="0"/>
              </a:rPr>
              <a:t>m,n</a:t>
            </a:r>
            <a:r>
              <a:rPr lang="en-US" sz="2200">
                <a:latin typeface="Times New Roman" panose="02020603050405020304" pitchFamily="18" charset="0"/>
                <a:cs typeface="Times New Roman" panose="02020603050405020304" pitchFamily="18" charset="0"/>
              </a:rPr>
              <a:t>)</a:t>
            </a:r>
            <a:endParaRPr lang="en-US" sz="2200"/>
          </a:p>
          <a:p>
            <a:pPr lvl="2" algn="just" eaLnBrk="1" hangingPunct="1">
              <a:lnSpc>
                <a:spcPct val="90000"/>
              </a:lnSpc>
              <a:buFontTx/>
              <a:buNone/>
            </a:pPr>
            <a:endParaRPr lang="en-US" sz="2200"/>
          </a:p>
          <a:p>
            <a:pPr lvl="2" algn="just" eaLnBrk="1" hangingPunct="1">
              <a:lnSpc>
                <a:spcPct val="90000"/>
              </a:lnSpc>
              <a:buFontTx/>
              <a:buNone/>
            </a:pPr>
            <a:endParaRPr lang="en-US" sz="2200">
              <a:latin typeface="Times New Roman" panose="02020603050405020304" pitchFamily="18" charset="0"/>
              <a:cs typeface="Times New Roman" panose="02020603050405020304" pitchFamily="18" charset="0"/>
            </a:endParaRPr>
          </a:p>
          <a:p>
            <a:pPr lvl="2" algn="just" eaLnBrk="1" hangingPunct="1">
              <a:lnSpc>
                <a:spcPct val="90000"/>
              </a:lnSpc>
            </a:pPr>
            <a:r>
              <a:rPr lang="en-US" sz="2200"/>
              <a:t>For all </a:t>
            </a:r>
            <a:r>
              <a:rPr lang="en-US" sz="2200">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m, n</a:t>
            </a:r>
            <a:r>
              <a:rPr lang="en-US" sz="2200">
                <a:latin typeface="Times New Roman" panose="02020603050405020304" pitchFamily="18" charset="0"/>
                <a:cs typeface="Times New Roman" panose="02020603050405020304" pitchFamily="18" charset="0"/>
              </a:rPr>
              <a:t>),</a:t>
            </a:r>
            <a:r>
              <a:rPr lang="en-US" sz="2200"/>
              <a:t> compute the minimum.</a:t>
            </a:r>
          </a:p>
        </p:txBody>
      </p:sp>
      <p:sp>
        <p:nvSpPr>
          <p:cNvPr id="6" name="Title 1"/>
          <p:cNvSpPr>
            <a:spLocks noGrp="1"/>
          </p:cNvSpPr>
          <p:nvPr>
            <p:ph type="title"/>
          </p:nvPr>
        </p:nvSpPr>
        <p:spPr>
          <a:xfrm>
            <a:off x="1676400" y="304800"/>
            <a:ext cx="8839200" cy="914400"/>
          </a:xfrm>
        </p:spPr>
        <p:txBody>
          <a:bodyPr rtlCol="0">
            <a:normAutofit fontScale="90000"/>
          </a:bodyPr>
          <a:lstStyle/>
          <a:p>
            <a:pPr>
              <a:defRPr/>
            </a:pPr>
            <a:r>
              <a:rPr lang="en-US" sz="6000" dirty="0">
                <a:solidFill>
                  <a:schemeClr val="accent2"/>
                </a:solidFill>
                <a:effectLst>
                  <a:outerShdw blurRad="38100" dist="38100" dir="2700000" algn="tl">
                    <a:srgbClr val="000000">
                      <a:alpha val="43137"/>
                    </a:srgbClr>
                  </a:outerShdw>
                </a:effectLst>
                <a:cs typeface="Arial" charset="0"/>
              </a:rPr>
              <a:t>Correlation In Image Matching</a:t>
            </a:r>
          </a:p>
        </p:txBody>
      </p:sp>
      <p:pic>
        <p:nvPicPr>
          <p:cNvPr id="3686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9450" y="2022476"/>
            <a:ext cx="523875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886200"/>
            <a:ext cx="478313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4888" y="4724401"/>
            <a:ext cx="1992312"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5791200" y="4445000"/>
            <a:ext cx="1828800" cy="965200"/>
          </a:xfrm>
          <a:prstGeom prst="rect">
            <a:avLst/>
          </a:prstGeom>
          <a:noFill/>
          <a:ln w="476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81116531"/>
      </p:ext>
    </p:extLst>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76400" y="304800"/>
            <a:ext cx="8839200" cy="914400"/>
          </a:xfrm>
        </p:spPr>
        <p:txBody>
          <a:bodyPr rtlCol="0">
            <a:normAutofit fontScale="90000"/>
          </a:bodyPr>
          <a:lstStyle/>
          <a:p>
            <a:pPr>
              <a:defRPr/>
            </a:pPr>
            <a:r>
              <a:rPr lang="en-US" sz="6000" dirty="0">
                <a:solidFill>
                  <a:schemeClr val="accent2"/>
                </a:solidFill>
                <a:effectLst>
                  <a:outerShdw blurRad="38100" dist="38100" dir="2700000" algn="tl">
                    <a:srgbClr val="000000">
                      <a:alpha val="43137"/>
                    </a:srgbClr>
                  </a:outerShdw>
                </a:effectLst>
                <a:cs typeface="Arial" charset="0"/>
              </a:rPr>
              <a:t>Correlation In Image Matching</a:t>
            </a:r>
          </a:p>
        </p:txBody>
      </p:sp>
      <p:sp>
        <p:nvSpPr>
          <p:cNvPr id="37891" name="Rectangle 2"/>
          <p:cNvSpPr>
            <a:spLocks noGrp="1" noChangeArrowheads="1"/>
          </p:cNvSpPr>
          <p:nvPr>
            <p:ph type="body" sz="half" idx="1"/>
          </p:nvPr>
        </p:nvSpPr>
        <p:spPr>
          <a:xfrm>
            <a:off x="1992314" y="1390650"/>
            <a:ext cx="8207375" cy="2343150"/>
          </a:xfrm>
        </p:spPr>
        <p:txBody>
          <a:bodyPr/>
          <a:lstStyle/>
          <a:p>
            <a:pPr algn="just" eaLnBrk="1" hangingPunct="1">
              <a:lnSpc>
                <a:spcPct val="90000"/>
              </a:lnSpc>
            </a:pPr>
            <a:r>
              <a:rPr lang="en-US"/>
              <a:t>The equation</a:t>
            </a:r>
          </a:p>
          <a:p>
            <a:pPr algn="just" eaLnBrk="1" hangingPunct="1">
              <a:lnSpc>
                <a:spcPct val="90000"/>
              </a:lnSpc>
            </a:pPr>
            <a:endParaRPr lang="en-US"/>
          </a:p>
          <a:p>
            <a:pPr algn="just" eaLnBrk="1" hangingPunct="1">
              <a:lnSpc>
                <a:spcPct val="90000"/>
              </a:lnSpc>
            </a:pPr>
            <a:endParaRPr lang="en-US"/>
          </a:p>
          <a:p>
            <a:pPr algn="just" eaLnBrk="1" hangingPunct="1">
              <a:lnSpc>
                <a:spcPct val="90000"/>
              </a:lnSpc>
              <a:buFont typeface="Arial" panose="020B0604020202020204" pitchFamily="34" charset="0"/>
              <a:buNone/>
            </a:pPr>
            <a:r>
              <a:rPr lang="en-US"/>
              <a:t>   can be written as</a:t>
            </a:r>
          </a:p>
        </p:txBody>
      </p:sp>
      <p:pic>
        <p:nvPicPr>
          <p:cNvPr id="3789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250" y="1870076"/>
            <a:ext cx="523875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1" y="3581400"/>
            <a:ext cx="553402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2886944"/>
      </p:ext>
    </p:extLst>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76400" y="304800"/>
            <a:ext cx="8839200" cy="914400"/>
          </a:xfrm>
        </p:spPr>
        <p:txBody>
          <a:bodyPr rtlCol="0">
            <a:normAutofit fontScale="90000"/>
          </a:bodyPr>
          <a:lstStyle/>
          <a:p>
            <a:pPr>
              <a:defRPr/>
            </a:pPr>
            <a:r>
              <a:rPr lang="en-US" sz="6000" dirty="0">
                <a:solidFill>
                  <a:schemeClr val="accent2"/>
                </a:solidFill>
                <a:effectLst>
                  <a:outerShdw blurRad="38100" dist="38100" dir="2700000" algn="tl">
                    <a:srgbClr val="000000">
                      <a:alpha val="43137"/>
                    </a:srgbClr>
                  </a:outerShdw>
                </a:effectLst>
                <a:cs typeface="Arial" charset="0"/>
              </a:rPr>
              <a:t>Correlation In Image Matching</a:t>
            </a:r>
          </a:p>
        </p:txBody>
      </p:sp>
      <p:sp>
        <p:nvSpPr>
          <p:cNvPr id="38915" name="Rectangle 2"/>
          <p:cNvSpPr>
            <a:spLocks noGrp="1" noChangeArrowheads="1"/>
          </p:cNvSpPr>
          <p:nvPr>
            <p:ph type="body" sz="half" idx="1"/>
          </p:nvPr>
        </p:nvSpPr>
        <p:spPr>
          <a:xfrm>
            <a:off x="1992314" y="1390650"/>
            <a:ext cx="8207375" cy="2343150"/>
          </a:xfrm>
        </p:spPr>
        <p:txBody>
          <a:bodyPr>
            <a:normAutofit fontScale="40000" lnSpcReduction="20000"/>
          </a:bodyPr>
          <a:lstStyle/>
          <a:p>
            <a:pPr algn="just" eaLnBrk="1" hangingPunct="1">
              <a:lnSpc>
                <a:spcPct val="90000"/>
              </a:lnSpc>
            </a:pPr>
            <a:r>
              <a:rPr lang="en-US"/>
              <a:t>In the equation</a:t>
            </a:r>
          </a:p>
          <a:p>
            <a:pPr algn="just" eaLnBrk="1" hangingPunct="1">
              <a:lnSpc>
                <a:spcPct val="90000"/>
              </a:lnSpc>
            </a:pPr>
            <a:endParaRPr lang="en-US"/>
          </a:p>
          <a:p>
            <a:pPr algn="just" eaLnBrk="1" hangingPunct="1">
              <a:lnSpc>
                <a:spcPct val="90000"/>
              </a:lnSpc>
            </a:pPr>
            <a:endParaRPr lang="en-US"/>
          </a:p>
          <a:p>
            <a:pPr algn="just" eaLnBrk="1" hangingPunct="1">
              <a:lnSpc>
                <a:spcPct val="90000"/>
              </a:lnSpc>
            </a:pPr>
            <a:endParaRPr lang="en-US"/>
          </a:p>
          <a:p>
            <a:pPr algn="just" eaLnBrk="1" hangingPunct="1">
              <a:lnSpc>
                <a:spcPct val="90000"/>
              </a:lnSpc>
            </a:pPr>
            <a:endParaRPr lang="en-US"/>
          </a:p>
          <a:p>
            <a:pPr algn="just" eaLnBrk="1" hangingPunct="1">
              <a:lnSpc>
                <a:spcPct val="90000"/>
              </a:lnSpc>
            </a:pPr>
            <a:endParaRPr lang="en-US"/>
          </a:p>
          <a:p>
            <a:pPr algn="just" eaLnBrk="1" hangingPunct="1">
              <a:lnSpc>
                <a:spcPct val="90000"/>
              </a:lnSpc>
              <a:buFont typeface="Arial" panose="020B0604020202020204" pitchFamily="34" charset="0"/>
              <a:buNone/>
            </a:pPr>
            <a:r>
              <a:rPr lang="en-US"/>
              <a:t>    shaded terms are </a:t>
            </a:r>
            <a:r>
              <a:rPr lang="en-US" i="1">
                <a:solidFill>
                  <a:srgbClr val="0000FF"/>
                </a:solidFill>
              </a:rPr>
              <a:t>assumed</a:t>
            </a:r>
            <a:r>
              <a:rPr lang="en-US"/>
              <a:t> constant</a:t>
            </a:r>
          </a:p>
          <a:p>
            <a:pPr algn="just" eaLnBrk="1" hangingPunct="1">
              <a:lnSpc>
                <a:spcPct val="90000"/>
              </a:lnSpc>
              <a:buFont typeface="Arial" panose="020B0604020202020204" pitchFamily="34" charset="0"/>
              <a:buNone/>
            </a:pPr>
            <a:r>
              <a:rPr lang="en-US"/>
              <a:t>    </a:t>
            </a:r>
          </a:p>
          <a:p>
            <a:pPr algn="just" eaLnBrk="1" hangingPunct="1">
              <a:lnSpc>
                <a:spcPct val="90000"/>
              </a:lnSpc>
              <a:buFont typeface="Arial" panose="020B0604020202020204" pitchFamily="34" charset="0"/>
              <a:buNone/>
            </a:pPr>
            <a:r>
              <a:rPr lang="en-US" i="1">
                <a:solidFill>
                  <a:srgbClr val="0000FF"/>
                </a:solidFill>
              </a:rPr>
              <a:t>    provided pixel levels do not change much across the test image</a:t>
            </a:r>
          </a:p>
        </p:txBody>
      </p:sp>
      <p:pic>
        <p:nvPicPr>
          <p:cNvPr id="389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1" y="2209800"/>
            <a:ext cx="553402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p:nvSpPr>
        <p:spPr bwMode="auto">
          <a:xfrm>
            <a:off x="7062788" y="2044700"/>
            <a:ext cx="2057400" cy="990600"/>
          </a:xfrm>
          <a:prstGeom prst="rect">
            <a:avLst/>
          </a:prstGeom>
          <a:solidFill>
            <a:schemeClr val="accent1">
              <a:alpha val="14000"/>
            </a:schemeClr>
          </a:solidFill>
          <a:ln w="25400" algn="ctr">
            <a:noFill/>
            <a:miter lim="800000"/>
            <a:headEnd/>
            <a:tailEnd/>
          </a:ln>
        </p:spPr>
        <p:txBody>
          <a:bodyPr anchor="ctr"/>
          <a:lstStyle/>
          <a:p>
            <a:pPr algn="ctr">
              <a:defRPr/>
            </a:pPr>
            <a:endParaRPr lang="en-US">
              <a:solidFill>
                <a:schemeClr val="lt1"/>
              </a:solidFill>
            </a:endParaRPr>
          </a:p>
        </p:txBody>
      </p:sp>
      <p:sp>
        <p:nvSpPr>
          <p:cNvPr id="8" name="Rectangle 7"/>
          <p:cNvSpPr>
            <a:spLocks noChangeArrowheads="1"/>
          </p:cNvSpPr>
          <p:nvPr/>
        </p:nvSpPr>
        <p:spPr bwMode="auto">
          <a:xfrm>
            <a:off x="4800600" y="2133600"/>
            <a:ext cx="1981200" cy="838200"/>
          </a:xfrm>
          <a:prstGeom prst="rect">
            <a:avLst/>
          </a:prstGeom>
          <a:solidFill>
            <a:srgbClr val="C00000">
              <a:alpha val="13000"/>
            </a:srgbClr>
          </a:solidFill>
          <a:ln w="25400" algn="ctr">
            <a:noFill/>
            <a:miter lim="800000"/>
            <a:headEnd/>
            <a:tailEnd/>
          </a:ln>
        </p:spPr>
        <p:txBody>
          <a:bodyPr anchor="ctr"/>
          <a:lstStyle/>
          <a:p>
            <a:pPr algn="ctr">
              <a:defRPr/>
            </a:pPr>
            <a:endParaRPr lang="en-US">
              <a:solidFill>
                <a:schemeClr val="lt1"/>
              </a:solidFill>
            </a:endParaRPr>
          </a:p>
        </p:txBody>
      </p:sp>
    </p:spTree>
    <p:extLst>
      <p:ext uri="{BB962C8B-B14F-4D97-AF65-F5344CB8AC3E}">
        <p14:creationId xmlns:p14="http://schemas.microsoft.com/office/powerpoint/2010/main" val="2141587944"/>
      </p:ext>
    </p:extLst>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76400" y="304800"/>
            <a:ext cx="8839200" cy="914400"/>
          </a:xfrm>
        </p:spPr>
        <p:txBody>
          <a:bodyPr rtlCol="0">
            <a:normAutofit fontScale="90000"/>
          </a:bodyPr>
          <a:lstStyle/>
          <a:p>
            <a:pPr>
              <a:defRPr/>
            </a:pPr>
            <a:r>
              <a:rPr lang="en-US" sz="6000" dirty="0">
                <a:solidFill>
                  <a:schemeClr val="accent2"/>
                </a:solidFill>
                <a:effectLst>
                  <a:outerShdw blurRad="38100" dist="38100" dir="2700000" algn="tl">
                    <a:srgbClr val="000000">
                      <a:alpha val="43137"/>
                    </a:srgbClr>
                  </a:outerShdw>
                </a:effectLst>
                <a:cs typeface="Arial" charset="0"/>
              </a:rPr>
              <a:t>Correlation In Image Matching</a:t>
            </a:r>
          </a:p>
        </p:txBody>
      </p:sp>
      <p:sp>
        <p:nvSpPr>
          <p:cNvPr id="39939" name="Rectangle 2"/>
          <p:cNvSpPr>
            <a:spLocks noGrp="1" noChangeArrowheads="1"/>
          </p:cNvSpPr>
          <p:nvPr>
            <p:ph type="body" sz="half" idx="1"/>
          </p:nvPr>
        </p:nvSpPr>
        <p:spPr>
          <a:xfrm>
            <a:off x="1992314" y="3752850"/>
            <a:ext cx="8207375" cy="971550"/>
          </a:xfrm>
        </p:spPr>
        <p:txBody>
          <a:bodyPr/>
          <a:lstStyle/>
          <a:p>
            <a:pPr algn="just" eaLnBrk="1" hangingPunct="1">
              <a:lnSpc>
                <a:spcPct val="90000"/>
              </a:lnSpc>
            </a:pPr>
            <a:r>
              <a:rPr lang="en-US"/>
              <a:t>Canceling out the shaded terms, </a:t>
            </a:r>
            <a:r>
              <a:rPr lang="en-US">
                <a:solidFill>
                  <a:srgbClr val="0000FF"/>
                </a:solidFill>
              </a:rPr>
              <a:t>find point (</a:t>
            </a:r>
            <a:r>
              <a:rPr lang="en-US" i="1">
                <a:solidFill>
                  <a:srgbClr val="0000FF"/>
                </a:solidFill>
              </a:rPr>
              <a:t>m</a:t>
            </a:r>
            <a:r>
              <a:rPr lang="en-US">
                <a:solidFill>
                  <a:srgbClr val="0000FF"/>
                </a:solidFill>
              </a:rPr>
              <a:t>, </a:t>
            </a:r>
            <a:r>
              <a:rPr lang="en-US" i="1">
                <a:solidFill>
                  <a:srgbClr val="0000FF"/>
                </a:solidFill>
              </a:rPr>
              <a:t>n</a:t>
            </a:r>
            <a:r>
              <a:rPr lang="en-US">
                <a:solidFill>
                  <a:srgbClr val="0000FF"/>
                </a:solidFill>
              </a:rPr>
              <a:t>) that maximize:</a:t>
            </a:r>
          </a:p>
        </p:txBody>
      </p:sp>
      <p:pic>
        <p:nvPicPr>
          <p:cNvPr id="399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1" y="1689100"/>
            <a:ext cx="553402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7062788" y="1524000"/>
            <a:ext cx="2057400" cy="990600"/>
          </a:xfrm>
          <a:prstGeom prst="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4800600" y="1612900"/>
            <a:ext cx="1981200" cy="838200"/>
          </a:xfrm>
          <a:prstGeom prst="rect">
            <a:avLst/>
          </a:prstGeom>
          <a:solidFill>
            <a:srgbClr val="C00000">
              <a:alpha val="48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99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4953000"/>
            <a:ext cx="6781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8035994"/>
      </p:ext>
    </p:extLst>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76400" y="304800"/>
            <a:ext cx="8839200" cy="914400"/>
          </a:xfrm>
        </p:spPr>
        <p:txBody>
          <a:bodyPr rtlCol="0">
            <a:normAutofit fontScale="90000"/>
          </a:bodyPr>
          <a:lstStyle/>
          <a:p>
            <a:pPr>
              <a:defRPr/>
            </a:pPr>
            <a:r>
              <a:rPr lang="en-US" sz="6000" dirty="0">
                <a:solidFill>
                  <a:schemeClr val="accent2"/>
                </a:solidFill>
                <a:effectLst>
                  <a:outerShdw blurRad="38100" dist="38100" dir="2700000" algn="tl">
                    <a:srgbClr val="000000">
                      <a:alpha val="43137"/>
                    </a:srgbClr>
                  </a:outerShdw>
                </a:effectLst>
                <a:cs typeface="Arial" charset="0"/>
              </a:rPr>
              <a:t>Correlation In Image Matching</a:t>
            </a:r>
          </a:p>
        </p:txBody>
      </p:sp>
      <p:sp>
        <p:nvSpPr>
          <p:cNvPr id="40963" name="Rectangle 2"/>
          <p:cNvSpPr>
            <a:spLocks noGrp="1" noChangeArrowheads="1"/>
          </p:cNvSpPr>
          <p:nvPr>
            <p:ph type="body" sz="half" idx="1"/>
          </p:nvPr>
        </p:nvSpPr>
        <p:spPr>
          <a:xfrm>
            <a:off x="1992314" y="3752850"/>
            <a:ext cx="8207375" cy="971550"/>
          </a:xfrm>
        </p:spPr>
        <p:txBody>
          <a:bodyPr>
            <a:normAutofit lnSpcReduction="10000"/>
          </a:bodyPr>
          <a:lstStyle/>
          <a:p>
            <a:pPr algn="just" eaLnBrk="1" hangingPunct="1">
              <a:lnSpc>
                <a:spcPct val="90000"/>
              </a:lnSpc>
            </a:pPr>
            <a:r>
              <a:rPr lang="en-US" i="1">
                <a:solidFill>
                  <a:srgbClr val="01670B"/>
                </a:solidFill>
              </a:rPr>
              <a:t>c </a:t>
            </a:r>
            <a:r>
              <a:rPr lang="en-US">
                <a:solidFill>
                  <a:srgbClr val="01670B"/>
                </a:solidFill>
              </a:rPr>
              <a:t>(</a:t>
            </a:r>
            <a:r>
              <a:rPr lang="en-US" i="1">
                <a:solidFill>
                  <a:srgbClr val="01670B"/>
                </a:solidFill>
              </a:rPr>
              <a:t>m</a:t>
            </a:r>
            <a:r>
              <a:rPr lang="en-US">
                <a:solidFill>
                  <a:srgbClr val="01670B"/>
                </a:solidFill>
              </a:rPr>
              <a:t>, </a:t>
            </a:r>
            <a:r>
              <a:rPr lang="en-US" i="1">
                <a:solidFill>
                  <a:srgbClr val="01670B"/>
                </a:solidFill>
              </a:rPr>
              <a:t>n</a:t>
            </a:r>
            <a:r>
              <a:rPr lang="en-US">
                <a:solidFill>
                  <a:srgbClr val="01670B"/>
                </a:solidFill>
              </a:rPr>
              <a:t>) is no longer a difference term</a:t>
            </a:r>
          </a:p>
          <a:p>
            <a:pPr algn="just" eaLnBrk="1" hangingPunct="1">
              <a:lnSpc>
                <a:spcPct val="90000"/>
              </a:lnSpc>
            </a:pPr>
            <a:r>
              <a:rPr lang="en-US">
                <a:solidFill>
                  <a:srgbClr val="01670B"/>
                </a:solidFill>
              </a:rPr>
              <a:t>This is called cross correlation</a:t>
            </a:r>
          </a:p>
        </p:txBody>
      </p:sp>
      <p:pic>
        <p:nvPicPr>
          <p:cNvPr id="409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286000"/>
            <a:ext cx="6781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4656051"/>
      </p:ext>
    </p:extLst>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76400" y="304800"/>
            <a:ext cx="8839200" cy="914400"/>
          </a:xfrm>
        </p:spPr>
        <p:txBody>
          <a:bodyPr rtlCol="0">
            <a:normAutofit fontScale="90000"/>
          </a:bodyPr>
          <a:lstStyle/>
          <a:p>
            <a:pPr>
              <a:defRPr/>
            </a:pPr>
            <a:r>
              <a:rPr lang="en-US" sz="6000" dirty="0">
                <a:solidFill>
                  <a:schemeClr val="accent2"/>
                </a:solidFill>
                <a:effectLst>
                  <a:outerShdw blurRad="38100" dist="38100" dir="2700000" algn="tl">
                    <a:srgbClr val="000000">
                      <a:alpha val="43137"/>
                    </a:srgbClr>
                  </a:outerShdw>
                </a:effectLst>
                <a:cs typeface="Arial" charset="0"/>
              </a:rPr>
              <a:t>Correlation In Image Matching</a:t>
            </a:r>
          </a:p>
        </p:txBody>
      </p:sp>
      <p:sp>
        <p:nvSpPr>
          <p:cNvPr id="41987" name="Rectangle 2"/>
          <p:cNvSpPr>
            <a:spLocks noGrp="1" noChangeArrowheads="1"/>
          </p:cNvSpPr>
          <p:nvPr>
            <p:ph type="body" sz="half" idx="1"/>
          </p:nvPr>
        </p:nvSpPr>
        <p:spPr>
          <a:xfrm>
            <a:off x="1992314" y="3752850"/>
            <a:ext cx="8207375" cy="666750"/>
          </a:xfrm>
        </p:spPr>
        <p:txBody>
          <a:bodyPr/>
          <a:lstStyle/>
          <a:p>
            <a:pPr algn="just" eaLnBrk="1" hangingPunct="1">
              <a:lnSpc>
                <a:spcPct val="90000"/>
              </a:lnSpc>
            </a:pPr>
            <a:r>
              <a:rPr lang="en-US">
                <a:solidFill>
                  <a:srgbClr val="01670B"/>
                </a:solidFill>
              </a:rPr>
              <a:t>In case gray level variation is valid, normalize:</a:t>
            </a:r>
          </a:p>
        </p:txBody>
      </p:sp>
      <p:pic>
        <p:nvPicPr>
          <p:cNvPr id="419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286000"/>
            <a:ext cx="6781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1" y="4648200"/>
            <a:ext cx="74263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9809784"/>
      </p:ext>
    </p:extLst>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76400" y="304800"/>
            <a:ext cx="8839200" cy="914400"/>
          </a:xfrm>
        </p:spPr>
        <p:txBody>
          <a:bodyPr rtlCol="0">
            <a:normAutofit fontScale="90000"/>
          </a:bodyPr>
          <a:lstStyle/>
          <a:p>
            <a:pPr>
              <a:defRPr/>
            </a:pPr>
            <a:r>
              <a:rPr lang="en-US" sz="6000" dirty="0">
                <a:solidFill>
                  <a:schemeClr val="accent2"/>
                </a:solidFill>
                <a:effectLst>
                  <a:outerShdw blurRad="38100" dist="38100" dir="2700000" algn="tl">
                    <a:srgbClr val="000000">
                      <a:alpha val="43137"/>
                    </a:srgbClr>
                  </a:outerShdw>
                </a:effectLst>
                <a:cs typeface="Arial" charset="0"/>
              </a:rPr>
              <a:t>Correlation In Image Matching</a:t>
            </a:r>
          </a:p>
        </p:txBody>
      </p:sp>
      <p:sp>
        <p:nvSpPr>
          <p:cNvPr id="43011" name="Rectangle 2"/>
          <p:cNvSpPr>
            <a:spLocks noGrp="1" noChangeArrowheads="1"/>
          </p:cNvSpPr>
          <p:nvPr>
            <p:ph type="body" sz="half" idx="1"/>
          </p:nvPr>
        </p:nvSpPr>
        <p:spPr>
          <a:xfrm>
            <a:off x="1981201" y="1600200"/>
            <a:ext cx="8207375" cy="666750"/>
          </a:xfrm>
        </p:spPr>
        <p:txBody>
          <a:bodyPr/>
          <a:lstStyle/>
          <a:p>
            <a:pPr algn="just" eaLnBrk="1" hangingPunct="1">
              <a:lnSpc>
                <a:spcPct val="90000"/>
              </a:lnSpc>
            </a:pPr>
            <a:r>
              <a:rPr lang="en-US"/>
              <a:t>Example:</a:t>
            </a:r>
          </a:p>
        </p:txBody>
      </p:sp>
      <p:grpSp>
        <p:nvGrpSpPr>
          <p:cNvPr id="43012" name="Group 13"/>
          <p:cNvGrpSpPr>
            <a:grpSpLocks/>
          </p:cNvGrpSpPr>
          <p:nvPr/>
        </p:nvGrpSpPr>
        <p:grpSpPr bwMode="auto">
          <a:xfrm>
            <a:off x="5619750" y="2638426"/>
            <a:ext cx="2533650" cy="2543175"/>
            <a:chOff x="1219200" y="2486025"/>
            <a:chExt cx="2533650" cy="2543175"/>
          </a:xfrm>
        </p:grpSpPr>
        <p:pic>
          <p:nvPicPr>
            <p:cNvPr id="4301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486025"/>
              <a:ext cx="2533650"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1270000" y="3124200"/>
              <a:ext cx="16002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2133600" y="3276600"/>
              <a:ext cx="9906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2209800" y="2538413"/>
              <a:ext cx="2286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1435100" y="3962400"/>
              <a:ext cx="152400" cy="966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12"/>
            <p:cNvSpPr/>
            <p:nvPr/>
          </p:nvSpPr>
          <p:spPr>
            <a:xfrm>
              <a:off x="1279525" y="3659188"/>
              <a:ext cx="192088" cy="179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4301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971800"/>
            <a:ext cx="5905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4" name="TextBox 14"/>
          <p:cNvSpPr txBox="1">
            <a:spLocks noChangeArrowheads="1"/>
          </p:cNvSpPr>
          <p:nvPr/>
        </p:nvSpPr>
        <p:spPr bwMode="auto">
          <a:xfrm>
            <a:off x="2514600" y="4114800"/>
            <a:ext cx="1981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000" b="1">
                <a:solidFill>
                  <a:srgbClr val="C00000"/>
                </a:solidFill>
              </a:rPr>
              <a:t>Reference,</a:t>
            </a:r>
            <a:r>
              <a:rPr lang="en-US" sz="2000" b="1" i="1">
                <a:solidFill>
                  <a:srgbClr val="C00000"/>
                </a:solidFill>
              </a:rPr>
              <a:t> r</a:t>
            </a:r>
          </a:p>
        </p:txBody>
      </p:sp>
      <p:sp>
        <p:nvSpPr>
          <p:cNvPr id="43015" name="TextBox 15"/>
          <p:cNvSpPr txBox="1">
            <a:spLocks noChangeArrowheads="1"/>
          </p:cNvSpPr>
          <p:nvPr/>
        </p:nvSpPr>
        <p:spPr bwMode="auto">
          <a:xfrm>
            <a:off x="5791200" y="5391150"/>
            <a:ext cx="1981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000" b="1">
                <a:solidFill>
                  <a:srgbClr val="C00000"/>
                </a:solidFill>
              </a:rPr>
              <a:t>Test Image,</a:t>
            </a:r>
            <a:r>
              <a:rPr lang="en-US" sz="2000" b="1" i="1">
                <a:solidFill>
                  <a:srgbClr val="C00000"/>
                </a:solidFill>
              </a:rPr>
              <a:t> t</a:t>
            </a:r>
          </a:p>
        </p:txBody>
      </p:sp>
    </p:spTree>
    <p:extLst>
      <p:ext uri="{BB962C8B-B14F-4D97-AF65-F5344CB8AC3E}">
        <p14:creationId xmlns:p14="http://schemas.microsoft.com/office/powerpoint/2010/main" val="827544528"/>
      </p:ext>
    </p:extLst>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76400" y="304800"/>
            <a:ext cx="8839200" cy="914400"/>
          </a:xfrm>
        </p:spPr>
        <p:txBody>
          <a:bodyPr rtlCol="0">
            <a:normAutofit fontScale="90000"/>
          </a:bodyPr>
          <a:lstStyle/>
          <a:p>
            <a:pPr>
              <a:defRPr/>
            </a:pPr>
            <a:r>
              <a:rPr lang="en-US" sz="6000" dirty="0">
                <a:solidFill>
                  <a:schemeClr val="accent2"/>
                </a:solidFill>
                <a:effectLst>
                  <a:outerShdw blurRad="38100" dist="38100" dir="2700000" algn="tl">
                    <a:srgbClr val="000000">
                      <a:alpha val="43137"/>
                    </a:srgbClr>
                  </a:outerShdw>
                </a:effectLst>
                <a:cs typeface="Arial" charset="0"/>
              </a:rPr>
              <a:t>Correlation In Image Matching</a:t>
            </a:r>
          </a:p>
        </p:txBody>
      </p:sp>
      <p:sp>
        <p:nvSpPr>
          <p:cNvPr id="44035" name="Rectangle 2"/>
          <p:cNvSpPr>
            <a:spLocks noGrp="1" noChangeArrowheads="1"/>
          </p:cNvSpPr>
          <p:nvPr>
            <p:ph type="body" sz="half" idx="1"/>
          </p:nvPr>
        </p:nvSpPr>
        <p:spPr>
          <a:xfrm>
            <a:off x="1981201" y="1600200"/>
            <a:ext cx="8207375" cy="666750"/>
          </a:xfrm>
        </p:spPr>
        <p:txBody>
          <a:bodyPr/>
          <a:lstStyle/>
          <a:p>
            <a:pPr algn="just" eaLnBrk="1" hangingPunct="1">
              <a:lnSpc>
                <a:spcPct val="90000"/>
              </a:lnSpc>
            </a:pPr>
            <a:r>
              <a:rPr lang="en-US"/>
              <a:t>Example:</a:t>
            </a:r>
          </a:p>
        </p:txBody>
      </p:sp>
      <p:grpSp>
        <p:nvGrpSpPr>
          <p:cNvPr id="44036" name="Group 13"/>
          <p:cNvGrpSpPr>
            <a:grpSpLocks/>
          </p:cNvGrpSpPr>
          <p:nvPr/>
        </p:nvGrpSpPr>
        <p:grpSpPr bwMode="auto">
          <a:xfrm>
            <a:off x="4171950" y="2638426"/>
            <a:ext cx="2533650" cy="2543175"/>
            <a:chOff x="1219200" y="2486025"/>
            <a:chExt cx="2533650" cy="2543175"/>
          </a:xfrm>
        </p:grpSpPr>
        <p:pic>
          <p:nvPicPr>
            <p:cNvPr id="4404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486025"/>
              <a:ext cx="2533650"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1270000" y="3124200"/>
              <a:ext cx="16002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2133600" y="3276600"/>
              <a:ext cx="9906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2209800" y="2538413"/>
              <a:ext cx="2286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1435100" y="3962400"/>
              <a:ext cx="152400" cy="966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12"/>
            <p:cNvSpPr/>
            <p:nvPr/>
          </p:nvSpPr>
          <p:spPr>
            <a:xfrm>
              <a:off x="1279525" y="3659188"/>
              <a:ext cx="192088" cy="179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4403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971800"/>
            <a:ext cx="5905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TextBox 14"/>
          <p:cNvSpPr txBox="1">
            <a:spLocks noChangeArrowheads="1"/>
          </p:cNvSpPr>
          <p:nvPr/>
        </p:nvSpPr>
        <p:spPr bwMode="auto">
          <a:xfrm>
            <a:off x="1752600" y="4114800"/>
            <a:ext cx="1981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000" b="1">
                <a:solidFill>
                  <a:srgbClr val="C00000"/>
                </a:solidFill>
              </a:rPr>
              <a:t>Reference,</a:t>
            </a:r>
            <a:r>
              <a:rPr lang="en-US" sz="2000" b="1" i="1">
                <a:solidFill>
                  <a:srgbClr val="C00000"/>
                </a:solidFill>
              </a:rPr>
              <a:t> r</a:t>
            </a:r>
          </a:p>
        </p:txBody>
      </p:sp>
      <p:sp>
        <p:nvSpPr>
          <p:cNvPr id="44039" name="TextBox 15"/>
          <p:cNvSpPr txBox="1">
            <a:spLocks noChangeArrowheads="1"/>
          </p:cNvSpPr>
          <p:nvPr/>
        </p:nvSpPr>
        <p:spPr bwMode="auto">
          <a:xfrm>
            <a:off x="4343400" y="5391150"/>
            <a:ext cx="1981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000" b="1">
                <a:solidFill>
                  <a:srgbClr val="C00000"/>
                </a:solidFill>
              </a:rPr>
              <a:t>Test Image,</a:t>
            </a:r>
            <a:r>
              <a:rPr lang="en-US" sz="2000" b="1" i="1">
                <a:solidFill>
                  <a:srgbClr val="C00000"/>
                </a:solidFill>
              </a:rPr>
              <a:t> t</a:t>
            </a:r>
          </a:p>
        </p:txBody>
      </p:sp>
      <p:pic>
        <p:nvPicPr>
          <p:cNvPr id="4404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2628900"/>
            <a:ext cx="2533650"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1" name="TextBox 16"/>
          <p:cNvSpPr txBox="1">
            <a:spLocks noChangeArrowheads="1"/>
          </p:cNvSpPr>
          <p:nvPr/>
        </p:nvSpPr>
        <p:spPr bwMode="auto">
          <a:xfrm>
            <a:off x="7696200" y="5334000"/>
            <a:ext cx="2514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000" b="1">
                <a:solidFill>
                  <a:srgbClr val="C00000"/>
                </a:solidFill>
              </a:rPr>
              <a:t>Correlation Image</a:t>
            </a:r>
            <a:endParaRPr lang="en-US" sz="2000" b="1" i="1">
              <a:solidFill>
                <a:srgbClr val="C00000"/>
              </a:solidFill>
            </a:endParaRPr>
          </a:p>
        </p:txBody>
      </p:sp>
    </p:spTree>
    <p:extLst>
      <p:ext uri="{BB962C8B-B14F-4D97-AF65-F5344CB8AC3E}">
        <p14:creationId xmlns:p14="http://schemas.microsoft.com/office/powerpoint/2010/main" val="4273830473"/>
      </p:ext>
    </p:extLst>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76400" y="304800"/>
            <a:ext cx="8839200" cy="914400"/>
          </a:xfrm>
        </p:spPr>
        <p:txBody>
          <a:bodyPr rtlCol="0">
            <a:noAutofit/>
          </a:bodyPr>
          <a:lstStyle/>
          <a:p>
            <a:pPr>
              <a:defRPr/>
            </a:pPr>
            <a:r>
              <a:rPr lang="en-US" sz="4000" dirty="0">
                <a:solidFill>
                  <a:schemeClr val="accent2"/>
                </a:solidFill>
                <a:effectLst>
                  <a:outerShdw blurRad="38100" dist="38100" dir="2700000" algn="tl">
                    <a:srgbClr val="000000">
                      <a:alpha val="43137"/>
                    </a:srgbClr>
                  </a:outerShdw>
                </a:effectLst>
                <a:cs typeface="Arial" charset="0"/>
              </a:rPr>
              <a:t>Computation Considerations in Correlation Based TM (1)</a:t>
            </a:r>
          </a:p>
        </p:txBody>
      </p:sp>
      <p:sp>
        <p:nvSpPr>
          <p:cNvPr id="45059" name="Rectangle 2"/>
          <p:cNvSpPr>
            <a:spLocks noGrp="1" noChangeArrowheads="1"/>
          </p:cNvSpPr>
          <p:nvPr>
            <p:ph type="body" sz="half" idx="1"/>
          </p:nvPr>
        </p:nvSpPr>
        <p:spPr>
          <a:xfrm>
            <a:off x="1981201" y="1905000"/>
            <a:ext cx="8207375" cy="666750"/>
          </a:xfrm>
        </p:spPr>
        <p:txBody>
          <a:bodyPr>
            <a:normAutofit fontScale="25000" lnSpcReduction="20000"/>
          </a:bodyPr>
          <a:lstStyle/>
          <a:p>
            <a:pPr algn="just" eaLnBrk="1" hangingPunct="1">
              <a:lnSpc>
                <a:spcPct val="90000"/>
              </a:lnSpc>
            </a:pPr>
            <a:r>
              <a:rPr lang="en-US"/>
              <a:t>Find </a:t>
            </a:r>
            <a:r>
              <a:rPr lang="en-US" i="1"/>
              <a:t>c</a:t>
            </a:r>
            <a:r>
              <a:rPr lang="en-US"/>
              <a:t> (</a:t>
            </a:r>
            <a:r>
              <a:rPr lang="en-US" i="1"/>
              <a:t>m</a:t>
            </a:r>
            <a:r>
              <a:rPr lang="en-US"/>
              <a:t>,</a:t>
            </a:r>
            <a:r>
              <a:rPr lang="en-US" i="1"/>
              <a:t>n</a:t>
            </a:r>
            <a:r>
              <a:rPr lang="en-US"/>
              <a:t>) at every pixel</a:t>
            </a:r>
          </a:p>
          <a:p>
            <a:pPr algn="just" eaLnBrk="1" hangingPunct="1">
              <a:lnSpc>
                <a:spcPct val="90000"/>
              </a:lnSpc>
            </a:pPr>
            <a:endParaRPr lang="en-US"/>
          </a:p>
          <a:p>
            <a:pPr algn="just" eaLnBrk="1" hangingPunct="1">
              <a:lnSpc>
                <a:spcPct val="90000"/>
              </a:lnSpc>
            </a:pPr>
            <a:endParaRPr lang="en-US"/>
          </a:p>
          <a:p>
            <a:pPr algn="just" eaLnBrk="1" hangingPunct="1">
              <a:lnSpc>
                <a:spcPct val="90000"/>
              </a:lnSpc>
            </a:pPr>
            <a:endParaRPr lang="en-US"/>
          </a:p>
          <a:p>
            <a:pPr algn="just" eaLnBrk="1" hangingPunct="1">
              <a:lnSpc>
                <a:spcPct val="90000"/>
              </a:lnSpc>
            </a:pPr>
            <a:endParaRPr lang="en-US"/>
          </a:p>
          <a:p>
            <a:pPr algn="just" eaLnBrk="1" hangingPunct="1">
              <a:lnSpc>
                <a:spcPct val="90000"/>
              </a:lnSpc>
            </a:pPr>
            <a:r>
              <a:rPr lang="en-US"/>
              <a:t>This equation looks like convolution operation</a:t>
            </a:r>
          </a:p>
          <a:p>
            <a:pPr algn="just" eaLnBrk="1" hangingPunct="1">
              <a:lnSpc>
                <a:spcPct val="90000"/>
              </a:lnSpc>
            </a:pPr>
            <a:endParaRPr lang="en-US"/>
          </a:p>
          <a:p>
            <a:pPr algn="just" eaLnBrk="1" hangingPunct="1">
              <a:lnSpc>
                <a:spcPct val="90000"/>
              </a:lnSpc>
            </a:pPr>
            <a:r>
              <a:rPr lang="en-US"/>
              <a:t>Alternate is to calculate in the frequency domain</a:t>
            </a:r>
          </a:p>
        </p:txBody>
      </p:sp>
      <p:pic>
        <p:nvPicPr>
          <p:cNvPr id="450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743200"/>
            <a:ext cx="6781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2166694"/>
      </p:ext>
    </p:extLst>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76400" y="304800"/>
            <a:ext cx="8839200" cy="914400"/>
          </a:xfrm>
        </p:spPr>
        <p:txBody>
          <a:bodyPr rtlCol="0">
            <a:noAutofit/>
          </a:bodyPr>
          <a:lstStyle/>
          <a:p>
            <a:pPr>
              <a:defRPr/>
            </a:pPr>
            <a:r>
              <a:rPr lang="en-US" sz="4000" dirty="0">
                <a:solidFill>
                  <a:schemeClr val="accent2"/>
                </a:solidFill>
                <a:effectLst>
                  <a:outerShdw blurRad="38100" dist="38100" dir="2700000" algn="tl">
                    <a:srgbClr val="000000">
                      <a:alpha val="43137"/>
                    </a:srgbClr>
                  </a:outerShdw>
                </a:effectLst>
                <a:cs typeface="Arial" charset="0"/>
              </a:rPr>
              <a:t>Computation Considerations in Correlation Based TM (1)</a:t>
            </a:r>
          </a:p>
        </p:txBody>
      </p:sp>
      <p:sp>
        <p:nvSpPr>
          <p:cNvPr id="8196" name="Rectangle 2"/>
          <p:cNvSpPr>
            <a:spLocks noGrp="1" noChangeArrowheads="1"/>
          </p:cNvSpPr>
          <p:nvPr>
            <p:ph type="body" sz="half" idx="1"/>
          </p:nvPr>
        </p:nvSpPr>
        <p:spPr>
          <a:xfrm>
            <a:off x="1981201" y="1905000"/>
            <a:ext cx="8207375" cy="666750"/>
          </a:xfrm>
        </p:spPr>
        <p:txBody>
          <a:bodyPr>
            <a:normAutofit fontScale="25000" lnSpcReduction="20000"/>
          </a:bodyPr>
          <a:lstStyle/>
          <a:p>
            <a:pPr algn="just" eaLnBrk="1" hangingPunct="1">
              <a:lnSpc>
                <a:spcPct val="90000"/>
              </a:lnSpc>
            </a:pPr>
            <a:r>
              <a:rPr lang="en-US"/>
              <a:t>The frequency domain representation of</a:t>
            </a:r>
          </a:p>
          <a:p>
            <a:pPr algn="just" eaLnBrk="1" hangingPunct="1">
              <a:lnSpc>
                <a:spcPct val="90000"/>
              </a:lnSpc>
            </a:pPr>
            <a:endParaRPr lang="en-US"/>
          </a:p>
          <a:p>
            <a:pPr algn="just" eaLnBrk="1" hangingPunct="1">
              <a:lnSpc>
                <a:spcPct val="90000"/>
              </a:lnSpc>
            </a:pPr>
            <a:endParaRPr lang="en-US"/>
          </a:p>
          <a:p>
            <a:pPr algn="just" eaLnBrk="1" hangingPunct="1">
              <a:lnSpc>
                <a:spcPct val="90000"/>
              </a:lnSpc>
            </a:pPr>
            <a:endParaRPr lang="en-US"/>
          </a:p>
          <a:p>
            <a:pPr algn="just" eaLnBrk="1" hangingPunct="1">
              <a:lnSpc>
                <a:spcPct val="90000"/>
              </a:lnSpc>
            </a:pPr>
            <a:endParaRPr lang="en-US"/>
          </a:p>
          <a:p>
            <a:pPr algn="just" eaLnBrk="1" hangingPunct="1">
              <a:lnSpc>
                <a:spcPct val="90000"/>
              </a:lnSpc>
              <a:buFont typeface="Arial" panose="020B0604020202020204" pitchFamily="34" charset="0"/>
              <a:buNone/>
            </a:pPr>
            <a:r>
              <a:rPr lang="en-US"/>
              <a:t>    is </a:t>
            </a:r>
          </a:p>
        </p:txBody>
      </p:sp>
      <p:pic>
        <p:nvPicPr>
          <p:cNvPr id="81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667000"/>
            <a:ext cx="6781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194" name="Object 3"/>
          <p:cNvGraphicFramePr>
            <a:graphicFrameLocks noChangeAspect="1"/>
          </p:cNvGraphicFramePr>
          <p:nvPr/>
        </p:nvGraphicFramePr>
        <p:xfrm>
          <a:off x="2895600" y="4171950"/>
          <a:ext cx="5113338" cy="628650"/>
        </p:xfrm>
        <a:graphic>
          <a:graphicData uri="http://schemas.openxmlformats.org/presentationml/2006/ole">
            <mc:AlternateContent xmlns:mc="http://schemas.openxmlformats.org/markup-compatibility/2006">
              <mc:Choice xmlns:v="urn:schemas-microsoft-com:vml" Requires="v">
                <p:oleObj spid="_x0000_s1026" name="Equation" r:id="rId4" imgW="1549080" imgH="190440" progId="Equation.3">
                  <p:embed/>
                </p:oleObj>
              </mc:Choice>
              <mc:Fallback>
                <p:oleObj name="Equation" r:id="rId4" imgW="1549080" imgH="1904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4171950"/>
                        <a:ext cx="5113338"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46125717"/>
      </p:ext>
    </p:extLst>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sz="half" idx="1"/>
          </p:nvPr>
        </p:nvSpPr>
        <p:spPr>
          <a:xfrm>
            <a:off x="1992314" y="1390650"/>
            <a:ext cx="8207375" cy="666750"/>
          </a:xfrm>
        </p:spPr>
        <p:txBody>
          <a:bodyPr/>
          <a:lstStyle/>
          <a:p>
            <a:pPr algn="just" eaLnBrk="1" hangingPunct="1"/>
            <a:r>
              <a:rPr lang="en-US" sz="2400"/>
              <a:t>Application: </a:t>
            </a:r>
            <a:r>
              <a:rPr lang="en-US" sz="2400">
                <a:solidFill>
                  <a:schemeClr val="accent2"/>
                </a:solidFill>
              </a:rPr>
              <a:t>target detection</a:t>
            </a:r>
            <a:r>
              <a:rPr lang="en-US" sz="2400"/>
              <a:t>, </a:t>
            </a:r>
            <a:r>
              <a:rPr lang="en-US" sz="2400">
                <a:solidFill>
                  <a:schemeClr val="accent2"/>
                </a:solidFill>
              </a:rPr>
              <a:t>robot vision</a:t>
            </a:r>
            <a:r>
              <a:rPr lang="en-US" sz="2400"/>
              <a:t>, </a:t>
            </a:r>
            <a:r>
              <a:rPr lang="en-US" sz="2400">
                <a:solidFill>
                  <a:schemeClr val="accent2"/>
                </a:solidFill>
              </a:rPr>
              <a:t>video coding</a:t>
            </a:r>
            <a:r>
              <a:rPr lang="en-US" sz="2400"/>
              <a:t> </a:t>
            </a:r>
          </a:p>
        </p:txBody>
      </p:sp>
      <p:sp>
        <p:nvSpPr>
          <p:cNvPr id="3" name="Title 1"/>
          <p:cNvSpPr>
            <a:spLocks noGrp="1"/>
          </p:cNvSpPr>
          <p:nvPr>
            <p:ph type="title"/>
          </p:nvPr>
        </p:nvSpPr>
        <p:spPr>
          <a:xfrm>
            <a:off x="1676400" y="304800"/>
            <a:ext cx="8839200" cy="914400"/>
          </a:xfrm>
        </p:spPr>
        <p:txBody>
          <a:bodyPr rtlCol="0">
            <a:normAutofit/>
          </a:bodyPr>
          <a:lstStyle/>
          <a:p>
            <a:pPr>
              <a:defRPr/>
            </a:pPr>
            <a:r>
              <a:rPr lang="en-US" sz="6000" dirty="0">
                <a:solidFill>
                  <a:schemeClr val="accent2"/>
                </a:solidFill>
                <a:effectLst>
                  <a:outerShdw blurRad="38100" dist="38100" dir="2700000" algn="tl">
                    <a:srgbClr val="000000">
                      <a:alpha val="43137"/>
                    </a:srgbClr>
                  </a:outerShdw>
                </a:effectLst>
                <a:cs typeface="Arial" charset="0"/>
              </a:rPr>
              <a:t>Correlation based TM</a:t>
            </a:r>
          </a:p>
        </p:txBody>
      </p:sp>
      <p:sp>
        <p:nvSpPr>
          <p:cNvPr id="4" name="Rectangle 3"/>
          <p:cNvSpPr/>
          <p:nvPr/>
        </p:nvSpPr>
        <p:spPr>
          <a:xfrm>
            <a:off x="2438400" y="2478088"/>
            <a:ext cx="19812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2819400" y="3163888"/>
            <a:ext cx="381000" cy="38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5943600" y="2478088"/>
            <a:ext cx="19812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6858000" y="3163888"/>
            <a:ext cx="381000" cy="38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680" name="TextBox 7"/>
          <p:cNvSpPr txBox="1">
            <a:spLocks noChangeArrowheads="1"/>
          </p:cNvSpPr>
          <p:nvPr/>
        </p:nvSpPr>
        <p:spPr bwMode="auto">
          <a:xfrm>
            <a:off x="2590800" y="2032000"/>
            <a:ext cx="1828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t>Frame at time </a:t>
            </a:r>
            <a:r>
              <a:rPr lang="en-US" i="1"/>
              <a:t>t</a:t>
            </a:r>
          </a:p>
        </p:txBody>
      </p:sp>
      <p:sp>
        <p:nvSpPr>
          <p:cNvPr id="28681" name="TextBox 8"/>
          <p:cNvSpPr txBox="1">
            <a:spLocks noChangeArrowheads="1"/>
          </p:cNvSpPr>
          <p:nvPr/>
        </p:nvSpPr>
        <p:spPr bwMode="auto">
          <a:xfrm>
            <a:off x="5943600" y="2020888"/>
            <a:ext cx="1981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t>Frame at time </a:t>
            </a:r>
            <a:r>
              <a:rPr lang="en-US" i="1"/>
              <a:t>t</a:t>
            </a:r>
            <a:r>
              <a:rPr lang="en-US"/>
              <a:t>-1</a:t>
            </a:r>
            <a:endParaRPr lang="en-US" i="1"/>
          </a:p>
        </p:txBody>
      </p:sp>
    </p:spTree>
    <p:extLst>
      <p:ext uri="{BB962C8B-B14F-4D97-AF65-F5344CB8AC3E}">
        <p14:creationId xmlns:p14="http://schemas.microsoft.com/office/powerpoint/2010/main" val="2437416641"/>
      </p:ext>
    </p:extLst>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76400" y="304800"/>
            <a:ext cx="8839200" cy="914400"/>
          </a:xfrm>
        </p:spPr>
        <p:txBody>
          <a:bodyPr rtlCol="0">
            <a:noAutofit/>
          </a:bodyPr>
          <a:lstStyle/>
          <a:p>
            <a:pPr>
              <a:defRPr/>
            </a:pPr>
            <a:r>
              <a:rPr lang="en-US" sz="4000" dirty="0">
                <a:solidFill>
                  <a:schemeClr val="accent2"/>
                </a:solidFill>
                <a:effectLst>
                  <a:outerShdw blurRad="38100" dist="38100" dir="2700000" algn="tl">
                    <a:srgbClr val="000000">
                      <a:alpha val="43137"/>
                    </a:srgbClr>
                  </a:outerShdw>
                </a:effectLst>
                <a:cs typeface="Arial" charset="0"/>
              </a:rPr>
              <a:t>Computation Considerations in Correlation Based TM (2)</a:t>
            </a:r>
          </a:p>
        </p:txBody>
      </p:sp>
      <p:sp>
        <p:nvSpPr>
          <p:cNvPr id="46083" name="Rectangle 2"/>
          <p:cNvSpPr>
            <a:spLocks noGrp="1" noChangeArrowheads="1"/>
          </p:cNvSpPr>
          <p:nvPr>
            <p:ph type="body" sz="half" idx="1"/>
          </p:nvPr>
        </p:nvSpPr>
        <p:spPr>
          <a:xfrm>
            <a:off x="1981201" y="1752600"/>
            <a:ext cx="8207375" cy="1676400"/>
          </a:xfrm>
        </p:spPr>
        <p:txBody>
          <a:bodyPr/>
          <a:lstStyle/>
          <a:p>
            <a:pPr algn="just" eaLnBrk="1" hangingPunct="1">
              <a:lnSpc>
                <a:spcPct val="90000"/>
              </a:lnSpc>
            </a:pPr>
            <a:r>
              <a:rPr lang="en-US"/>
              <a:t>Limit the search space</a:t>
            </a:r>
          </a:p>
          <a:p>
            <a:pPr lvl="1" algn="just" eaLnBrk="1" hangingPunct="1">
              <a:lnSpc>
                <a:spcPct val="90000"/>
              </a:lnSpc>
            </a:pPr>
            <a:endParaRPr lang="en-US">
              <a:solidFill>
                <a:srgbClr val="0000FF"/>
              </a:solidFill>
            </a:endParaRPr>
          </a:p>
          <a:p>
            <a:pPr lvl="1" algn="just" eaLnBrk="1" hangingPunct="1">
              <a:lnSpc>
                <a:spcPct val="90000"/>
              </a:lnSpc>
            </a:pPr>
            <a:r>
              <a:rPr lang="en-US">
                <a:solidFill>
                  <a:srgbClr val="0000FF"/>
                </a:solidFill>
              </a:rPr>
              <a:t>Search only in the area of [-</a:t>
            </a:r>
            <a:r>
              <a:rPr lang="en-US" i="1">
                <a:solidFill>
                  <a:srgbClr val="0000FF"/>
                </a:solidFill>
              </a:rPr>
              <a:t>p</a:t>
            </a:r>
            <a:r>
              <a:rPr lang="en-US">
                <a:solidFill>
                  <a:srgbClr val="0000FF"/>
                </a:solidFill>
              </a:rPr>
              <a:t>, </a:t>
            </a:r>
            <a:r>
              <a:rPr lang="en-US" i="1">
                <a:solidFill>
                  <a:srgbClr val="0000FF"/>
                </a:solidFill>
              </a:rPr>
              <a:t>p</a:t>
            </a:r>
            <a:r>
              <a:rPr lang="en-US">
                <a:solidFill>
                  <a:srgbClr val="0000FF"/>
                </a:solidFill>
              </a:rPr>
              <a:t>] X [-</a:t>
            </a:r>
            <a:r>
              <a:rPr lang="en-US" i="1">
                <a:solidFill>
                  <a:srgbClr val="0000FF"/>
                </a:solidFill>
              </a:rPr>
              <a:t>p</a:t>
            </a:r>
            <a:r>
              <a:rPr lang="en-US">
                <a:solidFill>
                  <a:srgbClr val="0000FF"/>
                </a:solidFill>
              </a:rPr>
              <a:t>,  </a:t>
            </a:r>
            <a:r>
              <a:rPr lang="en-US" i="1">
                <a:solidFill>
                  <a:srgbClr val="0000FF"/>
                </a:solidFill>
              </a:rPr>
              <a:t>p</a:t>
            </a:r>
            <a:r>
              <a:rPr lang="en-US">
                <a:solidFill>
                  <a:srgbClr val="0000FF"/>
                </a:solidFill>
              </a:rPr>
              <a:t>] centered at (</a:t>
            </a:r>
            <a:r>
              <a:rPr lang="en-US" i="1">
                <a:solidFill>
                  <a:srgbClr val="0000FF"/>
                </a:solidFill>
              </a:rPr>
              <a:t>x</a:t>
            </a:r>
            <a:r>
              <a:rPr lang="en-US">
                <a:solidFill>
                  <a:srgbClr val="0000FF"/>
                </a:solidFill>
              </a:rPr>
              <a:t>, </a:t>
            </a:r>
            <a:r>
              <a:rPr lang="en-US" i="1">
                <a:solidFill>
                  <a:srgbClr val="0000FF"/>
                </a:solidFill>
              </a:rPr>
              <a:t>y</a:t>
            </a:r>
            <a:r>
              <a:rPr lang="en-US">
                <a:solidFill>
                  <a:srgbClr val="0000FF"/>
                </a:solidFill>
              </a:rPr>
              <a:t>)</a:t>
            </a:r>
          </a:p>
          <a:p>
            <a:pPr algn="just" eaLnBrk="1" hangingPunct="1">
              <a:lnSpc>
                <a:spcPct val="90000"/>
              </a:lnSpc>
            </a:pPr>
            <a:endParaRPr lang="en-US"/>
          </a:p>
        </p:txBody>
      </p:sp>
      <p:grpSp>
        <p:nvGrpSpPr>
          <p:cNvPr id="46084" name="Group 7"/>
          <p:cNvGrpSpPr>
            <a:grpSpLocks/>
          </p:cNvGrpSpPr>
          <p:nvPr/>
        </p:nvGrpSpPr>
        <p:grpSpPr bwMode="auto">
          <a:xfrm>
            <a:off x="3124200" y="3552826"/>
            <a:ext cx="2533650" cy="2543175"/>
            <a:chOff x="1219200" y="2486025"/>
            <a:chExt cx="2533650" cy="2543175"/>
          </a:xfrm>
        </p:grpSpPr>
        <p:pic>
          <p:nvPicPr>
            <p:cNvPr id="460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486025"/>
              <a:ext cx="2533650"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1270000" y="3124200"/>
              <a:ext cx="16002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2133600" y="3276600"/>
              <a:ext cx="9906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12"/>
            <p:cNvSpPr/>
            <p:nvPr/>
          </p:nvSpPr>
          <p:spPr>
            <a:xfrm>
              <a:off x="2209800" y="2538413"/>
              <a:ext cx="2286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tangle 13"/>
            <p:cNvSpPr/>
            <p:nvPr/>
          </p:nvSpPr>
          <p:spPr>
            <a:xfrm>
              <a:off x="1435100" y="3962400"/>
              <a:ext cx="152400" cy="966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p:cNvSpPr/>
            <p:nvPr/>
          </p:nvSpPr>
          <p:spPr>
            <a:xfrm>
              <a:off x="1279525" y="3659188"/>
              <a:ext cx="192088" cy="179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4608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4019550"/>
            <a:ext cx="5905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6" name="TextBox 16"/>
          <p:cNvSpPr txBox="1">
            <a:spLocks noChangeArrowheads="1"/>
          </p:cNvSpPr>
          <p:nvPr/>
        </p:nvSpPr>
        <p:spPr bwMode="auto">
          <a:xfrm>
            <a:off x="2057400" y="4933950"/>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000" b="1" i="1">
                <a:solidFill>
                  <a:srgbClr val="C00000"/>
                </a:solidFill>
              </a:rPr>
              <a:t>r</a:t>
            </a:r>
          </a:p>
        </p:txBody>
      </p:sp>
      <p:pic>
        <p:nvPicPr>
          <p:cNvPr id="460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0350" y="3581401"/>
            <a:ext cx="2533650"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0"/>
          <p:cNvSpPr/>
          <p:nvPr/>
        </p:nvSpPr>
        <p:spPr>
          <a:xfrm>
            <a:off x="6661150" y="4219575"/>
            <a:ext cx="16002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Rectangle 21"/>
          <p:cNvSpPr/>
          <p:nvPr/>
        </p:nvSpPr>
        <p:spPr>
          <a:xfrm>
            <a:off x="7524750" y="4371975"/>
            <a:ext cx="9906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Rectangle 22"/>
          <p:cNvSpPr/>
          <p:nvPr/>
        </p:nvSpPr>
        <p:spPr>
          <a:xfrm>
            <a:off x="7600950" y="3633788"/>
            <a:ext cx="2286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Rectangle 23"/>
          <p:cNvSpPr/>
          <p:nvPr/>
        </p:nvSpPr>
        <p:spPr>
          <a:xfrm>
            <a:off x="6826250" y="5057775"/>
            <a:ext cx="152400" cy="966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Rectangle 24"/>
          <p:cNvSpPr/>
          <p:nvPr/>
        </p:nvSpPr>
        <p:spPr>
          <a:xfrm>
            <a:off x="6670675" y="4754564"/>
            <a:ext cx="192088" cy="179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Rectangle 25"/>
          <p:cNvSpPr/>
          <p:nvPr/>
        </p:nvSpPr>
        <p:spPr>
          <a:xfrm>
            <a:off x="6781800" y="4724400"/>
            <a:ext cx="9906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609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4250" y="4876800"/>
            <a:ext cx="5905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3683702"/>
      </p:ext>
    </p:extLst>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76400" y="304800"/>
            <a:ext cx="8839200" cy="914400"/>
          </a:xfrm>
        </p:spPr>
        <p:txBody>
          <a:bodyPr rtlCol="0">
            <a:noAutofit/>
          </a:bodyPr>
          <a:lstStyle/>
          <a:p>
            <a:pPr>
              <a:defRPr/>
            </a:pPr>
            <a:r>
              <a:rPr lang="en-US" sz="4000" dirty="0">
                <a:solidFill>
                  <a:schemeClr val="accent2"/>
                </a:solidFill>
                <a:effectLst>
                  <a:outerShdw blurRad="38100" dist="38100" dir="2700000" algn="tl">
                    <a:srgbClr val="000000">
                      <a:alpha val="43137"/>
                    </a:srgbClr>
                  </a:outerShdw>
                </a:effectLst>
                <a:cs typeface="Arial" charset="0"/>
              </a:rPr>
              <a:t>Computation Considerations in Correlation Based TM (2)</a:t>
            </a:r>
          </a:p>
        </p:txBody>
      </p:sp>
      <p:sp>
        <p:nvSpPr>
          <p:cNvPr id="47107" name="Rectangle 2"/>
          <p:cNvSpPr>
            <a:spLocks noGrp="1" noChangeArrowheads="1"/>
          </p:cNvSpPr>
          <p:nvPr>
            <p:ph type="body" sz="half" idx="1"/>
          </p:nvPr>
        </p:nvSpPr>
        <p:spPr>
          <a:xfrm>
            <a:off x="1981201" y="1752600"/>
            <a:ext cx="8207375" cy="1676400"/>
          </a:xfrm>
        </p:spPr>
        <p:txBody>
          <a:bodyPr/>
          <a:lstStyle/>
          <a:p>
            <a:pPr algn="just" eaLnBrk="1" hangingPunct="1">
              <a:lnSpc>
                <a:spcPct val="90000"/>
              </a:lnSpc>
            </a:pPr>
            <a:r>
              <a:rPr lang="en-US"/>
              <a:t>Limit the search space</a:t>
            </a:r>
          </a:p>
          <a:p>
            <a:pPr lvl="1" algn="just" eaLnBrk="1" hangingPunct="1">
              <a:lnSpc>
                <a:spcPct val="90000"/>
              </a:lnSpc>
            </a:pPr>
            <a:endParaRPr lang="en-US">
              <a:solidFill>
                <a:srgbClr val="0000FF"/>
              </a:solidFill>
            </a:endParaRPr>
          </a:p>
          <a:p>
            <a:pPr lvl="1" algn="just" eaLnBrk="1" hangingPunct="1">
              <a:lnSpc>
                <a:spcPct val="90000"/>
              </a:lnSpc>
            </a:pPr>
            <a:r>
              <a:rPr lang="en-US">
                <a:solidFill>
                  <a:srgbClr val="0000FF"/>
                </a:solidFill>
              </a:rPr>
              <a:t>Search only in the area of [-</a:t>
            </a:r>
            <a:r>
              <a:rPr lang="en-US" i="1">
                <a:solidFill>
                  <a:srgbClr val="0000FF"/>
                </a:solidFill>
              </a:rPr>
              <a:t>p</a:t>
            </a:r>
            <a:r>
              <a:rPr lang="en-US">
                <a:solidFill>
                  <a:srgbClr val="0000FF"/>
                </a:solidFill>
              </a:rPr>
              <a:t>, </a:t>
            </a:r>
            <a:r>
              <a:rPr lang="en-US" i="1">
                <a:solidFill>
                  <a:srgbClr val="0000FF"/>
                </a:solidFill>
              </a:rPr>
              <a:t>p</a:t>
            </a:r>
            <a:r>
              <a:rPr lang="en-US">
                <a:solidFill>
                  <a:srgbClr val="0000FF"/>
                </a:solidFill>
              </a:rPr>
              <a:t>] X [-</a:t>
            </a:r>
            <a:r>
              <a:rPr lang="en-US" i="1">
                <a:solidFill>
                  <a:srgbClr val="0000FF"/>
                </a:solidFill>
              </a:rPr>
              <a:t>p</a:t>
            </a:r>
            <a:r>
              <a:rPr lang="en-US">
                <a:solidFill>
                  <a:srgbClr val="0000FF"/>
                </a:solidFill>
              </a:rPr>
              <a:t>,  </a:t>
            </a:r>
            <a:r>
              <a:rPr lang="en-US" i="1">
                <a:solidFill>
                  <a:srgbClr val="0000FF"/>
                </a:solidFill>
              </a:rPr>
              <a:t>p</a:t>
            </a:r>
            <a:r>
              <a:rPr lang="en-US">
                <a:solidFill>
                  <a:srgbClr val="0000FF"/>
                </a:solidFill>
              </a:rPr>
              <a:t>] centered at (</a:t>
            </a:r>
            <a:r>
              <a:rPr lang="en-US" i="1">
                <a:solidFill>
                  <a:srgbClr val="0000FF"/>
                </a:solidFill>
              </a:rPr>
              <a:t>x</a:t>
            </a:r>
            <a:r>
              <a:rPr lang="en-US">
                <a:solidFill>
                  <a:srgbClr val="0000FF"/>
                </a:solidFill>
              </a:rPr>
              <a:t>, </a:t>
            </a:r>
            <a:r>
              <a:rPr lang="en-US" i="1">
                <a:solidFill>
                  <a:srgbClr val="0000FF"/>
                </a:solidFill>
              </a:rPr>
              <a:t>y</a:t>
            </a:r>
            <a:r>
              <a:rPr lang="en-US">
                <a:solidFill>
                  <a:srgbClr val="0000FF"/>
                </a:solidFill>
              </a:rPr>
              <a:t>)</a:t>
            </a:r>
          </a:p>
          <a:p>
            <a:pPr algn="just" eaLnBrk="1" hangingPunct="1">
              <a:lnSpc>
                <a:spcPct val="90000"/>
              </a:lnSpc>
            </a:pPr>
            <a:endParaRPr lang="en-US"/>
          </a:p>
        </p:txBody>
      </p:sp>
      <p:grpSp>
        <p:nvGrpSpPr>
          <p:cNvPr id="47108" name="Group 7"/>
          <p:cNvGrpSpPr>
            <a:grpSpLocks/>
          </p:cNvGrpSpPr>
          <p:nvPr/>
        </p:nvGrpSpPr>
        <p:grpSpPr bwMode="auto">
          <a:xfrm>
            <a:off x="3124200" y="3552826"/>
            <a:ext cx="2533650" cy="2543175"/>
            <a:chOff x="1219200" y="2486025"/>
            <a:chExt cx="2533650" cy="2543175"/>
          </a:xfrm>
        </p:grpSpPr>
        <p:pic>
          <p:nvPicPr>
            <p:cNvPr id="471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486025"/>
              <a:ext cx="2533650"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1270000" y="3124200"/>
              <a:ext cx="16002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2133600" y="3276600"/>
              <a:ext cx="9906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12"/>
            <p:cNvSpPr/>
            <p:nvPr/>
          </p:nvSpPr>
          <p:spPr>
            <a:xfrm>
              <a:off x="2209800" y="2538413"/>
              <a:ext cx="2286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tangle 13"/>
            <p:cNvSpPr/>
            <p:nvPr/>
          </p:nvSpPr>
          <p:spPr>
            <a:xfrm>
              <a:off x="1435100" y="3962400"/>
              <a:ext cx="152400" cy="966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p:cNvSpPr/>
            <p:nvPr/>
          </p:nvSpPr>
          <p:spPr>
            <a:xfrm>
              <a:off x="1279525" y="3659188"/>
              <a:ext cx="192088" cy="179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4710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4019550"/>
            <a:ext cx="5905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0" name="TextBox 16"/>
          <p:cNvSpPr txBox="1">
            <a:spLocks noChangeArrowheads="1"/>
          </p:cNvSpPr>
          <p:nvPr/>
        </p:nvSpPr>
        <p:spPr bwMode="auto">
          <a:xfrm>
            <a:off x="2057400" y="4933950"/>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000" b="1" i="1">
                <a:solidFill>
                  <a:srgbClr val="C00000"/>
                </a:solidFill>
              </a:rPr>
              <a:t>r</a:t>
            </a:r>
          </a:p>
        </p:txBody>
      </p:sp>
      <p:pic>
        <p:nvPicPr>
          <p:cNvPr id="471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0350" y="3581401"/>
            <a:ext cx="2533650"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0"/>
          <p:cNvSpPr/>
          <p:nvPr/>
        </p:nvSpPr>
        <p:spPr>
          <a:xfrm>
            <a:off x="6661150" y="4219575"/>
            <a:ext cx="16002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Rectangle 21"/>
          <p:cNvSpPr/>
          <p:nvPr/>
        </p:nvSpPr>
        <p:spPr>
          <a:xfrm>
            <a:off x="7524750" y="4371975"/>
            <a:ext cx="9906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Rectangle 22"/>
          <p:cNvSpPr/>
          <p:nvPr/>
        </p:nvSpPr>
        <p:spPr>
          <a:xfrm>
            <a:off x="7600950" y="3633788"/>
            <a:ext cx="2286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Rectangle 23"/>
          <p:cNvSpPr/>
          <p:nvPr/>
        </p:nvSpPr>
        <p:spPr>
          <a:xfrm>
            <a:off x="6826250" y="5057775"/>
            <a:ext cx="152400" cy="966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Rectangle 24"/>
          <p:cNvSpPr/>
          <p:nvPr/>
        </p:nvSpPr>
        <p:spPr>
          <a:xfrm>
            <a:off x="6670675" y="4754564"/>
            <a:ext cx="192088" cy="179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Rectangle 25"/>
          <p:cNvSpPr/>
          <p:nvPr/>
        </p:nvSpPr>
        <p:spPr>
          <a:xfrm>
            <a:off x="6781800" y="4724400"/>
            <a:ext cx="9906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711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1450" y="4876800"/>
            <a:ext cx="5905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581401"/>
            <a:ext cx="2533650"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28"/>
          <p:cNvSpPr/>
          <p:nvPr/>
        </p:nvSpPr>
        <p:spPr>
          <a:xfrm>
            <a:off x="3175000" y="4219575"/>
            <a:ext cx="16002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Rectangle 29"/>
          <p:cNvSpPr/>
          <p:nvPr/>
        </p:nvSpPr>
        <p:spPr>
          <a:xfrm>
            <a:off x="4038600" y="4371975"/>
            <a:ext cx="9906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Rectangle 30"/>
          <p:cNvSpPr/>
          <p:nvPr/>
        </p:nvSpPr>
        <p:spPr>
          <a:xfrm>
            <a:off x="4114800" y="3633788"/>
            <a:ext cx="2286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ectangle 31"/>
          <p:cNvSpPr/>
          <p:nvPr/>
        </p:nvSpPr>
        <p:spPr>
          <a:xfrm>
            <a:off x="3340100" y="5057775"/>
            <a:ext cx="152400" cy="966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Rectangle 32"/>
          <p:cNvSpPr/>
          <p:nvPr/>
        </p:nvSpPr>
        <p:spPr>
          <a:xfrm>
            <a:off x="3184525" y="4754564"/>
            <a:ext cx="192088" cy="179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Rectangle 33"/>
          <p:cNvSpPr/>
          <p:nvPr/>
        </p:nvSpPr>
        <p:spPr>
          <a:xfrm>
            <a:off x="3295650" y="4724400"/>
            <a:ext cx="9906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712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8100" y="4876800"/>
            <a:ext cx="5905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0442839"/>
      </p:ext>
    </p:extLst>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76400" y="304800"/>
            <a:ext cx="8839200" cy="914400"/>
          </a:xfrm>
        </p:spPr>
        <p:txBody>
          <a:bodyPr rtlCol="0">
            <a:noAutofit/>
          </a:bodyPr>
          <a:lstStyle/>
          <a:p>
            <a:pPr>
              <a:defRPr/>
            </a:pPr>
            <a:r>
              <a:rPr lang="en-US" sz="4000" dirty="0">
                <a:solidFill>
                  <a:schemeClr val="accent2"/>
                </a:solidFill>
                <a:effectLst>
                  <a:outerShdw blurRad="38100" dist="38100" dir="2700000" algn="tl">
                    <a:srgbClr val="000000">
                      <a:alpha val="43137"/>
                    </a:srgbClr>
                  </a:outerShdw>
                </a:effectLst>
                <a:cs typeface="Arial" charset="0"/>
              </a:rPr>
              <a:t>Computation Considerations in Correlation Based TM (2)</a:t>
            </a:r>
          </a:p>
        </p:txBody>
      </p:sp>
      <p:sp>
        <p:nvSpPr>
          <p:cNvPr id="48131" name="Rectangle 2"/>
          <p:cNvSpPr>
            <a:spLocks noGrp="1" noChangeArrowheads="1"/>
          </p:cNvSpPr>
          <p:nvPr>
            <p:ph type="body" sz="half" idx="1"/>
          </p:nvPr>
        </p:nvSpPr>
        <p:spPr>
          <a:xfrm>
            <a:off x="1981201" y="1752600"/>
            <a:ext cx="8207375" cy="1676400"/>
          </a:xfrm>
        </p:spPr>
        <p:txBody>
          <a:bodyPr/>
          <a:lstStyle/>
          <a:p>
            <a:pPr algn="just" eaLnBrk="1" hangingPunct="1">
              <a:lnSpc>
                <a:spcPct val="90000"/>
              </a:lnSpc>
            </a:pPr>
            <a:r>
              <a:rPr lang="en-US"/>
              <a:t>Limit the search space</a:t>
            </a:r>
          </a:p>
          <a:p>
            <a:pPr lvl="1" algn="just" eaLnBrk="1" hangingPunct="1">
              <a:lnSpc>
                <a:spcPct val="90000"/>
              </a:lnSpc>
            </a:pPr>
            <a:endParaRPr lang="en-US">
              <a:solidFill>
                <a:srgbClr val="0000FF"/>
              </a:solidFill>
            </a:endParaRPr>
          </a:p>
          <a:p>
            <a:pPr lvl="1" algn="just" eaLnBrk="1" hangingPunct="1">
              <a:lnSpc>
                <a:spcPct val="90000"/>
              </a:lnSpc>
            </a:pPr>
            <a:r>
              <a:rPr lang="en-US">
                <a:solidFill>
                  <a:srgbClr val="0000FF"/>
                </a:solidFill>
              </a:rPr>
              <a:t>Search only in the area of [-</a:t>
            </a:r>
            <a:r>
              <a:rPr lang="en-US" i="1">
                <a:solidFill>
                  <a:srgbClr val="0000FF"/>
                </a:solidFill>
              </a:rPr>
              <a:t>p</a:t>
            </a:r>
            <a:r>
              <a:rPr lang="en-US">
                <a:solidFill>
                  <a:srgbClr val="0000FF"/>
                </a:solidFill>
              </a:rPr>
              <a:t>, </a:t>
            </a:r>
            <a:r>
              <a:rPr lang="en-US" i="1">
                <a:solidFill>
                  <a:srgbClr val="0000FF"/>
                </a:solidFill>
              </a:rPr>
              <a:t>p</a:t>
            </a:r>
            <a:r>
              <a:rPr lang="en-US">
                <a:solidFill>
                  <a:srgbClr val="0000FF"/>
                </a:solidFill>
              </a:rPr>
              <a:t>] X [-</a:t>
            </a:r>
            <a:r>
              <a:rPr lang="en-US" i="1">
                <a:solidFill>
                  <a:srgbClr val="0000FF"/>
                </a:solidFill>
              </a:rPr>
              <a:t>p</a:t>
            </a:r>
            <a:r>
              <a:rPr lang="en-US">
                <a:solidFill>
                  <a:srgbClr val="0000FF"/>
                </a:solidFill>
              </a:rPr>
              <a:t>,  </a:t>
            </a:r>
            <a:r>
              <a:rPr lang="en-US" i="1">
                <a:solidFill>
                  <a:srgbClr val="0000FF"/>
                </a:solidFill>
              </a:rPr>
              <a:t>p</a:t>
            </a:r>
            <a:r>
              <a:rPr lang="en-US">
                <a:solidFill>
                  <a:srgbClr val="0000FF"/>
                </a:solidFill>
              </a:rPr>
              <a:t>] centered at (</a:t>
            </a:r>
            <a:r>
              <a:rPr lang="en-US" i="1">
                <a:solidFill>
                  <a:srgbClr val="0000FF"/>
                </a:solidFill>
              </a:rPr>
              <a:t>x</a:t>
            </a:r>
            <a:r>
              <a:rPr lang="en-US">
                <a:solidFill>
                  <a:srgbClr val="0000FF"/>
                </a:solidFill>
              </a:rPr>
              <a:t>, </a:t>
            </a:r>
            <a:r>
              <a:rPr lang="en-US" i="1">
                <a:solidFill>
                  <a:srgbClr val="0000FF"/>
                </a:solidFill>
              </a:rPr>
              <a:t>y</a:t>
            </a:r>
            <a:r>
              <a:rPr lang="en-US">
                <a:solidFill>
                  <a:srgbClr val="0000FF"/>
                </a:solidFill>
              </a:rPr>
              <a:t>)</a:t>
            </a:r>
          </a:p>
          <a:p>
            <a:pPr algn="just" eaLnBrk="1" hangingPunct="1">
              <a:lnSpc>
                <a:spcPct val="90000"/>
              </a:lnSpc>
            </a:pPr>
            <a:endParaRPr lang="en-US"/>
          </a:p>
        </p:txBody>
      </p:sp>
      <p:grpSp>
        <p:nvGrpSpPr>
          <p:cNvPr id="48132" name="Group 7"/>
          <p:cNvGrpSpPr>
            <a:grpSpLocks/>
          </p:cNvGrpSpPr>
          <p:nvPr/>
        </p:nvGrpSpPr>
        <p:grpSpPr bwMode="auto">
          <a:xfrm>
            <a:off x="3124200" y="3552826"/>
            <a:ext cx="2533650" cy="2543175"/>
            <a:chOff x="1219200" y="2486025"/>
            <a:chExt cx="2533650" cy="2543175"/>
          </a:xfrm>
        </p:grpSpPr>
        <p:pic>
          <p:nvPicPr>
            <p:cNvPr id="481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486025"/>
              <a:ext cx="2533650"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1270000" y="3124200"/>
              <a:ext cx="16002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2133600" y="3276600"/>
              <a:ext cx="9906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12"/>
            <p:cNvSpPr/>
            <p:nvPr/>
          </p:nvSpPr>
          <p:spPr>
            <a:xfrm>
              <a:off x="2209800" y="2538413"/>
              <a:ext cx="2286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tangle 13"/>
            <p:cNvSpPr/>
            <p:nvPr/>
          </p:nvSpPr>
          <p:spPr>
            <a:xfrm>
              <a:off x="1435100" y="3962400"/>
              <a:ext cx="152400" cy="966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p:cNvSpPr/>
            <p:nvPr/>
          </p:nvSpPr>
          <p:spPr>
            <a:xfrm>
              <a:off x="1279525" y="3659188"/>
              <a:ext cx="192088" cy="179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4813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4019550"/>
            <a:ext cx="5905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4" name="TextBox 16"/>
          <p:cNvSpPr txBox="1">
            <a:spLocks noChangeArrowheads="1"/>
          </p:cNvSpPr>
          <p:nvPr/>
        </p:nvSpPr>
        <p:spPr bwMode="auto">
          <a:xfrm>
            <a:off x="2057400" y="4933950"/>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000" b="1" i="1">
                <a:solidFill>
                  <a:srgbClr val="C00000"/>
                </a:solidFill>
              </a:rPr>
              <a:t>r</a:t>
            </a:r>
          </a:p>
        </p:txBody>
      </p:sp>
      <p:pic>
        <p:nvPicPr>
          <p:cNvPr id="481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0350" y="3581401"/>
            <a:ext cx="2533650"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0"/>
          <p:cNvSpPr/>
          <p:nvPr/>
        </p:nvSpPr>
        <p:spPr>
          <a:xfrm>
            <a:off x="6661150" y="4219575"/>
            <a:ext cx="16002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Rectangle 21"/>
          <p:cNvSpPr/>
          <p:nvPr/>
        </p:nvSpPr>
        <p:spPr>
          <a:xfrm>
            <a:off x="7524750" y="4371975"/>
            <a:ext cx="9906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Rectangle 22"/>
          <p:cNvSpPr/>
          <p:nvPr/>
        </p:nvSpPr>
        <p:spPr>
          <a:xfrm>
            <a:off x="7600950" y="3633788"/>
            <a:ext cx="2286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Rectangle 23"/>
          <p:cNvSpPr/>
          <p:nvPr/>
        </p:nvSpPr>
        <p:spPr>
          <a:xfrm>
            <a:off x="6826250" y="5057775"/>
            <a:ext cx="152400" cy="966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Rectangle 24"/>
          <p:cNvSpPr/>
          <p:nvPr/>
        </p:nvSpPr>
        <p:spPr>
          <a:xfrm>
            <a:off x="6670675" y="4754564"/>
            <a:ext cx="192088" cy="179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Rectangle 25"/>
          <p:cNvSpPr/>
          <p:nvPr/>
        </p:nvSpPr>
        <p:spPr>
          <a:xfrm>
            <a:off x="6781800" y="4724400"/>
            <a:ext cx="9906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814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1450" y="4876800"/>
            <a:ext cx="5905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581401"/>
            <a:ext cx="2533650"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28"/>
          <p:cNvSpPr/>
          <p:nvPr/>
        </p:nvSpPr>
        <p:spPr>
          <a:xfrm>
            <a:off x="3175000" y="4219575"/>
            <a:ext cx="16002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Rectangle 29"/>
          <p:cNvSpPr/>
          <p:nvPr/>
        </p:nvSpPr>
        <p:spPr>
          <a:xfrm>
            <a:off x="4038600" y="4371975"/>
            <a:ext cx="9906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Rectangle 30"/>
          <p:cNvSpPr/>
          <p:nvPr/>
        </p:nvSpPr>
        <p:spPr>
          <a:xfrm>
            <a:off x="4114800" y="3633788"/>
            <a:ext cx="2286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ectangle 31"/>
          <p:cNvSpPr/>
          <p:nvPr/>
        </p:nvSpPr>
        <p:spPr>
          <a:xfrm>
            <a:off x="3340100" y="5057775"/>
            <a:ext cx="152400" cy="966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Rectangle 32"/>
          <p:cNvSpPr/>
          <p:nvPr/>
        </p:nvSpPr>
        <p:spPr>
          <a:xfrm>
            <a:off x="3184525" y="4754564"/>
            <a:ext cx="192088" cy="179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Rectangle 33"/>
          <p:cNvSpPr/>
          <p:nvPr/>
        </p:nvSpPr>
        <p:spPr>
          <a:xfrm>
            <a:off x="3295650" y="4724400"/>
            <a:ext cx="9906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815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8100" y="4876800"/>
            <a:ext cx="5905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51" name="TextBox 35"/>
          <p:cNvSpPr txBox="1">
            <a:spLocks noChangeArrowheads="1"/>
          </p:cNvSpPr>
          <p:nvPr/>
        </p:nvSpPr>
        <p:spPr bwMode="auto">
          <a:xfrm>
            <a:off x="2286000" y="6248400"/>
            <a:ext cx="838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000" b="1">
                <a:solidFill>
                  <a:srgbClr val="0000FF"/>
                </a:solidFill>
              </a:rPr>
              <a:t>(</a:t>
            </a:r>
            <a:r>
              <a:rPr lang="en-US" sz="2000" b="1" i="1">
                <a:solidFill>
                  <a:srgbClr val="0000FF"/>
                </a:solidFill>
              </a:rPr>
              <a:t>x</a:t>
            </a:r>
            <a:r>
              <a:rPr lang="en-US" sz="2000" b="1">
                <a:solidFill>
                  <a:srgbClr val="0000FF"/>
                </a:solidFill>
              </a:rPr>
              <a:t>, </a:t>
            </a:r>
            <a:r>
              <a:rPr lang="en-US" sz="2000" b="1" i="1">
                <a:solidFill>
                  <a:srgbClr val="0000FF"/>
                </a:solidFill>
              </a:rPr>
              <a:t>y</a:t>
            </a:r>
            <a:r>
              <a:rPr lang="en-US" sz="2000" b="1">
                <a:solidFill>
                  <a:srgbClr val="0000FF"/>
                </a:solidFill>
              </a:rPr>
              <a:t>)</a:t>
            </a:r>
          </a:p>
        </p:txBody>
      </p:sp>
      <p:cxnSp>
        <p:nvCxnSpPr>
          <p:cNvPr id="42" name="Straight Arrow Connector 41"/>
          <p:cNvCxnSpPr>
            <a:stCxn id="48151" idx="0"/>
          </p:cNvCxnSpPr>
          <p:nvPr/>
        </p:nvCxnSpPr>
        <p:spPr>
          <a:xfrm rot="5400000" flipH="1" flipV="1">
            <a:off x="2609850" y="5048250"/>
            <a:ext cx="1295400" cy="1104900"/>
          </a:xfrm>
          <a:prstGeom prst="straightConnector1">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48153" name="TextBox 42"/>
          <p:cNvSpPr txBox="1">
            <a:spLocks noChangeArrowheads="1"/>
          </p:cNvSpPr>
          <p:nvPr/>
        </p:nvSpPr>
        <p:spPr bwMode="auto">
          <a:xfrm>
            <a:off x="6096000" y="6248400"/>
            <a:ext cx="1676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000" b="1">
                <a:solidFill>
                  <a:srgbClr val="0000FF"/>
                </a:solidFill>
              </a:rPr>
              <a:t>(</a:t>
            </a:r>
            <a:r>
              <a:rPr lang="en-US" sz="2000" b="1" i="1">
                <a:solidFill>
                  <a:srgbClr val="0000FF"/>
                </a:solidFill>
              </a:rPr>
              <a:t>x </a:t>
            </a:r>
            <a:r>
              <a:rPr lang="en-US" sz="2000" b="1">
                <a:solidFill>
                  <a:srgbClr val="0000FF"/>
                </a:solidFill>
              </a:rPr>
              <a:t>+ </a:t>
            </a:r>
            <a:r>
              <a:rPr lang="en-US" sz="2000" b="1" i="1">
                <a:solidFill>
                  <a:srgbClr val="0000FF"/>
                </a:solidFill>
              </a:rPr>
              <a:t>p</a:t>
            </a:r>
            <a:r>
              <a:rPr lang="en-US" sz="2000" b="1">
                <a:solidFill>
                  <a:srgbClr val="0000FF"/>
                </a:solidFill>
              </a:rPr>
              <a:t>, </a:t>
            </a:r>
            <a:r>
              <a:rPr lang="en-US" sz="2000" b="1" i="1">
                <a:solidFill>
                  <a:srgbClr val="0000FF"/>
                </a:solidFill>
              </a:rPr>
              <a:t>y </a:t>
            </a:r>
            <a:r>
              <a:rPr lang="en-US" sz="2000" b="1">
                <a:solidFill>
                  <a:srgbClr val="0000FF"/>
                </a:solidFill>
              </a:rPr>
              <a:t>+ </a:t>
            </a:r>
            <a:r>
              <a:rPr lang="en-US" sz="2000" b="1" i="1">
                <a:solidFill>
                  <a:srgbClr val="0000FF"/>
                </a:solidFill>
              </a:rPr>
              <a:t>p</a:t>
            </a:r>
            <a:r>
              <a:rPr lang="en-US" sz="2000" b="1">
                <a:solidFill>
                  <a:srgbClr val="0000FF"/>
                </a:solidFill>
              </a:rPr>
              <a:t>)</a:t>
            </a:r>
          </a:p>
        </p:txBody>
      </p:sp>
      <p:cxnSp>
        <p:nvCxnSpPr>
          <p:cNvPr id="44" name="Straight Arrow Connector 43"/>
          <p:cNvCxnSpPr/>
          <p:nvPr/>
        </p:nvCxnSpPr>
        <p:spPr>
          <a:xfrm rot="5400000" flipH="1" flipV="1">
            <a:off x="6553200" y="5105400"/>
            <a:ext cx="1371600" cy="1066800"/>
          </a:xfrm>
          <a:prstGeom prst="straightConnector1">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5678453"/>
      </p:ext>
    </p:extLst>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76400" y="304800"/>
            <a:ext cx="8839200" cy="914400"/>
          </a:xfrm>
        </p:spPr>
        <p:txBody>
          <a:bodyPr rtlCol="0">
            <a:noAutofit/>
          </a:bodyPr>
          <a:lstStyle/>
          <a:p>
            <a:pPr>
              <a:defRPr/>
            </a:pPr>
            <a:r>
              <a:rPr lang="en-US" sz="4000" dirty="0">
                <a:solidFill>
                  <a:schemeClr val="accent2"/>
                </a:solidFill>
                <a:effectLst>
                  <a:outerShdw blurRad="38100" dist="38100" dir="2700000" algn="tl">
                    <a:srgbClr val="000000">
                      <a:alpha val="43137"/>
                    </a:srgbClr>
                  </a:outerShdw>
                </a:effectLst>
                <a:cs typeface="Arial" charset="0"/>
              </a:rPr>
              <a:t>Computation Considerations in Correlation Based TM (2)</a:t>
            </a:r>
          </a:p>
        </p:txBody>
      </p:sp>
      <p:sp>
        <p:nvSpPr>
          <p:cNvPr id="49155" name="Rectangle 2"/>
          <p:cNvSpPr>
            <a:spLocks noGrp="1" noChangeArrowheads="1"/>
          </p:cNvSpPr>
          <p:nvPr>
            <p:ph type="body" sz="half" idx="1"/>
          </p:nvPr>
        </p:nvSpPr>
        <p:spPr>
          <a:xfrm>
            <a:off x="1981201" y="1752600"/>
            <a:ext cx="8207375" cy="1676400"/>
          </a:xfrm>
        </p:spPr>
        <p:txBody>
          <a:bodyPr/>
          <a:lstStyle/>
          <a:p>
            <a:pPr algn="just" eaLnBrk="1" hangingPunct="1">
              <a:lnSpc>
                <a:spcPct val="90000"/>
              </a:lnSpc>
            </a:pPr>
            <a:r>
              <a:rPr lang="en-US"/>
              <a:t>Limit the search space</a:t>
            </a:r>
          </a:p>
          <a:p>
            <a:pPr lvl="1" algn="just" eaLnBrk="1" hangingPunct="1">
              <a:lnSpc>
                <a:spcPct val="90000"/>
              </a:lnSpc>
            </a:pPr>
            <a:endParaRPr lang="en-US">
              <a:solidFill>
                <a:srgbClr val="0000FF"/>
              </a:solidFill>
            </a:endParaRPr>
          </a:p>
          <a:p>
            <a:pPr lvl="1" algn="just" eaLnBrk="1" hangingPunct="1">
              <a:lnSpc>
                <a:spcPct val="90000"/>
              </a:lnSpc>
            </a:pPr>
            <a:r>
              <a:rPr lang="en-US">
                <a:solidFill>
                  <a:srgbClr val="0000FF"/>
                </a:solidFill>
              </a:rPr>
              <a:t>Search only in the area of [-</a:t>
            </a:r>
            <a:r>
              <a:rPr lang="en-US" i="1">
                <a:solidFill>
                  <a:srgbClr val="0000FF"/>
                </a:solidFill>
              </a:rPr>
              <a:t>p</a:t>
            </a:r>
            <a:r>
              <a:rPr lang="en-US">
                <a:solidFill>
                  <a:srgbClr val="0000FF"/>
                </a:solidFill>
              </a:rPr>
              <a:t>, </a:t>
            </a:r>
            <a:r>
              <a:rPr lang="en-US" i="1">
                <a:solidFill>
                  <a:srgbClr val="0000FF"/>
                </a:solidFill>
              </a:rPr>
              <a:t>p</a:t>
            </a:r>
            <a:r>
              <a:rPr lang="en-US">
                <a:solidFill>
                  <a:srgbClr val="0000FF"/>
                </a:solidFill>
              </a:rPr>
              <a:t>] X [-</a:t>
            </a:r>
            <a:r>
              <a:rPr lang="en-US" i="1">
                <a:solidFill>
                  <a:srgbClr val="0000FF"/>
                </a:solidFill>
              </a:rPr>
              <a:t>p</a:t>
            </a:r>
            <a:r>
              <a:rPr lang="en-US">
                <a:solidFill>
                  <a:srgbClr val="0000FF"/>
                </a:solidFill>
              </a:rPr>
              <a:t>,  </a:t>
            </a:r>
            <a:r>
              <a:rPr lang="en-US" i="1">
                <a:solidFill>
                  <a:srgbClr val="0000FF"/>
                </a:solidFill>
              </a:rPr>
              <a:t>p</a:t>
            </a:r>
            <a:r>
              <a:rPr lang="en-US">
                <a:solidFill>
                  <a:srgbClr val="0000FF"/>
                </a:solidFill>
              </a:rPr>
              <a:t>] centered at (</a:t>
            </a:r>
            <a:r>
              <a:rPr lang="en-US" i="1">
                <a:solidFill>
                  <a:srgbClr val="0000FF"/>
                </a:solidFill>
              </a:rPr>
              <a:t>x</a:t>
            </a:r>
            <a:r>
              <a:rPr lang="en-US">
                <a:solidFill>
                  <a:srgbClr val="0000FF"/>
                </a:solidFill>
              </a:rPr>
              <a:t>, </a:t>
            </a:r>
            <a:r>
              <a:rPr lang="en-US" i="1">
                <a:solidFill>
                  <a:srgbClr val="0000FF"/>
                </a:solidFill>
              </a:rPr>
              <a:t>y</a:t>
            </a:r>
            <a:r>
              <a:rPr lang="en-US">
                <a:solidFill>
                  <a:srgbClr val="0000FF"/>
                </a:solidFill>
              </a:rPr>
              <a:t>)</a:t>
            </a:r>
          </a:p>
          <a:p>
            <a:pPr algn="just" eaLnBrk="1" hangingPunct="1">
              <a:lnSpc>
                <a:spcPct val="90000"/>
              </a:lnSpc>
            </a:pPr>
            <a:endParaRPr lang="en-US"/>
          </a:p>
        </p:txBody>
      </p:sp>
      <p:grpSp>
        <p:nvGrpSpPr>
          <p:cNvPr id="49156" name="Group 7"/>
          <p:cNvGrpSpPr>
            <a:grpSpLocks/>
          </p:cNvGrpSpPr>
          <p:nvPr/>
        </p:nvGrpSpPr>
        <p:grpSpPr bwMode="auto">
          <a:xfrm>
            <a:off x="3124200" y="3552826"/>
            <a:ext cx="2533650" cy="2543175"/>
            <a:chOff x="1219200" y="2486025"/>
            <a:chExt cx="2533650" cy="2543175"/>
          </a:xfrm>
        </p:grpSpPr>
        <p:pic>
          <p:nvPicPr>
            <p:cNvPr id="491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486025"/>
              <a:ext cx="2533650"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1270000" y="3124200"/>
              <a:ext cx="16002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2133600" y="3276600"/>
              <a:ext cx="9906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12"/>
            <p:cNvSpPr/>
            <p:nvPr/>
          </p:nvSpPr>
          <p:spPr>
            <a:xfrm>
              <a:off x="2209800" y="2538413"/>
              <a:ext cx="2286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tangle 13"/>
            <p:cNvSpPr/>
            <p:nvPr/>
          </p:nvSpPr>
          <p:spPr>
            <a:xfrm>
              <a:off x="1435100" y="3962400"/>
              <a:ext cx="152400" cy="966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p:cNvSpPr/>
            <p:nvPr/>
          </p:nvSpPr>
          <p:spPr>
            <a:xfrm>
              <a:off x="1279525" y="3659188"/>
              <a:ext cx="192088" cy="179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4915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4019550"/>
            <a:ext cx="5905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8" name="TextBox 16"/>
          <p:cNvSpPr txBox="1">
            <a:spLocks noChangeArrowheads="1"/>
          </p:cNvSpPr>
          <p:nvPr/>
        </p:nvSpPr>
        <p:spPr bwMode="auto">
          <a:xfrm>
            <a:off x="2057400" y="4933950"/>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000" b="1" i="1">
                <a:solidFill>
                  <a:srgbClr val="C00000"/>
                </a:solidFill>
              </a:rPr>
              <a:t>r</a:t>
            </a:r>
          </a:p>
        </p:txBody>
      </p:sp>
      <p:pic>
        <p:nvPicPr>
          <p:cNvPr id="491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0350" y="3581401"/>
            <a:ext cx="2533650"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0"/>
          <p:cNvSpPr/>
          <p:nvPr/>
        </p:nvSpPr>
        <p:spPr>
          <a:xfrm>
            <a:off x="6661150" y="4219575"/>
            <a:ext cx="16002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Rectangle 21"/>
          <p:cNvSpPr/>
          <p:nvPr/>
        </p:nvSpPr>
        <p:spPr>
          <a:xfrm>
            <a:off x="7524750" y="4371975"/>
            <a:ext cx="9906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Rectangle 22"/>
          <p:cNvSpPr/>
          <p:nvPr/>
        </p:nvSpPr>
        <p:spPr>
          <a:xfrm>
            <a:off x="7600950" y="3633788"/>
            <a:ext cx="2286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Rectangle 23"/>
          <p:cNvSpPr/>
          <p:nvPr/>
        </p:nvSpPr>
        <p:spPr>
          <a:xfrm>
            <a:off x="6826250" y="5057775"/>
            <a:ext cx="152400" cy="966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Rectangle 24"/>
          <p:cNvSpPr/>
          <p:nvPr/>
        </p:nvSpPr>
        <p:spPr>
          <a:xfrm>
            <a:off x="6670675" y="4754564"/>
            <a:ext cx="192088" cy="179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Rectangle 25"/>
          <p:cNvSpPr/>
          <p:nvPr/>
        </p:nvSpPr>
        <p:spPr>
          <a:xfrm>
            <a:off x="6781800" y="4724400"/>
            <a:ext cx="9906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916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4876800"/>
            <a:ext cx="5905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581401"/>
            <a:ext cx="2533650"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28"/>
          <p:cNvSpPr/>
          <p:nvPr/>
        </p:nvSpPr>
        <p:spPr>
          <a:xfrm>
            <a:off x="3175000" y="4219575"/>
            <a:ext cx="16002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Rectangle 29"/>
          <p:cNvSpPr/>
          <p:nvPr/>
        </p:nvSpPr>
        <p:spPr>
          <a:xfrm>
            <a:off x="4038600" y="4371975"/>
            <a:ext cx="9906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Rectangle 30"/>
          <p:cNvSpPr/>
          <p:nvPr/>
        </p:nvSpPr>
        <p:spPr>
          <a:xfrm>
            <a:off x="4114800" y="3633788"/>
            <a:ext cx="2286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ectangle 31"/>
          <p:cNvSpPr/>
          <p:nvPr/>
        </p:nvSpPr>
        <p:spPr>
          <a:xfrm>
            <a:off x="3340100" y="5057775"/>
            <a:ext cx="152400" cy="966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Rectangle 32"/>
          <p:cNvSpPr/>
          <p:nvPr/>
        </p:nvSpPr>
        <p:spPr>
          <a:xfrm>
            <a:off x="3184525" y="4754564"/>
            <a:ext cx="192088" cy="179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Rectangle 33"/>
          <p:cNvSpPr/>
          <p:nvPr/>
        </p:nvSpPr>
        <p:spPr>
          <a:xfrm>
            <a:off x="3295650" y="4724400"/>
            <a:ext cx="9906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917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8100" y="4876800"/>
            <a:ext cx="5905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75" name="TextBox 35"/>
          <p:cNvSpPr txBox="1">
            <a:spLocks noChangeArrowheads="1"/>
          </p:cNvSpPr>
          <p:nvPr/>
        </p:nvSpPr>
        <p:spPr bwMode="auto">
          <a:xfrm>
            <a:off x="2286000" y="6248400"/>
            <a:ext cx="838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000" b="1">
                <a:solidFill>
                  <a:srgbClr val="0000FF"/>
                </a:solidFill>
              </a:rPr>
              <a:t>(</a:t>
            </a:r>
            <a:r>
              <a:rPr lang="en-US" sz="2000" b="1" i="1">
                <a:solidFill>
                  <a:srgbClr val="0000FF"/>
                </a:solidFill>
              </a:rPr>
              <a:t>x</a:t>
            </a:r>
            <a:r>
              <a:rPr lang="en-US" sz="2000" b="1">
                <a:solidFill>
                  <a:srgbClr val="0000FF"/>
                </a:solidFill>
              </a:rPr>
              <a:t>, </a:t>
            </a:r>
            <a:r>
              <a:rPr lang="en-US" sz="2000" b="1" i="1">
                <a:solidFill>
                  <a:srgbClr val="0000FF"/>
                </a:solidFill>
              </a:rPr>
              <a:t>y</a:t>
            </a:r>
            <a:r>
              <a:rPr lang="en-US" sz="2000" b="1">
                <a:solidFill>
                  <a:srgbClr val="0000FF"/>
                </a:solidFill>
              </a:rPr>
              <a:t>)</a:t>
            </a:r>
          </a:p>
        </p:txBody>
      </p:sp>
      <p:cxnSp>
        <p:nvCxnSpPr>
          <p:cNvPr id="42" name="Straight Arrow Connector 41"/>
          <p:cNvCxnSpPr>
            <a:stCxn id="49175" idx="0"/>
          </p:cNvCxnSpPr>
          <p:nvPr/>
        </p:nvCxnSpPr>
        <p:spPr>
          <a:xfrm rot="5400000" flipH="1" flipV="1">
            <a:off x="2609850" y="5048250"/>
            <a:ext cx="1295400" cy="1104900"/>
          </a:xfrm>
          <a:prstGeom prst="straightConnector1">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49177" name="TextBox 42"/>
          <p:cNvSpPr txBox="1">
            <a:spLocks noChangeArrowheads="1"/>
          </p:cNvSpPr>
          <p:nvPr/>
        </p:nvSpPr>
        <p:spPr bwMode="auto">
          <a:xfrm>
            <a:off x="6096000" y="6248400"/>
            <a:ext cx="1676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000" b="1">
                <a:solidFill>
                  <a:srgbClr val="0000FF"/>
                </a:solidFill>
              </a:rPr>
              <a:t>(</a:t>
            </a:r>
            <a:r>
              <a:rPr lang="en-US" sz="2000" b="1" i="1">
                <a:solidFill>
                  <a:srgbClr val="0000FF"/>
                </a:solidFill>
              </a:rPr>
              <a:t>x </a:t>
            </a:r>
            <a:r>
              <a:rPr lang="en-US" sz="2000" b="1">
                <a:solidFill>
                  <a:srgbClr val="0000FF"/>
                </a:solidFill>
              </a:rPr>
              <a:t>- </a:t>
            </a:r>
            <a:r>
              <a:rPr lang="en-US" sz="2000" b="1" i="1">
                <a:solidFill>
                  <a:srgbClr val="0000FF"/>
                </a:solidFill>
              </a:rPr>
              <a:t>p</a:t>
            </a:r>
            <a:r>
              <a:rPr lang="en-US" sz="2000" b="1">
                <a:solidFill>
                  <a:srgbClr val="0000FF"/>
                </a:solidFill>
              </a:rPr>
              <a:t>, </a:t>
            </a:r>
            <a:r>
              <a:rPr lang="en-US" sz="2000" b="1" i="1">
                <a:solidFill>
                  <a:srgbClr val="0000FF"/>
                </a:solidFill>
              </a:rPr>
              <a:t>y </a:t>
            </a:r>
            <a:r>
              <a:rPr lang="en-US" sz="2000" b="1">
                <a:solidFill>
                  <a:srgbClr val="0000FF"/>
                </a:solidFill>
              </a:rPr>
              <a:t>- </a:t>
            </a:r>
            <a:r>
              <a:rPr lang="en-US" sz="2000" b="1" i="1">
                <a:solidFill>
                  <a:srgbClr val="0000FF"/>
                </a:solidFill>
              </a:rPr>
              <a:t>p</a:t>
            </a:r>
            <a:r>
              <a:rPr lang="en-US" sz="2000" b="1">
                <a:solidFill>
                  <a:srgbClr val="0000FF"/>
                </a:solidFill>
              </a:rPr>
              <a:t>)</a:t>
            </a:r>
          </a:p>
        </p:txBody>
      </p:sp>
      <p:cxnSp>
        <p:nvCxnSpPr>
          <p:cNvPr id="44" name="Straight Arrow Connector 43"/>
          <p:cNvCxnSpPr/>
          <p:nvPr/>
        </p:nvCxnSpPr>
        <p:spPr>
          <a:xfrm rot="5400000" flipH="1" flipV="1">
            <a:off x="5791200" y="5410200"/>
            <a:ext cx="1524000" cy="457200"/>
          </a:xfrm>
          <a:prstGeom prst="straightConnector1">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905065"/>
      </p:ext>
    </p:extLst>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76400" y="304800"/>
            <a:ext cx="8839200" cy="914400"/>
          </a:xfrm>
        </p:spPr>
        <p:txBody>
          <a:bodyPr rtlCol="0">
            <a:noAutofit/>
          </a:bodyPr>
          <a:lstStyle/>
          <a:p>
            <a:pPr>
              <a:defRPr/>
            </a:pPr>
            <a:r>
              <a:rPr lang="en-US" sz="4000" dirty="0">
                <a:solidFill>
                  <a:schemeClr val="accent2"/>
                </a:solidFill>
                <a:effectLst>
                  <a:outerShdw blurRad="38100" dist="38100" dir="2700000" algn="tl">
                    <a:srgbClr val="000000">
                      <a:alpha val="43137"/>
                    </a:srgbClr>
                  </a:outerShdw>
                </a:effectLst>
                <a:cs typeface="Arial" charset="0"/>
              </a:rPr>
              <a:t>Computation Considerations in Correlation Based TM (3)</a:t>
            </a:r>
          </a:p>
        </p:txBody>
      </p:sp>
      <p:sp>
        <p:nvSpPr>
          <p:cNvPr id="50179" name="Rectangle 2"/>
          <p:cNvSpPr>
            <a:spLocks noGrp="1" noChangeArrowheads="1"/>
          </p:cNvSpPr>
          <p:nvPr>
            <p:ph type="body" sz="half" idx="1"/>
          </p:nvPr>
        </p:nvSpPr>
        <p:spPr>
          <a:xfrm>
            <a:off x="1981201" y="1752600"/>
            <a:ext cx="8207375" cy="1066800"/>
          </a:xfrm>
        </p:spPr>
        <p:txBody>
          <a:bodyPr/>
          <a:lstStyle/>
          <a:p>
            <a:pPr algn="just" eaLnBrk="1" hangingPunct="1">
              <a:lnSpc>
                <a:spcPct val="90000"/>
              </a:lnSpc>
            </a:pPr>
            <a:r>
              <a:rPr lang="en-US"/>
              <a:t>2D Logarithmic search</a:t>
            </a:r>
          </a:p>
          <a:p>
            <a:pPr lvl="1" algn="just" eaLnBrk="1" hangingPunct="1">
              <a:lnSpc>
                <a:spcPct val="90000"/>
              </a:lnSpc>
            </a:pPr>
            <a:r>
              <a:rPr lang="en-US">
                <a:solidFill>
                  <a:srgbClr val="0000FF"/>
                </a:solidFill>
              </a:rPr>
              <a:t>Start with a rectangle of size [-</a:t>
            </a:r>
            <a:r>
              <a:rPr lang="en-US" i="1">
                <a:solidFill>
                  <a:srgbClr val="0000FF"/>
                </a:solidFill>
              </a:rPr>
              <a:t>p</a:t>
            </a:r>
            <a:r>
              <a:rPr lang="en-US">
                <a:solidFill>
                  <a:srgbClr val="0000FF"/>
                </a:solidFill>
              </a:rPr>
              <a:t>, </a:t>
            </a:r>
            <a:r>
              <a:rPr lang="en-US" i="1">
                <a:solidFill>
                  <a:srgbClr val="0000FF"/>
                </a:solidFill>
              </a:rPr>
              <a:t>p</a:t>
            </a:r>
            <a:r>
              <a:rPr lang="en-US">
                <a:solidFill>
                  <a:srgbClr val="0000FF"/>
                </a:solidFill>
              </a:rPr>
              <a:t>] X [-</a:t>
            </a:r>
            <a:r>
              <a:rPr lang="en-US" i="1">
                <a:solidFill>
                  <a:srgbClr val="0000FF"/>
                </a:solidFill>
              </a:rPr>
              <a:t>p</a:t>
            </a:r>
            <a:r>
              <a:rPr lang="en-US">
                <a:solidFill>
                  <a:srgbClr val="0000FF"/>
                </a:solidFill>
              </a:rPr>
              <a:t>,  </a:t>
            </a:r>
            <a:r>
              <a:rPr lang="en-US" i="1">
                <a:solidFill>
                  <a:srgbClr val="0000FF"/>
                </a:solidFill>
              </a:rPr>
              <a:t>p</a:t>
            </a:r>
            <a:r>
              <a:rPr lang="en-US">
                <a:solidFill>
                  <a:srgbClr val="0000FF"/>
                </a:solidFill>
              </a:rPr>
              <a:t>]</a:t>
            </a:r>
          </a:p>
        </p:txBody>
      </p:sp>
      <p:pic>
        <p:nvPicPr>
          <p:cNvPr id="501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2847976"/>
            <a:ext cx="4324350"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0764457"/>
      </p:ext>
    </p:extLst>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76400" y="304800"/>
            <a:ext cx="8839200" cy="914400"/>
          </a:xfrm>
        </p:spPr>
        <p:txBody>
          <a:bodyPr rtlCol="0">
            <a:noAutofit/>
          </a:bodyPr>
          <a:lstStyle/>
          <a:p>
            <a:pPr>
              <a:defRPr/>
            </a:pPr>
            <a:r>
              <a:rPr lang="en-US" sz="4000" dirty="0">
                <a:solidFill>
                  <a:schemeClr val="accent2"/>
                </a:solidFill>
                <a:effectLst>
                  <a:outerShdw blurRad="38100" dist="38100" dir="2700000" algn="tl">
                    <a:srgbClr val="000000">
                      <a:alpha val="43137"/>
                    </a:srgbClr>
                  </a:outerShdw>
                </a:effectLst>
                <a:cs typeface="Arial" charset="0"/>
              </a:rPr>
              <a:t>Computation Considerations in Correlation Based TM (3)</a:t>
            </a:r>
          </a:p>
        </p:txBody>
      </p:sp>
      <p:sp>
        <p:nvSpPr>
          <p:cNvPr id="51203" name="Rectangle 2"/>
          <p:cNvSpPr>
            <a:spLocks noGrp="1" noChangeArrowheads="1"/>
          </p:cNvSpPr>
          <p:nvPr>
            <p:ph type="body" sz="half" idx="1"/>
          </p:nvPr>
        </p:nvSpPr>
        <p:spPr>
          <a:xfrm>
            <a:off x="1981201" y="1752600"/>
            <a:ext cx="8207375" cy="1066800"/>
          </a:xfrm>
        </p:spPr>
        <p:txBody>
          <a:bodyPr/>
          <a:lstStyle/>
          <a:p>
            <a:pPr algn="just" eaLnBrk="1" hangingPunct="1">
              <a:lnSpc>
                <a:spcPct val="90000"/>
              </a:lnSpc>
            </a:pPr>
            <a:r>
              <a:rPr lang="en-US"/>
              <a:t>2D Logarithmic search</a:t>
            </a:r>
          </a:p>
          <a:p>
            <a:pPr lvl="1" algn="just" eaLnBrk="1" hangingPunct="1">
              <a:lnSpc>
                <a:spcPct val="90000"/>
              </a:lnSpc>
            </a:pPr>
            <a:r>
              <a:rPr lang="en-US">
                <a:solidFill>
                  <a:srgbClr val="0000FF"/>
                </a:solidFill>
              </a:rPr>
              <a:t>Search only at 9 points separated by </a:t>
            </a:r>
            <a:r>
              <a:rPr lang="en-US" i="1">
                <a:solidFill>
                  <a:srgbClr val="0000FF"/>
                </a:solidFill>
              </a:rPr>
              <a:t>d</a:t>
            </a:r>
            <a:r>
              <a:rPr lang="en-US" baseline="-25000">
                <a:solidFill>
                  <a:srgbClr val="0000FF"/>
                </a:solidFill>
              </a:rPr>
              <a:t>1</a:t>
            </a:r>
          </a:p>
        </p:txBody>
      </p:sp>
      <p:pic>
        <p:nvPicPr>
          <p:cNvPr id="5120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2847976"/>
            <a:ext cx="4324350"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6"/>
          <p:cNvSpPr/>
          <p:nvPr/>
        </p:nvSpPr>
        <p:spPr>
          <a:xfrm>
            <a:off x="6921500" y="3722688"/>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Rectangle 38"/>
          <p:cNvSpPr/>
          <p:nvPr/>
        </p:nvSpPr>
        <p:spPr>
          <a:xfrm>
            <a:off x="5980113" y="3733800"/>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Rectangle 39"/>
          <p:cNvSpPr/>
          <p:nvPr/>
        </p:nvSpPr>
        <p:spPr>
          <a:xfrm>
            <a:off x="5013325" y="3733800"/>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Rectangle 40"/>
          <p:cNvSpPr/>
          <p:nvPr/>
        </p:nvSpPr>
        <p:spPr>
          <a:xfrm>
            <a:off x="6910388" y="4660900"/>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Rectangle 44"/>
          <p:cNvSpPr/>
          <p:nvPr/>
        </p:nvSpPr>
        <p:spPr>
          <a:xfrm>
            <a:off x="5969000" y="4672013"/>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Rectangle 45"/>
          <p:cNvSpPr/>
          <p:nvPr/>
        </p:nvSpPr>
        <p:spPr>
          <a:xfrm>
            <a:off x="5003800" y="4672013"/>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Rectangle 46"/>
          <p:cNvSpPr/>
          <p:nvPr/>
        </p:nvSpPr>
        <p:spPr>
          <a:xfrm>
            <a:off x="6897688" y="5627688"/>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 name="Rectangle 47"/>
          <p:cNvSpPr/>
          <p:nvPr/>
        </p:nvSpPr>
        <p:spPr>
          <a:xfrm>
            <a:off x="5956300" y="5638800"/>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9" name="Rectangle 48"/>
          <p:cNvSpPr/>
          <p:nvPr/>
        </p:nvSpPr>
        <p:spPr>
          <a:xfrm>
            <a:off x="4989513" y="5638800"/>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121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201" y="2971800"/>
            <a:ext cx="1649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8200" y="3457576"/>
            <a:ext cx="20891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1571308"/>
      </p:ext>
    </p:extLst>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76400" y="304800"/>
            <a:ext cx="8839200" cy="914400"/>
          </a:xfrm>
        </p:spPr>
        <p:txBody>
          <a:bodyPr rtlCol="0">
            <a:noAutofit/>
          </a:bodyPr>
          <a:lstStyle/>
          <a:p>
            <a:pPr>
              <a:defRPr/>
            </a:pPr>
            <a:r>
              <a:rPr lang="en-US" sz="4000" dirty="0">
                <a:solidFill>
                  <a:schemeClr val="accent2"/>
                </a:solidFill>
                <a:effectLst>
                  <a:outerShdw blurRad="38100" dist="38100" dir="2700000" algn="tl">
                    <a:srgbClr val="000000">
                      <a:alpha val="43137"/>
                    </a:srgbClr>
                  </a:outerShdw>
                </a:effectLst>
                <a:cs typeface="Arial" charset="0"/>
              </a:rPr>
              <a:t>Computation Considerations in Correlation Based TM (3)</a:t>
            </a:r>
          </a:p>
        </p:txBody>
      </p:sp>
      <p:sp>
        <p:nvSpPr>
          <p:cNvPr id="52227" name="Rectangle 2"/>
          <p:cNvSpPr>
            <a:spLocks noGrp="1" noChangeArrowheads="1"/>
          </p:cNvSpPr>
          <p:nvPr>
            <p:ph type="body" sz="half" idx="1"/>
          </p:nvPr>
        </p:nvSpPr>
        <p:spPr>
          <a:xfrm>
            <a:off x="1981201" y="1752600"/>
            <a:ext cx="8207375" cy="1066800"/>
          </a:xfrm>
        </p:spPr>
        <p:txBody>
          <a:bodyPr/>
          <a:lstStyle/>
          <a:p>
            <a:pPr algn="just" eaLnBrk="1" hangingPunct="1">
              <a:lnSpc>
                <a:spcPct val="90000"/>
              </a:lnSpc>
            </a:pPr>
            <a:r>
              <a:rPr lang="en-US"/>
              <a:t>2D Logarithmic search</a:t>
            </a:r>
          </a:p>
          <a:p>
            <a:pPr lvl="1" algn="just" eaLnBrk="1" hangingPunct="1">
              <a:lnSpc>
                <a:spcPct val="90000"/>
              </a:lnSpc>
            </a:pPr>
            <a:r>
              <a:rPr lang="en-US">
                <a:solidFill>
                  <a:srgbClr val="0000FF"/>
                </a:solidFill>
              </a:rPr>
              <a:t>Maximum found at </a:t>
            </a:r>
            <a:r>
              <a:rPr lang="en-US">
                <a:solidFill>
                  <a:srgbClr val="C00000"/>
                </a:solidFill>
              </a:rPr>
              <a:t>dark red</a:t>
            </a:r>
          </a:p>
        </p:txBody>
      </p:sp>
      <p:pic>
        <p:nvPicPr>
          <p:cNvPr id="5222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2847976"/>
            <a:ext cx="4324350"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6"/>
          <p:cNvSpPr/>
          <p:nvPr/>
        </p:nvSpPr>
        <p:spPr>
          <a:xfrm>
            <a:off x="6921500" y="3722688"/>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Rectangle 38"/>
          <p:cNvSpPr/>
          <p:nvPr/>
        </p:nvSpPr>
        <p:spPr>
          <a:xfrm>
            <a:off x="5980113" y="3733800"/>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Rectangle 39"/>
          <p:cNvSpPr/>
          <p:nvPr/>
        </p:nvSpPr>
        <p:spPr>
          <a:xfrm>
            <a:off x="5013325" y="3733800"/>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Rectangle 40"/>
          <p:cNvSpPr/>
          <p:nvPr/>
        </p:nvSpPr>
        <p:spPr>
          <a:xfrm>
            <a:off x="6910388" y="4660900"/>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Rectangle 44"/>
          <p:cNvSpPr/>
          <p:nvPr/>
        </p:nvSpPr>
        <p:spPr>
          <a:xfrm>
            <a:off x="5969000" y="4672013"/>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Rectangle 45"/>
          <p:cNvSpPr/>
          <p:nvPr/>
        </p:nvSpPr>
        <p:spPr>
          <a:xfrm>
            <a:off x="5003800" y="4672013"/>
            <a:ext cx="152400" cy="152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Rectangle 46"/>
          <p:cNvSpPr/>
          <p:nvPr/>
        </p:nvSpPr>
        <p:spPr>
          <a:xfrm>
            <a:off x="6897688" y="5627688"/>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 name="Rectangle 47"/>
          <p:cNvSpPr/>
          <p:nvPr/>
        </p:nvSpPr>
        <p:spPr>
          <a:xfrm>
            <a:off x="5956300" y="5638800"/>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9" name="Rectangle 48"/>
          <p:cNvSpPr/>
          <p:nvPr/>
        </p:nvSpPr>
        <p:spPr>
          <a:xfrm>
            <a:off x="4989513" y="5638800"/>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527954940"/>
      </p:ext>
    </p:extLst>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76400" y="304800"/>
            <a:ext cx="8839200" cy="914400"/>
          </a:xfrm>
        </p:spPr>
        <p:txBody>
          <a:bodyPr rtlCol="0">
            <a:noAutofit/>
          </a:bodyPr>
          <a:lstStyle/>
          <a:p>
            <a:pPr>
              <a:defRPr/>
            </a:pPr>
            <a:r>
              <a:rPr lang="en-US" sz="4000" dirty="0">
                <a:solidFill>
                  <a:schemeClr val="accent2"/>
                </a:solidFill>
                <a:effectLst>
                  <a:outerShdw blurRad="38100" dist="38100" dir="2700000" algn="tl">
                    <a:srgbClr val="000000">
                      <a:alpha val="43137"/>
                    </a:srgbClr>
                  </a:outerShdw>
                </a:effectLst>
                <a:cs typeface="Arial" charset="0"/>
              </a:rPr>
              <a:t>Computation Considerations in Correlation Based TM (3)</a:t>
            </a:r>
          </a:p>
        </p:txBody>
      </p:sp>
      <p:sp>
        <p:nvSpPr>
          <p:cNvPr id="53251" name="Rectangle 2"/>
          <p:cNvSpPr>
            <a:spLocks noGrp="1" noChangeArrowheads="1"/>
          </p:cNvSpPr>
          <p:nvPr>
            <p:ph type="body" sz="half" idx="1"/>
          </p:nvPr>
        </p:nvSpPr>
        <p:spPr>
          <a:xfrm>
            <a:off x="1981201" y="1752600"/>
            <a:ext cx="8207375" cy="1066800"/>
          </a:xfrm>
        </p:spPr>
        <p:txBody>
          <a:bodyPr>
            <a:normAutofit fontScale="92500" lnSpcReduction="10000"/>
          </a:bodyPr>
          <a:lstStyle/>
          <a:p>
            <a:pPr algn="just" eaLnBrk="1" hangingPunct="1">
              <a:lnSpc>
                <a:spcPct val="90000"/>
              </a:lnSpc>
            </a:pPr>
            <a:r>
              <a:rPr lang="en-US"/>
              <a:t>2D Logarithmic search</a:t>
            </a:r>
          </a:p>
          <a:p>
            <a:pPr lvl="1" algn="just" eaLnBrk="1" hangingPunct="1">
              <a:lnSpc>
                <a:spcPct val="90000"/>
              </a:lnSpc>
            </a:pPr>
            <a:r>
              <a:rPr lang="en-US">
                <a:solidFill>
                  <a:srgbClr val="0000FF"/>
                </a:solidFill>
              </a:rPr>
              <a:t>Search in the rectangle of size [-</a:t>
            </a:r>
            <a:r>
              <a:rPr lang="en-US" i="1">
                <a:solidFill>
                  <a:srgbClr val="0000FF"/>
                </a:solidFill>
              </a:rPr>
              <a:t>p/4</a:t>
            </a:r>
            <a:r>
              <a:rPr lang="en-US">
                <a:solidFill>
                  <a:srgbClr val="0000FF"/>
                </a:solidFill>
              </a:rPr>
              <a:t>, </a:t>
            </a:r>
            <a:r>
              <a:rPr lang="en-US" i="1">
                <a:solidFill>
                  <a:srgbClr val="0000FF"/>
                </a:solidFill>
              </a:rPr>
              <a:t>p/4</a:t>
            </a:r>
            <a:r>
              <a:rPr lang="en-US">
                <a:solidFill>
                  <a:srgbClr val="0000FF"/>
                </a:solidFill>
              </a:rPr>
              <a:t>] X [-</a:t>
            </a:r>
            <a:r>
              <a:rPr lang="en-US" i="1">
                <a:solidFill>
                  <a:srgbClr val="0000FF"/>
                </a:solidFill>
              </a:rPr>
              <a:t>p/4</a:t>
            </a:r>
            <a:r>
              <a:rPr lang="en-US">
                <a:solidFill>
                  <a:srgbClr val="0000FF"/>
                </a:solidFill>
              </a:rPr>
              <a:t>,  </a:t>
            </a:r>
            <a:r>
              <a:rPr lang="en-US" i="1">
                <a:solidFill>
                  <a:srgbClr val="0000FF"/>
                </a:solidFill>
              </a:rPr>
              <a:t>p/4</a:t>
            </a:r>
            <a:r>
              <a:rPr lang="en-US">
                <a:solidFill>
                  <a:srgbClr val="0000FF"/>
                </a:solidFill>
              </a:rPr>
              <a:t>] centered at </a:t>
            </a:r>
            <a:r>
              <a:rPr lang="en-US">
                <a:solidFill>
                  <a:srgbClr val="C00000"/>
                </a:solidFill>
              </a:rPr>
              <a:t>dark red</a:t>
            </a:r>
          </a:p>
        </p:txBody>
      </p:sp>
      <p:pic>
        <p:nvPicPr>
          <p:cNvPr id="532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2847976"/>
            <a:ext cx="4324350"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6"/>
          <p:cNvSpPr/>
          <p:nvPr/>
        </p:nvSpPr>
        <p:spPr>
          <a:xfrm>
            <a:off x="6921500" y="3722688"/>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Rectangle 38"/>
          <p:cNvSpPr/>
          <p:nvPr/>
        </p:nvSpPr>
        <p:spPr>
          <a:xfrm>
            <a:off x="5980113" y="3733800"/>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Rectangle 39"/>
          <p:cNvSpPr/>
          <p:nvPr/>
        </p:nvSpPr>
        <p:spPr>
          <a:xfrm>
            <a:off x="5013325" y="3733800"/>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Rectangle 40"/>
          <p:cNvSpPr/>
          <p:nvPr/>
        </p:nvSpPr>
        <p:spPr>
          <a:xfrm>
            <a:off x="6910388" y="4660900"/>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Rectangle 44"/>
          <p:cNvSpPr/>
          <p:nvPr/>
        </p:nvSpPr>
        <p:spPr>
          <a:xfrm>
            <a:off x="5969000" y="4672013"/>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Rectangle 45"/>
          <p:cNvSpPr/>
          <p:nvPr/>
        </p:nvSpPr>
        <p:spPr>
          <a:xfrm>
            <a:off x="5003800" y="4672013"/>
            <a:ext cx="152400" cy="152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Rectangle 46"/>
          <p:cNvSpPr/>
          <p:nvPr/>
        </p:nvSpPr>
        <p:spPr>
          <a:xfrm>
            <a:off x="6897688" y="5627688"/>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 name="Rectangle 47"/>
          <p:cNvSpPr/>
          <p:nvPr/>
        </p:nvSpPr>
        <p:spPr>
          <a:xfrm>
            <a:off x="5956300" y="5638800"/>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9" name="Rectangle 48"/>
          <p:cNvSpPr/>
          <p:nvPr/>
        </p:nvSpPr>
        <p:spPr>
          <a:xfrm>
            <a:off x="4989513" y="5638800"/>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5486400" y="4203700"/>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p:cNvSpPr/>
          <p:nvPr/>
        </p:nvSpPr>
        <p:spPr>
          <a:xfrm>
            <a:off x="5000625" y="4227513"/>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4535488" y="4214813"/>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5499100" y="5145088"/>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5013325" y="5168900"/>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4548188" y="5156200"/>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p:cNvSpPr/>
          <p:nvPr/>
        </p:nvSpPr>
        <p:spPr>
          <a:xfrm>
            <a:off x="5486400" y="4664075"/>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4535488" y="4673600"/>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919588793"/>
      </p:ext>
    </p:extLst>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76400" y="304800"/>
            <a:ext cx="8839200" cy="914400"/>
          </a:xfrm>
        </p:spPr>
        <p:txBody>
          <a:bodyPr rtlCol="0">
            <a:noAutofit/>
          </a:bodyPr>
          <a:lstStyle/>
          <a:p>
            <a:pPr>
              <a:defRPr/>
            </a:pPr>
            <a:r>
              <a:rPr lang="en-US" sz="4000" dirty="0">
                <a:solidFill>
                  <a:schemeClr val="accent2"/>
                </a:solidFill>
                <a:effectLst>
                  <a:outerShdw blurRad="38100" dist="38100" dir="2700000" algn="tl">
                    <a:srgbClr val="000000">
                      <a:alpha val="43137"/>
                    </a:srgbClr>
                  </a:outerShdw>
                </a:effectLst>
                <a:cs typeface="Arial" charset="0"/>
              </a:rPr>
              <a:t>Computation Considerations in Correlation Based TM (3)</a:t>
            </a:r>
          </a:p>
        </p:txBody>
      </p:sp>
      <p:sp>
        <p:nvSpPr>
          <p:cNvPr id="54275" name="Rectangle 2"/>
          <p:cNvSpPr>
            <a:spLocks noGrp="1" noChangeArrowheads="1"/>
          </p:cNvSpPr>
          <p:nvPr>
            <p:ph type="body" sz="half" idx="1"/>
          </p:nvPr>
        </p:nvSpPr>
        <p:spPr>
          <a:xfrm>
            <a:off x="1981201" y="1752600"/>
            <a:ext cx="8207375" cy="1066800"/>
          </a:xfrm>
        </p:spPr>
        <p:txBody>
          <a:bodyPr/>
          <a:lstStyle/>
          <a:p>
            <a:pPr algn="just" eaLnBrk="1" hangingPunct="1">
              <a:lnSpc>
                <a:spcPct val="90000"/>
              </a:lnSpc>
            </a:pPr>
            <a:r>
              <a:rPr lang="en-US"/>
              <a:t>2D Logarithmic search</a:t>
            </a:r>
          </a:p>
          <a:p>
            <a:pPr lvl="1" algn="just" eaLnBrk="1" hangingPunct="1">
              <a:lnSpc>
                <a:spcPct val="90000"/>
              </a:lnSpc>
            </a:pPr>
            <a:r>
              <a:rPr lang="en-US">
                <a:solidFill>
                  <a:srgbClr val="0000FF"/>
                </a:solidFill>
              </a:rPr>
              <a:t>Maximum found at </a:t>
            </a:r>
            <a:r>
              <a:rPr lang="en-US">
                <a:solidFill>
                  <a:srgbClr val="2E8A2E"/>
                </a:solidFill>
              </a:rPr>
              <a:t>green</a:t>
            </a:r>
          </a:p>
        </p:txBody>
      </p:sp>
      <p:pic>
        <p:nvPicPr>
          <p:cNvPr id="542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2847976"/>
            <a:ext cx="4324350"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6"/>
          <p:cNvSpPr/>
          <p:nvPr/>
        </p:nvSpPr>
        <p:spPr>
          <a:xfrm>
            <a:off x="6921500" y="3722688"/>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Rectangle 38"/>
          <p:cNvSpPr/>
          <p:nvPr/>
        </p:nvSpPr>
        <p:spPr>
          <a:xfrm>
            <a:off x="5980113" y="3733800"/>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Rectangle 39"/>
          <p:cNvSpPr/>
          <p:nvPr/>
        </p:nvSpPr>
        <p:spPr>
          <a:xfrm>
            <a:off x="5013325" y="3733800"/>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Rectangle 40"/>
          <p:cNvSpPr/>
          <p:nvPr/>
        </p:nvSpPr>
        <p:spPr>
          <a:xfrm>
            <a:off x="6910388" y="4660900"/>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Rectangle 44"/>
          <p:cNvSpPr/>
          <p:nvPr/>
        </p:nvSpPr>
        <p:spPr>
          <a:xfrm>
            <a:off x="5969000" y="4672013"/>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Rectangle 45"/>
          <p:cNvSpPr/>
          <p:nvPr/>
        </p:nvSpPr>
        <p:spPr>
          <a:xfrm>
            <a:off x="5003800" y="4672013"/>
            <a:ext cx="152400" cy="152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Rectangle 46"/>
          <p:cNvSpPr/>
          <p:nvPr/>
        </p:nvSpPr>
        <p:spPr>
          <a:xfrm>
            <a:off x="6897688" y="5627688"/>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 name="Rectangle 47"/>
          <p:cNvSpPr/>
          <p:nvPr/>
        </p:nvSpPr>
        <p:spPr>
          <a:xfrm>
            <a:off x="5956300" y="5638800"/>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9" name="Rectangle 48"/>
          <p:cNvSpPr/>
          <p:nvPr/>
        </p:nvSpPr>
        <p:spPr>
          <a:xfrm>
            <a:off x="4989513" y="5638800"/>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5486400" y="4203700"/>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p:cNvSpPr/>
          <p:nvPr/>
        </p:nvSpPr>
        <p:spPr>
          <a:xfrm>
            <a:off x="5000625" y="4227513"/>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4535488" y="4214813"/>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5499100" y="5145088"/>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5013325" y="5168900"/>
            <a:ext cx="152400" cy="152400"/>
          </a:xfrm>
          <a:prstGeom prst="ellipse">
            <a:avLst/>
          </a:prstGeom>
          <a:solidFill>
            <a:srgbClr val="2E8A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4548188" y="5156200"/>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p:cNvSpPr/>
          <p:nvPr/>
        </p:nvSpPr>
        <p:spPr>
          <a:xfrm>
            <a:off x="5486400" y="4664075"/>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4535488" y="4673600"/>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601424580"/>
      </p:ext>
    </p:extLst>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76400" y="304800"/>
            <a:ext cx="8839200" cy="914400"/>
          </a:xfrm>
        </p:spPr>
        <p:txBody>
          <a:bodyPr rtlCol="0">
            <a:noAutofit/>
          </a:bodyPr>
          <a:lstStyle/>
          <a:p>
            <a:pPr>
              <a:defRPr/>
            </a:pPr>
            <a:r>
              <a:rPr lang="en-US" sz="4000" dirty="0">
                <a:solidFill>
                  <a:schemeClr val="accent2"/>
                </a:solidFill>
                <a:effectLst>
                  <a:outerShdw blurRad="38100" dist="38100" dir="2700000" algn="tl">
                    <a:srgbClr val="000000">
                      <a:alpha val="43137"/>
                    </a:srgbClr>
                  </a:outerShdw>
                </a:effectLst>
                <a:cs typeface="Arial" charset="0"/>
              </a:rPr>
              <a:t>Computation Considerations in Correlation Based TM (3)</a:t>
            </a:r>
          </a:p>
        </p:txBody>
      </p:sp>
      <p:sp>
        <p:nvSpPr>
          <p:cNvPr id="55299" name="Rectangle 2"/>
          <p:cNvSpPr>
            <a:spLocks noGrp="1" noChangeArrowheads="1"/>
          </p:cNvSpPr>
          <p:nvPr>
            <p:ph type="body" sz="half" idx="1"/>
          </p:nvPr>
        </p:nvSpPr>
        <p:spPr>
          <a:xfrm>
            <a:off x="1981201" y="1752600"/>
            <a:ext cx="8207375" cy="1066800"/>
          </a:xfrm>
        </p:spPr>
        <p:txBody>
          <a:bodyPr>
            <a:normAutofit fontScale="92500" lnSpcReduction="10000"/>
          </a:bodyPr>
          <a:lstStyle/>
          <a:p>
            <a:pPr algn="just" eaLnBrk="1" hangingPunct="1">
              <a:lnSpc>
                <a:spcPct val="90000"/>
              </a:lnSpc>
            </a:pPr>
            <a:r>
              <a:rPr lang="en-US"/>
              <a:t>2D Logarithmic search</a:t>
            </a:r>
          </a:p>
          <a:p>
            <a:pPr lvl="1" algn="just" eaLnBrk="1" hangingPunct="1">
              <a:lnSpc>
                <a:spcPct val="90000"/>
              </a:lnSpc>
            </a:pPr>
            <a:r>
              <a:rPr lang="en-US">
                <a:solidFill>
                  <a:srgbClr val="0000FF"/>
                </a:solidFill>
              </a:rPr>
              <a:t>Search in the rectangle of size [-</a:t>
            </a:r>
            <a:r>
              <a:rPr lang="en-US" i="1">
                <a:solidFill>
                  <a:srgbClr val="0000FF"/>
                </a:solidFill>
              </a:rPr>
              <a:t>p/8</a:t>
            </a:r>
            <a:r>
              <a:rPr lang="en-US">
                <a:solidFill>
                  <a:srgbClr val="0000FF"/>
                </a:solidFill>
              </a:rPr>
              <a:t>, </a:t>
            </a:r>
            <a:r>
              <a:rPr lang="en-US" i="1">
                <a:solidFill>
                  <a:srgbClr val="0000FF"/>
                </a:solidFill>
              </a:rPr>
              <a:t>p/8</a:t>
            </a:r>
            <a:r>
              <a:rPr lang="en-US">
                <a:solidFill>
                  <a:srgbClr val="0000FF"/>
                </a:solidFill>
              </a:rPr>
              <a:t>] X [-</a:t>
            </a:r>
            <a:r>
              <a:rPr lang="en-US" i="1">
                <a:solidFill>
                  <a:srgbClr val="0000FF"/>
                </a:solidFill>
              </a:rPr>
              <a:t>p/8</a:t>
            </a:r>
            <a:r>
              <a:rPr lang="en-US">
                <a:solidFill>
                  <a:srgbClr val="0000FF"/>
                </a:solidFill>
              </a:rPr>
              <a:t>,  </a:t>
            </a:r>
            <a:r>
              <a:rPr lang="en-US" i="1">
                <a:solidFill>
                  <a:srgbClr val="0000FF"/>
                </a:solidFill>
              </a:rPr>
              <a:t>p/8</a:t>
            </a:r>
            <a:r>
              <a:rPr lang="en-US">
                <a:solidFill>
                  <a:srgbClr val="0000FF"/>
                </a:solidFill>
              </a:rPr>
              <a:t>] centered at</a:t>
            </a:r>
            <a:r>
              <a:rPr lang="en-US">
                <a:solidFill>
                  <a:srgbClr val="2E8A2E"/>
                </a:solidFill>
              </a:rPr>
              <a:t> green</a:t>
            </a:r>
          </a:p>
        </p:txBody>
      </p:sp>
      <p:pic>
        <p:nvPicPr>
          <p:cNvPr id="5530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2847976"/>
            <a:ext cx="4324350"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6"/>
          <p:cNvSpPr/>
          <p:nvPr/>
        </p:nvSpPr>
        <p:spPr>
          <a:xfrm>
            <a:off x="6921500" y="3722688"/>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Rectangle 38"/>
          <p:cNvSpPr/>
          <p:nvPr/>
        </p:nvSpPr>
        <p:spPr>
          <a:xfrm>
            <a:off x="5980113" y="3733800"/>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Rectangle 39"/>
          <p:cNvSpPr/>
          <p:nvPr/>
        </p:nvSpPr>
        <p:spPr>
          <a:xfrm>
            <a:off x="5013325" y="3733800"/>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Rectangle 40"/>
          <p:cNvSpPr/>
          <p:nvPr/>
        </p:nvSpPr>
        <p:spPr>
          <a:xfrm>
            <a:off x="6910388" y="4660900"/>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Rectangle 44"/>
          <p:cNvSpPr/>
          <p:nvPr/>
        </p:nvSpPr>
        <p:spPr>
          <a:xfrm>
            <a:off x="5969000" y="4672013"/>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Rectangle 45"/>
          <p:cNvSpPr/>
          <p:nvPr/>
        </p:nvSpPr>
        <p:spPr>
          <a:xfrm>
            <a:off x="5003800" y="4672013"/>
            <a:ext cx="152400" cy="152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Rectangle 46"/>
          <p:cNvSpPr/>
          <p:nvPr/>
        </p:nvSpPr>
        <p:spPr>
          <a:xfrm>
            <a:off x="6897688" y="5627688"/>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 name="Rectangle 47"/>
          <p:cNvSpPr/>
          <p:nvPr/>
        </p:nvSpPr>
        <p:spPr>
          <a:xfrm>
            <a:off x="5956300" y="5638800"/>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9" name="Rectangle 48"/>
          <p:cNvSpPr/>
          <p:nvPr/>
        </p:nvSpPr>
        <p:spPr>
          <a:xfrm>
            <a:off x="4989513" y="5638800"/>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5486400" y="4203700"/>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p:cNvSpPr/>
          <p:nvPr/>
        </p:nvSpPr>
        <p:spPr>
          <a:xfrm>
            <a:off x="5000625" y="4227513"/>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4535488" y="4214813"/>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5499100" y="5145088"/>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5013325" y="5168900"/>
            <a:ext cx="152400" cy="152400"/>
          </a:xfrm>
          <a:prstGeom prst="ellipse">
            <a:avLst/>
          </a:prstGeom>
          <a:solidFill>
            <a:srgbClr val="2E8A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4548188" y="5156200"/>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p:cNvSpPr/>
          <p:nvPr/>
        </p:nvSpPr>
        <p:spPr>
          <a:xfrm>
            <a:off x="5486400" y="4664075"/>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4535488" y="4673600"/>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Diamond 22"/>
          <p:cNvSpPr/>
          <p:nvPr/>
        </p:nvSpPr>
        <p:spPr>
          <a:xfrm>
            <a:off x="8686800" y="3048000"/>
            <a:ext cx="152400" cy="152400"/>
          </a:xfrm>
          <a:prstGeom prst="diamond">
            <a:avLst/>
          </a:prstGeom>
          <a:solidFill>
            <a:srgbClr val="2E8A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Diamond 23"/>
          <p:cNvSpPr/>
          <p:nvPr/>
        </p:nvSpPr>
        <p:spPr>
          <a:xfrm>
            <a:off x="4787900" y="4916488"/>
            <a:ext cx="152400" cy="152400"/>
          </a:xfrm>
          <a:prstGeom prst="diamond">
            <a:avLst/>
          </a:prstGeom>
          <a:solidFill>
            <a:srgbClr val="2E8A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Diamond 24"/>
          <p:cNvSpPr/>
          <p:nvPr/>
        </p:nvSpPr>
        <p:spPr>
          <a:xfrm>
            <a:off x="5029200" y="4927600"/>
            <a:ext cx="152400" cy="152400"/>
          </a:xfrm>
          <a:prstGeom prst="diamond">
            <a:avLst/>
          </a:prstGeom>
          <a:solidFill>
            <a:srgbClr val="2E8A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Diamond 25"/>
          <p:cNvSpPr/>
          <p:nvPr/>
        </p:nvSpPr>
        <p:spPr>
          <a:xfrm>
            <a:off x="5268913" y="4927600"/>
            <a:ext cx="152400" cy="152400"/>
          </a:xfrm>
          <a:prstGeom prst="diamond">
            <a:avLst/>
          </a:prstGeom>
          <a:solidFill>
            <a:srgbClr val="2E8A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Diamond 27"/>
          <p:cNvSpPr/>
          <p:nvPr/>
        </p:nvSpPr>
        <p:spPr>
          <a:xfrm>
            <a:off x="4787900" y="5399088"/>
            <a:ext cx="152400" cy="152400"/>
          </a:xfrm>
          <a:prstGeom prst="diamond">
            <a:avLst/>
          </a:prstGeom>
          <a:solidFill>
            <a:srgbClr val="2E8A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Diamond 28"/>
          <p:cNvSpPr/>
          <p:nvPr/>
        </p:nvSpPr>
        <p:spPr>
          <a:xfrm>
            <a:off x="5029200" y="5410200"/>
            <a:ext cx="152400" cy="152400"/>
          </a:xfrm>
          <a:prstGeom prst="diamond">
            <a:avLst/>
          </a:prstGeom>
          <a:solidFill>
            <a:srgbClr val="2E8A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Diamond 29"/>
          <p:cNvSpPr/>
          <p:nvPr/>
        </p:nvSpPr>
        <p:spPr>
          <a:xfrm>
            <a:off x="5256213" y="5397500"/>
            <a:ext cx="152400" cy="152400"/>
          </a:xfrm>
          <a:prstGeom prst="diamond">
            <a:avLst/>
          </a:prstGeom>
          <a:solidFill>
            <a:srgbClr val="2E8A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Diamond 30"/>
          <p:cNvSpPr/>
          <p:nvPr/>
        </p:nvSpPr>
        <p:spPr>
          <a:xfrm>
            <a:off x="4787900" y="5168900"/>
            <a:ext cx="152400" cy="152400"/>
          </a:xfrm>
          <a:prstGeom prst="diamond">
            <a:avLst/>
          </a:prstGeom>
          <a:solidFill>
            <a:srgbClr val="2E8A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Diamond 31"/>
          <p:cNvSpPr/>
          <p:nvPr/>
        </p:nvSpPr>
        <p:spPr>
          <a:xfrm>
            <a:off x="5268913" y="5165725"/>
            <a:ext cx="152400" cy="152400"/>
          </a:xfrm>
          <a:prstGeom prst="diamond">
            <a:avLst/>
          </a:prstGeom>
          <a:solidFill>
            <a:srgbClr val="2E8A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7100731"/>
      </p:ext>
    </p:extLst>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sz="half" idx="1"/>
          </p:nvPr>
        </p:nvSpPr>
        <p:spPr>
          <a:xfrm>
            <a:off x="1992314" y="1390650"/>
            <a:ext cx="8207375" cy="666750"/>
          </a:xfrm>
        </p:spPr>
        <p:txBody>
          <a:bodyPr/>
          <a:lstStyle/>
          <a:p>
            <a:pPr algn="just" eaLnBrk="1" hangingPunct="1"/>
            <a:r>
              <a:rPr lang="en-US" sz="2400"/>
              <a:t>Application: </a:t>
            </a:r>
            <a:r>
              <a:rPr lang="en-US" sz="2400">
                <a:solidFill>
                  <a:schemeClr val="accent2"/>
                </a:solidFill>
              </a:rPr>
              <a:t>target detection</a:t>
            </a:r>
            <a:r>
              <a:rPr lang="en-US" sz="2400"/>
              <a:t>, </a:t>
            </a:r>
            <a:r>
              <a:rPr lang="en-US" sz="2400">
                <a:solidFill>
                  <a:schemeClr val="accent2"/>
                </a:solidFill>
              </a:rPr>
              <a:t>robot vision</a:t>
            </a:r>
            <a:r>
              <a:rPr lang="en-US" sz="2400"/>
              <a:t>, </a:t>
            </a:r>
            <a:r>
              <a:rPr lang="en-US" sz="2400">
                <a:solidFill>
                  <a:schemeClr val="accent2"/>
                </a:solidFill>
              </a:rPr>
              <a:t>video coding</a:t>
            </a:r>
            <a:r>
              <a:rPr lang="en-US" sz="2400"/>
              <a:t>. </a:t>
            </a:r>
          </a:p>
        </p:txBody>
      </p:sp>
      <p:sp>
        <p:nvSpPr>
          <p:cNvPr id="3" name="Title 1"/>
          <p:cNvSpPr>
            <a:spLocks noGrp="1"/>
          </p:cNvSpPr>
          <p:nvPr>
            <p:ph type="title"/>
          </p:nvPr>
        </p:nvSpPr>
        <p:spPr>
          <a:xfrm>
            <a:off x="1676400" y="304800"/>
            <a:ext cx="8839200" cy="914400"/>
          </a:xfrm>
        </p:spPr>
        <p:txBody>
          <a:bodyPr rtlCol="0">
            <a:normAutofit/>
          </a:bodyPr>
          <a:lstStyle/>
          <a:p>
            <a:pPr>
              <a:defRPr/>
            </a:pPr>
            <a:r>
              <a:rPr lang="en-US" sz="6000" dirty="0">
                <a:solidFill>
                  <a:schemeClr val="accent2"/>
                </a:solidFill>
                <a:effectLst>
                  <a:outerShdw blurRad="38100" dist="38100" dir="2700000" algn="tl">
                    <a:srgbClr val="000000">
                      <a:alpha val="43137"/>
                    </a:srgbClr>
                  </a:outerShdw>
                </a:effectLst>
                <a:cs typeface="Arial" charset="0"/>
              </a:rPr>
              <a:t>Correlation based TM</a:t>
            </a:r>
          </a:p>
        </p:txBody>
      </p:sp>
      <p:sp>
        <p:nvSpPr>
          <p:cNvPr id="4" name="Rectangle 3"/>
          <p:cNvSpPr/>
          <p:nvPr/>
        </p:nvSpPr>
        <p:spPr>
          <a:xfrm>
            <a:off x="2438400" y="2478088"/>
            <a:ext cx="19812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2819400" y="3163888"/>
            <a:ext cx="381000" cy="38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5943600" y="2478088"/>
            <a:ext cx="19812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6858000" y="3163888"/>
            <a:ext cx="381000" cy="38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704" name="TextBox 7"/>
          <p:cNvSpPr txBox="1">
            <a:spLocks noChangeArrowheads="1"/>
          </p:cNvSpPr>
          <p:nvPr/>
        </p:nvSpPr>
        <p:spPr bwMode="auto">
          <a:xfrm>
            <a:off x="2590800" y="2032000"/>
            <a:ext cx="1828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t>Frame at time </a:t>
            </a:r>
            <a:r>
              <a:rPr lang="en-US" i="1"/>
              <a:t>t</a:t>
            </a:r>
          </a:p>
        </p:txBody>
      </p:sp>
      <p:sp>
        <p:nvSpPr>
          <p:cNvPr id="29705" name="TextBox 8"/>
          <p:cNvSpPr txBox="1">
            <a:spLocks noChangeArrowheads="1"/>
          </p:cNvSpPr>
          <p:nvPr/>
        </p:nvSpPr>
        <p:spPr bwMode="auto">
          <a:xfrm>
            <a:off x="5943600" y="2020888"/>
            <a:ext cx="1981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t>Frame at time </a:t>
            </a:r>
            <a:r>
              <a:rPr lang="en-US" i="1"/>
              <a:t>t</a:t>
            </a:r>
            <a:r>
              <a:rPr lang="en-US"/>
              <a:t>-1</a:t>
            </a:r>
            <a:endParaRPr lang="en-US" i="1"/>
          </a:p>
        </p:txBody>
      </p:sp>
      <p:pic>
        <p:nvPicPr>
          <p:cNvPr id="297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6164" y="4535488"/>
            <a:ext cx="12144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Arrow Connector 11"/>
          <p:cNvCxnSpPr>
            <a:endCxn id="5" idx="4"/>
          </p:cNvCxnSpPr>
          <p:nvPr/>
        </p:nvCxnSpPr>
        <p:spPr>
          <a:xfrm rot="16200000" flipV="1">
            <a:off x="2609850" y="3944938"/>
            <a:ext cx="990600" cy="1905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708" name="TextBox 12"/>
          <p:cNvSpPr txBox="1">
            <a:spLocks noChangeArrowheads="1"/>
          </p:cNvSpPr>
          <p:nvPr/>
        </p:nvSpPr>
        <p:spPr bwMode="auto">
          <a:xfrm>
            <a:off x="2286000" y="4535488"/>
            <a:ext cx="1828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t>Pixel value:</a:t>
            </a:r>
            <a:endParaRPr lang="en-US" i="1"/>
          </a:p>
        </p:txBody>
      </p:sp>
      <p:sp>
        <p:nvSpPr>
          <p:cNvPr id="29709" name="TextBox 13"/>
          <p:cNvSpPr txBox="1">
            <a:spLocks noChangeArrowheads="1"/>
          </p:cNvSpPr>
          <p:nvPr/>
        </p:nvSpPr>
        <p:spPr bwMode="auto">
          <a:xfrm>
            <a:off x="5715000" y="4535488"/>
            <a:ext cx="1828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t>Pixel value:</a:t>
            </a:r>
            <a:endParaRPr lang="en-US" i="1"/>
          </a:p>
        </p:txBody>
      </p:sp>
      <p:pic>
        <p:nvPicPr>
          <p:cNvPr id="297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9925" y="4621214"/>
            <a:ext cx="2554288"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Arrow Connector 15"/>
          <p:cNvCxnSpPr/>
          <p:nvPr/>
        </p:nvCxnSpPr>
        <p:spPr>
          <a:xfrm rot="16200000" flipV="1">
            <a:off x="6724650" y="3944938"/>
            <a:ext cx="990600" cy="1905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159644"/>
      </p:ext>
    </p:extLst>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76400" y="304800"/>
            <a:ext cx="8839200" cy="914400"/>
          </a:xfrm>
        </p:spPr>
        <p:txBody>
          <a:bodyPr rtlCol="0">
            <a:noAutofit/>
          </a:bodyPr>
          <a:lstStyle/>
          <a:p>
            <a:pPr>
              <a:defRPr/>
            </a:pPr>
            <a:r>
              <a:rPr lang="en-US" sz="4000" dirty="0">
                <a:solidFill>
                  <a:schemeClr val="accent2"/>
                </a:solidFill>
                <a:effectLst>
                  <a:outerShdw blurRad="38100" dist="38100" dir="2700000" algn="tl">
                    <a:srgbClr val="000000">
                      <a:alpha val="43137"/>
                    </a:srgbClr>
                  </a:outerShdw>
                </a:effectLst>
                <a:cs typeface="Arial" charset="0"/>
              </a:rPr>
              <a:t>Computation Considerations in Correlation Based TM (3)</a:t>
            </a:r>
          </a:p>
        </p:txBody>
      </p:sp>
      <p:sp>
        <p:nvSpPr>
          <p:cNvPr id="56323" name="Rectangle 2"/>
          <p:cNvSpPr>
            <a:spLocks noGrp="1" noChangeArrowheads="1"/>
          </p:cNvSpPr>
          <p:nvPr>
            <p:ph type="body" sz="half" idx="1"/>
          </p:nvPr>
        </p:nvSpPr>
        <p:spPr>
          <a:xfrm>
            <a:off x="1981201" y="1752600"/>
            <a:ext cx="8207375" cy="1066800"/>
          </a:xfrm>
        </p:spPr>
        <p:txBody>
          <a:bodyPr/>
          <a:lstStyle/>
          <a:p>
            <a:pPr algn="just" eaLnBrk="1" hangingPunct="1">
              <a:lnSpc>
                <a:spcPct val="90000"/>
              </a:lnSpc>
            </a:pPr>
            <a:r>
              <a:rPr lang="en-US"/>
              <a:t>2D Logarithmic search</a:t>
            </a:r>
          </a:p>
          <a:p>
            <a:pPr lvl="1" algn="just" eaLnBrk="1" hangingPunct="1">
              <a:lnSpc>
                <a:spcPct val="90000"/>
              </a:lnSpc>
            </a:pPr>
            <a:r>
              <a:rPr lang="en-US">
                <a:solidFill>
                  <a:srgbClr val="0000FF"/>
                </a:solidFill>
              </a:rPr>
              <a:t>Maximum found at </a:t>
            </a:r>
            <a:r>
              <a:rPr lang="en-US">
                <a:solidFill>
                  <a:srgbClr val="002060"/>
                </a:solidFill>
              </a:rPr>
              <a:t>blue</a:t>
            </a:r>
          </a:p>
        </p:txBody>
      </p:sp>
      <p:pic>
        <p:nvPicPr>
          <p:cNvPr id="563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2847976"/>
            <a:ext cx="4324350"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6"/>
          <p:cNvSpPr/>
          <p:nvPr/>
        </p:nvSpPr>
        <p:spPr>
          <a:xfrm>
            <a:off x="6921500" y="3722688"/>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Rectangle 38"/>
          <p:cNvSpPr/>
          <p:nvPr/>
        </p:nvSpPr>
        <p:spPr>
          <a:xfrm>
            <a:off x="5980113" y="3733800"/>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Rectangle 39"/>
          <p:cNvSpPr/>
          <p:nvPr/>
        </p:nvSpPr>
        <p:spPr>
          <a:xfrm>
            <a:off x="5013325" y="3733800"/>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Rectangle 40"/>
          <p:cNvSpPr/>
          <p:nvPr/>
        </p:nvSpPr>
        <p:spPr>
          <a:xfrm>
            <a:off x="6910388" y="4660900"/>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Rectangle 44"/>
          <p:cNvSpPr/>
          <p:nvPr/>
        </p:nvSpPr>
        <p:spPr>
          <a:xfrm>
            <a:off x="5969000" y="4672013"/>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Rectangle 45"/>
          <p:cNvSpPr/>
          <p:nvPr/>
        </p:nvSpPr>
        <p:spPr>
          <a:xfrm>
            <a:off x="5003800" y="4672013"/>
            <a:ext cx="152400" cy="152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Rectangle 46"/>
          <p:cNvSpPr/>
          <p:nvPr/>
        </p:nvSpPr>
        <p:spPr>
          <a:xfrm>
            <a:off x="6897688" y="5627688"/>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 name="Rectangle 47"/>
          <p:cNvSpPr/>
          <p:nvPr/>
        </p:nvSpPr>
        <p:spPr>
          <a:xfrm>
            <a:off x="5956300" y="5638800"/>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9" name="Rectangle 48"/>
          <p:cNvSpPr/>
          <p:nvPr/>
        </p:nvSpPr>
        <p:spPr>
          <a:xfrm>
            <a:off x="4989513" y="5638800"/>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5486400" y="4203700"/>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p:cNvSpPr/>
          <p:nvPr/>
        </p:nvSpPr>
        <p:spPr>
          <a:xfrm>
            <a:off x="5000625" y="4227513"/>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4535488" y="4214813"/>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5499100" y="5145088"/>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5013325" y="5168900"/>
            <a:ext cx="152400" cy="152400"/>
          </a:xfrm>
          <a:prstGeom prst="ellipse">
            <a:avLst/>
          </a:prstGeom>
          <a:solidFill>
            <a:srgbClr val="2E8A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4548188" y="5156200"/>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p:cNvSpPr/>
          <p:nvPr/>
        </p:nvSpPr>
        <p:spPr>
          <a:xfrm>
            <a:off x="5486400" y="4664075"/>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4535488" y="4673600"/>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Diamond 23"/>
          <p:cNvSpPr/>
          <p:nvPr/>
        </p:nvSpPr>
        <p:spPr>
          <a:xfrm>
            <a:off x="4787900" y="4916488"/>
            <a:ext cx="152400" cy="152400"/>
          </a:xfrm>
          <a:prstGeom prst="diamond">
            <a:avLst/>
          </a:prstGeom>
          <a:solidFill>
            <a:srgbClr val="2E8A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Diamond 24"/>
          <p:cNvSpPr/>
          <p:nvPr/>
        </p:nvSpPr>
        <p:spPr>
          <a:xfrm>
            <a:off x="5029200" y="4927600"/>
            <a:ext cx="152400" cy="152400"/>
          </a:xfrm>
          <a:prstGeom prst="diamond">
            <a:avLst/>
          </a:prstGeom>
          <a:solidFill>
            <a:srgbClr val="2E8A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Diamond 25"/>
          <p:cNvSpPr/>
          <p:nvPr/>
        </p:nvSpPr>
        <p:spPr>
          <a:xfrm>
            <a:off x="5256213" y="4927600"/>
            <a:ext cx="152400" cy="152400"/>
          </a:xfrm>
          <a:prstGeom prst="diamond">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Diamond 27"/>
          <p:cNvSpPr/>
          <p:nvPr/>
        </p:nvSpPr>
        <p:spPr>
          <a:xfrm>
            <a:off x="4787900" y="5399088"/>
            <a:ext cx="152400" cy="152400"/>
          </a:xfrm>
          <a:prstGeom prst="diamond">
            <a:avLst/>
          </a:prstGeom>
          <a:solidFill>
            <a:srgbClr val="2E8A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Diamond 28"/>
          <p:cNvSpPr/>
          <p:nvPr/>
        </p:nvSpPr>
        <p:spPr>
          <a:xfrm>
            <a:off x="5029200" y="5410200"/>
            <a:ext cx="152400" cy="152400"/>
          </a:xfrm>
          <a:prstGeom prst="diamond">
            <a:avLst/>
          </a:prstGeom>
          <a:solidFill>
            <a:srgbClr val="2E8A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Diamond 29"/>
          <p:cNvSpPr/>
          <p:nvPr/>
        </p:nvSpPr>
        <p:spPr>
          <a:xfrm>
            <a:off x="5256213" y="5397500"/>
            <a:ext cx="152400" cy="152400"/>
          </a:xfrm>
          <a:prstGeom prst="diamond">
            <a:avLst/>
          </a:prstGeom>
          <a:solidFill>
            <a:srgbClr val="2E8A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Diamond 30"/>
          <p:cNvSpPr/>
          <p:nvPr/>
        </p:nvSpPr>
        <p:spPr>
          <a:xfrm>
            <a:off x="4787900" y="5168900"/>
            <a:ext cx="152400" cy="152400"/>
          </a:xfrm>
          <a:prstGeom prst="diamond">
            <a:avLst/>
          </a:prstGeom>
          <a:solidFill>
            <a:srgbClr val="2E8A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Diamond 31"/>
          <p:cNvSpPr/>
          <p:nvPr/>
        </p:nvSpPr>
        <p:spPr>
          <a:xfrm>
            <a:off x="5268913" y="5165725"/>
            <a:ext cx="152400" cy="152400"/>
          </a:xfrm>
          <a:prstGeom prst="diamond">
            <a:avLst/>
          </a:prstGeom>
          <a:solidFill>
            <a:srgbClr val="2E8A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659888445"/>
      </p:ext>
    </p:extLst>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76400" y="304800"/>
            <a:ext cx="8839200" cy="914400"/>
          </a:xfrm>
        </p:spPr>
        <p:txBody>
          <a:bodyPr rtlCol="0">
            <a:noAutofit/>
          </a:bodyPr>
          <a:lstStyle/>
          <a:p>
            <a:pPr>
              <a:defRPr/>
            </a:pPr>
            <a:r>
              <a:rPr lang="en-US" sz="4000" dirty="0">
                <a:solidFill>
                  <a:schemeClr val="accent2"/>
                </a:solidFill>
                <a:effectLst>
                  <a:outerShdw blurRad="38100" dist="38100" dir="2700000" algn="tl">
                    <a:srgbClr val="000000">
                      <a:alpha val="43137"/>
                    </a:srgbClr>
                  </a:outerShdw>
                </a:effectLst>
                <a:cs typeface="Arial" charset="0"/>
              </a:rPr>
              <a:t>Computation Considerations in Correlation Based TM (3)</a:t>
            </a:r>
          </a:p>
        </p:txBody>
      </p:sp>
      <p:sp>
        <p:nvSpPr>
          <p:cNvPr id="57347" name="Rectangle 2"/>
          <p:cNvSpPr>
            <a:spLocks noGrp="1" noChangeArrowheads="1"/>
          </p:cNvSpPr>
          <p:nvPr>
            <p:ph type="body" sz="half" idx="1"/>
          </p:nvPr>
        </p:nvSpPr>
        <p:spPr>
          <a:xfrm>
            <a:off x="1981201" y="1752600"/>
            <a:ext cx="8207375" cy="1066800"/>
          </a:xfrm>
        </p:spPr>
        <p:txBody>
          <a:bodyPr/>
          <a:lstStyle/>
          <a:p>
            <a:pPr algn="just" eaLnBrk="1" hangingPunct="1">
              <a:lnSpc>
                <a:spcPct val="90000"/>
              </a:lnSpc>
            </a:pPr>
            <a:r>
              <a:rPr lang="en-US"/>
              <a:t>Complexity </a:t>
            </a:r>
            <a:r>
              <a:rPr lang="en-US" i="1"/>
              <a:t>MN</a:t>
            </a:r>
            <a:r>
              <a:rPr lang="en-US"/>
              <a:t>(8</a:t>
            </a:r>
            <a:r>
              <a:rPr lang="en-US" i="1"/>
              <a:t>k</a:t>
            </a:r>
            <a:r>
              <a:rPr lang="en-US"/>
              <a:t>+1)</a:t>
            </a:r>
            <a:endParaRPr lang="en-US" sz="2400">
              <a:solidFill>
                <a:srgbClr val="002060"/>
              </a:solidFill>
            </a:endParaRPr>
          </a:p>
        </p:txBody>
      </p:sp>
      <p:pic>
        <p:nvPicPr>
          <p:cNvPr id="573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2847976"/>
            <a:ext cx="4324350"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6"/>
          <p:cNvSpPr/>
          <p:nvPr/>
        </p:nvSpPr>
        <p:spPr>
          <a:xfrm>
            <a:off x="6921500" y="3722688"/>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Rectangle 38"/>
          <p:cNvSpPr/>
          <p:nvPr/>
        </p:nvSpPr>
        <p:spPr>
          <a:xfrm>
            <a:off x="5980113" y="3733800"/>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Rectangle 39"/>
          <p:cNvSpPr/>
          <p:nvPr/>
        </p:nvSpPr>
        <p:spPr>
          <a:xfrm>
            <a:off x="5013325" y="3733800"/>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Rectangle 40"/>
          <p:cNvSpPr/>
          <p:nvPr/>
        </p:nvSpPr>
        <p:spPr>
          <a:xfrm>
            <a:off x="6910388" y="4660900"/>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Rectangle 44"/>
          <p:cNvSpPr/>
          <p:nvPr/>
        </p:nvSpPr>
        <p:spPr>
          <a:xfrm>
            <a:off x="5969000" y="4672013"/>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Rectangle 45"/>
          <p:cNvSpPr/>
          <p:nvPr/>
        </p:nvSpPr>
        <p:spPr>
          <a:xfrm>
            <a:off x="5003800" y="4672013"/>
            <a:ext cx="152400" cy="152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Rectangle 46"/>
          <p:cNvSpPr/>
          <p:nvPr/>
        </p:nvSpPr>
        <p:spPr>
          <a:xfrm>
            <a:off x="6897688" y="5627688"/>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 name="Rectangle 47"/>
          <p:cNvSpPr/>
          <p:nvPr/>
        </p:nvSpPr>
        <p:spPr>
          <a:xfrm>
            <a:off x="5956300" y="5638800"/>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9" name="Rectangle 48"/>
          <p:cNvSpPr/>
          <p:nvPr/>
        </p:nvSpPr>
        <p:spPr>
          <a:xfrm>
            <a:off x="4989513" y="5638800"/>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5486400" y="4203700"/>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p:cNvSpPr/>
          <p:nvPr/>
        </p:nvSpPr>
        <p:spPr>
          <a:xfrm>
            <a:off x="5000625" y="4227513"/>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4535488" y="4214813"/>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5499100" y="5145088"/>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5013325" y="5168900"/>
            <a:ext cx="152400" cy="152400"/>
          </a:xfrm>
          <a:prstGeom prst="ellipse">
            <a:avLst/>
          </a:prstGeom>
          <a:solidFill>
            <a:srgbClr val="2E8A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4548188" y="5156200"/>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p:cNvSpPr/>
          <p:nvPr/>
        </p:nvSpPr>
        <p:spPr>
          <a:xfrm>
            <a:off x="5486400" y="4664075"/>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4535488" y="4673600"/>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Diamond 23"/>
          <p:cNvSpPr/>
          <p:nvPr/>
        </p:nvSpPr>
        <p:spPr>
          <a:xfrm>
            <a:off x="4787900" y="4916488"/>
            <a:ext cx="152400" cy="152400"/>
          </a:xfrm>
          <a:prstGeom prst="diamond">
            <a:avLst/>
          </a:prstGeom>
          <a:solidFill>
            <a:srgbClr val="2E8A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Diamond 24"/>
          <p:cNvSpPr/>
          <p:nvPr/>
        </p:nvSpPr>
        <p:spPr>
          <a:xfrm>
            <a:off x="5029200" y="4927600"/>
            <a:ext cx="152400" cy="152400"/>
          </a:xfrm>
          <a:prstGeom prst="diamond">
            <a:avLst/>
          </a:prstGeom>
          <a:solidFill>
            <a:srgbClr val="2E8A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Diamond 25"/>
          <p:cNvSpPr/>
          <p:nvPr/>
        </p:nvSpPr>
        <p:spPr>
          <a:xfrm>
            <a:off x="5256213" y="4927600"/>
            <a:ext cx="152400" cy="152400"/>
          </a:xfrm>
          <a:prstGeom prst="diamond">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Diamond 27"/>
          <p:cNvSpPr/>
          <p:nvPr/>
        </p:nvSpPr>
        <p:spPr>
          <a:xfrm>
            <a:off x="4787900" y="5399088"/>
            <a:ext cx="152400" cy="152400"/>
          </a:xfrm>
          <a:prstGeom prst="diamond">
            <a:avLst/>
          </a:prstGeom>
          <a:solidFill>
            <a:srgbClr val="2E8A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Diamond 28"/>
          <p:cNvSpPr/>
          <p:nvPr/>
        </p:nvSpPr>
        <p:spPr>
          <a:xfrm>
            <a:off x="5029200" y="5410200"/>
            <a:ext cx="152400" cy="152400"/>
          </a:xfrm>
          <a:prstGeom prst="diamond">
            <a:avLst/>
          </a:prstGeom>
          <a:solidFill>
            <a:srgbClr val="2E8A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Diamond 29"/>
          <p:cNvSpPr/>
          <p:nvPr/>
        </p:nvSpPr>
        <p:spPr>
          <a:xfrm>
            <a:off x="5256213" y="5397500"/>
            <a:ext cx="152400" cy="152400"/>
          </a:xfrm>
          <a:prstGeom prst="diamond">
            <a:avLst/>
          </a:prstGeom>
          <a:solidFill>
            <a:srgbClr val="2E8A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Diamond 30"/>
          <p:cNvSpPr/>
          <p:nvPr/>
        </p:nvSpPr>
        <p:spPr>
          <a:xfrm>
            <a:off x="4787900" y="5168900"/>
            <a:ext cx="152400" cy="152400"/>
          </a:xfrm>
          <a:prstGeom prst="diamond">
            <a:avLst/>
          </a:prstGeom>
          <a:solidFill>
            <a:srgbClr val="2E8A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Diamond 31"/>
          <p:cNvSpPr/>
          <p:nvPr/>
        </p:nvSpPr>
        <p:spPr>
          <a:xfrm>
            <a:off x="5268913" y="5165725"/>
            <a:ext cx="152400" cy="152400"/>
          </a:xfrm>
          <a:prstGeom prst="diamond">
            <a:avLst/>
          </a:prstGeom>
          <a:solidFill>
            <a:srgbClr val="2E8A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737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3581401"/>
            <a:ext cx="20891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4032558"/>
      </p:ext>
    </p:extLst>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76400" y="304800"/>
            <a:ext cx="8839200" cy="914400"/>
          </a:xfrm>
        </p:spPr>
        <p:txBody>
          <a:bodyPr rtlCol="0">
            <a:noAutofit/>
          </a:bodyPr>
          <a:lstStyle/>
          <a:p>
            <a:pPr>
              <a:defRPr/>
            </a:pPr>
            <a:r>
              <a:rPr lang="en-US" sz="4000" dirty="0">
                <a:solidFill>
                  <a:schemeClr val="accent2"/>
                </a:solidFill>
                <a:effectLst>
                  <a:outerShdw blurRad="38100" dist="38100" dir="2700000" algn="tl">
                    <a:srgbClr val="000000">
                      <a:alpha val="43137"/>
                    </a:srgbClr>
                  </a:outerShdw>
                </a:effectLst>
                <a:cs typeface="Arial" charset="0"/>
              </a:rPr>
              <a:t>Computation Considerations in Correlation Based TM (4)</a:t>
            </a:r>
          </a:p>
        </p:txBody>
      </p:sp>
      <p:sp>
        <p:nvSpPr>
          <p:cNvPr id="58371" name="Rectangle 2"/>
          <p:cNvSpPr>
            <a:spLocks noGrp="1" noChangeArrowheads="1"/>
          </p:cNvSpPr>
          <p:nvPr>
            <p:ph type="body" sz="half" idx="1"/>
          </p:nvPr>
        </p:nvSpPr>
        <p:spPr>
          <a:xfrm>
            <a:off x="1981201" y="1905000"/>
            <a:ext cx="8207375" cy="609600"/>
          </a:xfrm>
        </p:spPr>
        <p:txBody>
          <a:bodyPr>
            <a:normAutofit fontScale="47500" lnSpcReduction="20000"/>
          </a:bodyPr>
          <a:lstStyle/>
          <a:p>
            <a:pPr algn="just" eaLnBrk="1" hangingPunct="1">
              <a:lnSpc>
                <a:spcPct val="90000"/>
              </a:lnSpc>
            </a:pPr>
            <a:r>
              <a:rPr lang="en-US" sz="2400"/>
              <a:t>Hierarchical Search</a:t>
            </a:r>
          </a:p>
          <a:p>
            <a:pPr lvl="1" algn="just" eaLnBrk="1" hangingPunct="1">
              <a:lnSpc>
                <a:spcPct val="90000"/>
              </a:lnSpc>
            </a:pPr>
            <a:r>
              <a:rPr lang="en-US" sz="2000">
                <a:solidFill>
                  <a:srgbClr val="002060"/>
                </a:solidFill>
              </a:rPr>
              <a:t>Search the reference in the area of size </a:t>
            </a:r>
            <a:r>
              <a:rPr lang="en-US" sz="2000">
                <a:solidFill>
                  <a:srgbClr val="0000FF"/>
                </a:solidFill>
              </a:rPr>
              <a:t>[-</a:t>
            </a:r>
            <a:r>
              <a:rPr lang="en-US" sz="2000" i="1">
                <a:solidFill>
                  <a:srgbClr val="0000FF"/>
                </a:solidFill>
              </a:rPr>
              <a:t>p</a:t>
            </a:r>
            <a:r>
              <a:rPr lang="en-US" sz="2000">
                <a:solidFill>
                  <a:srgbClr val="0000FF"/>
                </a:solidFill>
              </a:rPr>
              <a:t>, </a:t>
            </a:r>
            <a:r>
              <a:rPr lang="en-US" sz="2000" i="1">
                <a:solidFill>
                  <a:srgbClr val="0000FF"/>
                </a:solidFill>
              </a:rPr>
              <a:t>p</a:t>
            </a:r>
            <a:r>
              <a:rPr lang="en-US" sz="2000">
                <a:solidFill>
                  <a:srgbClr val="0000FF"/>
                </a:solidFill>
              </a:rPr>
              <a:t>] X</a:t>
            </a:r>
            <a:r>
              <a:rPr lang="en-US">
                <a:solidFill>
                  <a:srgbClr val="0000FF"/>
                </a:solidFill>
              </a:rPr>
              <a:t> </a:t>
            </a:r>
            <a:r>
              <a:rPr lang="en-US" sz="2000">
                <a:solidFill>
                  <a:srgbClr val="0000FF"/>
                </a:solidFill>
              </a:rPr>
              <a:t>[-</a:t>
            </a:r>
            <a:r>
              <a:rPr lang="en-US" sz="2000" i="1">
                <a:solidFill>
                  <a:srgbClr val="0000FF"/>
                </a:solidFill>
              </a:rPr>
              <a:t>p</a:t>
            </a:r>
            <a:r>
              <a:rPr lang="en-US" sz="2000">
                <a:solidFill>
                  <a:srgbClr val="0000FF"/>
                </a:solidFill>
              </a:rPr>
              <a:t>, </a:t>
            </a:r>
            <a:r>
              <a:rPr lang="en-US" sz="2000" i="1">
                <a:solidFill>
                  <a:srgbClr val="0000FF"/>
                </a:solidFill>
              </a:rPr>
              <a:t>p</a:t>
            </a:r>
            <a:r>
              <a:rPr lang="en-US" sz="2000">
                <a:solidFill>
                  <a:srgbClr val="0000FF"/>
                </a:solidFill>
              </a:rPr>
              <a:t>] centered at (</a:t>
            </a:r>
            <a:r>
              <a:rPr lang="en-US" sz="2000" i="1">
                <a:solidFill>
                  <a:srgbClr val="0000FF"/>
                </a:solidFill>
              </a:rPr>
              <a:t>x</a:t>
            </a:r>
            <a:r>
              <a:rPr lang="en-US" sz="2000">
                <a:solidFill>
                  <a:srgbClr val="0000FF"/>
                </a:solidFill>
              </a:rPr>
              <a:t>, </a:t>
            </a:r>
            <a:r>
              <a:rPr lang="en-US" sz="2000" i="1">
                <a:solidFill>
                  <a:srgbClr val="0000FF"/>
                </a:solidFill>
              </a:rPr>
              <a:t>y</a:t>
            </a:r>
            <a:r>
              <a:rPr lang="en-US" sz="2000">
                <a:solidFill>
                  <a:srgbClr val="0000FF"/>
                </a:solidFill>
              </a:rPr>
              <a:t>)</a:t>
            </a:r>
          </a:p>
          <a:p>
            <a:pPr lvl="1" algn="just" eaLnBrk="1" hangingPunct="1">
              <a:lnSpc>
                <a:spcPct val="90000"/>
              </a:lnSpc>
            </a:pPr>
            <a:r>
              <a:rPr lang="en-US" sz="2000">
                <a:solidFill>
                  <a:srgbClr val="002060"/>
                </a:solidFill>
              </a:rPr>
              <a:t>Let, </a:t>
            </a:r>
            <a:r>
              <a:rPr lang="en-US" sz="2000">
                <a:solidFill>
                  <a:srgbClr val="0000FF"/>
                </a:solidFill>
              </a:rPr>
              <a:t>reference be of size 16X16</a:t>
            </a:r>
          </a:p>
        </p:txBody>
      </p:sp>
      <p:pic>
        <p:nvPicPr>
          <p:cNvPr id="5837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5314951"/>
            <a:ext cx="10096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1" y="3714750"/>
            <a:ext cx="244792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4" name="TextBox 41"/>
          <p:cNvSpPr txBox="1">
            <a:spLocks noChangeArrowheads="1"/>
          </p:cNvSpPr>
          <p:nvPr/>
        </p:nvSpPr>
        <p:spPr bwMode="auto">
          <a:xfrm>
            <a:off x="3276600" y="6153150"/>
            <a:ext cx="1752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000" b="1" i="1">
                <a:solidFill>
                  <a:srgbClr val="C00000"/>
                </a:solidFill>
              </a:rPr>
              <a:t>reference</a:t>
            </a:r>
          </a:p>
        </p:txBody>
      </p:sp>
      <p:sp>
        <p:nvSpPr>
          <p:cNvPr id="58375" name="TextBox 42"/>
          <p:cNvSpPr txBox="1">
            <a:spLocks noChangeArrowheads="1"/>
          </p:cNvSpPr>
          <p:nvPr/>
        </p:nvSpPr>
        <p:spPr bwMode="auto">
          <a:xfrm>
            <a:off x="6096000" y="6153150"/>
            <a:ext cx="1752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000" b="1" i="1">
                <a:solidFill>
                  <a:srgbClr val="C00000"/>
                </a:solidFill>
              </a:rPr>
              <a:t>test</a:t>
            </a:r>
          </a:p>
        </p:txBody>
      </p:sp>
    </p:spTree>
    <p:extLst>
      <p:ext uri="{BB962C8B-B14F-4D97-AF65-F5344CB8AC3E}">
        <p14:creationId xmlns:p14="http://schemas.microsoft.com/office/powerpoint/2010/main" val="2385792132"/>
      </p:ext>
    </p:extLst>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76400" y="304800"/>
            <a:ext cx="8839200" cy="914400"/>
          </a:xfrm>
        </p:spPr>
        <p:txBody>
          <a:bodyPr rtlCol="0">
            <a:noAutofit/>
          </a:bodyPr>
          <a:lstStyle/>
          <a:p>
            <a:pPr>
              <a:defRPr/>
            </a:pPr>
            <a:r>
              <a:rPr lang="en-US" sz="4000" dirty="0">
                <a:solidFill>
                  <a:schemeClr val="accent2"/>
                </a:solidFill>
                <a:effectLst>
                  <a:outerShdw blurRad="38100" dist="38100" dir="2700000" algn="tl">
                    <a:srgbClr val="000000">
                      <a:alpha val="43137"/>
                    </a:srgbClr>
                  </a:outerShdw>
                </a:effectLst>
                <a:cs typeface="Arial" charset="0"/>
              </a:rPr>
              <a:t>Computation Considerations in Correlation Based TM (4)</a:t>
            </a:r>
          </a:p>
        </p:txBody>
      </p:sp>
      <p:sp>
        <p:nvSpPr>
          <p:cNvPr id="59395" name="Rectangle 2"/>
          <p:cNvSpPr>
            <a:spLocks noGrp="1" noChangeArrowheads="1"/>
          </p:cNvSpPr>
          <p:nvPr>
            <p:ph type="body" sz="half" idx="1"/>
          </p:nvPr>
        </p:nvSpPr>
        <p:spPr>
          <a:xfrm>
            <a:off x="1981201" y="1905000"/>
            <a:ext cx="8207375" cy="609600"/>
          </a:xfrm>
        </p:spPr>
        <p:txBody>
          <a:bodyPr/>
          <a:lstStyle/>
          <a:p>
            <a:pPr algn="just" eaLnBrk="1" hangingPunct="1">
              <a:lnSpc>
                <a:spcPct val="90000"/>
              </a:lnSpc>
            </a:pPr>
            <a:r>
              <a:rPr lang="en-US"/>
              <a:t>Hierarchical Search</a:t>
            </a:r>
            <a:endParaRPr lang="en-US" sz="2400">
              <a:solidFill>
                <a:srgbClr val="002060"/>
              </a:solidFill>
            </a:endParaRPr>
          </a:p>
        </p:txBody>
      </p:sp>
      <p:pic>
        <p:nvPicPr>
          <p:cNvPr id="5939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4038601"/>
            <a:ext cx="10096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51" y="3124200"/>
            <a:ext cx="244792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8" name="TextBox 10"/>
          <p:cNvSpPr txBox="1">
            <a:spLocks noChangeArrowheads="1"/>
          </p:cNvSpPr>
          <p:nvPr/>
        </p:nvSpPr>
        <p:spPr bwMode="auto">
          <a:xfrm>
            <a:off x="2667000" y="5715000"/>
            <a:ext cx="1752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000" b="1" i="1">
                <a:solidFill>
                  <a:srgbClr val="0000FF"/>
                </a:solidFill>
              </a:rPr>
              <a:t>Level 0</a:t>
            </a:r>
          </a:p>
        </p:txBody>
      </p:sp>
      <p:pic>
        <p:nvPicPr>
          <p:cNvPr id="5939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4051301"/>
            <a:ext cx="9525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2800" y="3057526"/>
            <a:ext cx="243840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01" name="TextBox 13"/>
          <p:cNvSpPr txBox="1">
            <a:spLocks noChangeArrowheads="1"/>
          </p:cNvSpPr>
          <p:nvPr/>
        </p:nvSpPr>
        <p:spPr bwMode="auto">
          <a:xfrm>
            <a:off x="6858000" y="5715001"/>
            <a:ext cx="2362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000" b="1" i="1">
                <a:solidFill>
                  <a:srgbClr val="0000FF"/>
                </a:solidFill>
              </a:rPr>
              <a:t>Low pass Filter of Level 0</a:t>
            </a:r>
          </a:p>
        </p:txBody>
      </p:sp>
      <p:sp>
        <p:nvSpPr>
          <p:cNvPr id="59402" name="TextBox 17"/>
          <p:cNvSpPr txBox="1">
            <a:spLocks noChangeArrowheads="1"/>
          </p:cNvSpPr>
          <p:nvPr/>
        </p:nvSpPr>
        <p:spPr bwMode="auto">
          <a:xfrm>
            <a:off x="1563688" y="6097589"/>
            <a:ext cx="4191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000" b="1" i="1">
                <a:solidFill>
                  <a:srgbClr val="C00000"/>
                </a:solidFill>
              </a:rPr>
              <a:t>Original reference and test image</a:t>
            </a:r>
          </a:p>
        </p:txBody>
      </p:sp>
    </p:spTree>
    <p:extLst>
      <p:ext uri="{BB962C8B-B14F-4D97-AF65-F5344CB8AC3E}">
        <p14:creationId xmlns:p14="http://schemas.microsoft.com/office/powerpoint/2010/main" val="4088240331"/>
      </p:ext>
    </p:extLst>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76400" y="304800"/>
            <a:ext cx="8839200" cy="914400"/>
          </a:xfrm>
        </p:spPr>
        <p:txBody>
          <a:bodyPr rtlCol="0">
            <a:noAutofit/>
          </a:bodyPr>
          <a:lstStyle/>
          <a:p>
            <a:pPr>
              <a:defRPr/>
            </a:pPr>
            <a:r>
              <a:rPr lang="en-US" sz="4000" dirty="0">
                <a:solidFill>
                  <a:schemeClr val="accent2"/>
                </a:solidFill>
                <a:effectLst>
                  <a:outerShdw blurRad="38100" dist="38100" dir="2700000" algn="tl">
                    <a:srgbClr val="000000">
                      <a:alpha val="43137"/>
                    </a:srgbClr>
                  </a:outerShdw>
                </a:effectLst>
                <a:cs typeface="Arial" charset="0"/>
              </a:rPr>
              <a:t>Computation Considerations in Correlation Based TM (4)</a:t>
            </a:r>
          </a:p>
        </p:txBody>
      </p:sp>
      <p:sp>
        <p:nvSpPr>
          <p:cNvPr id="60419" name="Rectangle 2"/>
          <p:cNvSpPr>
            <a:spLocks noGrp="1" noChangeArrowheads="1"/>
          </p:cNvSpPr>
          <p:nvPr>
            <p:ph type="body" sz="half" idx="1"/>
          </p:nvPr>
        </p:nvSpPr>
        <p:spPr>
          <a:xfrm>
            <a:off x="1981201" y="1905000"/>
            <a:ext cx="8207375" cy="609600"/>
          </a:xfrm>
        </p:spPr>
        <p:txBody>
          <a:bodyPr/>
          <a:lstStyle/>
          <a:p>
            <a:pPr algn="just" eaLnBrk="1" hangingPunct="1">
              <a:lnSpc>
                <a:spcPct val="90000"/>
              </a:lnSpc>
            </a:pPr>
            <a:r>
              <a:rPr lang="en-US"/>
              <a:t>Hierarchical Search</a:t>
            </a:r>
            <a:endParaRPr lang="en-US" sz="2400">
              <a:solidFill>
                <a:srgbClr val="002060"/>
              </a:solidFill>
            </a:endParaRPr>
          </a:p>
        </p:txBody>
      </p:sp>
      <p:pic>
        <p:nvPicPr>
          <p:cNvPr id="6042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150" y="4038601"/>
            <a:ext cx="10096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1601" y="3124200"/>
            <a:ext cx="244792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2" name="TextBox 10"/>
          <p:cNvSpPr txBox="1">
            <a:spLocks noChangeArrowheads="1"/>
          </p:cNvSpPr>
          <p:nvPr/>
        </p:nvSpPr>
        <p:spPr bwMode="auto">
          <a:xfrm>
            <a:off x="2362200" y="5772150"/>
            <a:ext cx="1752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000" b="1" i="1">
                <a:solidFill>
                  <a:srgbClr val="0000FF"/>
                </a:solidFill>
              </a:rPr>
              <a:t>Level 0</a:t>
            </a:r>
          </a:p>
        </p:txBody>
      </p:sp>
      <p:pic>
        <p:nvPicPr>
          <p:cNvPr id="6042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4051301"/>
            <a:ext cx="9525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0" y="3057526"/>
            <a:ext cx="243840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5" name="TextBox 13"/>
          <p:cNvSpPr txBox="1">
            <a:spLocks noChangeArrowheads="1"/>
          </p:cNvSpPr>
          <p:nvPr/>
        </p:nvSpPr>
        <p:spPr bwMode="auto">
          <a:xfrm>
            <a:off x="5867400" y="5715001"/>
            <a:ext cx="2362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000" b="1" i="1">
                <a:solidFill>
                  <a:srgbClr val="0000FF"/>
                </a:solidFill>
              </a:rPr>
              <a:t>Low pass Filter of Level 0</a:t>
            </a:r>
          </a:p>
        </p:txBody>
      </p:sp>
      <p:pic>
        <p:nvPicPr>
          <p:cNvPr id="6042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10626" y="4057651"/>
            <a:ext cx="5048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7"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44026" y="3676650"/>
            <a:ext cx="12477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8" name="TextBox 16"/>
          <p:cNvSpPr txBox="1">
            <a:spLocks noChangeArrowheads="1"/>
          </p:cNvSpPr>
          <p:nvPr/>
        </p:nvSpPr>
        <p:spPr bwMode="auto">
          <a:xfrm>
            <a:off x="8839200" y="5486401"/>
            <a:ext cx="1828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000" b="1" i="1">
                <a:solidFill>
                  <a:srgbClr val="0000FF"/>
                </a:solidFill>
              </a:rPr>
              <a:t>Sub-sampled by 2</a:t>
            </a:r>
          </a:p>
        </p:txBody>
      </p:sp>
      <p:sp>
        <p:nvSpPr>
          <p:cNvPr id="60429" name="TextBox 12"/>
          <p:cNvSpPr txBox="1">
            <a:spLocks noChangeArrowheads="1"/>
          </p:cNvSpPr>
          <p:nvPr/>
        </p:nvSpPr>
        <p:spPr bwMode="auto">
          <a:xfrm>
            <a:off x="8915400" y="6248400"/>
            <a:ext cx="1752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000" b="1" i="1">
                <a:solidFill>
                  <a:srgbClr val="C00000"/>
                </a:solidFill>
              </a:rPr>
              <a:t>Level 1</a:t>
            </a:r>
          </a:p>
        </p:txBody>
      </p:sp>
    </p:spTree>
    <p:extLst>
      <p:ext uri="{BB962C8B-B14F-4D97-AF65-F5344CB8AC3E}">
        <p14:creationId xmlns:p14="http://schemas.microsoft.com/office/powerpoint/2010/main" val="305686477"/>
      </p:ext>
    </p:extLst>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76400" y="304800"/>
            <a:ext cx="8839200" cy="914400"/>
          </a:xfrm>
        </p:spPr>
        <p:txBody>
          <a:bodyPr rtlCol="0">
            <a:noAutofit/>
          </a:bodyPr>
          <a:lstStyle/>
          <a:p>
            <a:pPr>
              <a:defRPr/>
            </a:pPr>
            <a:r>
              <a:rPr lang="en-US" sz="4000" dirty="0">
                <a:solidFill>
                  <a:schemeClr val="accent2"/>
                </a:solidFill>
                <a:effectLst>
                  <a:outerShdw blurRad="38100" dist="38100" dir="2700000" algn="tl">
                    <a:srgbClr val="000000">
                      <a:alpha val="43137"/>
                    </a:srgbClr>
                  </a:outerShdw>
                </a:effectLst>
                <a:cs typeface="Arial" charset="0"/>
              </a:rPr>
              <a:t>Computation Considerations in Correlation Based TM (4)</a:t>
            </a:r>
          </a:p>
        </p:txBody>
      </p:sp>
      <p:sp>
        <p:nvSpPr>
          <p:cNvPr id="61443" name="Rectangle 2"/>
          <p:cNvSpPr>
            <a:spLocks noGrp="1" noChangeArrowheads="1"/>
          </p:cNvSpPr>
          <p:nvPr>
            <p:ph type="body" sz="half" idx="1"/>
          </p:nvPr>
        </p:nvSpPr>
        <p:spPr>
          <a:xfrm>
            <a:off x="1981201" y="1905000"/>
            <a:ext cx="8207375" cy="609600"/>
          </a:xfrm>
        </p:spPr>
        <p:txBody>
          <a:bodyPr/>
          <a:lstStyle/>
          <a:p>
            <a:pPr algn="just" eaLnBrk="1" hangingPunct="1">
              <a:lnSpc>
                <a:spcPct val="90000"/>
              </a:lnSpc>
            </a:pPr>
            <a:r>
              <a:rPr lang="en-US"/>
              <a:t>Hierarchical Search</a:t>
            </a:r>
            <a:endParaRPr lang="en-US" sz="2400">
              <a:solidFill>
                <a:srgbClr val="002060"/>
              </a:solidFill>
            </a:endParaRPr>
          </a:p>
        </p:txBody>
      </p:sp>
      <p:pic>
        <p:nvPicPr>
          <p:cNvPr id="6144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3401" y="3962401"/>
            <a:ext cx="2571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4400" y="3733800"/>
            <a:ext cx="6286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1" y="3733801"/>
            <a:ext cx="5048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1" y="3352800"/>
            <a:ext cx="12477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8" name="TextBox 10"/>
          <p:cNvSpPr txBox="1">
            <a:spLocks noChangeArrowheads="1"/>
          </p:cNvSpPr>
          <p:nvPr/>
        </p:nvSpPr>
        <p:spPr bwMode="auto">
          <a:xfrm>
            <a:off x="7848600" y="4854576"/>
            <a:ext cx="1828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000" b="1" i="1">
                <a:solidFill>
                  <a:srgbClr val="C00000"/>
                </a:solidFill>
              </a:rPr>
              <a:t>Sub-sampled by 2</a:t>
            </a:r>
          </a:p>
        </p:txBody>
      </p:sp>
      <p:sp>
        <p:nvSpPr>
          <p:cNvPr id="61449" name="TextBox 12"/>
          <p:cNvSpPr txBox="1">
            <a:spLocks noChangeArrowheads="1"/>
          </p:cNvSpPr>
          <p:nvPr/>
        </p:nvSpPr>
        <p:spPr bwMode="auto">
          <a:xfrm>
            <a:off x="2895600" y="4876800"/>
            <a:ext cx="1752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000" b="1" i="1">
                <a:solidFill>
                  <a:srgbClr val="C00000"/>
                </a:solidFill>
              </a:rPr>
              <a:t>Level 1</a:t>
            </a:r>
          </a:p>
        </p:txBody>
      </p:sp>
      <p:pic>
        <p:nvPicPr>
          <p:cNvPr id="6145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57776" y="3667126"/>
            <a:ext cx="5048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51"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67376" y="3362326"/>
            <a:ext cx="1266825"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52" name="TextBox 14"/>
          <p:cNvSpPr txBox="1">
            <a:spLocks noChangeArrowheads="1"/>
          </p:cNvSpPr>
          <p:nvPr/>
        </p:nvSpPr>
        <p:spPr bwMode="auto">
          <a:xfrm>
            <a:off x="4953000" y="4876801"/>
            <a:ext cx="2362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000" b="1" i="1">
                <a:solidFill>
                  <a:srgbClr val="C00000"/>
                </a:solidFill>
              </a:rPr>
              <a:t>Low pass Filter of Level 1</a:t>
            </a:r>
          </a:p>
        </p:txBody>
      </p:sp>
      <p:sp>
        <p:nvSpPr>
          <p:cNvPr id="61453" name="TextBox 15"/>
          <p:cNvSpPr txBox="1">
            <a:spLocks noChangeArrowheads="1"/>
          </p:cNvSpPr>
          <p:nvPr/>
        </p:nvSpPr>
        <p:spPr bwMode="auto">
          <a:xfrm>
            <a:off x="7924800" y="5772150"/>
            <a:ext cx="1752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000" b="1" i="1">
                <a:solidFill>
                  <a:srgbClr val="0000FF"/>
                </a:solidFill>
              </a:rPr>
              <a:t>Level 2</a:t>
            </a:r>
          </a:p>
        </p:txBody>
      </p:sp>
    </p:spTree>
    <p:extLst>
      <p:ext uri="{BB962C8B-B14F-4D97-AF65-F5344CB8AC3E}">
        <p14:creationId xmlns:p14="http://schemas.microsoft.com/office/powerpoint/2010/main" val="2207452192"/>
      </p:ext>
    </p:extLst>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76400" y="304800"/>
            <a:ext cx="8839200" cy="914400"/>
          </a:xfrm>
        </p:spPr>
        <p:txBody>
          <a:bodyPr rtlCol="0">
            <a:noAutofit/>
          </a:bodyPr>
          <a:lstStyle/>
          <a:p>
            <a:pPr>
              <a:defRPr/>
            </a:pPr>
            <a:r>
              <a:rPr lang="en-US" sz="4000" dirty="0">
                <a:solidFill>
                  <a:schemeClr val="accent2"/>
                </a:solidFill>
                <a:effectLst>
                  <a:outerShdw blurRad="38100" dist="38100" dir="2700000" algn="tl">
                    <a:srgbClr val="000000">
                      <a:alpha val="43137"/>
                    </a:srgbClr>
                  </a:outerShdw>
                </a:effectLst>
                <a:cs typeface="Arial" charset="0"/>
              </a:rPr>
              <a:t>Computation Considerations in Correlation Based TM (4)</a:t>
            </a:r>
          </a:p>
        </p:txBody>
      </p:sp>
      <p:sp>
        <p:nvSpPr>
          <p:cNvPr id="62467" name="Rectangle 2"/>
          <p:cNvSpPr>
            <a:spLocks noGrp="1" noChangeArrowheads="1"/>
          </p:cNvSpPr>
          <p:nvPr>
            <p:ph type="body" sz="half" idx="1"/>
          </p:nvPr>
        </p:nvSpPr>
        <p:spPr>
          <a:xfrm>
            <a:off x="1981201" y="1905000"/>
            <a:ext cx="8207375" cy="609600"/>
          </a:xfrm>
        </p:spPr>
        <p:txBody>
          <a:bodyPr/>
          <a:lstStyle/>
          <a:p>
            <a:pPr algn="just" eaLnBrk="1" hangingPunct="1">
              <a:lnSpc>
                <a:spcPct val="90000"/>
              </a:lnSpc>
            </a:pPr>
            <a:r>
              <a:rPr lang="en-US"/>
              <a:t>Hierarchical Search</a:t>
            </a:r>
            <a:endParaRPr lang="en-US" sz="2400">
              <a:solidFill>
                <a:srgbClr val="002060"/>
              </a:solidFill>
            </a:endParaRPr>
          </a:p>
        </p:txBody>
      </p:sp>
      <p:pic>
        <p:nvPicPr>
          <p:cNvPr id="6246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1" y="4248151"/>
            <a:ext cx="2571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4019550"/>
            <a:ext cx="6286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1" y="4114801"/>
            <a:ext cx="5048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1" y="3733800"/>
            <a:ext cx="12477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2" name="TextBox 12"/>
          <p:cNvSpPr txBox="1">
            <a:spLocks noChangeArrowheads="1"/>
          </p:cNvSpPr>
          <p:nvPr/>
        </p:nvSpPr>
        <p:spPr bwMode="auto">
          <a:xfrm>
            <a:off x="5562600" y="5784850"/>
            <a:ext cx="1752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000" b="1" i="1">
                <a:solidFill>
                  <a:srgbClr val="0000FF"/>
                </a:solidFill>
              </a:rPr>
              <a:t>Level 1</a:t>
            </a:r>
          </a:p>
        </p:txBody>
      </p:sp>
      <p:sp>
        <p:nvSpPr>
          <p:cNvPr id="62473" name="TextBox 15"/>
          <p:cNvSpPr txBox="1">
            <a:spLocks noChangeArrowheads="1"/>
          </p:cNvSpPr>
          <p:nvPr/>
        </p:nvSpPr>
        <p:spPr bwMode="auto">
          <a:xfrm>
            <a:off x="7239000" y="5772150"/>
            <a:ext cx="1752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000" b="1" i="1">
                <a:solidFill>
                  <a:srgbClr val="0000FF"/>
                </a:solidFill>
              </a:rPr>
              <a:t>Level 2</a:t>
            </a:r>
          </a:p>
        </p:txBody>
      </p:sp>
      <p:pic>
        <p:nvPicPr>
          <p:cNvPr id="62474"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0513" y="4038601"/>
            <a:ext cx="10096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5"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0964" y="3124200"/>
            <a:ext cx="244792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6" name="TextBox 17"/>
          <p:cNvSpPr txBox="1">
            <a:spLocks noChangeArrowheads="1"/>
          </p:cNvSpPr>
          <p:nvPr/>
        </p:nvSpPr>
        <p:spPr bwMode="auto">
          <a:xfrm>
            <a:off x="2398713" y="5772150"/>
            <a:ext cx="1752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000" b="1" i="1">
                <a:solidFill>
                  <a:srgbClr val="0000FF"/>
                </a:solidFill>
              </a:rPr>
              <a:t>Level 0</a:t>
            </a:r>
          </a:p>
        </p:txBody>
      </p:sp>
      <p:sp>
        <p:nvSpPr>
          <p:cNvPr id="20" name="Right Arrow 19"/>
          <p:cNvSpPr/>
          <p:nvPr/>
        </p:nvSpPr>
        <p:spPr>
          <a:xfrm>
            <a:off x="8763000" y="3962400"/>
            <a:ext cx="11430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b"/>
          <a:lstStyle/>
          <a:p>
            <a:pPr algn="ctr">
              <a:defRPr/>
            </a:pPr>
            <a:r>
              <a:rPr lang="en-US" sz="3200" dirty="0">
                <a:solidFill>
                  <a:schemeClr val="bg1"/>
                </a:solidFill>
              </a:rPr>
              <a:t>. . . .</a:t>
            </a:r>
          </a:p>
        </p:txBody>
      </p:sp>
    </p:spTree>
    <p:extLst>
      <p:ext uri="{BB962C8B-B14F-4D97-AF65-F5344CB8AC3E}">
        <p14:creationId xmlns:p14="http://schemas.microsoft.com/office/powerpoint/2010/main" val="4191476823"/>
      </p:ext>
    </p:extLst>
  </p:cSld>
  <p:clrMapOvr>
    <a:masterClrMapping/>
  </p:clrMapOvr>
  <p:transition>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76400" y="304800"/>
            <a:ext cx="8839200" cy="914400"/>
          </a:xfrm>
        </p:spPr>
        <p:txBody>
          <a:bodyPr rtlCol="0">
            <a:noAutofit/>
          </a:bodyPr>
          <a:lstStyle/>
          <a:p>
            <a:pPr>
              <a:defRPr/>
            </a:pPr>
            <a:r>
              <a:rPr lang="en-US" sz="4000" dirty="0">
                <a:solidFill>
                  <a:schemeClr val="accent2"/>
                </a:solidFill>
                <a:effectLst>
                  <a:outerShdw blurRad="38100" dist="38100" dir="2700000" algn="tl">
                    <a:srgbClr val="000000">
                      <a:alpha val="43137"/>
                    </a:srgbClr>
                  </a:outerShdw>
                </a:effectLst>
                <a:cs typeface="Arial" charset="0"/>
              </a:rPr>
              <a:t>Computation Considerations in Correlation Based TM (4)</a:t>
            </a:r>
          </a:p>
        </p:txBody>
      </p:sp>
      <p:sp>
        <p:nvSpPr>
          <p:cNvPr id="63491" name="Rectangle 2"/>
          <p:cNvSpPr>
            <a:spLocks noGrp="1" noChangeArrowheads="1"/>
          </p:cNvSpPr>
          <p:nvPr>
            <p:ph type="body" sz="half" idx="1"/>
          </p:nvPr>
        </p:nvSpPr>
        <p:spPr>
          <a:xfrm>
            <a:off x="1981201" y="1905000"/>
            <a:ext cx="8207375" cy="609600"/>
          </a:xfrm>
        </p:spPr>
        <p:txBody>
          <a:bodyPr/>
          <a:lstStyle/>
          <a:p>
            <a:pPr algn="just" eaLnBrk="1" hangingPunct="1">
              <a:lnSpc>
                <a:spcPct val="90000"/>
              </a:lnSpc>
            </a:pPr>
            <a:r>
              <a:rPr lang="en-US"/>
              <a:t>Hierarchical Search</a:t>
            </a:r>
            <a:endParaRPr lang="en-US" sz="2400">
              <a:solidFill>
                <a:srgbClr val="002060"/>
              </a:solidFill>
            </a:endParaRPr>
          </a:p>
        </p:txBody>
      </p:sp>
      <p:pic>
        <p:nvPicPr>
          <p:cNvPr id="6349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1" y="4038600"/>
            <a:ext cx="1323975"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2076" y="3124201"/>
            <a:ext cx="3209925"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6550025" y="3581400"/>
            <a:ext cx="1752600" cy="1828800"/>
          </a:xfrm>
          <a:prstGeom prst="rect">
            <a:avLst/>
          </a:prstGeom>
          <a:solidFill>
            <a:srgbClr val="FFF41D">
              <a:alpha val="61000"/>
            </a:srgb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287106425"/>
      </p:ext>
    </p:extLst>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76400" y="304800"/>
            <a:ext cx="8839200" cy="914400"/>
          </a:xfrm>
        </p:spPr>
        <p:txBody>
          <a:bodyPr rtlCol="0">
            <a:noAutofit/>
          </a:bodyPr>
          <a:lstStyle/>
          <a:p>
            <a:pPr>
              <a:defRPr/>
            </a:pPr>
            <a:r>
              <a:rPr lang="en-US" sz="4000" dirty="0">
                <a:solidFill>
                  <a:schemeClr val="accent2"/>
                </a:solidFill>
                <a:effectLst>
                  <a:outerShdw blurRad="38100" dist="38100" dir="2700000" algn="tl">
                    <a:srgbClr val="000000">
                      <a:alpha val="43137"/>
                    </a:srgbClr>
                  </a:outerShdw>
                </a:effectLst>
                <a:cs typeface="Arial" charset="0"/>
              </a:rPr>
              <a:t>Computation Considerations in Correlation Based TM (4)</a:t>
            </a:r>
          </a:p>
        </p:txBody>
      </p:sp>
      <p:sp>
        <p:nvSpPr>
          <p:cNvPr id="64515" name="Rectangle 2"/>
          <p:cNvSpPr>
            <a:spLocks noGrp="1" noChangeArrowheads="1"/>
          </p:cNvSpPr>
          <p:nvPr>
            <p:ph type="body" sz="half" idx="1"/>
          </p:nvPr>
        </p:nvSpPr>
        <p:spPr>
          <a:xfrm>
            <a:off x="1981201" y="1905000"/>
            <a:ext cx="8207375" cy="609600"/>
          </a:xfrm>
        </p:spPr>
        <p:txBody>
          <a:bodyPr/>
          <a:lstStyle/>
          <a:p>
            <a:pPr algn="just" eaLnBrk="1" hangingPunct="1">
              <a:lnSpc>
                <a:spcPct val="90000"/>
              </a:lnSpc>
            </a:pPr>
            <a:r>
              <a:rPr lang="en-US"/>
              <a:t>Hierarchical Search</a:t>
            </a:r>
            <a:endParaRPr lang="en-US" sz="2400">
              <a:solidFill>
                <a:srgbClr val="002060"/>
              </a:solidFill>
            </a:endParaRPr>
          </a:p>
        </p:txBody>
      </p:sp>
      <p:pic>
        <p:nvPicPr>
          <p:cNvPr id="6451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7826" y="4038600"/>
            <a:ext cx="1323975"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1651" y="3124201"/>
            <a:ext cx="3209925"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4419600" y="3581400"/>
            <a:ext cx="1752600" cy="1828800"/>
          </a:xfrm>
          <a:prstGeom prst="rect">
            <a:avLst/>
          </a:prstGeom>
          <a:solidFill>
            <a:srgbClr val="FFF41D">
              <a:alpha val="61000"/>
            </a:srgb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Rectangle 18"/>
          <p:cNvSpPr/>
          <p:nvPr/>
        </p:nvSpPr>
        <p:spPr>
          <a:xfrm>
            <a:off x="7010400" y="3124200"/>
            <a:ext cx="3200400" cy="320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Rectangle 20"/>
          <p:cNvSpPr/>
          <p:nvPr/>
        </p:nvSpPr>
        <p:spPr>
          <a:xfrm>
            <a:off x="8382000" y="3581400"/>
            <a:ext cx="1752600" cy="1828800"/>
          </a:xfrm>
          <a:prstGeom prst="rect">
            <a:avLst/>
          </a:prstGeom>
          <a:solidFill>
            <a:srgbClr val="FFF41D">
              <a:alpha val="61000"/>
            </a:srgb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521" name="TextBox 21"/>
          <p:cNvSpPr txBox="1">
            <a:spLocks noChangeArrowheads="1"/>
          </p:cNvSpPr>
          <p:nvPr/>
        </p:nvSpPr>
        <p:spPr bwMode="auto">
          <a:xfrm>
            <a:off x="8991600" y="3032125"/>
            <a:ext cx="5730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000" b="1">
                <a:solidFill>
                  <a:srgbClr val="FFF41D"/>
                </a:solidFill>
              </a:rPr>
              <a:t>2</a:t>
            </a:r>
            <a:r>
              <a:rPr lang="en-US" sz="2000" b="1" i="1">
                <a:solidFill>
                  <a:srgbClr val="FFF41D"/>
                </a:solidFill>
              </a:rPr>
              <a:t>p</a:t>
            </a:r>
          </a:p>
        </p:txBody>
      </p:sp>
      <p:cxnSp>
        <p:nvCxnSpPr>
          <p:cNvPr id="24" name="Straight Arrow Connector 23"/>
          <p:cNvCxnSpPr/>
          <p:nvPr/>
        </p:nvCxnSpPr>
        <p:spPr>
          <a:xfrm>
            <a:off x="8382000" y="3429000"/>
            <a:ext cx="1752600" cy="1588"/>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9372601" y="4495801"/>
            <a:ext cx="1828800" cy="3175"/>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4524" name="TextBox 26"/>
          <p:cNvSpPr txBox="1">
            <a:spLocks noChangeArrowheads="1"/>
          </p:cNvSpPr>
          <p:nvPr/>
        </p:nvSpPr>
        <p:spPr bwMode="auto">
          <a:xfrm>
            <a:off x="10171114" y="4324350"/>
            <a:ext cx="5730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000" b="1">
                <a:solidFill>
                  <a:srgbClr val="0000FF"/>
                </a:solidFill>
              </a:rPr>
              <a:t>2</a:t>
            </a:r>
            <a:r>
              <a:rPr lang="en-US" sz="2000" b="1" i="1">
                <a:solidFill>
                  <a:srgbClr val="0000FF"/>
                </a:solidFill>
              </a:rPr>
              <a:t>p</a:t>
            </a:r>
          </a:p>
        </p:txBody>
      </p:sp>
      <p:sp>
        <p:nvSpPr>
          <p:cNvPr id="64525" name="TextBox 27"/>
          <p:cNvSpPr txBox="1">
            <a:spLocks noChangeArrowheads="1"/>
          </p:cNvSpPr>
          <p:nvPr/>
        </p:nvSpPr>
        <p:spPr bwMode="auto">
          <a:xfrm>
            <a:off x="7010400" y="5086350"/>
            <a:ext cx="10302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000" b="1">
                <a:solidFill>
                  <a:srgbClr val="FFF41D"/>
                </a:solidFill>
              </a:rPr>
              <a:t>(</a:t>
            </a:r>
            <a:r>
              <a:rPr lang="en-US" sz="2000" b="1" i="1">
                <a:solidFill>
                  <a:srgbClr val="FFF41D"/>
                </a:solidFill>
              </a:rPr>
              <a:t>x</a:t>
            </a:r>
            <a:r>
              <a:rPr lang="en-US" sz="2000" b="1">
                <a:solidFill>
                  <a:srgbClr val="FFF41D"/>
                </a:solidFill>
              </a:rPr>
              <a:t>, </a:t>
            </a:r>
            <a:r>
              <a:rPr lang="en-US" sz="2000" b="1" i="1">
                <a:solidFill>
                  <a:srgbClr val="FFF41D"/>
                </a:solidFill>
              </a:rPr>
              <a:t>y</a:t>
            </a:r>
            <a:r>
              <a:rPr lang="en-US" sz="2000" b="1">
                <a:solidFill>
                  <a:srgbClr val="FFF41D"/>
                </a:solidFill>
              </a:rPr>
              <a:t>)</a:t>
            </a:r>
            <a:endParaRPr lang="en-US" sz="2000" b="1" i="1">
              <a:solidFill>
                <a:srgbClr val="FFF41D"/>
              </a:solidFill>
            </a:endParaRPr>
          </a:p>
        </p:txBody>
      </p:sp>
      <p:sp>
        <p:nvSpPr>
          <p:cNvPr id="29" name="Oval 28"/>
          <p:cNvSpPr/>
          <p:nvPr/>
        </p:nvSpPr>
        <p:spPr>
          <a:xfrm>
            <a:off x="9169400" y="4432300"/>
            <a:ext cx="152400" cy="152400"/>
          </a:xfrm>
          <a:prstGeom prst="ellipse">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C00000"/>
              </a:solidFill>
            </a:endParaRPr>
          </a:p>
        </p:txBody>
      </p:sp>
      <p:cxnSp>
        <p:nvCxnSpPr>
          <p:cNvPr id="35" name="Straight Arrow Connector 34"/>
          <p:cNvCxnSpPr>
            <a:endCxn id="29" idx="2"/>
          </p:cNvCxnSpPr>
          <p:nvPr/>
        </p:nvCxnSpPr>
        <p:spPr>
          <a:xfrm flipV="1">
            <a:off x="7772400" y="4508500"/>
            <a:ext cx="1397000" cy="673100"/>
          </a:xfrm>
          <a:prstGeom prst="straightConnector1">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5795445"/>
      </p:ext>
    </p:extLst>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76400" y="304800"/>
            <a:ext cx="8839200" cy="914400"/>
          </a:xfrm>
        </p:spPr>
        <p:txBody>
          <a:bodyPr rtlCol="0">
            <a:noAutofit/>
          </a:bodyPr>
          <a:lstStyle/>
          <a:p>
            <a:pPr>
              <a:defRPr/>
            </a:pPr>
            <a:r>
              <a:rPr lang="en-US" sz="4000" dirty="0">
                <a:solidFill>
                  <a:schemeClr val="accent2"/>
                </a:solidFill>
                <a:effectLst>
                  <a:outerShdw blurRad="38100" dist="38100" dir="2700000" algn="tl">
                    <a:srgbClr val="000000">
                      <a:alpha val="43137"/>
                    </a:srgbClr>
                  </a:outerShdw>
                </a:effectLst>
                <a:cs typeface="Arial" charset="0"/>
              </a:rPr>
              <a:t>Computation Considerations in Correlation Based TM (4)</a:t>
            </a:r>
          </a:p>
        </p:txBody>
      </p:sp>
      <p:sp>
        <p:nvSpPr>
          <p:cNvPr id="65539" name="Rectangle 2"/>
          <p:cNvSpPr>
            <a:spLocks noGrp="1" noChangeArrowheads="1"/>
          </p:cNvSpPr>
          <p:nvPr>
            <p:ph type="body" sz="half" idx="1"/>
          </p:nvPr>
        </p:nvSpPr>
        <p:spPr>
          <a:xfrm>
            <a:off x="1981201" y="1905000"/>
            <a:ext cx="8207375" cy="609600"/>
          </a:xfrm>
        </p:spPr>
        <p:txBody>
          <a:bodyPr/>
          <a:lstStyle/>
          <a:p>
            <a:pPr algn="just" eaLnBrk="1" hangingPunct="1">
              <a:lnSpc>
                <a:spcPct val="90000"/>
              </a:lnSpc>
            </a:pPr>
            <a:r>
              <a:rPr lang="en-US"/>
              <a:t>Hierarchical Search</a:t>
            </a:r>
            <a:endParaRPr lang="en-US" sz="2400">
              <a:solidFill>
                <a:srgbClr val="002060"/>
              </a:solidFill>
            </a:endParaRPr>
          </a:p>
        </p:txBody>
      </p:sp>
      <p:sp>
        <p:nvSpPr>
          <p:cNvPr id="19" name="Rectangle 18"/>
          <p:cNvSpPr/>
          <p:nvPr/>
        </p:nvSpPr>
        <p:spPr>
          <a:xfrm>
            <a:off x="1828800" y="2667000"/>
            <a:ext cx="3200400" cy="320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Rectangle 20"/>
          <p:cNvSpPr/>
          <p:nvPr/>
        </p:nvSpPr>
        <p:spPr>
          <a:xfrm>
            <a:off x="3200400" y="3124200"/>
            <a:ext cx="1752600" cy="1828800"/>
          </a:xfrm>
          <a:prstGeom prst="rect">
            <a:avLst/>
          </a:prstGeom>
          <a:solidFill>
            <a:srgbClr val="FFF41D">
              <a:alpha val="61000"/>
            </a:srgb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542" name="TextBox 27"/>
          <p:cNvSpPr txBox="1">
            <a:spLocks noChangeArrowheads="1"/>
          </p:cNvSpPr>
          <p:nvPr/>
        </p:nvSpPr>
        <p:spPr bwMode="auto">
          <a:xfrm>
            <a:off x="1828800" y="4629150"/>
            <a:ext cx="10302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000" b="1">
                <a:solidFill>
                  <a:srgbClr val="FFF41D"/>
                </a:solidFill>
              </a:rPr>
              <a:t>(</a:t>
            </a:r>
            <a:r>
              <a:rPr lang="en-US" sz="2000" b="1" i="1">
                <a:solidFill>
                  <a:srgbClr val="FFF41D"/>
                </a:solidFill>
              </a:rPr>
              <a:t>x</a:t>
            </a:r>
            <a:r>
              <a:rPr lang="en-US" sz="2000" b="1">
                <a:solidFill>
                  <a:srgbClr val="FFF41D"/>
                </a:solidFill>
              </a:rPr>
              <a:t>, </a:t>
            </a:r>
            <a:r>
              <a:rPr lang="en-US" sz="2000" b="1" i="1">
                <a:solidFill>
                  <a:srgbClr val="FFF41D"/>
                </a:solidFill>
              </a:rPr>
              <a:t>y</a:t>
            </a:r>
            <a:r>
              <a:rPr lang="en-US" sz="2000" b="1">
                <a:solidFill>
                  <a:srgbClr val="FFF41D"/>
                </a:solidFill>
              </a:rPr>
              <a:t>)</a:t>
            </a:r>
            <a:endParaRPr lang="en-US" sz="2000" b="1" i="1">
              <a:solidFill>
                <a:srgbClr val="FFF41D"/>
              </a:solidFill>
            </a:endParaRPr>
          </a:p>
        </p:txBody>
      </p:sp>
      <p:sp>
        <p:nvSpPr>
          <p:cNvPr id="29" name="Oval 28"/>
          <p:cNvSpPr/>
          <p:nvPr/>
        </p:nvSpPr>
        <p:spPr>
          <a:xfrm>
            <a:off x="3987800" y="3975100"/>
            <a:ext cx="152400" cy="152400"/>
          </a:xfrm>
          <a:prstGeom prst="ellipse">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C00000"/>
              </a:solidFill>
            </a:endParaRPr>
          </a:p>
        </p:txBody>
      </p:sp>
      <p:cxnSp>
        <p:nvCxnSpPr>
          <p:cNvPr id="35" name="Straight Arrow Connector 34"/>
          <p:cNvCxnSpPr>
            <a:endCxn id="29" idx="2"/>
          </p:cNvCxnSpPr>
          <p:nvPr/>
        </p:nvCxnSpPr>
        <p:spPr>
          <a:xfrm flipV="1">
            <a:off x="2590800" y="4051300"/>
            <a:ext cx="1397000" cy="673100"/>
          </a:xfrm>
          <a:prstGeom prst="straightConnector1">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grpSp>
        <p:nvGrpSpPr>
          <p:cNvPr id="65545" name="Group 33"/>
          <p:cNvGrpSpPr>
            <a:grpSpLocks noChangeAspect="1"/>
          </p:cNvGrpSpPr>
          <p:nvPr/>
        </p:nvGrpSpPr>
        <p:grpSpPr bwMode="auto">
          <a:xfrm>
            <a:off x="6096000" y="3200400"/>
            <a:ext cx="1600200" cy="1600200"/>
            <a:chOff x="4572000" y="3063241"/>
            <a:chExt cx="3200400" cy="3200400"/>
          </a:xfrm>
        </p:grpSpPr>
        <p:sp>
          <p:nvSpPr>
            <p:cNvPr id="16" name="Rectangle 15"/>
            <p:cNvSpPr/>
            <p:nvPr/>
          </p:nvSpPr>
          <p:spPr>
            <a:xfrm>
              <a:off x="4572000" y="3063241"/>
              <a:ext cx="3200400" cy="320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Rectangle 17"/>
            <p:cNvSpPr/>
            <p:nvPr/>
          </p:nvSpPr>
          <p:spPr>
            <a:xfrm>
              <a:off x="5943600" y="3520441"/>
              <a:ext cx="1752600" cy="1828800"/>
            </a:xfrm>
            <a:prstGeom prst="rect">
              <a:avLst/>
            </a:prstGeom>
            <a:solidFill>
              <a:srgbClr val="FFF41D">
                <a:alpha val="61000"/>
              </a:srgb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Oval 31"/>
            <p:cNvSpPr/>
            <p:nvPr/>
          </p:nvSpPr>
          <p:spPr>
            <a:xfrm>
              <a:off x="6731000" y="4371341"/>
              <a:ext cx="152400" cy="152400"/>
            </a:xfrm>
            <a:prstGeom prst="ellipse">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C00000"/>
                </a:solidFill>
              </a:endParaRPr>
            </a:p>
          </p:txBody>
        </p:sp>
      </p:grpSp>
      <p:sp>
        <p:nvSpPr>
          <p:cNvPr id="65546" name="TextBox 35"/>
          <p:cNvSpPr txBox="1">
            <a:spLocks noChangeArrowheads="1"/>
          </p:cNvSpPr>
          <p:nvPr/>
        </p:nvSpPr>
        <p:spPr bwMode="auto">
          <a:xfrm>
            <a:off x="6056314" y="4343400"/>
            <a:ext cx="14112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000" b="1">
                <a:solidFill>
                  <a:srgbClr val="FFF41D"/>
                </a:solidFill>
              </a:rPr>
              <a:t>(</a:t>
            </a:r>
            <a:r>
              <a:rPr lang="en-US" sz="2000" b="1" i="1">
                <a:solidFill>
                  <a:srgbClr val="FFF41D"/>
                </a:solidFill>
              </a:rPr>
              <a:t>x</a:t>
            </a:r>
            <a:r>
              <a:rPr lang="en-US" sz="2000" b="1">
                <a:solidFill>
                  <a:srgbClr val="FFF41D"/>
                </a:solidFill>
              </a:rPr>
              <a:t>/2, </a:t>
            </a:r>
            <a:r>
              <a:rPr lang="en-US" sz="2000" b="1" i="1">
                <a:solidFill>
                  <a:srgbClr val="FFF41D"/>
                </a:solidFill>
              </a:rPr>
              <a:t>y</a:t>
            </a:r>
            <a:r>
              <a:rPr lang="en-US" sz="2000" b="1">
                <a:solidFill>
                  <a:srgbClr val="FFF41D"/>
                </a:solidFill>
              </a:rPr>
              <a:t>/2)</a:t>
            </a:r>
            <a:endParaRPr lang="en-US" sz="2000" b="1" i="1">
              <a:solidFill>
                <a:srgbClr val="FFF41D"/>
              </a:solidFill>
            </a:endParaRPr>
          </a:p>
        </p:txBody>
      </p:sp>
      <p:cxnSp>
        <p:nvCxnSpPr>
          <p:cNvPr id="37" name="Straight Arrow Connector 36"/>
          <p:cNvCxnSpPr/>
          <p:nvPr/>
        </p:nvCxnSpPr>
        <p:spPr>
          <a:xfrm flipV="1">
            <a:off x="6477000" y="3886200"/>
            <a:ext cx="685800" cy="533400"/>
          </a:xfrm>
          <a:prstGeom prst="straightConnector1">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grpSp>
        <p:nvGrpSpPr>
          <p:cNvPr id="65548" name="Group 39"/>
          <p:cNvGrpSpPr>
            <a:grpSpLocks noChangeAspect="1"/>
          </p:cNvGrpSpPr>
          <p:nvPr/>
        </p:nvGrpSpPr>
        <p:grpSpPr bwMode="auto">
          <a:xfrm>
            <a:off x="9182100" y="3390900"/>
            <a:ext cx="800100" cy="800100"/>
            <a:chOff x="4572000" y="3063241"/>
            <a:chExt cx="3200400" cy="3200400"/>
          </a:xfrm>
        </p:grpSpPr>
        <p:sp>
          <p:nvSpPr>
            <p:cNvPr id="41" name="Rectangle 40"/>
            <p:cNvSpPr/>
            <p:nvPr/>
          </p:nvSpPr>
          <p:spPr>
            <a:xfrm>
              <a:off x="4572000" y="3063241"/>
              <a:ext cx="3200400" cy="320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 name="Rectangle 41"/>
            <p:cNvSpPr/>
            <p:nvPr/>
          </p:nvSpPr>
          <p:spPr>
            <a:xfrm>
              <a:off x="5943600" y="3520441"/>
              <a:ext cx="1752600" cy="1828800"/>
            </a:xfrm>
            <a:prstGeom prst="rect">
              <a:avLst/>
            </a:prstGeom>
            <a:solidFill>
              <a:srgbClr val="FFF41D">
                <a:alpha val="61000"/>
              </a:srgb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 name="Oval 42"/>
            <p:cNvSpPr/>
            <p:nvPr/>
          </p:nvSpPr>
          <p:spPr>
            <a:xfrm>
              <a:off x="6731000" y="4371341"/>
              <a:ext cx="152400" cy="152400"/>
            </a:xfrm>
            <a:prstGeom prst="ellipse">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C00000"/>
                </a:solidFill>
              </a:endParaRPr>
            </a:p>
          </p:txBody>
        </p:sp>
      </p:grpSp>
      <p:sp>
        <p:nvSpPr>
          <p:cNvPr id="65549" name="TextBox 43"/>
          <p:cNvSpPr txBox="1">
            <a:spLocks noChangeArrowheads="1"/>
          </p:cNvSpPr>
          <p:nvPr/>
        </p:nvSpPr>
        <p:spPr bwMode="auto">
          <a:xfrm>
            <a:off x="8445500" y="4456113"/>
            <a:ext cx="1409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000" b="1">
                <a:solidFill>
                  <a:srgbClr val="C00000"/>
                </a:solidFill>
              </a:rPr>
              <a:t>(</a:t>
            </a:r>
            <a:r>
              <a:rPr lang="en-US" sz="2000" b="1" i="1">
                <a:solidFill>
                  <a:srgbClr val="C00000"/>
                </a:solidFill>
              </a:rPr>
              <a:t>x</a:t>
            </a:r>
            <a:r>
              <a:rPr lang="en-US" sz="2000" b="1">
                <a:solidFill>
                  <a:srgbClr val="C00000"/>
                </a:solidFill>
              </a:rPr>
              <a:t>/4 </a:t>
            </a:r>
            <a:r>
              <a:rPr lang="en-US" sz="2000" b="1" i="1">
                <a:solidFill>
                  <a:srgbClr val="C00000"/>
                </a:solidFill>
              </a:rPr>
              <a:t>y</a:t>
            </a:r>
            <a:r>
              <a:rPr lang="en-US" sz="2000" b="1">
                <a:solidFill>
                  <a:srgbClr val="C00000"/>
                </a:solidFill>
              </a:rPr>
              <a:t>/4</a:t>
            </a:r>
            <a:endParaRPr lang="en-US" sz="2000" b="1" i="1">
              <a:solidFill>
                <a:srgbClr val="C00000"/>
              </a:solidFill>
            </a:endParaRPr>
          </a:p>
        </p:txBody>
      </p:sp>
      <p:cxnSp>
        <p:nvCxnSpPr>
          <p:cNvPr id="45" name="Straight Arrow Connector 44"/>
          <p:cNvCxnSpPr>
            <a:stCxn id="65549" idx="0"/>
          </p:cNvCxnSpPr>
          <p:nvPr/>
        </p:nvCxnSpPr>
        <p:spPr>
          <a:xfrm rot="5400000" flipH="1" flipV="1">
            <a:off x="9083675" y="3836988"/>
            <a:ext cx="685800" cy="552450"/>
          </a:xfrm>
          <a:prstGeom prst="straightConnector1">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5400000">
            <a:off x="4229894" y="4039394"/>
            <a:ext cx="1828800" cy="1588"/>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5552" name="TextBox 47"/>
          <p:cNvSpPr txBox="1">
            <a:spLocks noChangeArrowheads="1"/>
          </p:cNvSpPr>
          <p:nvPr/>
        </p:nvSpPr>
        <p:spPr bwMode="auto">
          <a:xfrm>
            <a:off x="5029200" y="3867150"/>
            <a:ext cx="5730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000" b="1">
                <a:solidFill>
                  <a:srgbClr val="0000FF"/>
                </a:solidFill>
              </a:rPr>
              <a:t>2</a:t>
            </a:r>
            <a:r>
              <a:rPr lang="en-US" sz="2000" b="1" i="1">
                <a:solidFill>
                  <a:srgbClr val="0000FF"/>
                </a:solidFill>
              </a:rPr>
              <a:t>p</a:t>
            </a:r>
          </a:p>
        </p:txBody>
      </p:sp>
      <p:cxnSp>
        <p:nvCxnSpPr>
          <p:cNvPr id="49" name="Straight Arrow Connector 48"/>
          <p:cNvCxnSpPr/>
          <p:nvPr/>
        </p:nvCxnSpPr>
        <p:spPr>
          <a:xfrm rot="5400000">
            <a:off x="7392194" y="3885406"/>
            <a:ext cx="914400" cy="1588"/>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5554" name="TextBox 49"/>
          <p:cNvSpPr txBox="1">
            <a:spLocks noChangeArrowheads="1"/>
          </p:cNvSpPr>
          <p:nvPr/>
        </p:nvSpPr>
        <p:spPr bwMode="auto">
          <a:xfrm>
            <a:off x="7732714" y="3657600"/>
            <a:ext cx="5730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000" b="1" i="1">
                <a:solidFill>
                  <a:srgbClr val="0000FF"/>
                </a:solidFill>
              </a:rPr>
              <a:t>p</a:t>
            </a:r>
          </a:p>
        </p:txBody>
      </p:sp>
      <p:cxnSp>
        <p:nvCxnSpPr>
          <p:cNvPr id="51" name="Straight Arrow Connector 50"/>
          <p:cNvCxnSpPr/>
          <p:nvPr/>
        </p:nvCxnSpPr>
        <p:spPr>
          <a:xfrm rot="5400000">
            <a:off x="9830594" y="3713956"/>
            <a:ext cx="457200" cy="1588"/>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5556" name="TextBox 51"/>
          <p:cNvSpPr txBox="1">
            <a:spLocks noChangeArrowheads="1"/>
          </p:cNvSpPr>
          <p:nvPr/>
        </p:nvSpPr>
        <p:spPr bwMode="auto">
          <a:xfrm>
            <a:off x="9942514" y="3468688"/>
            <a:ext cx="5730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000" b="1" i="1">
                <a:solidFill>
                  <a:srgbClr val="0000FF"/>
                </a:solidFill>
              </a:rPr>
              <a:t>p</a:t>
            </a:r>
            <a:r>
              <a:rPr lang="en-US" sz="2000" b="1">
                <a:solidFill>
                  <a:srgbClr val="0000FF"/>
                </a:solidFill>
              </a:rPr>
              <a:t>/2</a:t>
            </a:r>
          </a:p>
        </p:txBody>
      </p:sp>
      <p:sp>
        <p:nvSpPr>
          <p:cNvPr id="65557" name="TextBox 52"/>
          <p:cNvSpPr txBox="1">
            <a:spLocks noChangeArrowheads="1"/>
          </p:cNvSpPr>
          <p:nvPr/>
        </p:nvSpPr>
        <p:spPr bwMode="auto">
          <a:xfrm>
            <a:off x="6019800" y="6153150"/>
            <a:ext cx="1752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000" b="1" i="1">
                <a:solidFill>
                  <a:srgbClr val="0000FF"/>
                </a:solidFill>
              </a:rPr>
              <a:t>Level 1</a:t>
            </a:r>
          </a:p>
        </p:txBody>
      </p:sp>
      <p:sp>
        <p:nvSpPr>
          <p:cNvPr id="65558" name="TextBox 53"/>
          <p:cNvSpPr txBox="1">
            <a:spLocks noChangeArrowheads="1"/>
          </p:cNvSpPr>
          <p:nvPr/>
        </p:nvSpPr>
        <p:spPr bwMode="auto">
          <a:xfrm>
            <a:off x="8763000" y="6140450"/>
            <a:ext cx="1752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000" b="1" i="1">
                <a:solidFill>
                  <a:srgbClr val="0000FF"/>
                </a:solidFill>
              </a:rPr>
              <a:t>Level 2</a:t>
            </a:r>
          </a:p>
        </p:txBody>
      </p:sp>
      <p:sp>
        <p:nvSpPr>
          <p:cNvPr id="65559" name="TextBox 54"/>
          <p:cNvSpPr txBox="1">
            <a:spLocks noChangeArrowheads="1"/>
          </p:cNvSpPr>
          <p:nvPr/>
        </p:nvSpPr>
        <p:spPr bwMode="auto">
          <a:xfrm>
            <a:off x="2551113" y="6140450"/>
            <a:ext cx="1752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000" b="1" i="1">
                <a:solidFill>
                  <a:srgbClr val="0000FF"/>
                </a:solidFill>
              </a:rPr>
              <a:t>Level 0</a:t>
            </a:r>
          </a:p>
        </p:txBody>
      </p:sp>
    </p:spTree>
    <p:extLst>
      <p:ext uri="{BB962C8B-B14F-4D97-AF65-F5344CB8AC3E}">
        <p14:creationId xmlns:p14="http://schemas.microsoft.com/office/powerpoint/2010/main" val="2995776705"/>
      </p:ext>
    </p:extLst>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sz="half" idx="1"/>
          </p:nvPr>
        </p:nvSpPr>
        <p:spPr>
          <a:xfrm>
            <a:off x="1992314" y="1390650"/>
            <a:ext cx="8207375" cy="666750"/>
          </a:xfrm>
        </p:spPr>
        <p:txBody>
          <a:bodyPr/>
          <a:lstStyle/>
          <a:p>
            <a:pPr algn="just" eaLnBrk="1" hangingPunct="1"/>
            <a:r>
              <a:rPr lang="en-US" sz="2400"/>
              <a:t>Application: </a:t>
            </a:r>
            <a:r>
              <a:rPr lang="en-US" sz="2400">
                <a:solidFill>
                  <a:schemeClr val="accent2"/>
                </a:solidFill>
              </a:rPr>
              <a:t>target detection</a:t>
            </a:r>
            <a:r>
              <a:rPr lang="en-US" sz="2400"/>
              <a:t>, </a:t>
            </a:r>
            <a:r>
              <a:rPr lang="en-US" sz="2400">
                <a:solidFill>
                  <a:schemeClr val="accent2"/>
                </a:solidFill>
              </a:rPr>
              <a:t>robot vision</a:t>
            </a:r>
            <a:r>
              <a:rPr lang="en-US" sz="2400"/>
              <a:t>, </a:t>
            </a:r>
            <a:r>
              <a:rPr lang="en-US" sz="2400">
                <a:solidFill>
                  <a:schemeClr val="accent2"/>
                </a:solidFill>
              </a:rPr>
              <a:t>video coding</a:t>
            </a:r>
            <a:r>
              <a:rPr lang="en-US" sz="2400"/>
              <a:t>. </a:t>
            </a:r>
          </a:p>
        </p:txBody>
      </p:sp>
      <p:sp>
        <p:nvSpPr>
          <p:cNvPr id="3" name="Title 1"/>
          <p:cNvSpPr>
            <a:spLocks noGrp="1"/>
          </p:cNvSpPr>
          <p:nvPr>
            <p:ph type="title"/>
          </p:nvPr>
        </p:nvSpPr>
        <p:spPr>
          <a:xfrm>
            <a:off x="1676400" y="304800"/>
            <a:ext cx="8839200" cy="914400"/>
          </a:xfrm>
        </p:spPr>
        <p:txBody>
          <a:bodyPr rtlCol="0">
            <a:normAutofit/>
          </a:bodyPr>
          <a:lstStyle/>
          <a:p>
            <a:pPr>
              <a:defRPr/>
            </a:pPr>
            <a:r>
              <a:rPr lang="en-US" sz="6000" dirty="0">
                <a:solidFill>
                  <a:schemeClr val="accent2"/>
                </a:solidFill>
                <a:effectLst>
                  <a:outerShdw blurRad="38100" dist="38100" dir="2700000" algn="tl">
                    <a:srgbClr val="000000">
                      <a:alpha val="43137"/>
                    </a:srgbClr>
                  </a:outerShdw>
                </a:effectLst>
                <a:cs typeface="Arial" charset="0"/>
              </a:rPr>
              <a:t>Correlation based TM</a:t>
            </a:r>
          </a:p>
        </p:txBody>
      </p:sp>
      <p:sp>
        <p:nvSpPr>
          <p:cNvPr id="4" name="Rectangle 3"/>
          <p:cNvSpPr/>
          <p:nvPr/>
        </p:nvSpPr>
        <p:spPr>
          <a:xfrm>
            <a:off x="2438400" y="2478088"/>
            <a:ext cx="19812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2819400" y="3163888"/>
            <a:ext cx="381000" cy="38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5943600" y="2478088"/>
            <a:ext cx="19812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6858000" y="3163888"/>
            <a:ext cx="381000" cy="38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728" name="TextBox 7"/>
          <p:cNvSpPr txBox="1">
            <a:spLocks noChangeArrowheads="1"/>
          </p:cNvSpPr>
          <p:nvPr/>
        </p:nvSpPr>
        <p:spPr bwMode="auto">
          <a:xfrm>
            <a:off x="2590800" y="2032000"/>
            <a:ext cx="1828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t>Frame at time </a:t>
            </a:r>
            <a:r>
              <a:rPr lang="en-US" i="1"/>
              <a:t>t</a:t>
            </a:r>
          </a:p>
        </p:txBody>
      </p:sp>
      <p:sp>
        <p:nvSpPr>
          <p:cNvPr id="30729" name="TextBox 8"/>
          <p:cNvSpPr txBox="1">
            <a:spLocks noChangeArrowheads="1"/>
          </p:cNvSpPr>
          <p:nvPr/>
        </p:nvSpPr>
        <p:spPr bwMode="auto">
          <a:xfrm>
            <a:off x="5943600" y="2020888"/>
            <a:ext cx="1981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t>Frame at time </a:t>
            </a:r>
            <a:r>
              <a:rPr lang="en-US" i="1"/>
              <a:t>t</a:t>
            </a:r>
            <a:r>
              <a:rPr lang="en-US"/>
              <a:t>-1</a:t>
            </a:r>
            <a:endParaRPr lang="en-US" i="1"/>
          </a:p>
        </p:txBody>
      </p:sp>
      <p:pic>
        <p:nvPicPr>
          <p:cNvPr id="307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6164" y="4535488"/>
            <a:ext cx="12144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Arrow Connector 11"/>
          <p:cNvCxnSpPr>
            <a:endCxn id="5" idx="4"/>
          </p:cNvCxnSpPr>
          <p:nvPr/>
        </p:nvCxnSpPr>
        <p:spPr>
          <a:xfrm rot="16200000" flipV="1">
            <a:off x="2609850" y="3944938"/>
            <a:ext cx="990600" cy="1905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732" name="TextBox 12"/>
          <p:cNvSpPr txBox="1">
            <a:spLocks noChangeArrowheads="1"/>
          </p:cNvSpPr>
          <p:nvPr/>
        </p:nvSpPr>
        <p:spPr bwMode="auto">
          <a:xfrm>
            <a:off x="2286000" y="4535488"/>
            <a:ext cx="1828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t>Pixel value:</a:t>
            </a:r>
            <a:endParaRPr lang="en-US" i="1"/>
          </a:p>
        </p:txBody>
      </p:sp>
      <p:sp>
        <p:nvSpPr>
          <p:cNvPr id="30733" name="TextBox 13"/>
          <p:cNvSpPr txBox="1">
            <a:spLocks noChangeArrowheads="1"/>
          </p:cNvSpPr>
          <p:nvPr/>
        </p:nvSpPr>
        <p:spPr bwMode="auto">
          <a:xfrm>
            <a:off x="5715000" y="4535488"/>
            <a:ext cx="1828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t>Pixel value:</a:t>
            </a:r>
            <a:endParaRPr lang="en-US" i="1"/>
          </a:p>
        </p:txBody>
      </p:sp>
      <p:pic>
        <p:nvPicPr>
          <p:cNvPr id="3073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9925" y="4621214"/>
            <a:ext cx="2554288"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Arrow Connector 15"/>
          <p:cNvCxnSpPr/>
          <p:nvPr/>
        </p:nvCxnSpPr>
        <p:spPr>
          <a:xfrm rot="16200000" flipV="1">
            <a:off x="6724650" y="3944938"/>
            <a:ext cx="990600" cy="1905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736" name="TextBox 16"/>
          <p:cNvSpPr txBox="1">
            <a:spLocks noChangeArrowheads="1"/>
          </p:cNvSpPr>
          <p:nvPr/>
        </p:nvSpPr>
        <p:spPr bwMode="auto">
          <a:xfrm>
            <a:off x="2286000" y="5308600"/>
            <a:ext cx="1828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t>Difference:</a:t>
            </a:r>
            <a:endParaRPr lang="en-US" i="1"/>
          </a:p>
        </p:txBody>
      </p:sp>
      <p:pic>
        <p:nvPicPr>
          <p:cNvPr id="3073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5334000"/>
            <a:ext cx="58610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7420329"/>
      </p:ext>
    </p:extLst>
  </p:cSld>
  <p:clrMapOvr>
    <a:masterClrMapping/>
  </p:clrMapOvr>
  <p:transition>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76400" y="304800"/>
            <a:ext cx="8839200" cy="914400"/>
          </a:xfrm>
        </p:spPr>
        <p:txBody>
          <a:bodyPr rtlCol="0">
            <a:noAutofit/>
          </a:bodyPr>
          <a:lstStyle/>
          <a:p>
            <a:pPr>
              <a:defRPr/>
            </a:pPr>
            <a:r>
              <a:rPr lang="en-US" sz="4000" dirty="0">
                <a:solidFill>
                  <a:schemeClr val="accent2"/>
                </a:solidFill>
                <a:effectLst>
                  <a:outerShdw blurRad="38100" dist="38100" dir="2700000" algn="tl">
                    <a:srgbClr val="000000">
                      <a:alpha val="43137"/>
                    </a:srgbClr>
                  </a:outerShdw>
                </a:effectLst>
                <a:cs typeface="Arial" charset="0"/>
              </a:rPr>
              <a:t>Computation Considerations in Correlation Based TM (4)</a:t>
            </a:r>
          </a:p>
        </p:txBody>
      </p:sp>
      <p:sp>
        <p:nvSpPr>
          <p:cNvPr id="66563" name="Rectangle 2"/>
          <p:cNvSpPr>
            <a:spLocks noGrp="1" noChangeArrowheads="1"/>
          </p:cNvSpPr>
          <p:nvPr>
            <p:ph type="body" sz="half" idx="1"/>
          </p:nvPr>
        </p:nvSpPr>
        <p:spPr>
          <a:xfrm>
            <a:off x="1981201" y="1905000"/>
            <a:ext cx="8207375" cy="2438400"/>
          </a:xfrm>
        </p:spPr>
        <p:txBody>
          <a:bodyPr/>
          <a:lstStyle/>
          <a:p>
            <a:pPr algn="just" eaLnBrk="1" hangingPunct="1">
              <a:lnSpc>
                <a:spcPct val="90000"/>
              </a:lnSpc>
            </a:pPr>
            <a:r>
              <a:rPr lang="en-US"/>
              <a:t>Hierarchical Search</a:t>
            </a:r>
          </a:p>
          <a:p>
            <a:pPr lvl="1" algn="just" eaLnBrk="1" hangingPunct="1">
              <a:lnSpc>
                <a:spcPct val="90000"/>
              </a:lnSpc>
            </a:pPr>
            <a:r>
              <a:rPr lang="en-US">
                <a:solidFill>
                  <a:srgbClr val="002060"/>
                </a:solidFill>
              </a:rPr>
              <a:t>Start at Level 2 with the </a:t>
            </a:r>
            <a:r>
              <a:rPr lang="en-US">
                <a:solidFill>
                  <a:srgbClr val="0000FF"/>
                </a:solidFill>
              </a:rPr>
              <a:t>reference of size 4X4</a:t>
            </a:r>
          </a:p>
          <a:p>
            <a:pPr lvl="1" eaLnBrk="1" hangingPunct="1"/>
            <a:r>
              <a:rPr lang="en-US"/>
              <a:t>Search in the rectangle </a:t>
            </a:r>
            <a:r>
              <a:rPr lang="en-US">
                <a:solidFill>
                  <a:srgbClr val="0000FF"/>
                </a:solidFill>
              </a:rPr>
              <a:t>[-</a:t>
            </a:r>
            <a:r>
              <a:rPr lang="en-US" i="1">
                <a:solidFill>
                  <a:srgbClr val="0000FF"/>
                </a:solidFill>
              </a:rPr>
              <a:t>p/4, p/4]  [-p/4, p/4] </a:t>
            </a:r>
            <a:r>
              <a:rPr lang="en-US">
                <a:solidFill>
                  <a:srgbClr val="0000FF"/>
                </a:solidFill>
              </a:rPr>
              <a:t>centered at (</a:t>
            </a:r>
            <a:r>
              <a:rPr lang="en-US" i="1">
                <a:solidFill>
                  <a:srgbClr val="0000FF"/>
                </a:solidFill>
              </a:rPr>
              <a:t>x/4, y/4)</a:t>
            </a:r>
          </a:p>
        </p:txBody>
      </p:sp>
      <p:pic>
        <p:nvPicPr>
          <p:cNvPr id="6656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5351" y="4572001"/>
            <a:ext cx="2571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6350" y="4343400"/>
            <a:ext cx="6286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8993344"/>
      </p:ext>
    </p:extLst>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76400" y="304800"/>
            <a:ext cx="8839200" cy="914400"/>
          </a:xfrm>
        </p:spPr>
        <p:txBody>
          <a:bodyPr rtlCol="0">
            <a:noAutofit/>
          </a:bodyPr>
          <a:lstStyle/>
          <a:p>
            <a:pPr>
              <a:defRPr/>
            </a:pPr>
            <a:r>
              <a:rPr lang="en-US" sz="4000" dirty="0">
                <a:solidFill>
                  <a:schemeClr val="accent2"/>
                </a:solidFill>
                <a:effectLst>
                  <a:outerShdw blurRad="38100" dist="38100" dir="2700000" algn="tl">
                    <a:srgbClr val="000000">
                      <a:alpha val="43137"/>
                    </a:srgbClr>
                  </a:outerShdw>
                </a:effectLst>
                <a:cs typeface="Arial" charset="0"/>
              </a:rPr>
              <a:t>Computation Considerations in Correlation Based TM (4)</a:t>
            </a:r>
          </a:p>
        </p:txBody>
      </p:sp>
      <p:sp>
        <p:nvSpPr>
          <p:cNvPr id="67587" name="Rectangle 2"/>
          <p:cNvSpPr>
            <a:spLocks noGrp="1" noChangeArrowheads="1"/>
          </p:cNvSpPr>
          <p:nvPr>
            <p:ph type="body" sz="half" idx="1"/>
          </p:nvPr>
        </p:nvSpPr>
        <p:spPr>
          <a:xfrm>
            <a:off x="1981201" y="1905000"/>
            <a:ext cx="8207375" cy="4038600"/>
          </a:xfrm>
        </p:spPr>
        <p:txBody>
          <a:bodyPr/>
          <a:lstStyle/>
          <a:p>
            <a:pPr algn="just" eaLnBrk="1" hangingPunct="1">
              <a:lnSpc>
                <a:spcPct val="90000"/>
              </a:lnSpc>
            </a:pPr>
            <a:r>
              <a:rPr lang="en-US"/>
              <a:t>Hierarchical Search</a:t>
            </a:r>
          </a:p>
          <a:p>
            <a:pPr lvl="1" algn="just" eaLnBrk="1" hangingPunct="1">
              <a:lnSpc>
                <a:spcPct val="90000"/>
              </a:lnSpc>
            </a:pPr>
            <a:r>
              <a:rPr lang="en-US">
                <a:solidFill>
                  <a:srgbClr val="002060"/>
                </a:solidFill>
              </a:rPr>
              <a:t>Start at Level 2 with the </a:t>
            </a:r>
            <a:r>
              <a:rPr lang="en-US">
                <a:solidFill>
                  <a:srgbClr val="0000FF"/>
                </a:solidFill>
              </a:rPr>
              <a:t>reference of size 4X4</a:t>
            </a:r>
          </a:p>
          <a:p>
            <a:pPr lvl="1" eaLnBrk="1" hangingPunct="1"/>
            <a:r>
              <a:rPr lang="en-US"/>
              <a:t>Search in the rectangle </a:t>
            </a:r>
            <a:r>
              <a:rPr lang="en-US">
                <a:solidFill>
                  <a:srgbClr val="0000FF"/>
                </a:solidFill>
              </a:rPr>
              <a:t>[-</a:t>
            </a:r>
            <a:r>
              <a:rPr lang="en-US" i="1">
                <a:solidFill>
                  <a:srgbClr val="0000FF"/>
                </a:solidFill>
              </a:rPr>
              <a:t>p/4, p/4]  [-p/4, p/4] </a:t>
            </a:r>
            <a:r>
              <a:rPr lang="en-US">
                <a:solidFill>
                  <a:srgbClr val="0000FF"/>
                </a:solidFill>
              </a:rPr>
              <a:t>centered at (</a:t>
            </a:r>
            <a:r>
              <a:rPr lang="en-US" i="1">
                <a:solidFill>
                  <a:srgbClr val="0000FF"/>
                </a:solidFill>
              </a:rPr>
              <a:t>x/4, y/4)</a:t>
            </a:r>
          </a:p>
          <a:p>
            <a:pPr lvl="1" eaLnBrk="1" hangingPunct="1"/>
            <a:endParaRPr lang="en-US" sz="2000"/>
          </a:p>
          <a:p>
            <a:pPr lvl="1" eaLnBrk="1" hangingPunct="1"/>
            <a:endParaRPr lang="en-US" sz="2000"/>
          </a:p>
          <a:p>
            <a:pPr lvl="1" eaLnBrk="1" hangingPunct="1"/>
            <a:endParaRPr lang="en-US" sz="2000"/>
          </a:p>
          <a:p>
            <a:pPr lvl="1" eaLnBrk="1" hangingPunct="1"/>
            <a:endParaRPr lang="en-US" sz="2000"/>
          </a:p>
          <a:p>
            <a:pPr lvl="1" eaLnBrk="1" hangingPunct="1"/>
            <a:endParaRPr lang="en-US" sz="2000"/>
          </a:p>
          <a:p>
            <a:pPr lvl="1" eaLnBrk="1" hangingPunct="1"/>
            <a:r>
              <a:rPr lang="en-US"/>
              <a:t>Let </a:t>
            </a:r>
            <a:r>
              <a:rPr lang="en-US">
                <a:solidFill>
                  <a:srgbClr val="0000FF"/>
                </a:solidFill>
              </a:rPr>
              <a:t>optimal found at (</a:t>
            </a:r>
            <a:r>
              <a:rPr lang="en-US" i="1">
                <a:solidFill>
                  <a:srgbClr val="0000FF"/>
                </a:solidFill>
              </a:rPr>
              <a:t>x</a:t>
            </a:r>
            <a:r>
              <a:rPr lang="en-US" baseline="-25000">
                <a:solidFill>
                  <a:srgbClr val="0000FF"/>
                </a:solidFill>
              </a:rPr>
              <a:t>1</a:t>
            </a:r>
            <a:r>
              <a:rPr lang="en-US" i="1">
                <a:solidFill>
                  <a:srgbClr val="0000FF"/>
                </a:solidFill>
              </a:rPr>
              <a:t>, y</a:t>
            </a:r>
            <a:r>
              <a:rPr lang="en-US" baseline="-25000">
                <a:solidFill>
                  <a:srgbClr val="0000FF"/>
                </a:solidFill>
              </a:rPr>
              <a:t>1</a:t>
            </a:r>
            <a:r>
              <a:rPr lang="en-US" i="1">
                <a:solidFill>
                  <a:srgbClr val="0000FF"/>
                </a:solidFill>
              </a:rPr>
              <a:t>) </a:t>
            </a:r>
            <a:r>
              <a:rPr lang="en-US" i="1"/>
              <a:t>with </a:t>
            </a:r>
            <a:r>
              <a:rPr lang="en-US" i="1">
                <a:solidFill>
                  <a:srgbClr val="0000FF"/>
                </a:solidFill>
              </a:rPr>
              <a:t>respect to (x/4, y/4).</a:t>
            </a:r>
          </a:p>
          <a:p>
            <a:pPr lvl="1" eaLnBrk="1" hangingPunct="1"/>
            <a:endParaRPr lang="en-US" sz="2000">
              <a:solidFill>
                <a:srgbClr val="002060"/>
              </a:solidFill>
            </a:endParaRPr>
          </a:p>
        </p:txBody>
      </p:sp>
      <p:pic>
        <p:nvPicPr>
          <p:cNvPr id="6758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5351" y="4572001"/>
            <a:ext cx="2571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6350" y="4343400"/>
            <a:ext cx="6286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2335665"/>
      </p:ext>
    </p:extLst>
  </p:cSld>
  <p:clrMapOvr>
    <a:masterClrMapping/>
  </p:clrMapOvr>
  <p:transition>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76400" y="304800"/>
            <a:ext cx="8839200" cy="914400"/>
          </a:xfrm>
        </p:spPr>
        <p:txBody>
          <a:bodyPr rtlCol="0">
            <a:noAutofit/>
          </a:bodyPr>
          <a:lstStyle/>
          <a:p>
            <a:pPr>
              <a:defRPr/>
            </a:pPr>
            <a:r>
              <a:rPr lang="en-US" sz="4000" dirty="0">
                <a:solidFill>
                  <a:schemeClr val="accent2"/>
                </a:solidFill>
                <a:effectLst>
                  <a:outerShdw blurRad="38100" dist="38100" dir="2700000" algn="tl">
                    <a:srgbClr val="000000">
                      <a:alpha val="43137"/>
                    </a:srgbClr>
                  </a:outerShdw>
                </a:effectLst>
                <a:cs typeface="Arial" charset="0"/>
              </a:rPr>
              <a:t>Computation Considerations in Correlation Based TM (4)</a:t>
            </a:r>
          </a:p>
        </p:txBody>
      </p:sp>
      <p:sp>
        <p:nvSpPr>
          <p:cNvPr id="68611" name="Rectangle 2"/>
          <p:cNvSpPr>
            <a:spLocks noGrp="1" noChangeArrowheads="1"/>
          </p:cNvSpPr>
          <p:nvPr>
            <p:ph type="body" sz="half" idx="1"/>
          </p:nvPr>
        </p:nvSpPr>
        <p:spPr>
          <a:xfrm>
            <a:off x="1981201" y="1905000"/>
            <a:ext cx="8207375" cy="4038600"/>
          </a:xfrm>
        </p:spPr>
        <p:txBody>
          <a:bodyPr/>
          <a:lstStyle/>
          <a:p>
            <a:pPr algn="just" eaLnBrk="1" hangingPunct="1">
              <a:lnSpc>
                <a:spcPct val="90000"/>
              </a:lnSpc>
            </a:pPr>
            <a:r>
              <a:rPr lang="en-US"/>
              <a:t>Hierarchical Search</a:t>
            </a:r>
          </a:p>
          <a:p>
            <a:pPr lvl="1" algn="just" eaLnBrk="1" hangingPunct="1">
              <a:lnSpc>
                <a:spcPct val="90000"/>
              </a:lnSpc>
            </a:pPr>
            <a:r>
              <a:rPr lang="en-US">
                <a:solidFill>
                  <a:srgbClr val="002060"/>
                </a:solidFill>
              </a:rPr>
              <a:t>At Level 1, with the </a:t>
            </a:r>
            <a:r>
              <a:rPr lang="en-US">
                <a:solidFill>
                  <a:srgbClr val="C00000"/>
                </a:solidFill>
              </a:rPr>
              <a:t>reference of size 8X8</a:t>
            </a:r>
          </a:p>
          <a:p>
            <a:pPr lvl="1" eaLnBrk="1" hangingPunct="1"/>
            <a:r>
              <a:rPr lang="en-US"/>
              <a:t>Search in the rectangle </a:t>
            </a:r>
            <a:r>
              <a:rPr lang="en-US">
                <a:solidFill>
                  <a:srgbClr val="0000FF"/>
                </a:solidFill>
              </a:rPr>
              <a:t>[-1</a:t>
            </a:r>
            <a:r>
              <a:rPr lang="en-US" i="1">
                <a:solidFill>
                  <a:srgbClr val="0000FF"/>
                </a:solidFill>
              </a:rPr>
              <a:t>, </a:t>
            </a:r>
            <a:r>
              <a:rPr lang="en-US">
                <a:solidFill>
                  <a:srgbClr val="0000FF"/>
                </a:solidFill>
              </a:rPr>
              <a:t>1] X</a:t>
            </a:r>
            <a:r>
              <a:rPr lang="en-US" i="1">
                <a:solidFill>
                  <a:srgbClr val="0000FF"/>
                </a:solidFill>
              </a:rPr>
              <a:t> </a:t>
            </a:r>
            <a:r>
              <a:rPr lang="en-US">
                <a:solidFill>
                  <a:srgbClr val="0000FF"/>
                </a:solidFill>
              </a:rPr>
              <a:t>[-1, 1]</a:t>
            </a:r>
            <a:r>
              <a:rPr lang="en-US" i="1">
                <a:solidFill>
                  <a:srgbClr val="C00000"/>
                </a:solidFill>
              </a:rPr>
              <a:t> </a:t>
            </a:r>
          </a:p>
          <a:p>
            <a:pPr lvl="1" eaLnBrk="1" hangingPunct="1">
              <a:buFont typeface="Arial" panose="020B0604020202020204" pitchFamily="34" charset="0"/>
              <a:buNone/>
            </a:pPr>
            <a:r>
              <a:rPr lang="en-US" i="1">
                <a:solidFill>
                  <a:srgbClr val="0000FF"/>
                </a:solidFill>
              </a:rPr>
              <a:t>     </a:t>
            </a:r>
            <a:r>
              <a:rPr lang="en-US"/>
              <a:t>centered at</a:t>
            </a:r>
            <a:r>
              <a:rPr lang="en-US">
                <a:solidFill>
                  <a:srgbClr val="C00000"/>
                </a:solidFill>
              </a:rPr>
              <a:t> (</a:t>
            </a:r>
            <a:r>
              <a:rPr lang="en-US" i="1">
                <a:solidFill>
                  <a:srgbClr val="C00000"/>
                </a:solidFill>
              </a:rPr>
              <a:t>x/</a:t>
            </a:r>
            <a:r>
              <a:rPr lang="en-US">
                <a:solidFill>
                  <a:srgbClr val="C00000"/>
                </a:solidFill>
              </a:rPr>
              <a:t>2 +2x</a:t>
            </a:r>
            <a:r>
              <a:rPr lang="en-US" baseline="-25000">
                <a:solidFill>
                  <a:srgbClr val="C00000"/>
                </a:solidFill>
              </a:rPr>
              <a:t>1</a:t>
            </a:r>
            <a:r>
              <a:rPr lang="en-US" i="1">
                <a:solidFill>
                  <a:srgbClr val="C00000"/>
                </a:solidFill>
              </a:rPr>
              <a:t>, y/</a:t>
            </a:r>
            <a:r>
              <a:rPr lang="en-US">
                <a:solidFill>
                  <a:srgbClr val="C00000"/>
                </a:solidFill>
              </a:rPr>
              <a:t>2+2y</a:t>
            </a:r>
            <a:r>
              <a:rPr lang="en-US" baseline="-25000">
                <a:solidFill>
                  <a:srgbClr val="C00000"/>
                </a:solidFill>
              </a:rPr>
              <a:t>1</a:t>
            </a:r>
            <a:r>
              <a:rPr lang="en-US" i="1">
                <a:solidFill>
                  <a:srgbClr val="C00000"/>
                </a:solidFill>
              </a:rPr>
              <a:t>)</a:t>
            </a:r>
          </a:p>
          <a:p>
            <a:pPr lvl="1" eaLnBrk="1" hangingPunct="1"/>
            <a:endParaRPr lang="en-US" sz="2000"/>
          </a:p>
          <a:p>
            <a:pPr lvl="1" eaLnBrk="1" hangingPunct="1"/>
            <a:endParaRPr lang="en-US" sz="2000"/>
          </a:p>
          <a:p>
            <a:pPr lvl="1" eaLnBrk="1" hangingPunct="1"/>
            <a:endParaRPr lang="en-US" sz="2000"/>
          </a:p>
          <a:p>
            <a:pPr lvl="1" eaLnBrk="1" hangingPunct="1"/>
            <a:endParaRPr lang="en-US" sz="2000"/>
          </a:p>
          <a:p>
            <a:pPr lvl="1" eaLnBrk="1" hangingPunct="1"/>
            <a:endParaRPr lang="en-US" sz="2000"/>
          </a:p>
          <a:p>
            <a:pPr lvl="1" eaLnBrk="1" hangingPunct="1"/>
            <a:endParaRPr lang="en-US" sz="2000">
              <a:solidFill>
                <a:srgbClr val="002060"/>
              </a:solidFill>
            </a:endParaRPr>
          </a:p>
        </p:txBody>
      </p:sp>
      <p:pic>
        <p:nvPicPr>
          <p:cNvPr id="6861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1" y="4362451"/>
            <a:ext cx="5048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7826" y="3981450"/>
            <a:ext cx="12477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643101"/>
      </p:ext>
    </p:extLst>
  </p:cSld>
  <p:clrMapOvr>
    <a:masterClrMapping/>
  </p:clrMapOvr>
  <p:transition>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76400" y="304800"/>
            <a:ext cx="8839200" cy="914400"/>
          </a:xfrm>
        </p:spPr>
        <p:txBody>
          <a:bodyPr rtlCol="0">
            <a:noAutofit/>
          </a:bodyPr>
          <a:lstStyle/>
          <a:p>
            <a:pPr>
              <a:defRPr/>
            </a:pPr>
            <a:r>
              <a:rPr lang="en-US" sz="4000" dirty="0">
                <a:solidFill>
                  <a:schemeClr val="accent2"/>
                </a:solidFill>
                <a:effectLst>
                  <a:outerShdw blurRad="38100" dist="38100" dir="2700000" algn="tl">
                    <a:srgbClr val="000000">
                      <a:alpha val="43137"/>
                    </a:srgbClr>
                  </a:outerShdw>
                </a:effectLst>
                <a:cs typeface="Arial" charset="0"/>
              </a:rPr>
              <a:t>Computation Considerations in Correlation Based TM (4)</a:t>
            </a:r>
          </a:p>
        </p:txBody>
      </p:sp>
      <p:sp>
        <p:nvSpPr>
          <p:cNvPr id="69635" name="Rectangle 2"/>
          <p:cNvSpPr>
            <a:spLocks noGrp="1" noChangeArrowheads="1"/>
          </p:cNvSpPr>
          <p:nvPr>
            <p:ph type="body" sz="half" idx="1"/>
          </p:nvPr>
        </p:nvSpPr>
        <p:spPr>
          <a:xfrm>
            <a:off x="1981201" y="1905000"/>
            <a:ext cx="8207375" cy="4038600"/>
          </a:xfrm>
        </p:spPr>
        <p:txBody>
          <a:bodyPr/>
          <a:lstStyle/>
          <a:p>
            <a:pPr algn="just" eaLnBrk="1" hangingPunct="1">
              <a:lnSpc>
                <a:spcPct val="90000"/>
              </a:lnSpc>
            </a:pPr>
            <a:r>
              <a:rPr lang="en-US"/>
              <a:t>Hierarchical Search</a:t>
            </a:r>
          </a:p>
          <a:p>
            <a:pPr lvl="1" algn="just" eaLnBrk="1" hangingPunct="1">
              <a:lnSpc>
                <a:spcPct val="90000"/>
              </a:lnSpc>
            </a:pPr>
            <a:r>
              <a:rPr lang="en-US">
                <a:solidFill>
                  <a:srgbClr val="002060"/>
                </a:solidFill>
              </a:rPr>
              <a:t>At Level 1, with the </a:t>
            </a:r>
            <a:r>
              <a:rPr lang="en-US">
                <a:solidFill>
                  <a:srgbClr val="C00000"/>
                </a:solidFill>
              </a:rPr>
              <a:t>reference of size 8X8</a:t>
            </a:r>
          </a:p>
          <a:p>
            <a:pPr lvl="1" eaLnBrk="1" hangingPunct="1"/>
            <a:r>
              <a:rPr lang="en-US"/>
              <a:t>Search in the rectangle </a:t>
            </a:r>
            <a:r>
              <a:rPr lang="en-US">
                <a:solidFill>
                  <a:schemeClr val="hlink"/>
                </a:solidFill>
              </a:rPr>
              <a:t>[-1</a:t>
            </a:r>
            <a:r>
              <a:rPr lang="en-US" i="1">
                <a:solidFill>
                  <a:schemeClr val="hlink"/>
                </a:solidFill>
              </a:rPr>
              <a:t>, </a:t>
            </a:r>
            <a:r>
              <a:rPr lang="en-US">
                <a:solidFill>
                  <a:schemeClr val="hlink"/>
                </a:solidFill>
              </a:rPr>
              <a:t>1] X</a:t>
            </a:r>
            <a:r>
              <a:rPr lang="en-US" i="1">
                <a:solidFill>
                  <a:schemeClr val="hlink"/>
                </a:solidFill>
              </a:rPr>
              <a:t> </a:t>
            </a:r>
            <a:r>
              <a:rPr lang="en-US">
                <a:solidFill>
                  <a:schemeClr val="hlink"/>
                </a:solidFill>
              </a:rPr>
              <a:t>[-1, 1]</a:t>
            </a:r>
            <a:r>
              <a:rPr lang="en-US" i="1">
                <a:solidFill>
                  <a:srgbClr val="C00000"/>
                </a:solidFill>
              </a:rPr>
              <a:t> </a:t>
            </a:r>
          </a:p>
          <a:p>
            <a:pPr lvl="1" eaLnBrk="1" hangingPunct="1">
              <a:buFont typeface="Arial" panose="020B0604020202020204" pitchFamily="34" charset="0"/>
              <a:buNone/>
            </a:pPr>
            <a:r>
              <a:rPr lang="en-US" i="1">
                <a:solidFill>
                  <a:srgbClr val="C00000"/>
                </a:solidFill>
              </a:rPr>
              <a:t>     </a:t>
            </a:r>
            <a:r>
              <a:rPr lang="en-US"/>
              <a:t>centered at</a:t>
            </a:r>
            <a:r>
              <a:rPr lang="en-US">
                <a:solidFill>
                  <a:srgbClr val="C00000"/>
                </a:solidFill>
              </a:rPr>
              <a:t> (</a:t>
            </a:r>
            <a:r>
              <a:rPr lang="en-US" i="1">
                <a:solidFill>
                  <a:srgbClr val="C00000"/>
                </a:solidFill>
              </a:rPr>
              <a:t>x/</a:t>
            </a:r>
            <a:r>
              <a:rPr lang="en-US">
                <a:solidFill>
                  <a:srgbClr val="C00000"/>
                </a:solidFill>
              </a:rPr>
              <a:t>2 +2x</a:t>
            </a:r>
            <a:r>
              <a:rPr lang="en-US" baseline="-25000">
                <a:solidFill>
                  <a:srgbClr val="C00000"/>
                </a:solidFill>
              </a:rPr>
              <a:t>1</a:t>
            </a:r>
            <a:r>
              <a:rPr lang="en-US" i="1">
                <a:solidFill>
                  <a:srgbClr val="C00000"/>
                </a:solidFill>
              </a:rPr>
              <a:t>, y/</a:t>
            </a:r>
            <a:r>
              <a:rPr lang="en-US">
                <a:solidFill>
                  <a:srgbClr val="C00000"/>
                </a:solidFill>
              </a:rPr>
              <a:t>2+2y</a:t>
            </a:r>
            <a:r>
              <a:rPr lang="en-US" baseline="-25000">
                <a:solidFill>
                  <a:srgbClr val="C00000"/>
                </a:solidFill>
              </a:rPr>
              <a:t>1</a:t>
            </a:r>
            <a:r>
              <a:rPr lang="en-US" i="1">
                <a:solidFill>
                  <a:srgbClr val="C00000"/>
                </a:solidFill>
              </a:rPr>
              <a:t>)</a:t>
            </a:r>
          </a:p>
          <a:p>
            <a:pPr lvl="1" eaLnBrk="1" hangingPunct="1"/>
            <a:endParaRPr lang="en-US" sz="2000"/>
          </a:p>
          <a:p>
            <a:pPr lvl="1" eaLnBrk="1" hangingPunct="1"/>
            <a:endParaRPr lang="en-US" sz="2000"/>
          </a:p>
          <a:p>
            <a:pPr lvl="1" eaLnBrk="1" hangingPunct="1"/>
            <a:endParaRPr lang="en-US" sz="2000"/>
          </a:p>
          <a:p>
            <a:pPr lvl="1" eaLnBrk="1" hangingPunct="1"/>
            <a:endParaRPr lang="en-US" sz="2000"/>
          </a:p>
          <a:p>
            <a:pPr lvl="1" eaLnBrk="1" hangingPunct="1"/>
            <a:endParaRPr lang="en-US" sz="2000"/>
          </a:p>
          <a:p>
            <a:pPr lvl="1" eaLnBrk="1" hangingPunct="1"/>
            <a:r>
              <a:rPr lang="en-US"/>
              <a:t>Let </a:t>
            </a:r>
            <a:r>
              <a:rPr lang="en-US">
                <a:solidFill>
                  <a:srgbClr val="C00000"/>
                </a:solidFill>
              </a:rPr>
              <a:t>optimal found at (</a:t>
            </a:r>
            <a:r>
              <a:rPr lang="en-US" i="1">
                <a:solidFill>
                  <a:srgbClr val="C00000"/>
                </a:solidFill>
              </a:rPr>
              <a:t>x</a:t>
            </a:r>
            <a:r>
              <a:rPr lang="en-US" baseline="-25000">
                <a:solidFill>
                  <a:srgbClr val="C00000"/>
                </a:solidFill>
              </a:rPr>
              <a:t>2</a:t>
            </a:r>
            <a:r>
              <a:rPr lang="en-US" i="1">
                <a:solidFill>
                  <a:srgbClr val="C00000"/>
                </a:solidFill>
              </a:rPr>
              <a:t>, y</a:t>
            </a:r>
            <a:r>
              <a:rPr lang="en-US" baseline="-25000">
                <a:solidFill>
                  <a:srgbClr val="C00000"/>
                </a:solidFill>
              </a:rPr>
              <a:t>2</a:t>
            </a:r>
            <a:r>
              <a:rPr lang="en-US" i="1">
                <a:solidFill>
                  <a:srgbClr val="C00000"/>
                </a:solidFill>
              </a:rPr>
              <a:t>) </a:t>
            </a:r>
            <a:r>
              <a:rPr lang="en-US" i="1"/>
              <a:t>with </a:t>
            </a:r>
            <a:r>
              <a:rPr lang="en-US" i="1">
                <a:solidFill>
                  <a:srgbClr val="C00000"/>
                </a:solidFill>
              </a:rPr>
              <a:t>respect to (x/</a:t>
            </a:r>
            <a:r>
              <a:rPr lang="en-US">
                <a:solidFill>
                  <a:srgbClr val="C00000"/>
                </a:solidFill>
              </a:rPr>
              <a:t>2</a:t>
            </a:r>
            <a:r>
              <a:rPr lang="en-US" i="1">
                <a:solidFill>
                  <a:srgbClr val="C00000"/>
                </a:solidFill>
              </a:rPr>
              <a:t>, y/</a:t>
            </a:r>
            <a:r>
              <a:rPr lang="en-US">
                <a:solidFill>
                  <a:srgbClr val="C00000"/>
                </a:solidFill>
              </a:rPr>
              <a:t>2</a:t>
            </a:r>
            <a:r>
              <a:rPr lang="en-US" i="1">
                <a:solidFill>
                  <a:srgbClr val="C00000"/>
                </a:solidFill>
              </a:rPr>
              <a:t>).</a:t>
            </a:r>
          </a:p>
          <a:p>
            <a:pPr lvl="1" eaLnBrk="1" hangingPunct="1"/>
            <a:endParaRPr lang="en-US" sz="2000">
              <a:solidFill>
                <a:srgbClr val="002060"/>
              </a:solidFill>
            </a:endParaRPr>
          </a:p>
        </p:txBody>
      </p:sp>
      <p:pic>
        <p:nvPicPr>
          <p:cNvPr id="6963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1" y="4362451"/>
            <a:ext cx="5048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7826" y="3981450"/>
            <a:ext cx="12477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9134498"/>
      </p:ext>
    </p:extLst>
  </p:cSld>
  <p:clrMapOvr>
    <a:masterClrMapping/>
  </p:clrMapOvr>
  <p:transition>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76400" y="304800"/>
            <a:ext cx="8839200" cy="914400"/>
          </a:xfrm>
        </p:spPr>
        <p:txBody>
          <a:bodyPr rtlCol="0">
            <a:noAutofit/>
          </a:bodyPr>
          <a:lstStyle/>
          <a:p>
            <a:pPr>
              <a:defRPr/>
            </a:pPr>
            <a:r>
              <a:rPr lang="en-US" sz="4000" dirty="0">
                <a:solidFill>
                  <a:schemeClr val="accent2"/>
                </a:solidFill>
                <a:effectLst>
                  <a:outerShdw blurRad="38100" dist="38100" dir="2700000" algn="tl">
                    <a:srgbClr val="000000">
                      <a:alpha val="43137"/>
                    </a:srgbClr>
                  </a:outerShdw>
                </a:effectLst>
                <a:cs typeface="Arial" charset="0"/>
              </a:rPr>
              <a:t>Computation Considerations in Correlation Based TM (4)</a:t>
            </a:r>
          </a:p>
        </p:txBody>
      </p:sp>
      <p:sp>
        <p:nvSpPr>
          <p:cNvPr id="70659" name="Rectangle 2"/>
          <p:cNvSpPr>
            <a:spLocks noGrp="1" noChangeArrowheads="1"/>
          </p:cNvSpPr>
          <p:nvPr>
            <p:ph type="body" sz="half" idx="1"/>
          </p:nvPr>
        </p:nvSpPr>
        <p:spPr>
          <a:xfrm>
            <a:off x="1981201" y="1905000"/>
            <a:ext cx="8207375" cy="4038600"/>
          </a:xfrm>
        </p:spPr>
        <p:txBody>
          <a:bodyPr/>
          <a:lstStyle/>
          <a:p>
            <a:pPr algn="just" eaLnBrk="1" hangingPunct="1">
              <a:lnSpc>
                <a:spcPct val="90000"/>
              </a:lnSpc>
            </a:pPr>
            <a:r>
              <a:rPr lang="en-US"/>
              <a:t>Hierarchical Search</a:t>
            </a:r>
          </a:p>
          <a:p>
            <a:pPr lvl="1" algn="just" eaLnBrk="1" hangingPunct="1">
              <a:lnSpc>
                <a:spcPct val="90000"/>
              </a:lnSpc>
            </a:pPr>
            <a:r>
              <a:rPr lang="en-US">
                <a:solidFill>
                  <a:srgbClr val="002060"/>
                </a:solidFill>
              </a:rPr>
              <a:t>At Level 0, with the </a:t>
            </a:r>
            <a:r>
              <a:rPr lang="en-US">
                <a:solidFill>
                  <a:srgbClr val="0000FF"/>
                </a:solidFill>
              </a:rPr>
              <a:t>reference of size 16X16</a:t>
            </a:r>
          </a:p>
          <a:p>
            <a:pPr lvl="1" eaLnBrk="1" hangingPunct="1"/>
            <a:r>
              <a:rPr lang="en-US"/>
              <a:t>Search in the rectangle </a:t>
            </a:r>
            <a:r>
              <a:rPr lang="en-US">
                <a:solidFill>
                  <a:srgbClr val="0000FF"/>
                </a:solidFill>
              </a:rPr>
              <a:t>[-1</a:t>
            </a:r>
            <a:r>
              <a:rPr lang="en-US" i="1">
                <a:solidFill>
                  <a:srgbClr val="0000FF"/>
                </a:solidFill>
              </a:rPr>
              <a:t>, </a:t>
            </a:r>
            <a:r>
              <a:rPr lang="en-US">
                <a:solidFill>
                  <a:srgbClr val="0000FF"/>
                </a:solidFill>
              </a:rPr>
              <a:t>1] X</a:t>
            </a:r>
            <a:r>
              <a:rPr lang="en-US" i="1">
                <a:solidFill>
                  <a:srgbClr val="0000FF"/>
                </a:solidFill>
              </a:rPr>
              <a:t> </a:t>
            </a:r>
            <a:r>
              <a:rPr lang="en-US">
                <a:solidFill>
                  <a:srgbClr val="0000FF"/>
                </a:solidFill>
              </a:rPr>
              <a:t>[-1, 1]</a:t>
            </a:r>
            <a:r>
              <a:rPr lang="en-US" i="1">
                <a:solidFill>
                  <a:srgbClr val="0000FF"/>
                </a:solidFill>
              </a:rPr>
              <a:t> </a:t>
            </a:r>
          </a:p>
          <a:p>
            <a:pPr lvl="1" eaLnBrk="1" hangingPunct="1">
              <a:buFont typeface="Arial" panose="020B0604020202020204" pitchFamily="34" charset="0"/>
              <a:buNone/>
            </a:pPr>
            <a:r>
              <a:rPr lang="en-US" i="1">
                <a:solidFill>
                  <a:srgbClr val="C00000"/>
                </a:solidFill>
              </a:rPr>
              <a:t>    </a:t>
            </a:r>
            <a:r>
              <a:rPr lang="en-US" i="1">
                <a:solidFill>
                  <a:srgbClr val="0000FF"/>
                </a:solidFill>
              </a:rPr>
              <a:t> </a:t>
            </a:r>
            <a:r>
              <a:rPr lang="en-US"/>
              <a:t>centered at</a:t>
            </a:r>
            <a:r>
              <a:rPr lang="en-US">
                <a:solidFill>
                  <a:srgbClr val="0000FF"/>
                </a:solidFill>
              </a:rPr>
              <a:t> (</a:t>
            </a:r>
            <a:r>
              <a:rPr lang="en-US" i="1">
                <a:solidFill>
                  <a:srgbClr val="0000FF"/>
                </a:solidFill>
              </a:rPr>
              <a:t>x</a:t>
            </a:r>
            <a:r>
              <a:rPr lang="en-US">
                <a:solidFill>
                  <a:srgbClr val="0000FF"/>
                </a:solidFill>
              </a:rPr>
              <a:t> +2x</a:t>
            </a:r>
            <a:r>
              <a:rPr lang="en-US" baseline="-25000">
                <a:solidFill>
                  <a:srgbClr val="0000FF"/>
                </a:solidFill>
              </a:rPr>
              <a:t>2</a:t>
            </a:r>
            <a:r>
              <a:rPr lang="en-US" i="1">
                <a:solidFill>
                  <a:srgbClr val="0000FF"/>
                </a:solidFill>
              </a:rPr>
              <a:t>, y</a:t>
            </a:r>
            <a:r>
              <a:rPr lang="en-US">
                <a:solidFill>
                  <a:srgbClr val="0000FF"/>
                </a:solidFill>
              </a:rPr>
              <a:t>+2y</a:t>
            </a:r>
            <a:r>
              <a:rPr lang="en-US" baseline="-25000">
                <a:solidFill>
                  <a:srgbClr val="0000FF"/>
                </a:solidFill>
              </a:rPr>
              <a:t>2</a:t>
            </a:r>
            <a:r>
              <a:rPr lang="en-US" i="1">
                <a:solidFill>
                  <a:srgbClr val="0000FF"/>
                </a:solidFill>
              </a:rPr>
              <a:t>)</a:t>
            </a:r>
          </a:p>
          <a:p>
            <a:pPr lvl="1" eaLnBrk="1" hangingPunct="1"/>
            <a:endParaRPr lang="en-US" sz="2000"/>
          </a:p>
          <a:p>
            <a:pPr lvl="1" eaLnBrk="1" hangingPunct="1"/>
            <a:endParaRPr lang="en-US" sz="2000"/>
          </a:p>
          <a:p>
            <a:pPr lvl="1" eaLnBrk="1" hangingPunct="1"/>
            <a:endParaRPr lang="en-US" sz="2000"/>
          </a:p>
          <a:p>
            <a:pPr lvl="1" eaLnBrk="1" hangingPunct="1"/>
            <a:endParaRPr lang="en-US" sz="2000"/>
          </a:p>
          <a:p>
            <a:pPr lvl="1" eaLnBrk="1" hangingPunct="1"/>
            <a:endParaRPr lang="en-US" sz="2000"/>
          </a:p>
          <a:p>
            <a:pPr lvl="1" eaLnBrk="1" hangingPunct="1"/>
            <a:endParaRPr lang="en-US" sz="2000">
              <a:solidFill>
                <a:srgbClr val="002060"/>
              </a:solidFill>
            </a:endParaRPr>
          </a:p>
        </p:txBody>
      </p:sp>
      <p:pic>
        <p:nvPicPr>
          <p:cNvPr id="7066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4425" y="4584701"/>
            <a:ext cx="10096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1"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4876" y="3670300"/>
            <a:ext cx="244792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2185105"/>
      </p:ext>
    </p:extLst>
  </p:cSld>
  <p:clrMapOvr>
    <a:masterClrMapping/>
  </p:clrMapOvr>
  <p:transition>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76400" y="304800"/>
            <a:ext cx="8839200" cy="914400"/>
          </a:xfrm>
        </p:spPr>
        <p:txBody>
          <a:bodyPr rtlCol="0">
            <a:noAutofit/>
          </a:bodyPr>
          <a:lstStyle/>
          <a:p>
            <a:pPr>
              <a:defRPr/>
            </a:pPr>
            <a:r>
              <a:rPr lang="en-US" sz="4000" dirty="0">
                <a:solidFill>
                  <a:schemeClr val="accent2"/>
                </a:solidFill>
                <a:effectLst>
                  <a:outerShdw blurRad="38100" dist="38100" dir="2700000" algn="tl">
                    <a:srgbClr val="000000">
                      <a:alpha val="43137"/>
                    </a:srgbClr>
                  </a:outerShdw>
                </a:effectLst>
                <a:cs typeface="Arial" charset="0"/>
              </a:rPr>
              <a:t>Computation Considerations in Correlation Based TM (4)</a:t>
            </a:r>
          </a:p>
        </p:txBody>
      </p:sp>
      <p:sp>
        <p:nvSpPr>
          <p:cNvPr id="71683" name="Rectangle 2"/>
          <p:cNvSpPr>
            <a:spLocks noGrp="1" noChangeArrowheads="1"/>
          </p:cNvSpPr>
          <p:nvPr>
            <p:ph type="body" sz="half" idx="1"/>
          </p:nvPr>
        </p:nvSpPr>
        <p:spPr>
          <a:xfrm>
            <a:off x="1981201" y="1905000"/>
            <a:ext cx="8207375" cy="4038600"/>
          </a:xfrm>
        </p:spPr>
        <p:txBody>
          <a:bodyPr>
            <a:normAutofit lnSpcReduction="10000"/>
          </a:bodyPr>
          <a:lstStyle/>
          <a:p>
            <a:pPr algn="just" eaLnBrk="1" hangingPunct="1">
              <a:lnSpc>
                <a:spcPct val="90000"/>
              </a:lnSpc>
            </a:pPr>
            <a:r>
              <a:rPr lang="en-US"/>
              <a:t>Hierarchical Search</a:t>
            </a:r>
          </a:p>
          <a:p>
            <a:pPr lvl="1" algn="just" eaLnBrk="1" hangingPunct="1">
              <a:lnSpc>
                <a:spcPct val="90000"/>
              </a:lnSpc>
            </a:pPr>
            <a:r>
              <a:rPr lang="en-US">
                <a:solidFill>
                  <a:srgbClr val="002060"/>
                </a:solidFill>
              </a:rPr>
              <a:t>At Level 0, with the </a:t>
            </a:r>
            <a:r>
              <a:rPr lang="en-US">
                <a:solidFill>
                  <a:srgbClr val="0000FF"/>
                </a:solidFill>
              </a:rPr>
              <a:t>reference of size 16X16</a:t>
            </a:r>
          </a:p>
          <a:p>
            <a:pPr lvl="1" eaLnBrk="1" hangingPunct="1"/>
            <a:r>
              <a:rPr lang="en-US"/>
              <a:t>Search in the rectangle </a:t>
            </a:r>
            <a:r>
              <a:rPr lang="en-US">
                <a:solidFill>
                  <a:srgbClr val="0000FF"/>
                </a:solidFill>
              </a:rPr>
              <a:t>[-1</a:t>
            </a:r>
            <a:r>
              <a:rPr lang="en-US" i="1">
                <a:solidFill>
                  <a:srgbClr val="0000FF"/>
                </a:solidFill>
              </a:rPr>
              <a:t>, </a:t>
            </a:r>
            <a:r>
              <a:rPr lang="en-US">
                <a:solidFill>
                  <a:srgbClr val="0000FF"/>
                </a:solidFill>
              </a:rPr>
              <a:t>1] X</a:t>
            </a:r>
            <a:r>
              <a:rPr lang="en-US" i="1">
                <a:solidFill>
                  <a:srgbClr val="0000FF"/>
                </a:solidFill>
              </a:rPr>
              <a:t> </a:t>
            </a:r>
            <a:r>
              <a:rPr lang="en-US">
                <a:solidFill>
                  <a:srgbClr val="0000FF"/>
                </a:solidFill>
              </a:rPr>
              <a:t>[-1, 1]</a:t>
            </a:r>
            <a:r>
              <a:rPr lang="en-US" i="1">
                <a:solidFill>
                  <a:srgbClr val="0000FF"/>
                </a:solidFill>
              </a:rPr>
              <a:t> </a:t>
            </a:r>
          </a:p>
          <a:p>
            <a:pPr lvl="1" eaLnBrk="1" hangingPunct="1">
              <a:buFont typeface="Arial" panose="020B0604020202020204" pitchFamily="34" charset="0"/>
              <a:buNone/>
            </a:pPr>
            <a:r>
              <a:rPr lang="en-US" i="1">
                <a:solidFill>
                  <a:srgbClr val="C00000"/>
                </a:solidFill>
              </a:rPr>
              <a:t>    </a:t>
            </a:r>
            <a:r>
              <a:rPr lang="en-US" i="1">
                <a:solidFill>
                  <a:srgbClr val="0000FF"/>
                </a:solidFill>
              </a:rPr>
              <a:t> </a:t>
            </a:r>
            <a:r>
              <a:rPr lang="en-US"/>
              <a:t>centered at</a:t>
            </a:r>
            <a:r>
              <a:rPr lang="en-US">
                <a:solidFill>
                  <a:srgbClr val="0000FF"/>
                </a:solidFill>
              </a:rPr>
              <a:t> (</a:t>
            </a:r>
            <a:r>
              <a:rPr lang="en-US" i="1">
                <a:solidFill>
                  <a:srgbClr val="0000FF"/>
                </a:solidFill>
              </a:rPr>
              <a:t>x</a:t>
            </a:r>
            <a:r>
              <a:rPr lang="en-US">
                <a:solidFill>
                  <a:srgbClr val="0000FF"/>
                </a:solidFill>
              </a:rPr>
              <a:t> +2x</a:t>
            </a:r>
            <a:r>
              <a:rPr lang="en-US" baseline="-25000">
                <a:solidFill>
                  <a:srgbClr val="0000FF"/>
                </a:solidFill>
              </a:rPr>
              <a:t>2</a:t>
            </a:r>
            <a:r>
              <a:rPr lang="en-US" i="1">
                <a:solidFill>
                  <a:srgbClr val="0000FF"/>
                </a:solidFill>
              </a:rPr>
              <a:t>, y</a:t>
            </a:r>
            <a:r>
              <a:rPr lang="en-US">
                <a:solidFill>
                  <a:srgbClr val="0000FF"/>
                </a:solidFill>
              </a:rPr>
              <a:t>+2y</a:t>
            </a:r>
            <a:r>
              <a:rPr lang="en-US" baseline="-25000">
                <a:solidFill>
                  <a:srgbClr val="0000FF"/>
                </a:solidFill>
              </a:rPr>
              <a:t>2</a:t>
            </a:r>
            <a:r>
              <a:rPr lang="en-US" i="1">
                <a:solidFill>
                  <a:srgbClr val="0000FF"/>
                </a:solidFill>
              </a:rPr>
              <a:t>)</a:t>
            </a:r>
          </a:p>
          <a:p>
            <a:pPr lvl="1" eaLnBrk="1" hangingPunct="1"/>
            <a:endParaRPr lang="en-US" sz="2000"/>
          </a:p>
          <a:p>
            <a:pPr lvl="1" eaLnBrk="1" hangingPunct="1"/>
            <a:endParaRPr lang="en-US" sz="2000"/>
          </a:p>
          <a:p>
            <a:pPr lvl="1" eaLnBrk="1" hangingPunct="1"/>
            <a:endParaRPr lang="en-US" sz="2000"/>
          </a:p>
          <a:p>
            <a:pPr lvl="1" eaLnBrk="1" hangingPunct="1"/>
            <a:endParaRPr lang="en-US" sz="2000"/>
          </a:p>
          <a:p>
            <a:pPr lvl="1" eaLnBrk="1" hangingPunct="1"/>
            <a:endParaRPr lang="en-US" sz="2000"/>
          </a:p>
          <a:p>
            <a:pPr lvl="1" eaLnBrk="1" hangingPunct="1"/>
            <a:endParaRPr lang="en-US" sz="2000"/>
          </a:p>
          <a:p>
            <a:pPr lvl="1" eaLnBrk="1" hangingPunct="1"/>
            <a:endParaRPr lang="en-US" sz="2000"/>
          </a:p>
          <a:p>
            <a:pPr lvl="1" eaLnBrk="1" hangingPunct="1"/>
            <a:r>
              <a:rPr lang="en-US">
                <a:solidFill>
                  <a:srgbClr val="0000FF"/>
                </a:solidFill>
              </a:rPr>
              <a:t>Location at this time is the final one</a:t>
            </a:r>
            <a:endParaRPr lang="en-US" sz="2000">
              <a:solidFill>
                <a:srgbClr val="002060"/>
              </a:solidFill>
            </a:endParaRPr>
          </a:p>
        </p:txBody>
      </p:sp>
      <p:pic>
        <p:nvPicPr>
          <p:cNvPr id="7168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4425" y="4584701"/>
            <a:ext cx="10096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4876" y="3670300"/>
            <a:ext cx="244792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292879"/>
      </p:ext>
    </p:extLst>
  </p:cSld>
  <p:clrMapOvr>
    <a:masterClrMapping/>
  </p:clrMapOvr>
  <p:transition>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1676400" y="304800"/>
            <a:ext cx="8839200" cy="914400"/>
          </a:xfrm>
        </p:spPr>
        <p:txBody>
          <a:bodyPr rtlCol="0">
            <a:noAutofit/>
          </a:bodyPr>
          <a:lstStyle/>
          <a:p>
            <a:pPr>
              <a:defRPr/>
            </a:pPr>
            <a:r>
              <a:rPr lang="en-US" sz="4000" dirty="0">
                <a:solidFill>
                  <a:schemeClr val="accent2"/>
                </a:solidFill>
                <a:effectLst>
                  <a:outerShdw blurRad="38100" dist="38100" dir="2700000" algn="tl">
                    <a:srgbClr val="000000">
                      <a:alpha val="43137"/>
                    </a:srgbClr>
                  </a:outerShdw>
                </a:effectLst>
                <a:cs typeface="Arial" charset="0"/>
              </a:rPr>
              <a:t>Computation Considerations in Correlation Based TM (4)</a:t>
            </a:r>
          </a:p>
        </p:txBody>
      </p:sp>
      <p:sp>
        <p:nvSpPr>
          <p:cNvPr id="72707" name="Rectangle 2"/>
          <p:cNvSpPr>
            <a:spLocks noGrp="1" noChangeArrowheads="1"/>
          </p:cNvSpPr>
          <p:nvPr>
            <p:ph type="body" sz="half" idx="4294967295"/>
          </p:nvPr>
        </p:nvSpPr>
        <p:spPr>
          <a:xfrm>
            <a:off x="1981201" y="1905000"/>
            <a:ext cx="8207375" cy="4038600"/>
          </a:xfrm>
        </p:spPr>
        <p:txBody>
          <a:bodyPr/>
          <a:lstStyle/>
          <a:p>
            <a:pPr algn="just" eaLnBrk="1" hangingPunct="1">
              <a:lnSpc>
                <a:spcPct val="90000"/>
              </a:lnSpc>
            </a:pPr>
            <a:r>
              <a:rPr lang="en-US">
                <a:solidFill>
                  <a:srgbClr val="002060"/>
                </a:solidFill>
              </a:rPr>
              <a:t>Complexity</a:t>
            </a:r>
            <a:r>
              <a:rPr lang="en-US"/>
              <a:t> of Hierarchical Search</a:t>
            </a:r>
          </a:p>
          <a:p>
            <a:pPr lvl="1" algn="just" eaLnBrk="1" hangingPunct="1">
              <a:lnSpc>
                <a:spcPct val="90000"/>
              </a:lnSpc>
              <a:buFont typeface="Wingdings" panose="05000000000000000000" pitchFamily="2" charset="2"/>
              <a:buChar char="§"/>
            </a:pPr>
            <a:r>
              <a:rPr lang="en-US">
                <a:solidFill>
                  <a:srgbClr val="002060"/>
                </a:solidFill>
                <a:latin typeface="Times New Roman" panose="02020603050405020304" pitchFamily="18" charset="0"/>
              </a:rPr>
              <a:t>9 × No. of Decompositions </a:t>
            </a:r>
            <a:r>
              <a:rPr lang="en-US">
                <a:solidFill>
                  <a:schemeClr val="hlink"/>
                </a:solidFill>
                <a:latin typeface="Times New Roman" panose="02020603050405020304" pitchFamily="18" charset="0"/>
              </a:rPr>
              <a:t>+</a:t>
            </a:r>
            <a:r>
              <a:rPr lang="en-US">
                <a:solidFill>
                  <a:srgbClr val="002060"/>
                </a:solidFill>
                <a:latin typeface="Times New Roman" panose="02020603050405020304" pitchFamily="18" charset="0"/>
              </a:rPr>
              <a:t> Complexity at highest level </a:t>
            </a:r>
          </a:p>
          <a:p>
            <a:pPr lvl="1" algn="just" eaLnBrk="1" hangingPunct="1">
              <a:lnSpc>
                <a:spcPct val="90000"/>
              </a:lnSpc>
            </a:pPr>
            <a:endParaRPr lang="en-US">
              <a:solidFill>
                <a:srgbClr val="002060"/>
              </a:solidFill>
              <a:latin typeface="Times New Roman" panose="02020603050405020304" pitchFamily="18" charset="0"/>
            </a:endParaRPr>
          </a:p>
        </p:txBody>
      </p:sp>
    </p:spTree>
    <p:extLst>
      <p:ext uri="{BB962C8B-B14F-4D97-AF65-F5344CB8AC3E}">
        <p14:creationId xmlns:p14="http://schemas.microsoft.com/office/powerpoint/2010/main" val="3214253416"/>
      </p:ext>
    </p:extLst>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sz="half" idx="1"/>
          </p:nvPr>
        </p:nvSpPr>
        <p:spPr>
          <a:xfrm>
            <a:off x="1992314" y="1390650"/>
            <a:ext cx="8207375" cy="666750"/>
          </a:xfrm>
        </p:spPr>
        <p:txBody>
          <a:bodyPr/>
          <a:lstStyle/>
          <a:p>
            <a:pPr algn="just" eaLnBrk="1" hangingPunct="1"/>
            <a:r>
              <a:rPr lang="en-US" sz="2400"/>
              <a:t>Application: </a:t>
            </a:r>
            <a:r>
              <a:rPr lang="en-US" sz="2400">
                <a:solidFill>
                  <a:schemeClr val="accent2"/>
                </a:solidFill>
              </a:rPr>
              <a:t>target detection</a:t>
            </a:r>
            <a:r>
              <a:rPr lang="en-US" sz="2400"/>
              <a:t>, </a:t>
            </a:r>
            <a:r>
              <a:rPr lang="en-US" sz="2400">
                <a:solidFill>
                  <a:schemeClr val="accent2"/>
                </a:solidFill>
              </a:rPr>
              <a:t>robot vision</a:t>
            </a:r>
            <a:r>
              <a:rPr lang="en-US" sz="2400"/>
              <a:t>, </a:t>
            </a:r>
            <a:r>
              <a:rPr lang="en-US" sz="2400">
                <a:solidFill>
                  <a:schemeClr val="accent2"/>
                </a:solidFill>
              </a:rPr>
              <a:t>video coding</a:t>
            </a:r>
            <a:r>
              <a:rPr lang="en-US" sz="2400"/>
              <a:t>. </a:t>
            </a:r>
          </a:p>
        </p:txBody>
      </p:sp>
      <p:sp>
        <p:nvSpPr>
          <p:cNvPr id="3" name="Title 1"/>
          <p:cNvSpPr>
            <a:spLocks noGrp="1"/>
          </p:cNvSpPr>
          <p:nvPr>
            <p:ph type="title"/>
          </p:nvPr>
        </p:nvSpPr>
        <p:spPr>
          <a:xfrm>
            <a:off x="1676400" y="304800"/>
            <a:ext cx="8839200" cy="914400"/>
          </a:xfrm>
        </p:spPr>
        <p:txBody>
          <a:bodyPr rtlCol="0">
            <a:normAutofit/>
          </a:bodyPr>
          <a:lstStyle/>
          <a:p>
            <a:pPr>
              <a:defRPr/>
            </a:pPr>
            <a:r>
              <a:rPr lang="en-US" sz="6000" dirty="0">
                <a:solidFill>
                  <a:schemeClr val="accent2"/>
                </a:solidFill>
                <a:effectLst>
                  <a:outerShdw blurRad="38100" dist="38100" dir="2700000" algn="tl">
                    <a:srgbClr val="000000">
                      <a:alpha val="43137"/>
                    </a:srgbClr>
                  </a:outerShdw>
                </a:effectLst>
                <a:cs typeface="Arial" charset="0"/>
              </a:rPr>
              <a:t>Correlation based TM</a:t>
            </a:r>
          </a:p>
        </p:txBody>
      </p:sp>
      <p:sp>
        <p:nvSpPr>
          <p:cNvPr id="4" name="Rectangle 3"/>
          <p:cNvSpPr/>
          <p:nvPr/>
        </p:nvSpPr>
        <p:spPr>
          <a:xfrm>
            <a:off x="2438400" y="2478088"/>
            <a:ext cx="19812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2819400" y="3163888"/>
            <a:ext cx="381000" cy="38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5943600" y="2478088"/>
            <a:ext cx="19812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6858000" y="3163888"/>
            <a:ext cx="381000" cy="38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752" name="TextBox 7"/>
          <p:cNvSpPr txBox="1">
            <a:spLocks noChangeArrowheads="1"/>
          </p:cNvSpPr>
          <p:nvPr/>
        </p:nvSpPr>
        <p:spPr bwMode="auto">
          <a:xfrm>
            <a:off x="2590800" y="2032000"/>
            <a:ext cx="1828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t>Frame at time </a:t>
            </a:r>
            <a:r>
              <a:rPr lang="en-US" i="1"/>
              <a:t>t</a:t>
            </a:r>
          </a:p>
        </p:txBody>
      </p:sp>
      <p:sp>
        <p:nvSpPr>
          <p:cNvPr id="31753" name="TextBox 8"/>
          <p:cNvSpPr txBox="1">
            <a:spLocks noChangeArrowheads="1"/>
          </p:cNvSpPr>
          <p:nvPr/>
        </p:nvSpPr>
        <p:spPr bwMode="auto">
          <a:xfrm>
            <a:off x="5943600" y="2020888"/>
            <a:ext cx="1981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t>Frame at time </a:t>
            </a:r>
            <a:r>
              <a:rPr lang="en-US" i="1"/>
              <a:t>t</a:t>
            </a:r>
            <a:r>
              <a:rPr lang="en-US"/>
              <a:t>-1</a:t>
            </a:r>
            <a:endParaRPr lang="en-US" i="1"/>
          </a:p>
        </p:txBody>
      </p:sp>
      <p:pic>
        <p:nvPicPr>
          <p:cNvPr id="317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6164" y="4535488"/>
            <a:ext cx="12144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Arrow Connector 11"/>
          <p:cNvCxnSpPr>
            <a:endCxn id="5" idx="4"/>
          </p:cNvCxnSpPr>
          <p:nvPr/>
        </p:nvCxnSpPr>
        <p:spPr>
          <a:xfrm rot="16200000" flipV="1">
            <a:off x="2609850" y="3944938"/>
            <a:ext cx="990600" cy="1905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756" name="TextBox 12"/>
          <p:cNvSpPr txBox="1">
            <a:spLocks noChangeArrowheads="1"/>
          </p:cNvSpPr>
          <p:nvPr/>
        </p:nvSpPr>
        <p:spPr bwMode="auto">
          <a:xfrm>
            <a:off x="2286000" y="4535488"/>
            <a:ext cx="1828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t>Pixel value:</a:t>
            </a:r>
            <a:endParaRPr lang="en-US" i="1"/>
          </a:p>
        </p:txBody>
      </p:sp>
      <p:sp>
        <p:nvSpPr>
          <p:cNvPr id="31757" name="TextBox 13"/>
          <p:cNvSpPr txBox="1">
            <a:spLocks noChangeArrowheads="1"/>
          </p:cNvSpPr>
          <p:nvPr/>
        </p:nvSpPr>
        <p:spPr bwMode="auto">
          <a:xfrm>
            <a:off x="5715000" y="4535488"/>
            <a:ext cx="1828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t>Pixel value:</a:t>
            </a:r>
            <a:endParaRPr lang="en-US" i="1"/>
          </a:p>
        </p:txBody>
      </p:sp>
      <p:pic>
        <p:nvPicPr>
          <p:cNvPr id="3175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9925" y="4621214"/>
            <a:ext cx="2554288"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Arrow Connector 15"/>
          <p:cNvCxnSpPr/>
          <p:nvPr/>
        </p:nvCxnSpPr>
        <p:spPr>
          <a:xfrm rot="16200000" flipV="1">
            <a:off x="6724650" y="3944938"/>
            <a:ext cx="990600" cy="1905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760" name="TextBox 16"/>
          <p:cNvSpPr txBox="1">
            <a:spLocks noChangeArrowheads="1"/>
          </p:cNvSpPr>
          <p:nvPr/>
        </p:nvSpPr>
        <p:spPr bwMode="auto">
          <a:xfrm>
            <a:off x="2286000" y="5308600"/>
            <a:ext cx="1828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t>Difference:</a:t>
            </a:r>
            <a:endParaRPr lang="en-US" i="1"/>
          </a:p>
        </p:txBody>
      </p:sp>
      <p:pic>
        <p:nvPicPr>
          <p:cNvPr id="3176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5334000"/>
            <a:ext cx="58610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
          <p:cNvSpPr txBox="1">
            <a:spLocks noChangeArrowheads="1"/>
          </p:cNvSpPr>
          <p:nvPr/>
        </p:nvSpPr>
        <p:spPr>
          <a:xfrm>
            <a:off x="1981201" y="5886450"/>
            <a:ext cx="8207375" cy="666750"/>
          </a:xfrm>
          <a:prstGeom prst="rect">
            <a:avLst/>
          </a:prstGeom>
        </p:spPr>
        <p:txBody>
          <a:bodyPr>
            <a:normAutofit/>
          </a:bodyPr>
          <a:lstStyle/>
          <a:p>
            <a:pPr marL="342900" indent="-342900" algn="just">
              <a:spcBef>
                <a:spcPct val="20000"/>
              </a:spcBef>
              <a:buFont typeface="Arial" pitchFamily="34" charset="0"/>
              <a:buChar char="•"/>
              <a:defRPr/>
            </a:pPr>
            <a:r>
              <a:rPr lang="en-US" sz="2400" dirty="0"/>
              <a:t>We need to encode only the difference</a:t>
            </a:r>
          </a:p>
        </p:txBody>
      </p:sp>
    </p:spTree>
    <p:extLst>
      <p:ext uri="{BB962C8B-B14F-4D97-AF65-F5344CB8AC3E}">
        <p14:creationId xmlns:p14="http://schemas.microsoft.com/office/powerpoint/2010/main" val="1838246252"/>
      </p:ext>
    </p:extLst>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sz="half" idx="1"/>
          </p:nvPr>
        </p:nvSpPr>
        <p:spPr>
          <a:xfrm>
            <a:off x="1992314" y="1390650"/>
            <a:ext cx="8207375" cy="2571750"/>
          </a:xfrm>
        </p:spPr>
        <p:txBody>
          <a:bodyPr/>
          <a:lstStyle/>
          <a:p>
            <a:pPr algn="just" eaLnBrk="1" hangingPunct="1"/>
            <a:r>
              <a:rPr lang="en-US" sz="2400"/>
              <a:t>There are two basic steps in such a procedure:</a:t>
            </a:r>
          </a:p>
          <a:p>
            <a:pPr lvl="1" algn="just" eaLnBrk="1" hangingPunct="1"/>
            <a:r>
              <a:rPr lang="en-US"/>
              <a:t>Step 1: </a:t>
            </a:r>
            <a:r>
              <a:rPr lang="en-US">
                <a:solidFill>
                  <a:schemeClr val="hlink"/>
                </a:solidFill>
              </a:rPr>
              <a:t>Move</a:t>
            </a:r>
            <a:r>
              <a:rPr lang="en-US"/>
              <a:t> the reference pattern to all possible positions within the block of data. For each position, compute the “</a:t>
            </a:r>
            <a:r>
              <a:rPr lang="en-US">
                <a:solidFill>
                  <a:schemeClr val="hlink"/>
                </a:solidFill>
              </a:rPr>
              <a:t>similarity</a:t>
            </a:r>
            <a:r>
              <a:rPr lang="en-US"/>
              <a:t>” between the reference pattern and the respective part of the block of data.</a:t>
            </a:r>
          </a:p>
          <a:p>
            <a:pPr lvl="1" algn="just" eaLnBrk="1" hangingPunct="1"/>
            <a:r>
              <a:rPr lang="en-US"/>
              <a:t>Step 2: Compute the </a:t>
            </a:r>
            <a:r>
              <a:rPr lang="en-US">
                <a:solidFill>
                  <a:schemeClr val="hlink"/>
                </a:solidFill>
              </a:rPr>
              <a:t>best matching value</a:t>
            </a:r>
            <a:r>
              <a:rPr lang="en-US"/>
              <a:t>.</a:t>
            </a:r>
          </a:p>
          <a:p>
            <a:pPr lvl="1" algn="just" eaLnBrk="1" hangingPunct="1"/>
            <a:endParaRPr lang="en-US"/>
          </a:p>
          <a:p>
            <a:pPr lvl="1" algn="just" eaLnBrk="1" hangingPunct="1"/>
            <a:endParaRPr lang="en-US"/>
          </a:p>
        </p:txBody>
      </p:sp>
      <p:sp>
        <p:nvSpPr>
          <p:cNvPr id="3" name="Title 1"/>
          <p:cNvSpPr>
            <a:spLocks noGrp="1"/>
          </p:cNvSpPr>
          <p:nvPr>
            <p:ph type="title"/>
          </p:nvPr>
        </p:nvSpPr>
        <p:spPr>
          <a:xfrm>
            <a:off x="1676400" y="304800"/>
            <a:ext cx="8839200" cy="914400"/>
          </a:xfrm>
        </p:spPr>
        <p:txBody>
          <a:bodyPr rtlCol="0">
            <a:normAutofit/>
          </a:bodyPr>
          <a:lstStyle/>
          <a:p>
            <a:pPr>
              <a:defRPr/>
            </a:pPr>
            <a:r>
              <a:rPr lang="en-US" sz="6000" dirty="0">
                <a:solidFill>
                  <a:schemeClr val="accent2"/>
                </a:solidFill>
                <a:effectLst>
                  <a:outerShdw blurRad="38100" dist="38100" dir="2700000" algn="tl">
                    <a:srgbClr val="000000">
                      <a:alpha val="43137"/>
                    </a:srgbClr>
                  </a:outerShdw>
                </a:effectLst>
                <a:cs typeface="Arial" charset="0"/>
              </a:rPr>
              <a:t>Correlation based TM</a:t>
            </a:r>
          </a:p>
        </p:txBody>
      </p:sp>
      <p:pic>
        <p:nvPicPr>
          <p:cNvPr id="3277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3886200"/>
            <a:ext cx="478313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1" y="4724401"/>
            <a:ext cx="1992313"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4800600" y="3886200"/>
            <a:ext cx="1828800" cy="965200"/>
          </a:xfrm>
          <a:prstGeom prst="rect">
            <a:avLst/>
          </a:prstGeom>
          <a:noFill/>
          <a:ln w="476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 name="Straight Arrow Connector 6"/>
          <p:cNvCxnSpPr/>
          <p:nvPr/>
        </p:nvCxnSpPr>
        <p:spPr>
          <a:xfrm flipV="1">
            <a:off x="3744914" y="3886201"/>
            <a:ext cx="1055687" cy="135096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8215507"/>
      </p:ext>
    </p:extLst>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sz="half" idx="1"/>
          </p:nvPr>
        </p:nvSpPr>
        <p:spPr>
          <a:xfrm>
            <a:off x="1992314" y="1390650"/>
            <a:ext cx="8207375" cy="2571750"/>
          </a:xfrm>
        </p:spPr>
        <p:txBody>
          <a:bodyPr/>
          <a:lstStyle/>
          <a:p>
            <a:pPr algn="just" eaLnBrk="1" hangingPunct="1"/>
            <a:r>
              <a:rPr lang="en-US" sz="2400"/>
              <a:t>There are two basic steps in such a procedure:</a:t>
            </a:r>
          </a:p>
          <a:p>
            <a:pPr lvl="1" algn="just" eaLnBrk="1" hangingPunct="1"/>
            <a:r>
              <a:rPr lang="en-US"/>
              <a:t>Step 1: Move the reference pattern to all possible positions within the block of data. For each position, compute the “similarity” between the reference pattern and the respective part of the block of data.</a:t>
            </a:r>
          </a:p>
          <a:p>
            <a:pPr lvl="1" algn="just" eaLnBrk="1" hangingPunct="1"/>
            <a:r>
              <a:rPr lang="en-US"/>
              <a:t>Step 2: Compute the best matching value.</a:t>
            </a:r>
          </a:p>
          <a:p>
            <a:pPr lvl="1" algn="just" eaLnBrk="1" hangingPunct="1"/>
            <a:endParaRPr lang="en-US"/>
          </a:p>
          <a:p>
            <a:pPr lvl="1" algn="just" eaLnBrk="1" hangingPunct="1"/>
            <a:endParaRPr lang="en-US"/>
          </a:p>
        </p:txBody>
      </p:sp>
      <p:sp>
        <p:nvSpPr>
          <p:cNvPr id="3" name="Title 1"/>
          <p:cNvSpPr>
            <a:spLocks noGrp="1"/>
          </p:cNvSpPr>
          <p:nvPr>
            <p:ph type="title"/>
          </p:nvPr>
        </p:nvSpPr>
        <p:spPr>
          <a:xfrm>
            <a:off x="1676400" y="304800"/>
            <a:ext cx="8839200" cy="914400"/>
          </a:xfrm>
        </p:spPr>
        <p:txBody>
          <a:bodyPr rtlCol="0">
            <a:normAutofit/>
          </a:bodyPr>
          <a:lstStyle/>
          <a:p>
            <a:pPr>
              <a:defRPr/>
            </a:pPr>
            <a:r>
              <a:rPr lang="en-US" sz="6000" dirty="0">
                <a:solidFill>
                  <a:schemeClr val="accent2"/>
                </a:solidFill>
                <a:effectLst>
                  <a:outerShdw blurRad="38100" dist="38100" dir="2700000" algn="tl">
                    <a:srgbClr val="000000">
                      <a:alpha val="43137"/>
                    </a:srgbClr>
                  </a:outerShdw>
                </a:effectLst>
                <a:cs typeface="Arial" charset="0"/>
              </a:rPr>
              <a:t>Correlation based TM</a:t>
            </a:r>
          </a:p>
        </p:txBody>
      </p:sp>
      <p:pic>
        <p:nvPicPr>
          <p:cNvPr id="3379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3886200"/>
            <a:ext cx="478313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1" y="4724401"/>
            <a:ext cx="1992313"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5257800" y="4064000"/>
            <a:ext cx="1828800" cy="965200"/>
          </a:xfrm>
          <a:prstGeom prst="rect">
            <a:avLst/>
          </a:prstGeom>
          <a:noFill/>
          <a:ln w="476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 name="Straight Arrow Connector 6"/>
          <p:cNvCxnSpPr/>
          <p:nvPr/>
        </p:nvCxnSpPr>
        <p:spPr>
          <a:xfrm flipV="1">
            <a:off x="3744914" y="4038601"/>
            <a:ext cx="1512887" cy="119856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2367854"/>
      </p:ext>
    </p:extLst>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sz="half" idx="1"/>
          </p:nvPr>
        </p:nvSpPr>
        <p:spPr>
          <a:xfrm>
            <a:off x="1992314" y="1390650"/>
            <a:ext cx="8207375" cy="2571750"/>
          </a:xfrm>
        </p:spPr>
        <p:txBody>
          <a:bodyPr/>
          <a:lstStyle/>
          <a:p>
            <a:pPr algn="just" eaLnBrk="1" hangingPunct="1"/>
            <a:r>
              <a:rPr lang="en-US" sz="2400"/>
              <a:t>There are two basic steps in such a procedure:</a:t>
            </a:r>
          </a:p>
          <a:p>
            <a:pPr lvl="1" algn="just" eaLnBrk="1" hangingPunct="1"/>
            <a:r>
              <a:rPr lang="en-US"/>
              <a:t>Step 1: Move the reference pattern to all possible positions within the block of data. For each position, compute the “similarity” between the reference pattern and the respective part of the block of data.</a:t>
            </a:r>
          </a:p>
          <a:p>
            <a:pPr lvl="1" algn="just" eaLnBrk="1" hangingPunct="1"/>
            <a:r>
              <a:rPr lang="en-US"/>
              <a:t>Step 2: Compute the best matching value.</a:t>
            </a:r>
          </a:p>
          <a:p>
            <a:pPr lvl="1" algn="just" eaLnBrk="1" hangingPunct="1"/>
            <a:endParaRPr lang="en-US"/>
          </a:p>
          <a:p>
            <a:pPr lvl="1" algn="just" eaLnBrk="1" hangingPunct="1"/>
            <a:endParaRPr lang="en-US"/>
          </a:p>
        </p:txBody>
      </p:sp>
      <p:sp>
        <p:nvSpPr>
          <p:cNvPr id="3" name="Title 1"/>
          <p:cNvSpPr>
            <a:spLocks noGrp="1"/>
          </p:cNvSpPr>
          <p:nvPr>
            <p:ph type="title"/>
          </p:nvPr>
        </p:nvSpPr>
        <p:spPr>
          <a:xfrm>
            <a:off x="1676400" y="304800"/>
            <a:ext cx="8839200" cy="914400"/>
          </a:xfrm>
        </p:spPr>
        <p:txBody>
          <a:bodyPr rtlCol="0">
            <a:normAutofit/>
          </a:bodyPr>
          <a:lstStyle/>
          <a:p>
            <a:pPr>
              <a:defRPr/>
            </a:pPr>
            <a:r>
              <a:rPr lang="en-US" sz="6000" dirty="0">
                <a:solidFill>
                  <a:schemeClr val="accent2"/>
                </a:solidFill>
                <a:effectLst>
                  <a:outerShdw blurRad="38100" dist="38100" dir="2700000" algn="tl">
                    <a:srgbClr val="000000">
                      <a:alpha val="43137"/>
                    </a:srgbClr>
                  </a:outerShdw>
                </a:effectLst>
                <a:cs typeface="Arial" charset="0"/>
              </a:rPr>
              <a:t>Correlation based TM</a:t>
            </a:r>
          </a:p>
        </p:txBody>
      </p:sp>
      <p:pic>
        <p:nvPicPr>
          <p:cNvPr id="3482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3886200"/>
            <a:ext cx="478313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1" y="4724401"/>
            <a:ext cx="1992313"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5791200" y="4419600"/>
            <a:ext cx="1828800" cy="965200"/>
          </a:xfrm>
          <a:prstGeom prst="rect">
            <a:avLst/>
          </a:prstGeom>
          <a:noFill/>
          <a:ln w="476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 name="Straight Arrow Connector 6"/>
          <p:cNvCxnSpPr/>
          <p:nvPr/>
        </p:nvCxnSpPr>
        <p:spPr>
          <a:xfrm flipV="1">
            <a:off x="3744914" y="4419601"/>
            <a:ext cx="2046287" cy="81756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9303500"/>
      </p:ext>
    </p:extLst>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body" sz="half" idx="1"/>
          </p:nvPr>
        </p:nvSpPr>
        <p:spPr>
          <a:xfrm>
            <a:off x="1992314" y="1390650"/>
            <a:ext cx="8207375" cy="1352550"/>
          </a:xfrm>
        </p:spPr>
        <p:txBody>
          <a:bodyPr rtlCol="0">
            <a:normAutofit lnSpcReduction="10000"/>
          </a:bodyPr>
          <a:lstStyle/>
          <a:p>
            <a:pPr lvl="1" algn="just">
              <a:defRPr/>
            </a:pPr>
            <a:r>
              <a:rPr lang="en-US" dirty="0">
                <a:latin typeface="Times New Roman" pitchFamily="18" charset="0"/>
                <a:cs typeface="Times New Roman" pitchFamily="18" charset="0"/>
              </a:rPr>
              <a:t>Application to images: Given a </a:t>
            </a:r>
            <a:r>
              <a:rPr lang="en-US" dirty="0">
                <a:solidFill>
                  <a:schemeClr val="accent2"/>
                </a:solidFill>
                <a:latin typeface="Times New Roman" pitchFamily="18" charset="0"/>
                <a:cs typeface="Times New Roman" pitchFamily="18" charset="0"/>
              </a:rPr>
              <a:t>reference image</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r</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i</a:t>
            </a:r>
            <a:r>
              <a:rPr lang="en-US" i="1" dirty="0">
                <a:latin typeface="Times New Roman" pitchFamily="18" charset="0"/>
                <a:cs typeface="Times New Roman" pitchFamily="18" charset="0"/>
              </a:rPr>
              <a:t>, j</a:t>
            </a:r>
            <a:r>
              <a:rPr lang="en-US" dirty="0">
                <a:latin typeface="Times New Roman" pitchFamily="18" charset="0"/>
                <a:cs typeface="Times New Roman" pitchFamily="18" charset="0"/>
              </a:rPr>
              <a:t>) of</a:t>
            </a:r>
            <a:r>
              <a:rPr lang="en-US" dirty="0">
                <a:solidFill>
                  <a:srgbClr val="FF33CC"/>
                </a:solidFill>
                <a:latin typeface="Times New Roman" pitchFamily="18" charset="0"/>
                <a:cs typeface="Times New Roman" pitchFamily="18" charset="0"/>
              </a:rPr>
              <a:t> </a:t>
            </a:r>
            <a:r>
              <a:rPr lang="en-US" i="1" dirty="0">
                <a:latin typeface="Times New Roman" pitchFamily="18" charset="0"/>
                <a:cs typeface="Times New Roman" pitchFamily="18" charset="0"/>
              </a:rPr>
              <a:t>M</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 size, and an </a:t>
            </a:r>
            <a:r>
              <a:rPr lang="en-US" i="1" dirty="0">
                <a:latin typeface="Times New Roman" pitchFamily="18" charset="0"/>
                <a:cs typeface="Times New Roman" pitchFamily="18" charset="0"/>
              </a:rPr>
              <a:t>I</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J</a:t>
            </a:r>
            <a:r>
              <a:rPr lang="en-US" dirty="0">
                <a:solidFill>
                  <a:srgbClr val="FF33CC"/>
                </a:solidFill>
                <a:latin typeface="Times New Roman" pitchFamily="18" charset="0"/>
                <a:cs typeface="Times New Roman" pitchFamily="18" charset="0"/>
              </a:rPr>
              <a:t> </a:t>
            </a:r>
            <a:r>
              <a:rPr lang="en-US" dirty="0">
                <a:latin typeface="Times New Roman" pitchFamily="18" charset="0"/>
                <a:cs typeface="Times New Roman" pitchFamily="18" charset="0"/>
              </a:rPr>
              <a:t>image array </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i</a:t>
            </a:r>
            <a:r>
              <a:rPr lang="en-US" i="1" dirty="0">
                <a:latin typeface="Times New Roman" pitchFamily="18" charset="0"/>
                <a:cs typeface="Times New Roman" pitchFamily="18" charset="0"/>
              </a:rPr>
              <a:t>, j</a:t>
            </a:r>
            <a:r>
              <a:rPr lang="en-US" dirty="0">
                <a:latin typeface="Times New Roman" pitchFamily="18" charset="0"/>
                <a:cs typeface="Times New Roman" pitchFamily="18" charset="0"/>
              </a:rPr>
              <a:t>). Move </a:t>
            </a:r>
            <a:r>
              <a:rPr lang="en-US" i="1" dirty="0">
                <a:latin typeface="Times New Roman" pitchFamily="18" charset="0"/>
                <a:cs typeface="Times New Roman" pitchFamily="18" charset="0"/>
              </a:rPr>
              <a:t>r</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i</a:t>
            </a:r>
            <a:r>
              <a:rPr lang="en-US" i="1" dirty="0">
                <a:latin typeface="Times New Roman" pitchFamily="18" charset="0"/>
                <a:cs typeface="Times New Roman" pitchFamily="18" charset="0"/>
              </a:rPr>
              <a:t>, j</a:t>
            </a:r>
            <a:r>
              <a:rPr lang="en-US" dirty="0">
                <a:latin typeface="Times New Roman" pitchFamily="18" charset="0"/>
                <a:cs typeface="Times New Roman" pitchFamily="18" charset="0"/>
              </a:rPr>
              <a:t>) to all possible positions (</a:t>
            </a:r>
            <a:r>
              <a:rPr lang="en-US" i="1" dirty="0">
                <a:latin typeface="Times New Roman" pitchFamily="18" charset="0"/>
                <a:cs typeface="Times New Roman" pitchFamily="18" charset="0"/>
              </a:rPr>
              <a:t>m, n</a:t>
            </a:r>
            <a:r>
              <a:rPr lang="en-US" dirty="0">
                <a:latin typeface="Times New Roman" pitchFamily="18" charset="0"/>
                <a:cs typeface="Times New Roman" pitchFamily="18" charset="0"/>
              </a:rPr>
              <a:t>) within </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i</a:t>
            </a:r>
            <a:r>
              <a:rPr lang="en-US" i="1" dirty="0">
                <a:latin typeface="Times New Roman" pitchFamily="18" charset="0"/>
                <a:cs typeface="Times New Roman" pitchFamily="18" charset="0"/>
              </a:rPr>
              <a:t>, j</a:t>
            </a:r>
            <a:r>
              <a:rPr lang="en-US" dirty="0">
                <a:latin typeface="Times New Roman" pitchFamily="18" charset="0"/>
                <a:cs typeface="Times New Roman" pitchFamily="18" charset="0"/>
              </a:rPr>
              <a:t>). </a:t>
            </a:r>
          </a:p>
          <a:p>
            <a:pPr lvl="2" algn="just">
              <a:buNone/>
              <a:defRPr/>
            </a:pPr>
            <a:r>
              <a:rPr lang="en-US" sz="2200" dirty="0">
                <a:latin typeface="Times New Roman" pitchFamily="18" charset="0"/>
                <a:cs typeface="Times New Roman" pitchFamily="18" charset="0"/>
              </a:rPr>
              <a:t>	</a:t>
            </a:r>
          </a:p>
        </p:txBody>
      </p:sp>
      <p:sp>
        <p:nvSpPr>
          <p:cNvPr id="6" name="Title 1"/>
          <p:cNvSpPr>
            <a:spLocks noGrp="1"/>
          </p:cNvSpPr>
          <p:nvPr>
            <p:ph type="title"/>
          </p:nvPr>
        </p:nvSpPr>
        <p:spPr>
          <a:xfrm>
            <a:off x="1676400" y="304800"/>
            <a:ext cx="8839200" cy="914400"/>
          </a:xfrm>
        </p:spPr>
        <p:txBody>
          <a:bodyPr rtlCol="0">
            <a:normAutofit fontScale="90000"/>
          </a:bodyPr>
          <a:lstStyle/>
          <a:p>
            <a:pPr>
              <a:defRPr/>
            </a:pPr>
            <a:r>
              <a:rPr lang="en-US" sz="6000" dirty="0">
                <a:solidFill>
                  <a:schemeClr val="accent2"/>
                </a:solidFill>
                <a:effectLst>
                  <a:outerShdw blurRad="38100" dist="38100" dir="2700000" algn="tl">
                    <a:srgbClr val="000000">
                      <a:alpha val="43137"/>
                    </a:srgbClr>
                  </a:outerShdw>
                </a:effectLst>
                <a:cs typeface="Arial" charset="0"/>
              </a:rPr>
              <a:t>Correlation In Image Matching</a:t>
            </a:r>
          </a:p>
        </p:txBody>
      </p:sp>
      <p:pic>
        <p:nvPicPr>
          <p:cNvPr id="3584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3200400"/>
            <a:ext cx="478313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2488" y="3962401"/>
            <a:ext cx="1992312"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5257800" y="3378200"/>
            <a:ext cx="1828800" cy="965200"/>
          </a:xfrm>
          <a:prstGeom prst="rect">
            <a:avLst/>
          </a:prstGeom>
          <a:noFill/>
          <a:ln w="476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2" name="Straight Arrow Connector 11"/>
          <p:cNvCxnSpPr/>
          <p:nvPr/>
        </p:nvCxnSpPr>
        <p:spPr>
          <a:xfrm>
            <a:off x="2057400" y="3810000"/>
            <a:ext cx="2057400" cy="1588"/>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5848" name="TextBox 14"/>
          <p:cNvSpPr txBox="1">
            <a:spLocks noChangeArrowheads="1"/>
          </p:cNvSpPr>
          <p:nvPr/>
        </p:nvSpPr>
        <p:spPr bwMode="auto">
          <a:xfrm>
            <a:off x="2819400" y="34290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i="1"/>
              <a:t>N</a:t>
            </a:r>
          </a:p>
        </p:txBody>
      </p:sp>
      <p:cxnSp>
        <p:nvCxnSpPr>
          <p:cNvPr id="17" name="Straight Arrow Connector 16"/>
          <p:cNvCxnSpPr/>
          <p:nvPr/>
        </p:nvCxnSpPr>
        <p:spPr>
          <a:xfrm rot="5400000">
            <a:off x="1447007" y="4496595"/>
            <a:ext cx="1066800" cy="158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5850" name="TextBox 17"/>
          <p:cNvSpPr txBox="1">
            <a:spLocks noChangeArrowheads="1"/>
          </p:cNvSpPr>
          <p:nvPr/>
        </p:nvSpPr>
        <p:spPr bwMode="auto">
          <a:xfrm>
            <a:off x="1600200" y="42672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i="1"/>
              <a:t>M</a:t>
            </a:r>
          </a:p>
        </p:txBody>
      </p:sp>
      <p:cxnSp>
        <p:nvCxnSpPr>
          <p:cNvPr id="20" name="Straight Arrow Connector 19"/>
          <p:cNvCxnSpPr/>
          <p:nvPr/>
        </p:nvCxnSpPr>
        <p:spPr>
          <a:xfrm rot="5400000">
            <a:off x="8267701" y="4610101"/>
            <a:ext cx="2819400" cy="3175"/>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800600" y="3048000"/>
            <a:ext cx="4800600" cy="1588"/>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5853" name="TextBox 22"/>
          <p:cNvSpPr txBox="1">
            <a:spLocks noChangeArrowheads="1"/>
          </p:cNvSpPr>
          <p:nvPr/>
        </p:nvSpPr>
        <p:spPr bwMode="auto">
          <a:xfrm>
            <a:off x="6781800" y="26670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i="1"/>
              <a:t>J</a:t>
            </a:r>
          </a:p>
        </p:txBody>
      </p:sp>
      <p:sp>
        <p:nvSpPr>
          <p:cNvPr id="35854" name="TextBox 23"/>
          <p:cNvSpPr txBox="1">
            <a:spLocks noChangeArrowheads="1"/>
          </p:cNvSpPr>
          <p:nvPr/>
        </p:nvSpPr>
        <p:spPr bwMode="auto">
          <a:xfrm>
            <a:off x="9753600" y="42672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i="1"/>
              <a:t>I</a:t>
            </a:r>
          </a:p>
        </p:txBody>
      </p:sp>
      <p:sp>
        <p:nvSpPr>
          <p:cNvPr id="35855" name="TextBox 24"/>
          <p:cNvSpPr txBox="1">
            <a:spLocks noChangeArrowheads="1"/>
          </p:cNvSpPr>
          <p:nvPr/>
        </p:nvSpPr>
        <p:spPr bwMode="auto">
          <a:xfrm>
            <a:off x="2133600" y="5105400"/>
            <a:ext cx="1981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000" b="1">
                <a:solidFill>
                  <a:srgbClr val="C00000"/>
                </a:solidFill>
              </a:rPr>
              <a:t>Reference,</a:t>
            </a:r>
            <a:r>
              <a:rPr lang="en-US" sz="2000" b="1" i="1">
                <a:solidFill>
                  <a:srgbClr val="C00000"/>
                </a:solidFill>
              </a:rPr>
              <a:t> r</a:t>
            </a:r>
          </a:p>
        </p:txBody>
      </p:sp>
      <p:sp>
        <p:nvSpPr>
          <p:cNvPr id="35856" name="TextBox 25"/>
          <p:cNvSpPr txBox="1">
            <a:spLocks noChangeArrowheads="1"/>
          </p:cNvSpPr>
          <p:nvPr/>
        </p:nvSpPr>
        <p:spPr bwMode="auto">
          <a:xfrm>
            <a:off x="6248400" y="6172200"/>
            <a:ext cx="1981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000" b="1">
                <a:solidFill>
                  <a:srgbClr val="C00000"/>
                </a:solidFill>
              </a:rPr>
              <a:t>Test,</a:t>
            </a:r>
            <a:r>
              <a:rPr lang="en-US" sz="2000" b="1" i="1">
                <a:solidFill>
                  <a:srgbClr val="C00000"/>
                </a:solidFill>
              </a:rPr>
              <a:t> t</a:t>
            </a:r>
          </a:p>
        </p:txBody>
      </p:sp>
    </p:spTree>
    <p:extLst>
      <p:ext uri="{BB962C8B-B14F-4D97-AF65-F5344CB8AC3E}">
        <p14:creationId xmlns:p14="http://schemas.microsoft.com/office/powerpoint/2010/main" val="111275342"/>
      </p:ext>
    </p:extLst>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1466</Words>
  <Application>Microsoft Office PowerPoint</Application>
  <PresentationFormat>Widescreen</PresentationFormat>
  <Paragraphs>256</Paragraphs>
  <Slides>46</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3" baseType="lpstr">
      <vt:lpstr>Arial</vt:lpstr>
      <vt:lpstr>Calibri</vt:lpstr>
      <vt:lpstr>Calibri Light</vt:lpstr>
      <vt:lpstr>Times New Roman</vt:lpstr>
      <vt:lpstr>Wingdings</vt:lpstr>
      <vt:lpstr>Office Theme</vt:lpstr>
      <vt:lpstr>Equation</vt:lpstr>
      <vt:lpstr>Correlation based TM</vt:lpstr>
      <vt:lpstr>Correlation based TM</vt:lpstr>
      <vt:lpstr>Correlation based TM</vt:lpstr>
      <vt:lpstr>Correlation based TM</vt:lpstr>
      <vt:lpstr>Correlation based TM</vt:lpstr>
      <vt:lpstr>Correlation based TM</vt:lpstr>
      <vt:lpstr>Correlation based TM</vt:lpstr>
      <vt:lpstr>Correlation based TM</vt:lpstr>
      <vt:lpstr>Correlation In Image Matching</vt:lpstr>
      <vt:lpstr>Correlation In Image Matching</vt:lpstr>
      <vt:lpstr>Correlation In Image Matching</vt:lpstr>
      <vt:lpstr>Correlation In Image Matching</vt:lpstr>
      <vt:lpstr>Correlation In Image Matching</vt:lpstr>
      <vt:lpstr>Correlation In Image Matching</vt:lpstr>
      <vt:lpstr>Correlation In Image Matching</vt:lpstr>
      <vt:lpstr>Correlation In Image Matching</vt:lpstr>
      <vt:lpstr>Correlation In Image Matching</vt:lpstr>
      <vt:lpstr>Computation Considerations in Correlation Based TM (1)</vt:lpstr>
      <vt:lpstr>Computation Considerations in Correlation Based TM (1)</vt:lpstr>
      <vt:lpstr>Computation Considerations in Correlation Based TM (2)</vt:lpstr>
      <vt:lpstr>Computation Considerations in Correlation Based TM (2)</vt:lpstr>
      <vt:lpstr>Computation Considerations in Correlation Based TM (2)</vt:lpstr>
      <vt:lpstr>Computation Considerations in Correlation Based TM (2)</vt:lpstr>
      <vt:lpstr>Computation Considerations in Correlation Based TM (3)</vt:lpstr>
      <vt:lpstr>Computation Considerations in Correlation Based TM (3)</vt:lpstr>
      <vt:lpstr>Computation Considerations in Correlation Based TM (3)</vt:lpstr>
      <vt:lpstr>Computation Considerations in Correlation Based TM (3)</vt:lpstr>
      <vt:lpstr>Computation Considerations in Correlation Based TM (3)</vt:lpstr>
      <vt:lpstr>Computation Considerations in Correlation Based TM (3)</vt:lpstr>
      <vt:lpstr>Computation Considerations in Correlation Based TM (3)</vt:lpstr>
      <vt:lpstr>Computation Considerations in Correlation Based TM (3)</vt:lpstr>
      <vt:lpstr>Computation Considerations in Correlation Based TM (4)</vt:lpstr>
      <vt:lpstr>Computation Considerations in Correlation Based TM (4)</vt:lpstr>
      <vt:lpstr>Computation Considerations in Correlation Based TM (4)</vt:lpstr>
      <vt:lpstr>Computation Considerations in Correlation Based TM (4)</vt:lpstr>
      <vt:lpstr>Computation Considerations in Correlation Based TM (4)</vt:lpstr>
      <vt:lpstr>Computation Considerations in Correlation Based TM (4)</vt:lpstr>
      <vt:lpstr>Computation Considerations in Correlation Based TM (4)</vt:lpstr>
      <vt:lpstr>Computation Considerations in Correlation Based TM (4)</vt:lpstr>
      <vt:lpstr>Computation Considerations in Correlation Based TM (4)</vt:lpstr>
      <vt:lpstr>Computation Considerations in Correlation Based TM (4)</vt:lpstr>
      <vt:lpstr>Computation Considerations in Correlation Based TM (4)</vt:lpstr>
      <vt:lpstr>Computation Considerations in Correlation Based TM (4)</vt:lpstr>
      <vt:lpstr>Computation Considerations in Correlation Based TM (4)</vt:lpstr>
      <vt:lpstr>Computation Considerations in Correlation Based TM (4)</vt:lpstr>
      <vt:lpstr>Computation Considerations in Correlation Based TM (4)</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Correlation based TM</dc:title>
  <dc:creator>Sakshar Chakravarty</dc:creator>
  <cp:lastModifiedBy>Sakshar Chakravarty</cp:lastModifiedBy>
  <cp:revision>1</cp:revision>
  <dcterms:created xsi:type="dcterms:W3CDTF">2018-09-06T14:05:23Z</dcterms:created>
  <dcterms:modified xsi:type="dcterms:W3CDTF">2018-09-06T14:06:36Z</dcterms:modified>
</cp:coreProperties>
</file>