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1" r:id="rId6"/>
    <p:sldId id="262" r:id="rId7"/>
    <p:sldId id="263" r:id="rId8"/>
    <p:sldId id="264" r:id="rId9"/>
    <p:sldId id="266" r:id="rId10"/>
    <p:sldId id="268" r:id="rId11"/>
    <p:sldId id="269" r:id="rId12"/>
    <p:sldId id="270" r:id="rId13"/>
    <p:sldId id="271" r:id="rId14"/>
    <p:sldId id="272" r:id="rId15"/>
    <p:sldId id="273" r:id="rId16"/>
    <p:sldId id="274" r:id="rId17"/>
    <p:sldId id="275" r:id="rId18"/>
    <p:sldId id="276"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14"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2FCFB61B-4960-46B1-8672-D56AD6A8F80D}" type="datetimeFigureOut">
              <a:rPr lang="en-US" smtClean="0"/>
              <a:t>10/10/2022</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2897D046-3725-4AD9-815E-DE7F3159F85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FCFB61B-4960-46B1-8672-D56AD6A8F80D}" type="datetimeFigureOut">
              <a:rPr lang="en-US" smtClean="0"/>
              <a:t>10/10/2022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897D046-3725-4AD9-815E-DE7F3159F85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2FCFB61B-4960-46B1-8672-D56AD6A8F80D}" type="datetimeFigureOut">
              <a:rPr lang="en-US" smtClean="0"/>
              <a:t>10/10/2022</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2897D046-3725-4AD9-815E-DE7F3159F85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FCFB61B-4960-46B1-8672-D56AD6A8F80D}" type="datetimeFigureOut">
              <a:rPr lang="en-US" smtClean="0"/>
              <a:t>10/10/2022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897D046-3725-4AD9-815E-DE7F3159F85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2FCFB61B-4960-46B1-8672-D56AD6A8F80D}" type="datetimeFigureOut">
              <a:rPr lang="en-US" smtClean="0"/>
              <a:t>10/10/2022</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2897D046-3725-4AD9-815E-DE7F3159F85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FCFB61B-4960-46B1-8672-D56AD6A8F80D}" type="datetimeFigureOut">
              <a:rPr lang="en-US" smtClean="0"/>
              <a:t>10/10/2022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897D046-3725-4AD9-815E-DE7F3159F85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FCFB61B-4960-46B1-8672-D56AD6A8F80D}" type="datetimeFigureOut">
              <a:rPr lang="en-US" smtClean="0"/>
              <a:t>10/10/2022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897D046-3725-4AD9-815E-DE7F3159F85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FCFB61B-4960-46B1-8672-D56AD6A8F80D}" type="datetimeFigureOut">
              <a:rPr lang="en-US" smtClean="0"/>
              <a:t>10/10/2022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897D046-3725-4AD9-815E-DE7F3159F85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2FCFB61B-4960-46B1-8672-D56AD6A8F80D}" type="datetimeFigureOut">
              <a:rPr lang="en-US" smtClean="0"/>
              <a:t>10/10/2022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2897D046-3725-4AD9-815E-DE7F3159F85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FCFB61B-4960-46B1-8672-D56AD6A8F80D}" type="datetimeFigureOut">
              <a:rPr lang="en-US" smtClean="0"/>
              <a:t>10/10/2022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897D046-3725-4AD9-815E-DE7F3159F85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2FCFB61B-4960-46B1-8672-D56AD6A8F80D}" type="datetimeFigureOut">
              <a:rPr lang="en-US" smtClean="0"/>
              <a:t>10/10/2022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897D046-3725-4AD9-815E-DE7F3159F851}"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2FCFB61B-4960-46B1-8672-D56AD6A8F80D}" type="datetimeFigureOut">
              <a:rPr lang="en-US" smtClean="0"/>
              <a:t>10/10/2022</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2897D046-3725-4AD9-815E-DE7F3159F85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4"/>
                </a:solidFill>
                <a:latin typeface="Arial Black" pitchFamily="34" charset="0"/>
              </a:rPr>
              <a:t>Hotel booking cancelation prediction</a:t>
            </a:r>
            <a:endParaRPr lang="en-US" dirty="0">
              <a:solidFill>
                <a:schemeClr val="accent4"/>
              </a:solidFill>
              <a:latin typeface="Arial Black" pitchFamily="34" charset="0"/>
            </a:endParaRPr>
          </a:p>
        </p:txBody>
      </p:sp>
      <p:sp>
        <p:nvSpPr>
          <p:cNvPr id="3" name="Subtitle 2"/>
          <p:cNvSpPr>
            <a:spLocks noGrp="1"/>
          </p:cNvSpPr>
          <p:nvPr>
            <p:ph type="subTitle" idx="1"/>
          </p:nvPr>
        </p:nvSpPr>
        <p:spPr/>
        <p:txBody>
          <a:bodyPr>
            <a:normAutofit/>
          </a:bodyPr>
          <a:lstStyle/>
          <a:p>
            <a:endParaRPr lang="en-US" dirty="0">
              <a:solidFill>
                <a:schemeClr val="tx1"/>
              </a:solidFill>
              <a:latin typeface="Arial Black" pitchFamily="34" charset="0"/>
            </a:endParaRPr>
          </a:p>
        </p:txBody>
      </p:sp>
      <p:pic>
        <p:nvPicPr>
          <p:cNvPr id="4" name="Picture 3" descr="Indian_Institute_of_Information_Technology_Design_and_Manufacturing,_Kurnool_logo.png"/>
          <p:cNvPicPr>
            <a:picLocks noChangeAspect="1"/>
          </p:cNvPicPr>
          <p:nvPr/>
        </p:nvPicPr>
        <p:blipFill>
          <a:blip r:embed="rId2"/>
          <a:stretch>
            <a:fillRect/>
          </a:stretch>
        </p:blipFill>
        <p:spPr>
          <a:xfrm>
            <a:off x="4714876" y="3214686"/>
            <a:ext cx="4214842" cy="300039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map of Correlation</a:t>
            </a:r>
            <a:endParaRPr lang="en-US" dirty="0"/>
          </a:p>
        </p:txBody>
      </p:sp>
      <p:pic>
        <p:nvPicPr>
          <p:cNvPr id="4" name="Content Placeholder 3" descr="3 (1).png"/>
          <p:cNvPicPr>
            <a:picLocks noGrp="1" noChangeAspect="1"/>
          </p:cNvPicPr>
          <p:nvPr>
            <p:ph idx="1"/>
          </p:nvPr>
        </p:nvPicPr>
        <p:blipFill>
          <a:blip r:embed="rId2"/>
          <a:stretch>
            <a:fillRect/>
          </a:stretch>
        </p:blipFill>
        <p:spPr>
          <a:xfrm>
            <a:off x="1026660" y="1609725"/>
            <a:ext cx="6100079" cy="4846638"/>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5400" smtClean="0">
                <a:latin typeface="Arial Black" pitchFamily="34" charset="0"/>
              </a:rPr>
              <a:t>Pair plot</a:t>
            </a:r>
            <a:endParaRPr lang="en-US" sz="5400" dirty="0">
              <a:latin typeface="Arial Black" pitchFamily="34" charset="0"/>
            </a:endParaRPr>
          </a:p>
        </p:txBody>
      </p:sp>
      <p:sp>
        <p:nvSpPr>
          <p:cNvPr id="3" name="Text Placeholder 2"/>
          <p:cNvSpPr>
            <a:spLocks noGrp="1"/>
          </p:cNvSpPr>
          <p:nvPr>
            <p:ph type="body" idx="2"/>
          </p:nvPr>
        </p:nvSpPr>
        <p:spPr>
          <a:xfrm>
            <a:off x="457200" y="1497416"/>
            <a:ext cx="7043758" cy="1502956"/>
          </a:xfrm>
        </p:spPr>
        <p:txBody>
          <a:bodyPr>
            <a:noAutofit/>
          </a:bodyPr>
          <a:lstStyle/>
          <a:p>
            <a:r>
              <a:rPr lang="en-US" sz="2000" dirty="0" smtClean="0">
                <a:latin typeface="Times New Roman" panose="02020603050405020304" pitchFamily="18" charset="0"/>
                <a:cs typeface="Times New Roman" panose="02020603050405020304" pitchFamily="18" charset="0"/>
              </a:rPr>
              <a:t>Pair plot between all the numerical data type variables. This graph helps us to understand the relation of a variable with all the other variables.</a:t>
            </a:r>
            <a:endParaRPr lang="en-IN" sz="2000" dirty="0" smtClean="0"/>
          </a:p>
          <a:p>
            <a:endParaRPr lang="en-US" sz="2000" dirty="0"/>
          </a:p>
        </p:txBody>
      </p:sp>
      <p:pic>
        <p:nvPicPr>
          <p:cNvPr id="5" name="Content Placeholder 4" descr="4 (1).png"/>
          <p:cNvPicPr>
            <a:picLocks noGrp="1" noChangeAspect="1"/>
          </p:cNvPicPr>
          <p:nvPr>
            <p:ph sz="half" idx="1"/>
          </p:nvPr>
        </p:nvPicPr>
        <p:blipFill>
          <a:blip r:embed="rId2" cstate="print"/>
          <a:stretch>
            <a:fillRect/>
          </a:stretch>
        </p:blipFill>
        <p:spPr>
          <a:xfrm>
            <a:off x="357158" y="2714625"/>
            <a:ext cx="7000924" cy="379095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accent4"/>
                </a:solidFill>
                <a:latin typeface="Arial Black" pitchFamily="34" charset="0"/>
              </a:rPr>
              <a:t>Visualization of null values</a:t>
            </a:r>
            <a:endParaRPr lang="en-US" dirty="0"/>
          </a:p>
        </p:txBody>
      </p:sp>
      <p:sp>
        <p:nvSpPr>
          <p:cNvPr id="3" name="Text Placeholder 2"/>
          <p:cNvSpPr>
            <a:spLocks noGrp="1"/>
          </p:cNvSpPr>
          <p:nvPr>
            <p:ph type="body" idx="1"/>
          </p:nvPr>
        </p:nvSpPr>
        <p:spPr/>
        <p:txBody>
          <a:bodyPr/>
          <a:lstStyle/>
          <a:p>
            <a:r>
              <a:rPr lang="en-US" dirty="0" smtClean="0"/>
              <a:t>Null values before encoding</a:t>
            </a:r>
            <a:endParaRPr lang="en-US" dirty="0"/>
          </a:p>
        </p:txBody>
      </p:sp>
      <p:sp>
        <p:nvSpPr>
          <p:cNvPr id="4" name="Text Placeholder 3"/>
          <p:cNvSpPr>
            <a:spLocks noGrp="1"/>
          </p:cNvSpPr>
          <p:nvPr>
            <p:ph type="body" sz="half" idx="3"/>
          </p:nvPr>
        </p:nvSpPr>
        <p:spPr/>
        <p:txBody>
          <a:bodyPr/>
          <a:lstStyle/>
          <a:p>
            <a:r>
              <a:rPr lang="en-US" dirty="0" smtClean="0"/>
              <a:t>Null Values after encoding</a:t>
            </a:r>
            <a:endParaRPr lang="en-US" dirty="0"/>
          </a:p>
        </p:txBody>
      </p:sp>
      <p:pic>
        <p:nvPicPr>
          <p:cNvPr id="7" name="Content Placeholder 6" descr="5 (1).png"/>
          <p:cNvPicPr>
            <a:picLocks noGrp="1" noChangeAspect="1"/>
          </p:cNvPicPr>
          <p:nvPr>
            <p:ph sz="quarter" idx="2"/>
          </p:nvPr>
        </p:nvPicPr>
        <p:blipFill>
          <a:blip r:embed="rId2"/>
          <a:stretch>
            <a:fillRect/>
          </a:stretch>
        </p:blipFill>
        <p:spPr>
          <a:xfrm>
            <a:off x="457200" y="1857364"/>
            <a:ext cx="3521075" cy="3929090"/>
          </a:xfrm>
        </p:spPr>
      </p:pic>
      <p:pic>
        <p:nvPicPr>
          <p:cNvPr id="8" name="Content Placeholder 7" descr="6 (1).png"/>
          <p:cNvPicPr>
            <a:picLocks noGrp="1" noChangeAspect="1"/>
          </p:cNvPicPr>
          <p:nvPr>
            <p:ph sz="quarter" idx="4"/>
          </p:nvPr>
        </p:nvPicPr>
        <p:blipFill>
          <a:blip r:embed="rId3"/>
          <a:stretch>
            <a:fillRect/>
          </a:stretch>
        </p:blipFill>
        <p:spPr>
          <a:xfrm>
            <a:off x="4178300" y="1857364"/>
            <a:ext cx="3521075" cy="4071966"/>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chemeClr val="accent4"/>
                </a:solidFill>
                <a:latin typeface="Arial Black" pitchFamily="34" charset="0"/>
              </a:rPr>
              <a:t>Step I have done</a:t>
            </a:r>
            <a:endParaRPr lang="en-US" dirty="0">
              <a:solidFill>
                <a:schemeClr val="accent4"/>
              </a:solidFill>
            </a:endParaRPr>
          </a:p>
        </p:txBody>
      </p:sp>
      <p:sp>
        <p:nvSpPr>
          <p:cNvPr id="3" name="Content Placeholder 2"/>
          <p:cNvSpPr>
            <a:spLocks noGrp="1"/>
          </p:cNvSpPr>
          <p:nvPr>
            <p:ph idx="1"/>
          </p:nvPr>
        </p:nvSpPr>
        <p:spPr/>
        <p:txBody>
          <a:bodyPr/>
          <a:lstStyle/>
          <a:p>
            <a:r>
              <a:rPr lang="en-US" dirty="0" smtClean="0">
                <a:latin typeface="Arial Black" pitchFamily="34" charset="0"/>
              </a:rPr>
              <a:t>S</a:t>
            </a:r>
            <a:r>
              <a:rPr lang="en-US" sz="3200" dirty="0" smtClean="0">
                <a:latin typeface="Arial Black" pitchFamily="34" charset="0"/>
              </a:rPr>
              <a:t>tep 1: Importing </a:t>
            </a:r>
            <a:r>
              <a:rPr lang="en-US" sz="3200" dirty="0" smtClean="0">
                <a:latin typeface="Arial Black" pitchFamily="34" charset="0"/>
              </a:rPr>
              <a:t>Libraries.</a:t>
            </a:r>
          </a:p>
          <a:p>
            <a:r>
              <a:rPr lang="en-US" sz="3200" dirty="0" smtClean="0">
                <a:latin typeface="Arial Black" pitchFamily="34" charset="0"/>
              </a:rPr>
              <a:t>Step 2: Analyzing </a:t>
            </a:r>
            <a:r>
              <a:rPr lang="en-US" sz="3200" dirty="0" smtClean="0">
                <a:latin typeface="Arial Black" pitchFamily="34" charset="0"/>
              </a:rPr>
              <a:t>Data.</a:t>
            </a:r>
          </a:p>
          <a:p>
            <a:r>
              <a:rPr lang="en-US" sz="3200" b="1" dirty="0" smtClean="0">
                <a:latin typeface="Arial Black" pitchFamily="34" charset="0"/>
                <a:cs typeface="Times New Roman" panose="02020603050405020304" pitchFamily="18" charset="0"/>
              </a:rPr>
              <a:t>STEP 3: Data </a:t>
            </a:r>
            <a:r>
              <a:rPr lang="en-US" sz="3200" b="1" dirty="0" smtClean="0">
                <a:latin typeface="Arial Black" pitchFamily="34" charset="0"/>
                <a:cs typeface="Times New Roman" panose="02020603050405020304" pitchFamily="18" charset="0"/>
              </a:rPr>
              <a:t>Visualization.</a:t>
            </a:r>
            <a:endParaRPr lang="en-US" sz="3200" b="1" dirty="0" smtClean="0">
              <a:latin typeface="Arial Black" pitchFamily="34" charset="0"/>
              <a:cs typeface="Times New Roman" panose="02020603050405020304" pitchFamily="18" charset="0"/>
            </a:endParaRPr>
          </a:p>
          <a:p>
            <a:r>
              <a:rPr lang="en-US" sz="3200" b="1" dirty="0" smtClean="0">
                <a:latin typeface="Arial Black" pitchFamily="34" charset="0"/>
                <a:cs typeface="Times New Roman" panose="02020603050405020304" pitchFamily="18" charset="0"/>
              </a:rPr>
              <a:t>STEP 4: Data </a:t>
            </a:r>
            <a:r>
              <a:rPr lang="en-US" sz="3200" b="1" dirty="0" smtClean="0">
                <a:latin typeface="Arial Black" pitchFamily="34" charset="0"/>
                <a:cs typeface="Times New Roman" panose="02020603050405020304" pitchFamily="18" charset="0"/>
              </a:rPr>
              <a:t>Pre-processing.</a:t>
            </a:r>
            <a:endParaRPr lang="en-US" sz="3200" b="1" dirty="0" smtClean="0">
              <a:latin typeface="Arial Black" pitchFamily="34" charset="0"/>
              <a:cs typeface="Times New Roman" panose="02020603050405020304" pitchFamily="18" charset="0"/>
            </a:endParaRPr>
          </a:p>
          <a:p>
            <a:r>
              <a:rPr lang="en-US" sz="3200" dirty="0" smtClean="0">
                <a:latin typeface="Arial Black" pitchFamily="34" charset="0"/>
              </a:rPr>
              <a:t>Step 5: Encoding </a:t>
            </a:r>
            <a:r>
              <a:rPr lang="en-US" sz="3200" dirty="0" err="1" smtClean="0">
                <a:latin typeface="Arial Black" pitchFamily="34" charset="0"/>
              </a:rPr>
              <a:t>Categorial</a:t>
            </a:r>
            <a:r>
              <a:rPr lang="en-US" sz="3200" dirty="0" smtClean="0">
                <a:latin typeface="Arial Black" pitchFamily="34" charset="0"/>
              </a:rPr>
              <a:t> </a:t>
            </a:r>
            <a:r>
              <a:rPr lang="en-US" sz="3200" dirty="0" smtClean="0">
                <a:latin typeface="Arial Black" pitchFamily="34" charset="0"/>
              </a:rPr>
              <a:t>Data.</a:t>
            </a:r>
          </a:p>
          <a:p>
            <a:r>
              <a:rPr lang="en-US" sz="3200" dirty="0" smtClean="0">
                <a:latin typeface="Arial Black" pitchFamily="34" charset="0"/>
              </a:rPr>
              <a:t>Steps </a:t>
            </a:r>
            <a:r>
              <a:rPr lang="en-US" sz="3200" dirty="0" smtClean="0">
                <a:latin typeface="Arial Black" pitchFamily="34" charset="0"/>
              </a:rPr>
              <a:t>6: </a:t>
            </a:r>
            <a:r>
              <a:rPr lang="en-US" sz="3200" dirty="0" smtClean="0">
                <a:latin typeface="Arial Black" pitchFamily="34" charset="0"/>
              </a:rPr>
              <a:t>Splitting and Creating </a:t>
            </a:r>
            <a:r>
              <a:rPr lang="en-US" sz="3200" dirty="0" smtClean="0">
                <a:latin typeface="Arial Black" pitchFamily="34" charset="0"/>
              </a:rPr>
              <a:t>model. </a:t>
            </a:r>
            <a:endParaRPr lang="en-US" sz="3200" dirty="0">
              <a:latin typeface="Arial Black"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latin typeface="Arial Black" pitchFamily="34" charset="0"/>
              </a:rPr>
              <a:t>Confusion Matrices of Classifiers</a:t>
            </a:r>
            <a:r>
              <a:rPr lang="en-US" sz="2000" dirty="0" smtClean="0">
                <a:latin typeface="Arial Black" pitchFamily="34" charset="0"/>
              </a:rPr>
              <a:t>: </a:t>
            </a:r>
            <a:r>
              <a:rPr lang="en-US" sz="2000" dirty="0" smtClean="0">
                <a:latin typeface="Arial Black" pitchFamily="34" charset="0"/>
              </a:rPr>
              <a:t>Logistics </a:t>
            </a:r>
            <a:r>
              <a:rPr lang="en-US" sz="2000" dirty="0" smtClean="0">
                <a:latin typeface="Arial Black" pitchFamily="34" charset="0"/>
              </a:rPr>
              <a:t>regression and</a:t>
            </a:r>
            <a:r>
              <a:rPr lang="en-US" sz="2000" dirty="0" smtClean="0">
                <a:latin typeface="Arial Black" pitchFamily="34" charset="0"/>
              </a:rPr>
              <a:t/>
            </a:r>
            <a:br>
              <a:rPr lang="en-US" sz="2000" dirty="0" smtClean="0">
                <a:latin typeface="Arial Black" pitchFamily="34" charset="0"/>
              </a:rPr>
            </a:br>
            <a:r>
              <a:rPr lang="en-US" sz="2000" dirty="0" err="1" smtClean="0">
                <a:latin typeface="Arial Black" pitchFamily="34" charset="0"/>
              </a:rPr>
              <a:t>Navie</a:t>
            </a:r>
            <a:r>
              <a:rPr lang="en-US" sz="2000" dirty="0" smtClean="0">
                <a:latin typeface="Arial Black" pitchFamily="34" charset="0"/>
              </a:rPr>
              <a:t> </a:t>
            </a:r>
            <a:r>
              <a:rPr lang="en-US" sz="2000" dirty="0" err="1" smtClean="0">
                <a:latin typeface="Arial Black" pitchFamily="34" charset="0"/>
              </a:rPr>
              <a:t>bayes</a:t>
            </a:r>
            <a:r>
              <a:rPr lang="en-US" sz="2000" dirty="0" smtClean="0">
                <a:latin typeface="Arial Black" pitchFamily="34" charset="0"/>
              </a:rPr>
              <a:t/>
            </a:r>
            <a:br>
              <a:rPr lang="en-US" sz="2000" dirty="0" smtClean="0">
                <a:latin typeface="Arial Black" pitchFamily="34" charset="0"/>
              </a:rPr>
            </a:br>
            <a:endParaRPr lang="en-US" sz="2000" dirty="0">
              <a:latin typeface="Arial Black" pitchFamily="34" charset="0"/>
            </a:endParaRPr>
          </a:p>
        </p:txBody>
      </p:sp>
      <p:sp>
        <p:nvSpPr>
          <p:cNvPr id="3" name="Text Placeholder 2"/>
          <p:cNvSpPr>
            <a:spLocks noGrp="1"/>
          </p:cNvSpPr>
          <p:nvPr>
            <p:ph type="body" idx="1"/>
          </p:nvPr>
        </p:nvSpPr>
        <p:spPr>
          <a:xfrm>
            <a:off x="457200" y="5572140"/>
            <a:ext cx="3520440" cy="752460"/>
          </a:xfrm>
        </p:spPr>
        <p:txBody>
          <a:bodyPr>
            <a:normAutofit fontScale="85000" lnSpcReduction="10000"/>
          </a:bodyPr>
          <a:lstStyle/>
          <a:p>
            <a:pPr algn="l"/>
            <a:r>
              <a:rPr lang="en-US" dirty="0" smtClean="0">
                <a:latin typeface="Arial Black" pitchFamily="34" charset="0"/>
              </a:rPr>
              <a:t>Training:</a:t>
            </a:r>
            <a:r>
              <a:rPr lang="en-US" b="0" dirty="0" smtClean="0">
                <a:latin typeface="Arial Black" pitchFamily="34" charset="0"/>
              </a:rPr>
              <a:t>0.990053605829634</a:t>
            </a:r>
            <a:endParaRPr lang="en-US" dirty="0" smtClean="0">
              <a:latin typeface="Arial Black" pitchFamily="34" charset="0"/>
            </a:endParaRPr>
          </a:p>
          <a:p>
            <a:pPr algn="l"/>
            <a:r>
              <a:rPr lang="en-US" dirty="0" smtClean="0">
                <a:latin typeface="Arial Black" pitchFamily="34" charset="0"/>
              </a:rPr>
              <a:t>Testing:</a:t>
            </a:r>
            <a:r>
              <a:rPr lang="en-US" b="0" dirty="0" smtClean="0">
                <a:latin typeface="Arial Black" pitchFamily="34" charset="0"/>
              </a:rPr>
              <a:t>0.9892369545188039</a:t>
            </a:r>
            <a:endParaRPr lang="en-US" dirty="0">
              <a:latin typeface="Arial Black" pitchFamily="34" charset="0"/>
            </a:endParaRPr>
          </a:p>
        </p:txBody>
      </p:sp>
      <p:sp>
        <p:nvSpPr>
          <p:cNvPr id="4" name="Text Placeholder 3"/>
          <p:cNvSpPr>
            <a:spLocks noGrp="1"/>
          </p:cNvSpPr>
          <p:nvPr>
            <p:ph type="body" sz="half" idx="3"/>
          </p:nvPr>
        </p:nvSpPr>
        <p:spPr>
          <a:xfrm>
            <a:off x="4178808" y="5572140"/>
            <a:ext cx="3520440" cy="752460"/>
          </a:xfrm>
        </p:spPr>
        <p:txBody>
          <a:bodyPr>
            <a:normAutofit fontScale="85000" lnSpcReduction="10000"/>
          </a:bodyPr>
          <a:lstStyle/>
          <a:p>
            <a:pPr algn="l"/>
            <a:r>
              <a:rPr lang="en-US" dirty="0" smtClean="0">
                <a:latin typeface="Arial Black" pitchFamily="34" charset="0"/>
              </a:rPr>
              <a:t>Training:</a:t>
            </a:r>
            <a:r>
              <a:rPr lang="en-US" b="0" dirty="0" smtClean="0">
                <a:latin typeface="Arial Black" pitchFamily="34" charset="0"/>
              </a:rPr>
              <a:t>0.9929223553061396</a:t>
            </a:r>
            <a:endParaRPr lang="en-US" dirty="0" smtClean="0">
              <a:latin typeface="Arial Black" pitchFamily="34" charset="0"/>
            </a:endParaRPr>
          </a:p>
          <a:p>
            <a:pPr algn="l"/>
            <a:r>
              <a:rPr lang="en-US" dirty="0" smtClean="0">
                <a:latin typeface="Arial Black" pitchFamily="34" charset="0"/>
              </a:rPr>
              <a:t>Testing:</a:t>
            </a:r>
            <a:r>
              <a:rPr lang="en-US" b="0" dirty="0" smtClean="0">
                <a:latin typeface="Arial Black" pitchFamily="34" charset="0"/>
              </a:rPr>
              <a:t>0.9930898735237457</a:t>
            </a:r>
            <a:endParaRPr lang="en-US" dirty="0">
              <a:latin typeface="Arial Black" pitchFamily="34" charset="0"/>
            </a:endParaRPr>
          </a:p>
        </p:txBody>
      </p:sp>
      <p:pic>
        <p:nvPicPr>
          <p:cNvPr id="7" name="Content Placeholder 6" descr="7 (1).png"/>
          <p:cNvPicPr>
            <a:picLocks noGrp="1" noChangeAspect="1"/>
          </p:cNvPicPr>
          <p:nvPr>
            <p:ph sz="quarter" idx="2"/>
          </p:nvPr>
        </p:nvPicPr>
        <p:blipFill>
          <a:blip r:embed="rId2"/>
          <a:stretch>
            <a:fillRect/>
          </a:stretch>
        </p:blipFill>
        <p:spPr>
          <a:xfrm>
            <a:off x="457201" y="1714488"/>
            <a:ext cx="3257544" cy="3429024"/>
          </a:xfrm>
        </p:spPr>
      </p:pic>
      <p:pic>
        <p:nvPicPr>
          <p:cNvPr id="10" name="Content Placeholder 9" descr="8.png"/>
          <p:cNvPicPr>
            <a:picLocks noGrp="1" noChangeAspect="1"/>
          </p:cNvPicPr>
          <p:nvPr>
            <p:ph sz="quarter" idx="4"/>
          </p:nvPr>
        </p:nvPicPr>
        <p:blipFill>
          <a:blip r:embed="rId3"/>
          <a:stretch>
            <a:fillRect/>
          </a:stretch>
        </p:blipFill>
        <p:spPr>
          <a:xfrm>
            <a:off x="4178300" y="1714488"/>
            <a:ext cx="3521075" cy="3214710"/>
          </a:xfrm>
        </p:spPr>
      </p:pic>
      <p:pic>
        <p:nvPicPr>
          <p:cNvPr id="11" name="Content Placeholder 7" descr="7 (1).png"/>
          <p:cNvPicPr>
            <a:picLocks noChangeAspect="1"/>
          </p:cNvPicPr>
          <p:nvPr/>
        </p:nvPicPr>
        <p:blipFill>
          <a:blip r:embed="rId2"/>
          <a:stretch>
            <a:fillRect/>
          </a:stretch>
        </p:blipFill>
        <p:spPr>
          <a:xfrm>
            <a:off x="4178300" y="1785926"/>
            <a:ext cx="3521075" cy="335758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Arial Black" pitchFamily="34" charset="0"/>
              </a:rPr>
              <a:t>Confusion Matrices </a:t>
            </a:r>
            <a:r>
              <a:rPr>
                <a:latin typeface="Arial Black" pitchFamily="34" charset="0"/>
              </a:rPr>
              <a:t>of </a:t>
            </a:r>
            <a:r>
              <a:rPr smtClean="0">
                <a:latin typeface="Arial Black" pitchFamily="34" charset="0"/>
              </a:rPr>
              <a:t>Classifiers: D</a:t>
            </a:r>
            <a:r>
              <a:rPr lang="en-US" dirty="0" smtClean="0">
                <a:latin typeface="Arial Black" pitchFamily="34" charset="0"/>
              </a:rPr>
              <a:t>e</a:t>
            </a:r>
            <a:r>
              <a:rPr smtClean="0">
                <a:latin typeface="Arial Black" pitchFamily="34" charset="0"/>
              </a:rPr>
              <a:t>cision Tree</a:t>
            </a:r>
            <a:endParaRPr lang="en-US" dirty="0"/>
          </a:p>
        </p:txBody>
      </p:sp>
      <p:sp>
        <p:nvSpPr>
          <p:cNvPr id="3" name="Text Placeholder 2"/>
          <p:cNvSpPr>
            <a:spLocks noGrp="1"/>
          </p:cNvSpPr>
          <p:nvPr>
            <p:ph type="body" idx="2"/>
          </p:nvPr>
        </p:nvSpPr>
        <p:spPr>
          <a:xfrm>
            <a:off x="457200" y="1497416"/>
            <a:ext cx="5897880" cy="1002890"/>
          </a:xfrm>
        </p:spPr>
        <p:txBody>
          <a:bodyPr>
            <a:normAutofit/>
          </a:bodyPr>
          <a:lstStyle/>
          <a:p>
            <a:r>
              <a:rPr lang="en-US" sz="2800" dirty="0" smtClean="0">
                <a:solidFill>
                  <a:schemeClr val="tx2"/>
                </a:solidFill>
                <a:latin typeface="Arial Black" pitchFamily="34" charset="0"/>
              </a:rPr>
              <a:t>Training: 1.0</a:t>
            </a:r>
          </a:p>
          <a:p>
            <a:r>
              <a:rPr lang="en-US" sz="2800" dirty="0" smtClean="0">
                <a:solidFill>
                  <a:schemeClr val="tx2"/>
                </a:solidFill>
                <a:latin typeface="Arial Black" pitchFamily="34" charset="0"/>
              </a:rPr>
              <a:t>Testing: 1.0</a:t>
            </a:r>
            <a:endParaRPr lang="en-US" sz="2800" dirty="0">
              <a:solidFill>
                <a:schemeClr val="tx2"/>
              </a:solidFill>
              <a:latin typeface="Arial Black" pitchFamily="34" charset="0"/>
            </a:endParaRPr>
          </a:p>
        </p:txBody>
      </p:sp>
      <p:pic>
        <p:nvPicPr>
          <p:cNvPr id="5" name="Content Placeholder 4" descr="9 (1).png"/>
          <p:cNvPicPr>
            <a:picLocks noGrp="1" noChangeAspect="1"/>
          </p:cNvPicPr>
          <p:nvPr>
            <p:ph sz="half" idx="1"/>
          </p:nvPr>
        </p:nvPicPr>
        <p:blipFill>
          <a:blip r:embed="rId2"/>
          <a:stretch>
            <a:fillRect/>
          </a:stretch>
        </p:blipFill>
        <p:spPr>
          <a:xfrm>
            <a:off x="1440849" y="3214686"/>
            <a:ext cx="5271701" cy="302939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itchFamily="34" charset="0"/>
              </a:rPr>
              <a:t>Choosing Best Model:</a:t>
            </a:r>
            <a:endParaRPr lang="en-US" dirty="0">
              <a:latin typeface="Arial Black" pitchFamily="34" charset="0"/>
            </a:endParaRPr>
          </a:p>
        </p:txBody>
      </p:sp>
      <p:sp>
        <p:nvSpPr>
          <p:cNvPr id="3" name="Content Placeholder 2"/>
          <p:cNvSpPr>
            <a:spLocks noGrp="1"/>
          </p:cNvSpPr>
          <p:nvPr>
            <p:ph idx="1"/>
          </p:nvPr>
        </p:nvSpPr>
        <p:spPr/>
        <p:txBody>
          <a:bodyPr>
            <a:normAutofit/>
          </a:bodyPr>
          <a:lstStyle/>
          <a:p>
            <a:r>
              <a:rPr lang="en-US" sz="2800" dirty="0" smtClean="0">
                <a:latin typeface="Arial Black" pitchFamily="34" charset="0"/>
              </a:rPr>
              <a:t>In this project I had tried three classifiers. They are </a:t>
            </a:r>
            <a:r>
              <a:rPr lang="en-US" sz="2800" dirty="0" smtClean="0">
                <a:latin typeface="Arial Black" pitchFamily="34" charset="0"/>
              </a:rPr>
              <a:t>Logistics </a:t>
            </a:r>
            <a:r>
              <a:rPr lang="en-US" sz="2800" dirty="0" smtClean="0">
                <a:latin typeface="Arial Black" pitchFamily="34" charset="0"/>
              </a:rPr>
              <a:t>regression, navies </a:t>
            </a:r>
            <a:r>
              <a:rPr lang="en-US" sz="2800" dirty="0" err="1" smtClean="0">
                <a:latin typeface="Arial Black" pitchFamily="34" charset="0"/>
              </a:rPr>
              <a:t>bayes</a:t>
            </a:r>
            <a:r>
              <a:rPr lang="en-US" sz="2800" dirty="0" smtClean="0">
                <a:latin typeface="Arial Black" pitchFamily="34" charset="0"/>
              </a:rPr>
              <a:t> and decision Tree.</a:t>
            </a:r>
          </a:p>
          <a:p>
            <a:r>
              <a:rPr lang="en-US" sz="2800" dirty="0" smtClean="0">
                <a:latin typeface="Arial Black" pitchFamily="34" charset="0"/>
              </a:rPr>
              <a:t> </a:t>
            </a:r>
            <a:r>
              <a:rPr lang="en-US" sz="2800" dirty="0" smtClean="0">
                <a:latin typeface="Arial Black" pitchFamily="34" charset="0"/>
              </a:rPr>
              <a:t>Among I will chose the decision tree because it shows 100% accuracy and it’s training and testing is equal one. </a:t>
            </a:r>
            <a:endParaRPr lang="en-US" sz="2800" dirty="0">
              <a:latin typeface="Arial Black"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itchFamily="34" charset="0"/>
              </a:rPr>
              <a:t>Conclusion: </a:t>
            </a:r>
            <a:endParaRPr lang="en-US" dirty="0">
              <a:latin typeface="Arial Black" pitchFamily="34" charset="0"/>
            </a:endParaRPr>
          </a:p>
        </p:txBody>
      </p:sp>
      <p:sp>
        <p:nvSpPr>
          <p:cNvPr id="3" name="Content Placeholder 2"/>
          <p:cNvSpPr>
            <a:spLocks noGrp="1"/>
          </p:cNvSpPr>
          <p:nvPr>
            <p:ph idx="1"/>
          </p:nvPr>
        </p:nvSpPr>
        <p:spPr/>
        <p:txBody>
          <a:bodyPr>
            <a:noAutofit/>
          </a:bodyPr>
          <a:lstStyle/>
          <a:p>
            <a:r>
              <a:rPr lang="en-US" sz="2400" dirty="0" smtClean="0">
                <a:latin typeface="Arial Black" pitchFamily="34" charset="0"/>
              </a:rPr>
              <a:t>I had </a:t>
            </a:r>
            <a:r>
              <a:rPr lang="en-US" sz="2400" dirty="0" smtClean="0">
                <a:latin typeface="Arial Black" pitchFamily="34" charset="0"/>
              </a:rPr>
              <a:t>employed three Machine Learning classification methods in this study to determine the cancellation status of hotel rooms using a given data set</a:t>
            </a:r>
            <a:r>
              <a:rPr lang="en-US" sz="2400" dirty="0" smtClean="0">
                <a:latin typeface="Arial Black" pitchFamily="34" charset="0"/>
              </a:rPr>
              <a:t>.</a:t>
            </a:r>
          </a:p>
          <a:p>
            <a:r>
              <a:rPr lang="en-US" sz="2400" dirty="0" smtClean="0">
                <a:latin typeface="Arial Black" pitchFamily="34" charset="0"/>
              </a:rPr>
              <a:t>Following the </a:t>
            </a:r>
            <a:r>
              <a:rPr lang="en-US" sz="2400" dirty="0" smtClean="0">
                <a:latin typeface="Arial Black" pitchFamily="34" charset="0"/>
              </a:rPr>
              <a:t>visualization </a:t>
            </a:r>
            <a:r>
              <a:rPr lang="en-US" sz="2400" dirty="0" smtClean="0">
                <a:latin typeface="Arial Black" pitchFamily="34" charset="0"/>
              </a:rPr>
              <a:t>of features in the data set using training and testing data, we learn that the accuracy rate and precision of the three methods </a:t>
            </a:r>
            <a:r>
              <a:rPr lang="en-US" sz="2400" dirty="0" smtClean="0">
                <a:latin typeface="Arial Black" pitchFamily="34" charset="0"/>
              </a:rPr>
              <a:t>different values.</a:t>
            </a:r>
          </a:p>
          <a:p>
            <a:r>
              <a:rPr lang="en-US" sz="2400" dirty="0" smtClean="0">
                <a:latin typeface="Arial Black" pitchFamily="34" charset="0"/>
              </a:rPr>
              <a:t>By seeing the confusion matrix of decision tree at Q1 and Q2 we values are equal zero.</a:t>
            </a:r>
            <a:endParaRPr lang="en-US" sz="2400" dirty="0">
              <a:latin typeface="Arial Black"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57628"/>
            <a:ext cx="6255488" cy="326284"/>
          </a:xfrm>
        </p:spPr>
        <p:txBody>
          <a:bodyPr>
            <a:normAutofit fontScale="90000"/>
          </a:bodyPr>
          <a:lstStyle/>
          <a:p>
            <a:pPr algn="l"/>
            <a:endParaRPr lang="en-US" dirty="0"/>
          </a:p>
        </p:txBody>
      </p:sp>
      <p:sp>
        <p:nvSpPr>
          <p:cNvPr id="3" name="Text Placeholder 2"/>
          <p:cNvSpPr>
            <a:spLocks noGrp="1"/>
          </p:cNvSpPr>
          <p:nvPr>
            <p:ph type="body" idx="1"/>
          </p:nvPr>
        </p:nvSpPr>
        <p:spPr>
          <a:xfrm>
            <a:off x="1066800" y="1142984"/>
            <a:ext cx="6255488" cy="1928826"/>
          </a:xfrm>
        </p:spPr>
        <p:txBody>
          <a:bodyPr>
            <a:normAutofit/>
          </a:bodyPr>
          <a:lstStyle/>
          <a:p>
            <a:pPr algn="l"/>
            <a:r>
              <a:rPr lang="en-US" sz="3200" dirty="0" smtClean="0">
                <a:solidFill>
                  <a:schemeClr val="accent4"/>
                </a:solidFill>
                <a:latin typeface="Arial Black" pitchFamily="34" charset="0"/>
              </a:rPr>
              <a:t>Conclusion: </a:t>
            </a:r>
            <a:r>
              <a:rPr lang="en-US" sz="3200" dirty="0" smtClean="0">
                <a:solidFill>
                  <a:schemeClr val="accent4"/>
                </a:solidFill>
                <a:latin typeface="Arial Black" pitchFamily="34" charset="0"/>
              </a:rPr>
              <a:t>Classification report</a:t>
            </a:r>
            <a:endParaRPr lang="en-US" sz="3200" dirty="0">
              <a:solidFill>
                <a:schemeClr val="accent4"/>
              </a:solidFill>
            </a:endParaRPr>
          </a:p>
        </p:txBody>
      </p:sp>
      <p:pic>
        <p:nvPicPr>
          <p:cNvPr id="4" name="Picture 3" descr="Screenshot (8).png"/>
          <p:cNvPicPr>
            <a:picLocks noChangeAspect="1"/>
          </p:cNvPicPr>
          <p:nvPr/>
        </p:nvPicPr>
        <p:blipFill>
          <a:blip r:embed="rId2"/>
          <a:srcRect l="4687" t="23611" r="39062" b="51389"/>
          <a:stretch>
            <a:fillRect/>
          </a:stretch>
        </p:blipFill>
        <p:spPr>
          <a:xfrm>
            <a:off x="1000100" y="3143248"/>
            <a:ext cx="6643734" cy="292895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normAutofit lnSpcReduction="10000"/>
          </a:bodyPr>
          <a:lstStyle/>
          <a:p>
            <a:r>
              <a:rPr lang="en-US" dirty="0" smtClean="0"/>
              <a:t>BY</a:t>
            </a:r>
          </a:p>
          <a:p>
            <a:r>
              <a:rPr lang="en-US" dirty="0" smtClean="0"/>
              <a:t>CH.KOWSHIK</a:t>
            </a:r>
          </a:p>
          <a:p>
            <a:r>
              <a:rPr lang="en-US" dirty="0" smtClean="0"/>
              <a:t>119CS0014</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342900" indent="-342900" algn="l"/>
            <a:r>
              <a:rPr lang="en-US" sz="1800" dirty="0" smtClean="0">
                <a:solidFill>
                  <a:schemeClr val="tx1"/>
                </a:solidFill>
                <a:latin typeface="Arial Black" pitchFamily="34" charset="0"/>
              </a:rPr>
              <a:t>     Problem statement.</a:t>
            </a:r>
            <a:br>
              <a:rPr lang="en-US" sz="1800" dirty="0" smtClean="0">
                <a:solidFill>
                  <a:schemeClr val="tx1"/>
                </a:solidFill>
                <a:latin typeface="Arial Black" pitchFamily="34" charset="0"/>
              </a:rPr>
            </a:br>
            <a:r>
              <a:rPr lang="en-US" sz="1800" dirty="0" smtClean="0">
                <a:solidFill>
                  <a:schemeClr val="tx1"/>
                </a:solidFill>
                <a:latin typeface="Arial Black" pitchFamily="34" charset="0"/>
              </a:rPr>
              <a:t>Data given in data set.</a:t>
            </a:r>
            <a:br>
              <a:rPr lang="en-US" sz="1800" dirty="0" smtClean="0">
                <a:solidFill>
                  <a:schemeClr val="tx1"/>
                </a:solidFill>
                <a:latin typeface="Arial Black" pitchFamily="34" charset="0"/>
              </a:rPr>
            </a:br>
            <a:r>
              <a:rPr lang="en-US" sz="1800" dirty="0" smtClean="0">
                <a:solidFill>
                  <a:schemeClr val="tx1"/>
                </a:solidFill>
                <a:latin typeface="Arial Black" pitchFamily="34" charset="0"/>
              </a:rPr>
              <a:t>Visualization.</a:t>
            </a:r>
            <a:br>
              <a:rPr lang="en-US" sz="1800" dirty="0" smtClean="0">
                <a:solidFill>
                  <a:schemeClr val="tx1"/>
                </a:solidFill>
                <a:latin typeface="Arial Black" pitchFamily="34" charset="0"/>
              </a:rPr>
            </a:br>
            <a:r>
              <a:rPr lang="en-US" sz="1800" dirty="0" smtClean="0">
                <a:solidFill>
                  <a:schemeClr val="tx1"/>
                </a:solidFill>
                <a:latin typeface="Arial Black" pitchFamily="34" charset="0"/>
              </a:rPr>
              <a:t>Step I have done.</a:t>
            </a:r>
            <a:br>
              <a:rPr lang="en-US" sz="1800" dirty="0" smtClean="0">
                <a:solidFill>
                  <a:schemeClr val="tx1"/>
                </a:solidFill>
                <a:latin typeface="Arial Black" pitchFamily="34" charset="0"/>
              </a:rPr>
            </a:br>
            <a:r>
              <a:rPr lang="en-US" sz="1800" dirty="0" smtClean="0">
                <a:solidFill>
                  <a:schemeClr val="tx1"/>
                </a:solidFill>
                <a:latin typeface="Arial Black" pitchFamily="34" charset="0"/>
              </a:rPr>
              <a:t>chosen model.</a:t>
            </a:r>
            <a:br>
              <a:rPr lang="en-US" sz="1800" dirty="0" smtClean="0">
                <a:solidFill>
                  <a:schemeClr val="tx1"/>
                </a:solidFill>
                <a:latin typeface="Arial Black" pitchFamily="34" charset="0"/>
              </a:rPr>
            </a:br>
            <a:r>
              <a:rPr lang="en-US" sz="1800" dirty="0" smtClean="0">
                <a:solidFill>
                  <a:schemeClr val="tx1"/>
                </a:solidFill>
                <a:latin typeface="Arial Black" pitchFamily="34" charset="0"/>
              </a:rPr>
              <a:t>conclusion.</a:t>
            </a:r>
            <a:br>
              <a:rPr lang="en-US" sz="1800" dirty="0" smtClean="0">
                <a:solidFill>
                  <a:schemeClr val="tx1"/>
                </a:solidFill>
                <a:latin typeface="Arial Black" pitchFamily="34" charset="0"/>
              </a:rPr>
            </a:br>
            <a:r>
              <a:rPr lang="en-US" sz="1800" dirty="0" smtClean="0">
                <a:solidFill>
                  <a:schemeClr val="tx1"/>
                </a:solidFill>
                <a:latin typeface="Arial Black" pitchFamily="34" charset="0"/>
              </a:rPr>
              <a:t/>
            </a:r>
            <a:br>
              <a:rPr lang="en-US" sz="1800" dirty="0" smtClean="0">
                <a:solidFill>
                  <a:schemeClr val="tx1"/>
                </a:solidFill>
                <a:latin typeface="Arial Black" pitchFamily="34" charset="0"/>
              </a:rPr>
            </a:br>
            <a:r>
              <a:rPr lang="en-US" sz="1800" dirty="0" smtClean="0">
                <a:solidFill>
                  <a:schemeClr val="tx1"/>
                </a:solidFill>
                <a:latin typeface="Arial Black" pitchFamily="34" charset="0"/>
              </a:rPr>
              <a:t/>
            </a:r>
            <a:br>
              <a:rPr lang="en-US" sz="1800" dirty="0" smtClean="0">
                <a:solidFill>
                  <a:schemeClr val="tx1"/>
                </a:solidFill>
                <a:latin typeface="Arial Black" pitchFamily="34" charset="0"/>
              </a:rPr>
            </a:br>
            <a:endParaRPr lang="en-US" sz="1800" dirty="0">
              <a:solidFill>
                <a:schemeClr val="tx1"/>
              </a:solidFill>
              <a:latin typeface="Arial Black" pitchFamily="34" charset="0"/>
            </a:endParaRPr>
          </a:p>
        </p:txBody>
      </p:sp>
      <p:sp>
        <p:nvSpPr>
          <p:cNvPr id="3" name="Text Placeholder 2"/>
          <p:cNvSpPr>
            <a:spLocks noGrp="1"/>
          </p:cNvSpPr>
          <p:nvPr>
            <p:ph type="body" idx="1"/>
          </p:nvPr>
        </p:nvSpPr>
        <p:spPr/>
        <p:txBody>
          <a:bodyPr>
            <a:noAutofit/>
          </a:bodyPr>
          <a:lstStyle/>
          <a:p>
            <a:pPr algn="l"/>
            <a:r>
              <a:rPr lang="en-US" sz="4400" dirty="0" smtClean="0">
                <a:solidFill>
                  <a:schemeClr val="accent4"/>
                </a:solidFill>
                <a:latin typeface="Arial Black" pitchFamily="34" charset="0"/>
              </a:rPr>
              <a:t>CONTENT</a:t>
            </a:r>
            <a:endParaRPr lang="en-US" sz="4400" dirty="0">
              <a:solidFill>
                <a:schemeClr val="accent4"/>
              </a:solidFill>
              <a:latin typeface="Arial Black"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4"/>
                </a:solidFill>
              </a:rPr>
              <a:t>ProBlem</a:t>
            </a:r>
            <a:r>
              <a:rPr lang="en-US" dirty="0" smtClean="0">
                <a:solidFill>
                  <a:schemeClr val="accent4"/>
                </a:solidFill>
              </a:rPr>
              <a:t> </a:t>
            </a:r>
            <a:r>
              <a:rPr lang="en-US" dirty="0" err="1" smtClean="0">
                <a:solidFill>
                  <a:schemeClr val="accent4"/>
                </a:solidFill>
              </a:rPr>
              <a:t>STaTEment</a:t>
            </a:r>
            <a:endParaRPr lang="en-US" dirty="0">
              <a:solidFill>
                <a:schemeClr val="accent4"/>
              </a:solidFill>
            </a:endParaRPr>
          </a:p>
        </p:txBody>
      </p:sp>
      <p:sp>
        <p:nvSpPr>
          <p:cNvPr id="3" name="Content Placeholder 2"/>
          <p:cNvSpPr>
            <a:spLocks noGrp="1"/>
          </p:cNvSpPr>
          <p:nvPr>
            <p:ph idx="1"/>
          </p:nvPr>
        </p:nvSpPr>
        <p:spPr/>
        <p:txBody>
          <a:bodyPr>
            <a:normAutofit fontScale="85000" lnSpcReduction="20000"/>
          </a:bodyPr>
          <a:lstStyle/>
          <a:p>
            <a:pPr marL="514350" indent="-514350">
              <a:buNone/>
            </a:pPr>
            <a:r>
              <a:rPr lang="en-US" dirty="0" smtClean="0">
                <a:latin typeface="Arial Black" pitchFamily="34" charset="0"/>
              </a:rPr>
              <a:t>Type: Binary Classification Hotel booking cancelation prediction is classic problem to learn and apply lots of data analysis techniques to create best Classification model.</a:t>
            </a:r>
          </a:p>
          <a:p>
            <a:pPr marL="514350" indent="-514350">
              <a:buNone/>
            </a:pPr>
            <a:r>
              <a:rPr lang="en-US" dirty="0" smtClean="0">
                <a:latin typeface="Arial Black" pitchFamily="34" charset="0"/>
              </a:rPr>
              <a:t>Given with the dataset consisting of details of applicants for hotel booking and status whether the booking application is approved or not. Basis on the a binary classification model is to be created with maximum accuracy</a:t>
            </a:r>
            <a:r>
              <a:rPr lang="en-US" dirty="0" smtClean="0">
                <a:latin typeface="Arial Black" pitchFamily="34" charset="0"/>
              </a:rPr>
              <a:t>.</a:t>
            </a:r>
          </a:p>
          <a:p>
            <a:pPr marL="514350" indent="-514350">
              <a:buNone/>
            </a:pPr>
            <a:r>
              <a:rPr lang="en-US" dirty="0" smtClean="0"/>
              <a:t>The link of data set:</a:t>
            </a:r>
            <a:r>
              <a:rPr lang="en-IN" dirty="0" smtClean="0">
                <a:solidFill>
                  <a:srgbClr val="A31515"/>
                </a:solidFill>
                <a:latin typeface="Courier New" panose="02070309020205020404" pitchFamily="49" charset="0"/>
              </a:rPr>
              <a:t>"https</a:t>
            </a:r>
            <a:r>
              <a:rPr lang="en-IN" dirty="0" smtClean="0">
                <a:solidFill>
                  <a:srgbClr val="A31515"/>
                </a:solidFill>
                <a:latin typeface="Courier New" panose="02070309020205020404" pitchFamily="49" charset="0"/>
              </a:rPr>
              <a:t>://raw.githubusercontent.com/Premalatha-success/Datasets/main/hotel_bookings.csv"</a:t>
            </a:r>
            <a:endParaRPr lang="en-IN" dirty="0" smtClean="0">
              <a:solidFill>
                <a:srgbClr val="000000"/>
              </a:solidFill>
              <a:latin typeface="Courier New" panose="02070309020205020404" pitchFamily="49" charset="0"/>
            </a:endParaRPr>
          </a:p>
          <a:p>
            <a:pPr marL="514350" indent="-514350">
              <a:buNone/>
            </a:pPr>
            <a:endParaRPr lang="en-US" dirty="0">
              <a:latin typeface="Arial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6868" y="533400"/>
            <a:ext cx="3776900" cy="1181088"/>
          </a:xfrm>
        </p:spPr>
        <p:txBody>
          <a:bodyPr/>
          <a:lstStyle/>
          <a:p>
            <a:r>
              <a:rPr lang="en-US" sz="3600" dirty="0" smtClean="0">
                <a:solidFill>
                  <a:schemeClr val="accent4"/>
                </a:solidFill>
                <a:latin typeface="Arial Black" pitchFamily="34" charset="0"/>
              </a:rPr>
              <a:t>Data given in data set</a:t>
            </a:r>
            <a:endParaRPr lang="en-US" sz="3600" dirty="0">
              <a:solidFill>
                <a:schemeClr val="accent4"/>
              </a:solidFill>
            </a:endParaRPr>
          </a:p>
        </p:txBody>
      </p:sp>
      <p:sp>
        <p:nvSpPr>
          <p:cNvPr id="3" name="Subtitle 2"/>
          <p:cNvSpPr>
            <a:spLocks noGrp="1"/>
          </p:cNvSpPr>
          <p:nvPr>
            <p:ph type="subTitle" idx="1"/>
          </p:nvPr>
        </p:nvSpPr>
        <p:spPr>
          <a:xfrm>
            <a:off x="3354442" y="2143116"/>
            <a:ext cx="5114778" cy="4500594"/>
          </a:xfrm>
        </p:spPr>
        <p:txBody>
          <a:bodyPr>
            <a:normAutofit fontScale="32500" lnSpcReduction="20000"/>
          </a:bodyPr>
          <a:lstStyle/>
          <a:p>
            <a:pPr marL="1143000" indent="-1143000"/>
            <a:r>
              <a:rPr lang="en-US" sz="7200" dirty="0" smtClean="0">
                <a:solidFill>
                  <a:schemeClr val="tx1"/>
                </a:solidFill>
                <a:latin typeface="Arial Black" pitchFamily="34" charset="0"/>
                <a:cs typeface="Times New Roman" panose="02020603050405020304" pitchFamily="18" charset="0"/>
              </a:rPr>
              <a:t>Dataset that we use in this problem is “</a:t>
            </a:r>
            <a:r>
              <a:rPr lang="en-US" sz="7200" dirty="0" smtClean="0">
                <a:solidFill>
                  <a:schemeClr val="tx1"/>
                </a:solidFill>
                <a:latin typeface="Arial Black" pitchFamily="34" charset="0"/>
                <a:cs typeface="Times New Roman" panose="02020603050405020304" pitchFamily="18" charset="0"/>
              </a:rPr>
              <a:t>hotel bookings</a:t>
            </a:r>
            <a:r>
              <a:rPr lang="en-US" sz="7200" dirty="0" smtClean="0">
                <a:solidFill>
                  <a:schemeClr val="tx1"/>
                </a:solidFill>
                <a:latin typeface="Arial Black" pitchFamily="34" charset="0"/>
                <a:cs typeface="Times New Roman" panose="02020603050405020304" pitchFamily="18" charset="0"/>
              </a:rPr>
              <a:t>”. </a:t>
            </a:r>
            <a:r>
              <a:rPr lang="en-US" sz="7200" dirty="0" smtClean="0">
                <a:solidFill>
                  <a:schemeClr val="tx1"/>
                </a:solidFill>
                <a:latin typeface="Arial Black" pitchFamily="34" charset="0"/>
                <a:cs typeface="Times New Roman" panose="02020603050405020304" pitchFamily="18" charset="0"/>
              </a:rPr>
              <a:t> </a:t>
            </a:r>
          </a:p>
          <a:p>
            <a:pPr marL="1143000" indent="-1143000"/>
            <a:r>
              <a:rPr lang="en-US" sz="7200" dirty="0" smtClean="0">
                <a:solidFill>
                  <a:schemeClr val="tx1"/>
                </a:solidFill>
                <a:latin typeface="Arial Black" pitchFamily="34" charset="0"/>
                <a:cs typeface="Times New Roman" panose="02020603050405020304" pitchFamily="18" charset="0"/>
              </a:rPr>
              <a:t>In </a:t>
            </a:r>
            <a:r>
              <a:rPr lang="en-US" sz="7200" dirty="0" smtClean="0">
                <a:solidFill>
                  <a:schemeClr val="tx1"/>
                </a:solidFill>
                <a:latin typeface="Arial Black" pitchFamily="34" charset="0"/>
                <a:cs typeface="Times New Roman" panose="02020603050405020304" pitchFamily="18" charset="0"/>
              </a:rPr>
              <a:t>this dataset there are vast number of observations and features/variables. Size of the dataset is 1,19,390*32. These are of different </a:t>
            </a:r>
            <a:r>
              <a:rPr lang="en-US" sz="7200" dirty="0" smtClean="0">
                <a:solidFill>
                  <a:schemeClr val="tx1"/>
                </a:solidFill>
                <a:latin typeface="Arial Black" pitchFamily="34" charset="0"/>
                <a:cs typeface="Times New Roman" panose="02020603050405020304" pitchFamily="18" charset="0"/>
              </a:rPr>
              <a:t>data types</a:t>
            </a:r>
            <a:r>
              <a:rPr lang="en-US" sz="7200" dirty="0" smtClean="0">
                <a:solidFill>
                  <a:schemeClr val="tx1"/>
                </a:solidFill>
                <a:latin typeface="Arial Black" pitchFamily="34" charset="0"/>
                <a:cs typeface="Times New Roman" panose="02020603050405020304" pitchFamily="18" charset="0"/>
              </a:rPr>
              <a:t>. Variables are </a:t>
            </a:r>
            <a:r>
              <a:rPr lang="en-US" sz="7200" dirty="0" smtClean="0">
                <a:solidFill>
                  <a:schemeClr val="tx1"/>
                </a:solidFill>
                <a:latin typeface="Arial Black" pitchFamily="34" charset="0"/>
                <a:cs typeface="Times New Roman" panose="02020603050405020304" pitchFamily="18" charset="0"/>
              </a:rPr>
              <a:t>classified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6868" y="533400"/>
            <a:ext cx="5105400" cy="1323964"/>
          </a:xfrm>
        </p:spPr>
        <p:txBody>
          <a:bodyPr/>
          <a:lstStyle/>
          <a:p>
            <a:r>
              <a:rPr lang="en-US" sz="4400" dirty="0" smtClean="0">
                <a:solidFill>
                  <a:schemeClr val="accent4"/>
                </a:solidFill>
                <a:latin typeface="Arial Black" pitchFamily="34" charset="0"/>
              </a:rPr>
              <a:t>Data given in data set</a:t>
            </a:r>
            <a:endParaRPr lang="en-US" dirty="0"/>
          </a:p>
        </p:txBody>
      </p:sp>
      <p:sp>
        <p:nvSpPr>
          <p:cNvPr id="3" name="Subtitle 2"/>
          <p:cNvSpPr>
            <a:spLocks noGrp="1"/>
          </p:cNvSpPr>
          <p:nvPr>
            <p:ph type="subTitle" idx="1"/>
          </p:nvPr>
        </p:nvSpPr>
        <p:spPr>
          <a:xfrm>
            <a:off x="3286116" y="1928802"/>
            <a:ext cx="5114778" cy="4286280"/>
          </a:xfrm>
        </p:spPr>
        <p:txBody>
          <a:bodyPr>
            <a:normAutofit fontScale="77500" lnSpcReduction="20000"/>
          </a:bodyPr>
          <a:lstStyle/>
          <a:p>
            <a:pPr marL="742950" lvl="1" indent="-285750">
              <a:buFont typeface="Arial" panose="020B0604020202020204" pitchFamily="34" charset="0"/>
              <a:buChar char="•"/>
            </a:pPr>
            <a:r>
              <a:rPr lang="en-US" sz="2200" b="1" dirty="0" smtClean="0">
                <a:solidFill>
                  <a:schemeClr val="tx1"/>
                </a:solidFill>
                <a:latin typeface="Arial Black" pitchFamily="34" charset="0"/>
                <a:cs typeface="Times New Roman" panose="02020603050405020304" pitchFamily="18" charset="0"/>
              </a:rPr>
              <a:t>object</a:t>
            </a:r>
            <a:r>
              <a:rPr lang="en-US" sz="2200" dirty="0" smtClean="0">
                <a:solidFill>
                  <a:schemeClr val="tx1"/>
                </a:solidFill>
                <a:latin typeface="Arial Black" pitchFamily="34" charset="0"/>
                <a:cs typeface="Times New Roman" panose="02020603050405020304" pitchFamily="18" charset="0"/>
              </a:rPr>
              <a:t> – hotel, </a:t>
            </a:r>
            <a:r>
              <a:rPr lang="en-US" sz="2200" dirty="0" err="1" smtClean="0">
                <a:solidFill>
                  <a:schemeClr val="tx1"/>
                </a:solidFill>
                <a:latin typeface="Arial Black" pitchFamily="34" charset="0"/>
                <a:cs typeface="Times New Roman" panose="02020603050405020304" pitchFamily="18" charset="0"/>
              </a:rPr>
              <a:t>arrival_date_month</a:t>
            </a:r>
            <a:r>
              <a:rPr lang="en-US" sz="2200" dirty="0" smtClean="0">
                <a:solidFill>
                  <a:schemeClr val="tx1"/>
                </a:solidFill>
                <a:latin typeface="Arial Black" pitchFamily="34" charset="0"/>
                <a:cs typeface="Times New Roman" panose="02020603050405020304" pitchFamily="18" charset="0"/>
              </a:rPr>
              <a:t>, </a:t>
            </a:r>
            <a:r>
              <a:rPr lang="en-US" sz="2200" dirty="0" err="1" smtClean="0">
                <a:solidFill>
                  <a:schemeClr val="tx1"/>
                </a:solidFill>
                <a:latin typeface="Arial Black" pitchFamily="34" charset="0"/>
                <a:cs typeface="Times New Roman" panose="02020603050405020304" pitchFamily="18" charset="0"/>
              </a:rPr>
              <a:t>meal,country</a:t>
            </a:r>
            <a:r>
              <a:rPr lang="en-US" sz="2200" dirty="0" smtClean="0">
                <a:solidFill>
                  <a:schemeClr val="tx1"/>
                </a:solidFill>
                <a:latin typeface="Arial Black" pitchFamily="34" charset="0"/>
                <a:cs typeface="Times New Roman" panose="02020603050405020304" pitchFamily="18" charset="0"/>
              </a:rPr>
              <a:t>,                </a:t>
            </a:r>
            <a:r>
              <a:rPr lang="en-US" sz="2200" dirty="0" err="1" smtClean="0">
                <a:solidFill>
                  <a:schemeClr val="tx1"/>
                </a:solidFill>
                <a:latin typeface="Arial Black" pitchFamily="34" charset="0"/>
                <a:cs typeface="Times New Roman" panose="02020603050405020304" pitchFamily="18" charset="0"/>
              </a:rPr>
              <a:t>market_segment,distribution_channel</a:t>
            </a:r>
            <a:r>
              <a:rPr lang="en-US" sz="2200" dirty="0" smtClean="0">
                <a:solidFill>
                  <a:schemeClr val="tx1"/>
                </a:solidFill>
                <a:latin typeface="Arial Black" pitchFamily="34" charset="0"/>
                <a:cs typeface="Times New Roman" panose="02020603050405020304" pitchFamily="18" charset="0"/>
              </a:rPr>
              <a:t>, </a:t>
            </a:r>
            <a:r>
              <a:rPr lang="en-US" sz="2200" dirty="0" err="1" smtClean="0">
                <a:solidFill>
                  <a:schemeClr val="tx1"/>
                </a:solidFill>
                <a:latin typeface="Arial Black" pitchFamily="34" charset="0"/>
                <a:cs typeface="Times New Roman" panose="02020603050405020304" pitchFamily="18" charset="0"/>
              </a:rPr>
              <a:t>reserved_room_type,assigned_room_type</a:t>
            </a:r>
            <a:r>
              <a:rPr lang="en-US" sz="2200" dirty="0" smtClean="0">
                <a:solidFill>
                  <a:schemeClr val="tx1"/>
                </a:solidFill>
                <a:latin typeface="Arial Black" pitchFamily="34" charset="0"/>
                <a:cs typeface="Times New Roman" panose="02020603050405020304" pitchFamily="18" charset="0"/>
              </a:rPr>
              <a:t> , </a:t>
            </a:r>
            <a:r>
              <a:rPr lang="en-US" sz="2200" dirty="0" err="1" smtClean="0">
                <a:solidFill>
                  <a:schemeClr val="tx1"/>
                </a:solidFill>
                <a:latin typeface="Arial Black" pitchFamily="34" charset="0"/>
                <a:cs typeface="Times New Roman" panose="02020603050405020304" pitchFamily="18" charset="0"/>
              </a:rPr>
              <a:t>deposit_type</a:t>
            </a:r>
            <a:r>
              <a:rPr lang="en-US" sz="2200" dirty="0" smtClean="0">
                <a:solidFill>
                  <a:schemeClr val="tx1"/>
                </a:solidFill>
                <a:latin typeface="Arial Black" pitchFamily="34" charset="0"/>
                <a:cs typeface="Times New Roman" panose="02020603050405020304" pitchFamily="18" charset="0"/>
              </a:rPr>
              <a:t>, </a:t>
            </a:r>
            <a:r>
              <a:rPr lang="en-US" sz="2200" dirty="0" err="1" smtClean="0">
                <a:solidFill>
                  <a:schemeClr val="tx1"/>
                </a:solidFill>
                <a:latin typeface="Arial Black" pitchFamily="34" charset="0"/>
                <a:cs typeface="Times New Roman" panose="02020603050405020304" pitchFamily="18" charset="0"/>
              </a:rPr>
              <a:t>customer_type</a:t>
            </a:r>
            <a:r>
              <a:rPr lang="en-US" sz="2200" dirty="0" smtClean="0">
                <a:solidFill>
                  <a:schemeClr val="tx1"/>
                </a:solidFill>
                <a:latin typeface="Arial Black" pitchFamily="34" charset="0"/>
                <a:cs typeface="Times New Roman" panose="02020603050405020304" pitchFamily="18" charset="0"/>
              </a:rPr>
              <a:t>, </a:t>
            </a:r>
            <a:r>
              <a:rPr lang="en-US" sz="2200" dirty="0" err="1" smtClean="0">
                <a:solidFill>
                  <a:schemeClr val="tx1"/>
                </a:solidFill>
                <a:latin typeface="Arial Black" pitchFamily="34" charset="0"/>
                <a:cs typeface="Times New Roman" panose="02020603050405020304" pitchFamily="18" charset="0"/>
              </a:rPr>
              <a:t>reservation_status</a:t>
            </a:r>
            <a:r>
              <a:rPr lang="en-US" sz="2200" dirty="0" smtClean="0">
                <a:solidFill>
                  <a:schemeClr val="tx1"/>
                </a:solidFill>
                <a:latin typeface="Arial Black" pitchFamily="34" charset="0"/>
                <a:cs typeface="Times New Roman" panose="02020603050405020304" pitchFamily="18" charset="0"/>
              </a:rPr>
              <a:t>, </a:t>
            </a:r>
            <a:r>
              <a:rPr lang="en-US" sz="2200" dirty="0" err="1" smtClean="0">
                <a:solidFill>
                  <a:schemeClr val="tx1"/>
                </a:solidFill>
                <a:latin typeface="Arial Black" pitchFamily="34" charset="0"/>
                <a:cs typeface="Times New Roman" panose="02020603050405020304" pitchFamily="18" charset="0"/>
              </a:rPr>
              <a:t>reservation_status_date</a:t>
            </a:r>
            <a:r>
              <a:rPr lang="en-US" sz="2200" dirty="0" smtClean="0">
                <a:solidFill>
                  <a:schemeClr val="tx1"/>
                </a:solidFill>
                <a:latin typeface="Arial Black" pitchFamily="34" charset="0"/>
                <a:cs typeface="Times New Roman" panose="02020603050405020304" pitchFamily="18" charset="0"/>
              </a:rPr>
              <a:t> .</a:t>
            </a:r>
          </a:p>
          <a:p>
            <a:pPr marL="742950" lvl="1" indent="-285750">
              <a:buFont typeface="Arial" panose="020B0604020202020204" pitchFamily="34" charset="0"/>
              <a:buChar char="•"/>
            </a:pPr>
            <a:r>
              <a:rPr lang="en-US" sz="2200" b="1" dirty="0" smtClean="0">
                <a:solidFill>
                  <a:schemeClr val="tx1"/>
                </a:solidFill>
                <a:latin typeface="Arial Black" pitchFamily="34" charset="0"/>
                <a:cs typeface="Times New Roman" panose="02020603050405020304" pitchFamily="18" charset="0"/>
              </a:rPr>
              <a:t>float – </a:t>
            </a:r>
            <a:r>
              <a:rPr lang="en-US" sz="2200" dirty="0" err="1" smtClean="0">
                <a:solidFill>
                  <a:schemeClr val="tx1"/>
                </a:solidFill>
                <a:latin typeface="Arial Black" pitchFamily="34" charset="0"/>
                <a:cs typeface="Times New Roman" panose="02020603050405020304" pitchFamily="18" charset="0"/>
              </a:rPr>
              <a:t>adr</a:t>
            </a:r>
            <a:r>
              <a:rPr lang="en-US" sz="2200" dirty="0" smtClean="0">
                <a:solidFill>
                  <a:schemeClr val="tx1"/>
                </a:solidFill>
                <a:latin typeface="Arial Black" pitchFamily="34" charset="0"/>
                <a:cs typeface="Times New Roman" panose="02020603050405020304" pitchFamily="18" charset="0"/>
              </a:rPr>
              <a:t>, agent, company, </a:t>
            </a:r>
            <a:r>
              <a:rPr lang="en-US" sz="2200" dirty="0" err="1" smtClean="0">
                <a:solidFill>
                  <a:schemeClr val="tx1"/>
                </a:solidFill>
                <a:latin typeface="Arial Black" pitchFamily="34" charset="0"/>
                <a:cs typeface="Times New Roman" panose="02020603050405020304" pitchFamily="18" charset="0"/>
              </a:rPr>
              <a:t>chidren</a:t>
            </a:r>
            <a:endParaRPr lang="en-US" sz="2200" b="1" dirty="0" smtClean="0">
              <a:solidFill>
                <a:schemeClr val="tx1"/>
              </a:solidFill>
              <a:latin typeface="Arial Black" pitchFamily="34" charset="0"/>
              <a:cs typeface="Times New Roman" panose="02020603050405020304" pitchFamily="18" charset="0"/>
            </a:endParaRPr>
          </a:p>
          <a:p>
            <a:pPr marL="742950" lvl="1" indent="-285750">
              <a:buFont typeface="Arial" panose="020B0604020202020204" pitchFamily="34" charset="0"/>
              <a:buChar char="•"/>
            </a:pPr>
            <a:r>
              <a:rPr lang="en-US" sz="2200" b="1" dirty="0" err="1" smtClean="0">
                <a:solidFill>
                  <a:schemeClr val="tx1"/>
                </a:solidFill>
                <a:latin typeface="Arial Black" pitchFamily="34" charset="0"/>
                <a:cs typeface="Times New Roman" panose="02020603050405020304" pitchFamily="18" charset="0"/>
              </a:rPr>
              <a:t>int</a:t>
            </a:r>
            <a:r>
              <a:rPr lang="en-US" sz="2200" dirty="0" smtClean="0">
                <a:solidFill>
                  <a:schemeClr val="tx1"/>
                </a:solidFill>
                <a:latin typeface="Arial Black" pitchFamily="34" charset="0"/>
                <a:cs typeface="Times New Roman" panose="02020603050405020304" pitchFamily="18" charset="0"/>
              </a:rPr>
              <a:t> - </a:t>
            </a:r>
            <a:r>
              <a:rPr lang="en-US" sz="2200" dirty="0" err="1" smtClean="0">
                <a:solidFill>
                  <a:schemeClr val="tx1"/>
                </a:solidFill>
                <a:latin typeface="Arial Black" pitchFamily="34" charset="0"/>
                <a:cs typeface="Times New Roman" panose="02020603050405020304" pitchFamily="18" charset="0"/>
              </a:rPr>
              <a:t>is_canceled</a:t>
            </a:r>
            <a:r>
              <a:rPr lang="en-US" sz="2200" dirty="0" smtClean="0">
                <a:solidFill>
                  <a:schemeClr val="tx1"/>
                </a:solidFill>
                <a:latin typeface="Arial Black" pitchFamily="34" charset="0"/>
                <a:cs typeface="Times New Roman" panose="02020603050405020304" pitchFamily="18" charset="0"/>
              </a:rPr>
              <a:t>, </a:t>
            </a:r>
            <a:r>
              <a:rPr lang="en-US" sz="2200" dirty="0" err="1" smtClean="0">
                <a:solidFill>
                  <a:schemeClr val="tx1"/>
                </a:solidFill>
                <a:latin typeface="Arial Black" pitchFamily="34" charset="0"/>
                <a:cs typeface="Times New Roman" panose="02020603050405020304" pitchFamily="18" charset="0"/>
              </a:rPr>
              <a:t>lead_time</a:t>
            </a:r>
            <a:r>
              <a:rPr lang="en-US" sz="2200" dirty="0" smtClean="0">
                <a:solidFill>
                  <a:schemeClr val="tx1"/>
                </a:solidFill>
                <a:latin typeface="Arial Black" pitchFamily="34" charset="0"/>
                <a:cs typeface="Times New Roman" panose="02020603050405020304" pitchFamily="18" charset="0"/>
              </a:rPr>
              <a:t>, </a:t>
            </a:r>
            <a:r>
              <a:rPr lang="en-US" sz="2200" dirty="0" err="1" smtClean="0">
                <a:solidFill>
                  <a:schemeClr val="tx1"/>
                </a:solidFill>
                <a:latin typeface="Arial Black" pitchFamily="34" charset="0"/>
                <a:cs typeface="Times New Roman" panose="02020603050405020304" pitchFamily="18" charset="0"/>
              </a:rPr>
              <a:t>arrival_date_year</a:t>
            </a:r>
            <a:r>
              <a:rPr lang="en-US" sz="2200" dirty="0" smtClean="0">
                <a:solidFill>
                  <a:schemeClr val="tx1"/>
                </a:solidFill>
                <a:latin typeface="Arial Black" pitchFamily="34" charset="0"/>
                <a:cs typeface="Times New Roman" panose="02020603050405020304" pitchFamily="18" charset="0"/>
              </a:rPr>
              <a:t>, babies, </a:t>
            </a:r>
            <a:r>
              <a:rPr lang="en-US" sz="2200" dirty="0" err="1" smtClean="0">
                <a:solidFill>
                  <a:schemeClr val="tx1"/>
                </a:solidFill>
                <a:latin typeface="Arial Black" pitchFamily="34" charset="0"/>
                <a:cs typeface="Times New Roman" panose="02020603050405020304" pitchFamily="18" charset="0"/>
              </a:rPr>
              <a:t>is_repeated_guest</a:t>
            </a:r>
            <a:r>
              <a:rPr lang="en-US" sz="2200" dirty="0" smtClean="0">
                <a:solidFill>
                  <a:schemeClr val="tx1"/>
                </a:solidFill>
                <a:latin typeface="Arial Black" pitchFamily="34" charset="0"/>
                <a:cs typeface="Times New Roman" panose="02020603050405020304" pitchFamily="18" charset="0"/>
              </a:rPr>
              <a:t>, </a:t>
            </a:r>
            <a:r>
              <a:rPr lang="en-US" sz="2200" dirty="0" err="1" smtClean="0">
                <a:solidFill>
                  <a:schemeClr val="tx1"/>
                </a:solidFill>
                <a:latin typeface="Arial Black" pitchFamily="34" charset="0"/>
                <a:cs typeface="Times New Roman" panose="02020603050405020304" pitchFamily="18" charset="0"/>
              </a:rPr>
              <a:t>previous_cancellations</a:t>
            </a:r>
            <a:r>
              <a:rPr lang="en-US" sz="2200" dirty="0" smtClean="0">
                <a:solidFill>
                  <a:schemeClr val="tx1"/>
                </a:solidFill>
                <a:latin typeface="Arial Black" pitchFamily="34" charset="0"/>
                <a:cs typeface="Times New Roman" panose="02020603050405020304" pitchFamily="18" charset="0"/>
              </a:rPr>
              <a:t>, </a:t>
            </a:r>
            <a:r>
              <a:rPr lang="en-US" sz="2200" dirty="0" err="1" smtClean="0">
                <a:solidFill>
                  <a:schemeClr val="tx1"/>
                </a:solidFill>
                <a:latin typeface="Arial Black" pitchFamily="34" charset="0"/>
                <a:cs typeface="Times New Roman" panose="02020603050405020304" pitchFamily="18" charset="0"/>
              </a:rPr>
              <a:t>previous_bookings_not_canceled</a:t>
            </a:r>
            <a:r>
              <a:rPr lang="en-US" sz="2200" dirty="0" smtClean="0">
                <a:solidFill>
                  <a:schemeClr val="tx1"/>
                </a:solidFill>
                <a:latin typeface="Arial Black" pitchFamily="34" charset="0"/>
                <a:cs typeface="Times New Roman" panose="02020603050405020304" pitchFamily="18" charset="0"/>
              </a:rPr>
              <a:t>, </a:t>
            </a:r>
            <a:r>
              <a:rPr lang="en-US" sz="2200" dirty="0" err="1" smtClean="0">
                <a:solidFill>
                  <a:schemeClr val="tx1"/>
                </a:solidFill>
                <a:latin typeface="Arial Black" pitchFamily="34" charset="0"/>
                <a:cs typeface="Times New Roman" panose="02020603050405020304" pitchFamily="18" charset="0"/>
              </a:rPr>
              <a:t>booking_changes</a:t>
            </a:r>
            <a:r>
              <a:rPr lang="en-US" sz="2200" dirty="0" smtClean="0">
                <a:solidFill>
                  <a:schemeClr val="tx1"/>
                </a:solidFill>
                <a:latin typeface="Arial Black" pitchFamily="34" charset="0"/>
                <a:cs typeface="Times New Roman" panose="02020603050405020304" pitchFamily="18" charset="0"/>
              </a:rPr>
              <a:t>, </a:t>
            </a:r>
            <a:r>
              <a:rPr lang="en-US" sz="2200" dirty="0" err="1" smtClean="0">
                <a:solidFill>
                  <a:schemeClr val="tx1"/>
                </a:solidFill>
                <a:latin typeface="Arial Black" pitchFamily="34" charset="0"/>
                <a:cs typeface="Times New Roman" panose="02020603050405020304" pitchFamily="18" charset="0"/>
              </a:rPr>
              <a:t>days_in_waiting_list</a:t>
            </a:r>
            <a:r>
              <a:rPr lang="en-US" sz="2200" dirty="0" smtClean="0">
                <a:solidFill>
                  <a:schemeClr val="tx1"/>
                </a:solidFill>
                <a:latin typeface="Arial Black" pitchFamily="34" charset="0"/>
                <a:cs typeface="Times New Roman" panose="02020603050405020304" pitchFamily="18" charset="0"/>
              </a:rPr>
              <a:t>, </a:t>
            </a:r>
            <a:r>
              <a:rPr lang="en-US" sz="2200" dirty="0" err="1" smtClean="0">
                <a:solidFill>
                  <a:schemeClr val="tx1"/>
                </a:solidFill>
                <a:latin typeface="Arial Black" pitchFamily="34" charset="0"/>
                <a:cs typeface="Times New Roman" panose="02020603050405020304" pitchFamily="18" charset="0"/>
              </a:rPr>
              <a:t>required_car_parking_spaces</a:t>
            </a:r>
            <a:r>
              <a:rPr lang="en-US" sz="2200" dirty="0" smtClean="0">
                <a:solidFill>
                  <a:schemeClr val="tx1"/>
                </a:solidFill>
                <a:latin typeface="Arial Black" pitchFamily="34" charset="0"/>
                <a:cs typeface="Times New Roman" panose="02020603050405020304" pitchFamily="18" charset="0"/>
              </a:rPr>
              <a:t>, </a:t>
            </a:r>
            <a:r>
              <a:rPr lang="en-US" sz="2200" dirty="0" err="1" smtClean="0">
                <a:solidFill>
                  <a:schemeClr val="tx1"/>
                </a:solidFill>
                <a:latin typeface="Arial Black" pitchFamily="34" charset="0"/>
                <a:cs typeface="Times New Roman" panose="02020603050405020304" pitchFamily="18" charset="0"/>
              </a:rPr>
              <a:t>total_of_special_requests</a:t>
            </a:r>
            <a:r>
              <a:rPr lang="en-US" sz="2200" dirty="0" smtClean="0">
                <a:solidFill>
                  <a:schemeClr val="tx1"/>
                </a:solidFill>
                <a:latin typeface="Arial Black" pitchFamily="34" charset="0"/>
                <a:cs typeface="Times New Roman" panose="02020603050405020304" pitchFamily="18" charset="0"/>
              </a:rPr>
              <a:t>. </a:t>
            </a:r>
          </a:p>
          <a:p>
            <a:pPr algn="l"/>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dirty="0"/>
          </a:p>
        </p:txBody>
      </p:sp>
      <p:sp>
        <p:nvSpPr>
          <p:cNvPr id="3" name="Text Placeholder 2"/>
          <p:cNvSpPr>
            <a:spLocks noGrp="1"/>
          </p:cNvSpPr>
          <p:nvPr>
            <p:ph type="body" idx="1"/>
          </p:nvPr>
        </p:nvSpPr>
        <p:spPr>
          <a:xfrm>
            <a:off x="1066800" y="500043"/>
            <a:ext cx="6255488" cy="1000132"/>
          </a:xfrm>
        </p:spPr>
        <p:txBody>
          <a:bodyPr>
            <a:normAutofit/>
          </a:bodyPr>
          <a:lstStyle/>
          <a:p>
            <a:pPr algn="l"/>
            <a:r>
              <a:rPr lang="en-US" sz="3200" dirty="0" smtClean="0">
                <a:solidFill>
                  <a:schemeClr val="accent4"/>
                </a:solidFill>
                <a:latin typeface="Arial Black" pitchFamily="34" charset="0"/>
              </a:rPr>
              <a:t>Data Types</a:t>
            </a:r>
            <a:endParaRPr lang="en-US" sz="3200" dirty="0"/>
          </a:p>
        </p:txBody>
      </p:sp>
      <p:pic>
        <p:nvPicPr>
          <p:cNvPr id="4" name="Picture 3" descr="Screenshot (10).png"/>
          <p:cNvPicPr>
            <a:picLocks noChangeAspect="1"/>
          </p:cNvPicPr>
          <p:nvPr/>
        </p:nvPicPr>
        <p:blipFill>
          <a:blip r:embed="rId2"/>
          <a:srcRect l="6250" t="19444" r="39062" b="6944"/>
          <a:stretch>
            <a:fillRect/>
          </a:stretch>
        </p:blipFill>
        <p:spPr>
          <a:xfrm>
            <a:off x="1071538" y="1500174"/>
            <a:ext cx="6500858" cy="500066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71802" y="1428736"/>
            <a:ext cx="5105400" cy="1038212"/>
          </a:xfrm>
        </p:spPr>
        <p:txBody>
          <a:bodyPr/>
          <a:lstStyle/>
          <a:p>
            <a:r>
              <a:rPr lang="en-US" sz="4400" dirty="0" smtClean="0">
                <a:solidFill>
                  <a:schemeClr val="accent4"/>
                </a:solidFill>
                <a:latin typeface="Arial Black" pitchFamily="34" charset="0"/>
              </a:rPr>
              <a:t>Visualization</a:t>
            </a:r>
            <a:endParaRPr lang="en-US" dirty="0">
              <a:solidFill>
                <a:schemeClr val="accent4"/>
              </a:solidFill>
            </a:endParaRPr>
          </a:p>
        </p:txBody>
      </p:sp>
      <p:sp>
        <p:nvSpPr>
          <p:cNvPr id="3" name="Subtitle 2"/>
          <p:cNvSpPr>
            <a:spLocks noGrp="1"/>
          </p:cNvSpPr>
          <p:nvPr>
            <p:ph type="subTitle" idx="1"/>
          </p:nvPr>
        </p:nvSpPr>
        <p:spPr>
          <a:xfrm>
            <a:off x="3286116" y="2786058"/>
            <a:ext cx="5114778" cy="3143272"/>
          </a:xfrm>
        </p:spPr>
        <p:txBody>
          <a:bodyPr/>
          <a:lstStyle/>
          <a:p>
            <a:r>
              <a:rPr lang="en-US" dirty="0" smtClean="0">
                <a:solidFill>
                  <a:schemeClr val="tx1"/>
                </a:solidFill>
              </a:rPr>
              <a:t>We may </a:t>
            </a:r>
            <a:r>
              <a:rPr lang="en-US" dirty="0" err="1" smtClean="0">
                <a:solidFill>
                  <a:schemeClr val="tx1"/>
                </a:solidFill>
              </a:rPr>
              <a:t>analyse</a:t>
            </a:r>
            <a:r>
              <a:rPr lang="en-US" dirty="0" smtClean="0">
                <a:solidFill>
                  <a:schemeClr val="tx1"/>
                </a:solidFill>
              </a:rPr>
              <a:t> data in greater depth by </a:t>
            </a:r>
            <a:r>
              <a:rPr lang="en-US" dirty="0" err="1" smtClean="0">
                <a:solidFill>
                  <a:schemeClr val="tx1"/>
                </a:solidFill>
              </a:rPr>
              <a:t>visualising</a:t>
            </a:r>
            <a:r>
              <a:rPr lang="en-US" dirty="0" smtClean="0">
                <a:solidFill>
                  <a:schemeClr val="tx1"/>
                </a:solidFill>
              </a:rPr>
              <a:t> it. Data may be shown in a variety of ways, including bar graphs, </a:t>
            </a:r>
            <a:r>
              <a:rPr lang="en-US" dirty="0" err="1" smtClean="0">
                <a:solidFill>
                  <a:schemeClr val="tx1"/>
                </a:solidFill>
              </a:rPr>
              <a:t>scatterplots</a:t>
            </a:r>
            <a:r>
              <a:rPr lang="en-US" dirty="0" smtClean="0">
                <a:solidFill>
                  <a:schemeClr val="tx1"/>
                </a:solidFill>
              </a:rPr>
              <a:t>, charting, pie charts, histograms, </a:t>
            </a:r>
            <a:r>
              <a:rPr lang="en-US" dirty="0" err="1" smtClean="0">
                <a:solidFill>
                  <a:schemeClr val="tx1"/>
                </a:solidFill>
              </a:rPr>
              <a:t>boxplots</a:t>
            </a:r>
            <a:r>
              <a:rPr lang="en-US" dirty="0" smtClean="0">
                <a:solidFill>
                  <a:schemeClr val="tx1"/>
                </a:solidFill>
              </a:rPr>
              <a:t>, and </a:t>
            </a:r>
            <a:r>
              <a:rPr lang="en-US" dirty="0" err="1" smtClean="0">
                <a:solidFill>
                  <a:schemeClr val="tx1"/>
                </a:solidFill>
              </a:rPr>
              <a:t>heatmaps</a:t>
            </a:r>
            <a:r>
              <a:rPr lang="en-US" dirty="0" smtClean="0">
                <a:solidFill>
                  <a:schemeClr val="tx1"/>
                </a:solidFill>
              </a:rPr>
              <a:t>. In this project, we </a:t>
            </a:r>
            <a:r>
              <a:rPr lang="en-US" dirty="0" err="1" smtClean="0">
                <a:solidFill>
                  <a:schemeClr val="tx1"/>
                </a:solidFill>
              </a:rPr>
              <a:t>visualise</a:t>
            </a:r>
            <a:r>
              <a:rPr lang="en-US" dirty="0" smtClean="0">
                <a:solidFill>
                  <a:schemeClr val="tx1"/>
                </a:solidFill>
              </a:rPr>
              <a:t> data using </a:t>
            </a:r>
            <a:r>
              <a:rPr lang="en-US" dirty="0" err="1" smtClean="0">
                <a:solidFill>
                  <a:schemeClr val="tx1"/>
                </a:solidFill>
              </a:rPr>
              <a:t>heatmaps</a:t>
            </a:r>
            <a:r>
              <a:rPr lang="en-US" dirty="0" smtClean="0">
                <a:solidFill>
                  <a:schemeClr val="tx1"/>
                </a:solidFill>
              </a:rPr>
              <a:t>, bar charts, and </a:t>
            </a:r>
            <a:r>
              <a:rPr lang="en-US" dirty="0" err="1" smtClean="0">
                <a:solidFill>
                  <a:schemeClr val="tx1"/>
                </a:solidFill>
              </a:rPr>
              <a:t>scatterplots</a:t>
            </a:r>
            <a:r>
              <a:rPr lang="en-US" dirty="0" smtClean="0">
                <a:solidFill>
                  <a:schemeClr val="tx1"/>
                </a:solidFill>
              </a:rPr>
              <a:t> to learn about various factors</a:t>
            </a:r>
            <a:r>
              <a:rPr lang="en-US"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chemeClr val="accent4"/>
                </a:solidFill>
                <a:latin typeface="Arial Black" pitchFamily="34" charset="0"/>
              </a:rPr>
              <a:t>Visualization</a:t>
            </a:r>
            <a:endParaRPr lang="en-US" dirty="0"/>
          </a:p>
        </p:txBody>
      </p:sp>
      <p:sp>
        <p:nvSpPr>
          <p:cNvPr id="3" name="Content Placeholder 2"/>
          <p:cNvSpPr>
            <a:spLocks noGrp="1"/>
          </p:cNvSpPr>
          <p:nvPr>
            <p:ph idx="1"/>
          </p:nvPr>
        </p:nvSpPr>
        <p:spPr/>
        <p:txBody>
          <a:bodyPr/>
          <a:lstStyle/>
          <a:p>
            <a:r>
              <a:rPr lang="en-US" dirty="0" smtClean="0"/>
              <a:t>Heat maps </a:t>
            </a:r>
            <a:r>
              <a:rPr lang="en-US" dirty="0" smtClean="0"/>
              <a:t>are used to locate missing values in a data collection. To put it another way, discover columns with null values. We can easily delete the columns with the most null values from this graph. It can also display confusion matrices and correlation matrices</a:t>
            </a:r>
            <a:r>
              <a:rPr lang="en-US" dirty="0" smtClean="0"/>
              <a:t>.</a:t>
            </a:r>
          </a:p>
          <a:p>
            <a:r>
              <a:rPr lang="en-US" dirty="0" smtClean="0"/>
              <a:t>Scatter </a:t>
            </a:r>
            <a:r>
              <a:rPr lang="en-US" dirty="0" smtClean="0"/>
              <a:t>plots are useful for demonstrating the relationship between two variables</a:t>
            </a:r>
            <a:r>
              <a:rPr lang="en-US" dirty="0" smtClean="0"/>
              <a:t>.</a:t>
            </a:r>
          </a:p>
          <a:p>
            <a:r>
              <a:rPr lang="en-US" dirty="0" smtClean="0"/>
              <a:t> Bar </a:t>
            </a:r>
            <a:r>
              <a:rPr lang="en-US" dirty="0" smtClean="0"/>
              <a:t>charts are used to illustrate the dependent variable in relation to the </a:t>
            </a:r>
            <a:r>
              <a:rPr lang="en-US" dirty="0" err="1" smtClean="0"/>
              <a:t>categorial</a:t>
            </a:r>
            <a:r>
              <a:rPr lang="en-US" dirty="0" smtClean="0"/>
              <a:t> data.</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 to Feature BAR plot</a:t>
            </a:r>
            <a:endParaRPr lang="en-US" dirty="0"/>
          </a:p>
        </p:txBody>
      </p:sp>
      <p:sp>
        <p:nvSpPr>
          <p:cNvPr id="3" name="Text Placeholder 2"/>
          <p:cNvSpPr>
            <a:spLocks noGrp="1"/>
          </p:cNvSpPr>
          <p:nvPr>
            <p:ph type="body" idx="1"/>
          </p:nvPr>
        </p:nvSpPr>
        <p:spPr/>
        <p:txBody>
          <a:bodyPr>
            <a:noAutofit/>
          </a:bodyPr>
          <a:lstStyle/>
          <a:p>
            <a:r>
              <a:rPr lang="en-US" sz="2400" dirty="0" smtClean="0">
                <a:latin typeface="Arial Black" pitchFamily="34" charset="0"/>
              </a:rPr>
              <a:t>Market segment and </a:t>
            </a:r>
            <a:r>
              <a:rPr lang="en-US" sz="2400" dirty="0" err="1" smtClean="0">
                <a:latin typeface="Arial Black" pitchFamily="34" charset="0"/>
              </a:rPr>
              <a:t>is_canceled</a:t>
            </a:r>
            <a:endParaRPr lang="en-US" sz="2400" dirty="0">
              <a:latin typeface="Arial Black" pitchFamily="34" charset="0"/>
            </a:endParaRPr>
          </a:p>
        </p:txBody>
      </p:sp>
      <p:sp>
        <p:nvSpPr>
          <p:cNvPr id="4" name="Text Placeholder 3"/>
          <p:cNvSpPr>
            <a:spLocks noGrp="1"/>
          </p:cNvSpPr>
          <p:nvPr>
            <p:ph type="body" sz="half" idx="3"/>
          </p:nvPr>
        </p:nvSpPr>
        <p:spPr/>
        <p:txBody>
          <a:bodyPr>
            <a:noAutofit/>
          </a:bodyPr>
          <a:lstStyle/>
          <a:p>
            <a:endParaRPr lang="en-US" sz="2000" b="0" dirty="0" smtClean="0">
              <a:latin typeface="Arial Black" pitchFamily="34" charset="0"/>
            </a:endParaRPr>
          </a:p>
          <a:p>
            <a:r>
              <a:rPr lang="en-US" sz="2000" dirty="0" err="1" smtClean="0">
                <a:latin typeface="Arial Black" pitchFamily="34" charset="0"/>
              </a:rPr>
              <a:t>Deposit_type</a:t>
            </a:r>
            <a:r>
              <a:rPr lang="en-US" sz="2000" dirty="0" smtClean="0">
                <a:latin typeface="Arial Black" pitchFamily="34" charset="0"/>
              </a:rPr>
              <a:t> and </a:t>
            </a:r>
            <a:r>
              <a:rPr lang="en-US" sz="2000" dirty="0" err="1" smtClean="0">
                <a:latin typeface="Arial Black" pitchFamily="34" charset="0"/>
              </a:rPr>
              <a:t>is_canceled</a:t>
            </a:r>
            <a:endParaRPr lang="en-US" sz="2000" dirty="0">
              <a:latin typeface="Arial Black" pitchFamily="34" charset="0"/>
            </a:endParaRPr>
          </a:p>
        </p:txBody>
      </p:sp>
      <p:pic>
        <p:nvPicPr>
          <p:cNvPr id="9" name="Content Placeholder 8" descr="1 (1).png"/>
          <p:cNvPicPr>
            <a:picLocks noGrp="1" noChangeAspect="1"/>
          </p:cNvPicPr>
          <p:nvPr>
            <p:ph sz="quarter" idx="2"/>
          </p:nvPr>
        </p:nvPicPr>
        <p:blipFill>
          <a:blip r:embed="rId2"/>
          <a:stretch>
            <a:fillRect/>
          </a:stretch>
        </p:blipFill>
        <p:spPr>
          <a:xfrm>
            <a:off x="428596" y="1500174"/>
            <a:ext cx="3521075" cy="4286280"/>
          </a:xfrm>
        </p:spPr>
      </p:pic>
      <p:pic>
        <p:nvPicPr>
          <p:cNvPr id="12" name="Content Placeholder 11" descr="2 (1).png"/>
          <p:cNvPicPr>
            <a:picLocks noGrp="1" noChangeAspect="1"/>
          </p:cNvPicPr>
          <p:nvPr>
            <p:ph sz="quarter" idx="4"/>
          </p:nvPr>
        </p:nvPicPr>
        <p:blipFill>
          <a:blip r:embed="rId3"/>
          <a:stretch>
            <a:fillRect/>
          </a:stretch>
        </p:blipFill>
        <p:spPr>
          <a:xfrm>
            <a:off x="4143372" y="1571612"/>
            <a:ext cx="3521075" cy="3929090"/>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301</TotalTime>
  <Words>591</Words>
  <Application>Microsoft Office PowerPoint</Application>
  <PresentationFormat>On-screen Show (4:3)</PresentationFormat>
  <Paragraphs>58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Opulent</vt:lpstr>
      <vt:lpstr>Hotel booking cancelation prediction</vt:lpstr>
      <vt:lpstr>     Problem statement. Data given in data set. Visualization. Step I have done. chosen model. conclusion.   </vt:lpstr>
      <vt:lpstr>ProBlem STaTEment</vt:lpstr>
      <vt:lpstr>Data given in data set</vt:lpstr>
      <vt:lpstr>Data given in data set</vt:lpstr>
      <vt:lpstr>Slide 6</vt:lpstr>
      <vt:lpstr>Visualization</vt:lpstr>
      <vt:lpstr>Visualization</vt:lpstr>
      <vt:lpstr>Feature to Feature BAR plot</vt:lpstr>
      <vt:lpstr>Heat map of Correlation</vt:lpstr>
      <vt:lpstr>Pair plot</vt:lpstr>
      <vt:lpstr>Visualization of null values</vt:lpstr>
      <vt:lpstr>Step I have done</vt:lpstr>
      <vt:lpstr>Confusion Matrices of Classifiers: Logistics regression and Navie bayes </vt:lpstr>
      <vt:lpstr>Confusion Matrices of Classifiers: Decision Tree</vt:lpstr>
      <vt:lpstr>Choosing Best Model:</vt:lpstr>
      <vt:lpstr>Conclusion: </vt:lpstr>
      <vt:lpstr>Slide 18</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cancelation prediction</dc:title>
  <dc:creator>Admin</dc:creator>
  <cp:lastModifiedBy>Admin</cp:lastModifiedBy>
  <cp:revision>1</cp:revision>
  <dcterms:created xsi:type="dcterms:W3CDTF">2022-10-10T12:17:20Z</dcterms:created>
  <dcterms:modified xsi:type="dcterms:W3CDTF">2022-10-10T17:18:52Z</dcterms:modified>
</cp:coreProperties>
</file>