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530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3122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874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754226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4862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9021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39782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987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721911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575013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0193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4592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12522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1969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1267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0566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1375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695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172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70014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  <p:sldLayoutId id="214748376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croll: Horizontal 20">
            <a:extLst>
              <a:ext uri="{FF2B5EF4-FFF2-40B4-BE49-F238E27FC236}">
                <a16:creationId xmlns:a16="http://schemas.microsoft.com/office/drawing/2014/main" id="{5C0876C8-D76C-712A-4A31-8B5F9CB544CF}"/>
              </a:ext>
            </a:extLst>
          </p:cNvPr>
          <p:cNvSpPr/>
          <p:nvPr/>
        </p:nvSpPr>
        <p:spPr>
          <a:xfrm>
            <a:off x="1213383" y="1752600"/>
            <a:ext cx="9677400" cy="2781320"/>
          </a:xfrm>
          <a:prstGeom prst="horizontalScrol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 anchor="ctr"/>
          <a:lstStyle/>
          <a:p>
            <a:pPr algn="l"/>
            <a:endParaRPr lang="en-IN"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" y="725286"/>
            <a:ext cx="8848724" cy="10138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0" u="sng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ell MT" panose="02020503060305020303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sz="3600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z="3600"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280183" y="2324080"/>
            <a:ext cx="7549617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STUDENT NAME: KOWSHIK R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REGISTER NO AND NMID: 24G208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askerville Old Face" panose="02020602080505020303" pitchFamily="18" charset="0"/>
              <a:cs typeface="Calibri"/>
            </a:endParaRP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DEPARTMENT: B SC COMPUTER SCIENCE</a:t>
            </a:r>
          </a:p>
          <a:p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COLLEGE: AM JAIN COLLEGE,MEENAMBAKKAM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1295400" y="533400"/>
            <a:ext cx="848042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800" u="sng" spc="15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RESULTS AND SCREENSHOTS</a:t>
            </a:r>
            <a:endParaRPr sz="2800" u="sng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object 3">
            <a:extLst>
              <a:ext uri="{FF2B5EF4-FFF2-40B4-BE49-F238E27FC236}">
                <a16:creationId xmlns:a16="http://schemas.microsoft.com/office/drawing/2014/main" id="{7B163A0C-BABC-D0EE-7CAF-E9631EECF073}"/>
              </a:ext>
            </a:extLst>
          </p:cNvPr>
          <p:cNvGrpSpPr/>
          <p:nvPr/>
        </p:nvGrpSpPr>
        <p:grpSpPr>
          <a:xfrm>
            <a:off x="8934450" y="0"/>
            <a:ext cx="3257958" cy="6858000"/>
            <a:chOff x="8934450" y="0"/>
            <a:chExt cx="3257958" cy="6858000"/>
          </a:xfrm>
        </p:grpSpPr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FC30C62F-4F11-B962-CBA8-40977CE2627C}"/>
                </a:ext>
              </a:extLst>
            </p:cNvPr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7">
              <a:extLst>
                <a:ext uri="{FF2B5EF4-FFF2-40B4-BE49-F238E27FC236}">
                  <a16:creationId xmlns:a16="http://schemas.microsoft.com/office/drawing/2014/main" id="{1553A29C-F6DC-9AC1-1EB3-A20328B0CB21}"/>
                </a:ext>
              </a:extLst>
            </p:cNvPr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DEDB2D5A-A830-425D-C4F0-58EF51A126B5}"/>
                </a:ext>
              </a:extLst>
            </p:cNvPr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9">
              <a:extLst>
                <a:ext uri="{FF2B5EF4-FFF2-40B4-BE49-F238E27FC236}">
                  <a16:creationId xmlns:a16="http://schemas.microsoft.com/office/drawing/2014/main" id="{34504A84-EEE3-F864-2F09-396E497A37B2}"/>
                </a:ext>
              </a:extLst>
            </p:cNvPr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0">
              <a:extLst>
                <a:ext uri="{FF2B5EF4-FFF2-40B4-BE49-F238E27FC236}">
                  <a16:creationId xmlns:a16="http://schemas.microsoft.com/office/drawing/2014/main" id="{C823A618-78A8-4C70-9419-17049E88F128}"/>
                </a:ext>
              </a:extLst>
            </p:cNvPr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1">
              <a:extLst>
                <a:ext uri="{FF2B5EF4-FFF2-40B4-BE49-F238E27FC236}">
                  <a16:creationId xmlns:a16="http://schemas.microsoft.com/office/drawing/2014/main" id="{9177ABE0-B6BB-6E48-3EE7-203AE1A584F9}"/>
                </a:ext>
              </a:extLst>
            </p:cNvPr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2">
              <a:extLst>
                <a:ext uri="{FF2B5EF4-FFF2-40B4-BE49-F238E27FC236}">
                  <a16:creationId xmlns:a16="http://schemas.microsoft.com/office/drawing/2014/main" id="{D50F8253-791D-C34C-6B0B-C5A6190E224D}"/>
                </a:ext>
              </a:extLst>
            </p:cNvPr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BE1A83D-D877-01C4-D7A2-438BC1C9B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11" y="1024703"/>
            <a:ext cx="7467600" cy="559830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228600" y="488722"/>
            <a:ext cx="4578668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u="sng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CONCLUSION</a:t>
            </a:r>
            <a:endParaRPr u="sng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pSp>
        <p:nvGrpSpPr>
          <p:cNvPr id="2" name="object 3">
            <a:extLst>
              <a:ext uri="{FF2B5EF4-FFF2-40B4-BE49-F238E27FC236}">
                <a16:creationId xmlns:a16="http://schemas.microsoft.com/office/drawing/2014/main" id="{686FEEF3-5DF9-F124-41BA-4CAC06C82BF9}"/>
              </a:ext>
            </a:extLst>
          </p:cNvPr>
          <p:cNvGrpSpPr/>
          <p:nvPr/>
        </p:nvGrpSpPr>
        <p:grpSpPr>
          <a:xfrm>
            <a:off x="8934450" y="0"/>
            <a:ext cx="3257958" cy="6858000"/>
            <a:chOff x="8934450" y="0"/>
            <a:chExt cx="3257958" cy="6858000"/>
          </a:xfrm>
        </p:grpSpPr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AF7C5C56-E482-5A96-DAF8-11EFF87F07F4}"/>
                </a:ext>
              </a:extLst>
            </p:cNvPr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7">
              <a:extLst>
                <a:ext uri="{FF2B5EF4-FFF2-40B4-BE49-F238E27FC236}">
                  <a16:creationId xmlns:a16="http://schemas.microsoft.com/office/drawing/2014/main" id="{95456F9F-5E12-AD79-2D69-ADD1351A72C5}"/>
                </a:ext>
              </a:extLst>
            </p:cNvPr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62202D1B-DCA1-1E39-2874-12FF8429FE65}"/>
                </a:ext>
              </a:extLst>
            </p:cNvPr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3E41A9A9-3B0E-3129-4C86-82C3504AF225}"/>
                </a:ext>
              </a:extLst>
            </p:cNvPr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0">
              <a:extLst>
                <a:ext uri="{FF2B5EF4-FFF2-40B4-BE49-F238E27FC236}">
                  <a16:creationId xmlns:a16="http://schemas.microsoft.com/office/drawing/2014/main" id="{B9F0D003-E07D-01BE-B29A-E78488601D7B}"/>
                </a:ext>
              </a:extLst>
            </p:cNvPr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06EB6F2F-2705-4EA3-8B46-4B307D8996B5}"/>
                </a:ext>
              </a:extLst>
            </p:cNvPr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2">
              <a:extLst>
                <a:ext uri="{FF2B5EF4-FFF2-40B4-BE49-F238E27FC236}">
                  <a16:creationId xmlns:a16="http://schemas.microsoft.com/office/drawing/2014/main" id="{55EB2DE6-978A-9F5C-B51E-4DD6E8021646}"/>
                </a:ext>
              </a:extLst>
            </p:cNvPr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FEA7312-D373-F5AA-AE92-C6D2103AD39E}"/>
              </a:ext>
            </a:extLst>
          </p:cNvPr>
          <p:cNvSpPr txBox="1"/>
          <p:nvPr/>
        </p:nvSpPr>
        <p:spPr>
          <a:xfrm>
            <a:off x="523663" y="1106299"/>
            <a:ext cx="855232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Copperplate Gothic Light" panose="020E0507020206020404" pitchFamily="34" charset="0"/>
              </a:rPr>
              <a:t>IMPACT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pperplate Gothic Light" panose="020E05070202060204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A personal portfolio helps in standing out from the crowd in technical interviews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Reflects professionalism, consistency, and strong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Copperplate Gothic Light" panose="020E05070202060204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FUTURE SCOP</a:t>
            </a:r>
            <a:r>
              <a:rPr lang="en-US" altLang="en-US" sz="2400" b="1" dirty="0">
                <a:latin typeface="Copperplate Gothic Light" panose="020E0507020206020404" pitchFamily="34" charset="0"/>
              </a:rPr>
              <a:t>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pperplate Gothic Light" panose="020E05070202060204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Add blog section to document learning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Integrate contact form or links to LinkedIn/GitHub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Include more projects with live demos and GitHub links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64552" y="617933"/>
            <a:ext cx="39096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3200" u="sng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PROJECT TITLE</a:t>
            </a:r>
            <a:endParaRPr sz="3200" u="sng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031040B-D34D-5344-9FD7-67D6747E4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447800"/>
            <a:ext cx="4419600" cy="41734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8947489" y="14449"/>
            <a:ext cx="3257958" cy="6858000"/>
            <a:chOff x="8934450" y="0"/>
            <a:chExt cx="3257958" cy="6858000"/>
          </a:xfrm>
        </p:grpSpPr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556140"/>
            <a:ext cx="2357120" cy="53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spc="25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A</a:t>
            </a:r>
            <a:r>
              <a:rPr u="sng" spc="-5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G</a:t>
            </a:r>
            <a:r>
              <a:rPr u="sng" spc="-35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E</a:t>
            </a:r>
            <a:r>
              <a:rPr u="sng" spc="15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N</a:t>
            </a:r>
            <a:r>
              <a:rPr u="sng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514011" y="5985367"/>
            <a:ext cx="753545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lang="en-GB" spc="10" dirty="0"/>
              <a:t>3</a:t>
            </a:r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903971" y="824482"/>
            <a:ext cx="664853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1">
                    <a:lumMod val="85000"/>
                  </a:schemeClr>
                </a:solidFill>
                <a:effectLst/>
                <a:latin typeface="Copperplate Gothic Light" panose="020E0507020206020404" pitchFamily="34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1">
                    <a:lumMod val="85000"/>
                  </a:schemeClr>
                </a:solidFill>
                <a:effectLst/>
                <a:latin typeface="Copperplate Gothic Light" panose="020E0507020206020404" pitchFamily="34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1">
                    <a:lumMod val="85000"/>
                  </a:schemeClr>
                </a:solidFill>
                <a:effectLst/>
                <a:latin typeface="Copperplate Gothic Light" panose="020E0507020206020404" pitchFamily="34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Copperplate Gothic Light" panose="020E0507020206020404" pitchFamily="34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chemeClr val="tx1">
                  <a:lumMod val="85000"/>
                </a:schemeClr>
              </a:solidFill>
              <a:effectLst/>
              <a:latin typeface="Copperplate Gothic Light" panose="020E0507020206020404" pitchFamily="34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1">
                    <a:lumMod val="85000"/>
                  </a:schemeClr>
                </a:solidFill>
                <a:effectLst/>
                <a:latin typeface="Copperplate Gothic Light" panose="020E0507020206020404" pitchFamily="34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Copperplate Gothic Light" panose="020E0507020206020404" pitchFamily="34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chemeClr val="tx1">
                  <a:lumMod val="85000"/>
                </a:schemeClr>
              </a:solidFill>
              <a:effectLst/>
              <a:latin typeface="Copperplate Gothic Light" panose="020E0507020206020404" pitchFamily="34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1">
                    <a:lumMod val="85000"/>
                  </a:schemeClr>
                </a:solidFill>
                <a:effectLst/>
                <a:latin typeface="Copperplate Gothic Light" panose="020E0507020206020404" pitchFamily="34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Copperplate Gothic Light" panose="020E0507020206020404" pitchFamily="34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chemeClr val="tx1">
                  <a:lumMod val="85000"/>
                </a:schemeClr>
              </a:solidFill>
              <a:effectLst/>
              <a:latin typeface="Copperplate Gothic Light" panose="020E0507020206020404" pitchFamily="34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1">
                    <a:lumMod val="85000"/>
                  </a:schemeClr>
                </a:solidFill>
                <a:effectLst/>
                <a:latin typeface="Copperplate Gothic Light" panose="020E0507020206020404" pitchFamily="34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chemeClr val="tx1">
                    <a:lumMod val="85000"/>
                  </a:schemeClr>
                </a:solidFill>
                <a:latin typeface="Copperplate Gothic Light" panose="020E0507020206020404" pitchFamily="34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chemeClr val="tx1">
                    <a:lumMod val="85000"/>
                  </a:schemeClr>
                </a:solidFill>
                <a:latin typeface="Copperplate Gothic Light" panose="020E0507020206020404" pitchFamily="34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chemeClr val="tx1">
                  <a:lumMod val="85000"/>
                </a:schemeClr>
              </a:solidFill>
              <a:effectLst/>
              <a:latin typeface="Copperplate Gothic Light" panose="020E0507020206020404" pitchFamily="34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990600" y="609600"/>
            <a:ext cx="6705601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2800" u="sng" spc="-2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P</a:t>
            </a:r>
            <a:r>
              <a:rPr sz="2800" u="sng" spc="15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ROB</a:t>
            </a:r>
            <a:r>
              <a:rPr sz="2800" u="sng" spc="55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L</a:t>
            </a:r>
            <a:r>
              <a:rPr sz="2800" u="sng" spc="-2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E</a:t>
            </a:r>
            <a:r>
              <a:rPr sz="2800" u="sng" spc="2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M</a:t>
            </a:r>
            <a:r>
              <a:rPr lang="en-GB" sz="2800" u="sng" spc="2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sz="2800" u="sng" spc="1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S</a:t>
            </a:r>
            <a:r>
              <a:rPr sz="2800" u="sng" spc="-37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T</a:t>
            </a:r>
            <a:r>
              <a:rPr sz="2800" u="sng" spc="-375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A</a:t>
            </a:r>
            <a:r>
              <a:rPr sz="2800" u="sng" spc="15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T</a:t>
            </a:r>
            <a:r>
              <a:rPr sz="2800" u="sng" spc="-1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E</a:t>
            </a:r>
            <a:r>
              <a:rPr sz="2800" u="sng" spc="-2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M</a:t>
            </a:r>
            <a:r>
              <a:rPr lang="en-GB" sz="2800" u="sng" spc="-2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E</a:t>
            </a:r>
            <a:r>
              <a:rPr sz="2800" u="sng" spc="1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NT</a:t>
            </a:r>
            <a:r>
              <a:rPr lang="en-GB" sz="2800" u="sng" spc="1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 </a:t>
            </a:r>
            <a:endParaRPr sz="2800" u="sng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grpSp>
        <p:nvGrpSpPr>
          <p:cNvPr id="11" name="object 3">
            <a:extLst>
              <a:ext uri="{FF2B5EF4-FFF2-40B4-BE49-F238E27FC236}">
                <a16:creationId xmlns:a16="http://schemas.microsoft.com/office/drawing/2014/main" id="{411372BA-8C21-E34E-C9F4-D6B2B2B9FD73}"/>
              </a:ext>
            </a:extLst>
          </p:cNvPr>
          <p:cNvGrpSpPr/>
          <p:nvPr/>
        </p:nvGrpSpPr>
        <p:grpSpPr>
          <a:xfrm>
            <a:off x="9473776" y="0"/>
            <a:ext cx="2719359" cy="6858000"/>
            <a:chOff x="8934450" y="0"/>
            <a:chExt cx="3257958" cy="68580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4" name="object 6">
              <a:extLst>
                <a:ext uri="{FF2B5EF4-FFF2-40B4-BE49-F238E27FC236}">
                  <a16:creationId xmlns:a16="http://schemas.microsoft.com/office/drawing/2014/main" id="{592F1122-FE61-E385-CAA1-692033B7D19D}"/>
                </a:ext>
              </a:extLst>
            </p:cNvPr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>
                <a:latin typeface="Algerian" panose="04020705040A02060702" pitchFamily="82" charset="0"/>
              </a:endParaRPr>
            </a:p>
          </p:txBody>
        </p:sp>
        <p:sp>
          <p:nvSpPr>
            <p:cNvPr id="15" name="object 7">
              <a:extLst>
                <a:ext uri="{FF2B5EF4-FFF2-40B4-BE49-F238E27FC236}">
                  <a16:creationId xmlns:a16="http://schemas.microsoft.com/office/drawing/2014/main" id="{1176EEA1-5446-BDC6-A2C7-B6F2B579C74B}"/>
                </a:ext>
              </a:extLst>
            </p:cNvPr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>
                <a:latin typeface="Algerian" panose="04020705040A02060702" pitchFamily="82" charset="0"/>
              </a:endParaRPr>
            </a:p>
          </p:txBody>
        </p:sp>
        <p:sp>
          <p:nvSpPr>
            <p:cNvPr id="16" name="object 8">
              <a:extLst>
                <a:ext uri="{FF2B5EF4-FFF2-40B4-BE49-F238E27FC236}">
                  <a16:creationId xmlns:a16="http://schemas.microsoft.com/office/drawing/2014/main" id="{2D293720-7D33-8A9A-1083-5C964DF568E5}"/>
                </a:ext>
              </a:extLst>
            </p:cNvPr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>
                <a:latin typeface="Algerian" panose="04020705040A02060702" pitchFamily="82" charset="0"/>
              </a:endParaRPr>
            </a:p>
          </p:txBody>
        </p:sp>
        <p:sp>
          <p:nvSpPr>
            <p:cNvPr id="18" name="object 10">
              <a:extLst>
                <a:ext uri="{FF2B5EF4-FFF2-40B4-BE49-F238E27FC236}">
                  <a16:creationId xmlns:a16="http://schemas.microsoft.com/office/drawing/2014/main" id="{5C23D6AF-0261-5A8F-273D-69B7EFC1F15C}"/>
                </a:ext>
              </a:extLst>
            </p:cNvPr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>
                <a:latin typeface="Algerian" panose="04020705040A02060702" pitchFamily="82" charset="0"/>
              </a:endParaRPr>
            </a:p>
          </p:txBody>
        </p:sp>
        <p:sp>
          <p:nvSpPr>
            <p:cNvPr id="19" name="object 11">
              <a:extLst>
                <a:ext uri="{FF2B5EF4-FFF2-40B4-BE49-F238E27FC236}">
                  <a16:creationId xmlns:a16="http://schemas.microsoft.com/office/drawing/2014/main" id="{0F76AD6A-AFCB-D48C-3EBD-B6B2F45C869C}"/>
                </a:ext>
              </a:extLst>
            </p:cNvPr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>
                <a:latin typeface="Algerian" panose="04020705040A02060702" pitchFamily="82" charset="0"/>
              </a:endParaRPr>
            </a:p>
          </p:txBody>
        </p:sp>
        <p:sp>
          <p:nvSpPr>
            <p:cNvPr id="20" name="object 12">
              <a:extLst>
                <a:ext uri="{FF2B5EF4-FFF2-40B4-BE49-F238E27FC236}">
                  <a16:creationId xmlns:a16="http://schemas.microsoft.com/office/drawing/2014/main" id="{886B63C6-0C9E-428B-B2F3-CD999B9B66DF}"/>
                </a:ext>
              </a:extLst>
            </p:cNvPr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>
                <a:latin typeface="Algerian" panose="04020705040A02060702" pitchFamily="82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ECF96D2-875D-E9D8-D099-83F1DC736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024504"/>
            <a:ext cx="9538433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Identifying the Gap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pperplate Gothic Light" panose="020E05070202060204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Freshers and students often struggle to present their skills and projects professionally.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Traditional resumes lack interactivity and may not reflect a candidate’s tech creativity.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Recruiters often don’t have time to read lengthy resumes.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Need for a 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pperplate Gothic Light" panose="020E05070202060204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portfolio website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 provides a dynamic and personalized way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 showcase: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Technical skills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Real-time projects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Self-learning efforts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Design thinking and presentation 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381000" y="609600"/>
            <a:ext cx="526351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2800" u="sng" spc="5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PROJECT</a:t>
            </a:r>
            <a:r>
              <a:rPr lang="en-GB" sz="2800" u="sng" spc="5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sz="2800" u="sng" spc="-20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tantia" panose="02030602050306030303" pitchFamily="18" charset="0"/>
              </a:rPr>
              <a:t>OVERVIEW</a:t>
            </a:r>
            <a:endParaRPr sz="2800" u="sng" dirty="0">
              <a:solidFill>
                <a:schemeClr val="accent6">
                  <a:lumMod val="40000"/>
                  <a:lumOff val="60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grpSp>
        <p:nvGrpSpPr>
          <p:cNvPr id="11" name="object 3">
            <a:extLst>
              <a:ext uri="{FF2B5EF4-FFF2-40B4-BE49-F238E27FC236}">
                <a16:creationId xmlns:a16="http://schemas.microsoft.com/office/drawing/2014/main" id="{913DC9D7-2C6E-7AEB-F823-8ECAE80CCDD9}"/>
              </a:ext>
            </a:extLst>
          </p:cNvPr>
          <p:cNvGrpSpPr/>
          <p:nvPr/>
        </p:nvGrpSpPr>
        <p:grpSpPr>
          <a:xfrm>
            <a:off x="8934450" y="0"/>
            <a:ext cx="3257958" cy="6858000"/>
            <a:chOff x="8934450" y="0"/>
            <a:chExt cx="3257958" cy="6858000"/>
          </a:xfrm>
        </p:grpSpPr>
        <p:sp>
          <p:nvSpPr>
            <p:cNvPr id="14" name="object 6">
              <a:extLst>
                <a:ext uri="{FF2B5EF4-FFF2-40B4-BE49-F238E27FC236}">
                  <a16:creationId xmlns:a16="http://schemas.microsoft.com/office/drawing/2014/main" id="{FA0EA3DA-54EF-8401-8D5B-61FBE089CCA4}"/>
                </a:ext>
              </a:extLst>
            </p:cNvPr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7">
              <a:extLst>
                <a:ext uri="{FF2B5EF4-FFF2-40B4-BE49-F238E27FC236}">
                  <a16:creationId xmlns:a16="http://schemas.microsoft.com/office/drawing/2014/main" id="{16839E4D-7350-A6E8-694A-9FAD5EF56999}"/>
                </a:ext>
              </a:extLst>
            </p:cNvPr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8">
              <a:extLst>
                <a:ext uri="{FF2B5EF4-FFF2-40B4-BE49-F238E27FC236}">
                  <a16:creationId xmlns:a16="http://schemas.microsoft.com/office/drawing/2014/main" id="{99F14355-9338-D01A-8C3C-13E447FCAD15}"/>
                </a:ext>
              </a:extLst>
            </p:cNvPr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9">
              <a:extLst>
                <a:ext uri="{FF2B5EF4-FFF2-40B4-BE49-F238E27FC236}">
                  <a16:creationId xmlns:a16="http://schemas.microsoft.com/office/drawing/2014/main" id="{7F6EB30F-0E75-C66B-DEED-D2BF997FCADC}"/>
                </a:ext>
              </a:extLst>
            </p:cNvPr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0">
              <a:extLst>
                <a:ext uri="{FF2B5EF4-FFF2-40B4-BE49-F238E27FC236}">
                  <a16:creationId xmlns:a16="http://schemas.microsoft.com/office/drawing/2014/main" id="{59A47CA5-F85A-AE39-0AC8-DD87F328C519}"/>
                </a:ext>
              </a:extLst>
            </p:cNvPr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1">
              <a:extLst>
                <a:ext uri="{FF2B5EF4-FFF2-40B4-BE49-F238E27FC236}">
                  <a16:creationId xmlns:a16="http://schemas.microsoft.com/office/drawing/2014/main" id="{CB8A0358-A657-D81A-28B0-AD06982CB71C}"/>
                </a:ext>
              </a:extLst>
            </p:cNvPr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2">
              <a:extLst>
                <a:ext uri="{FF2B5EF4-FFF2-40B4-BE49-F238E27FC236}">
                  <a16:creationId xmlns:a16="http://schemas.microsoft.com/office/drawing/2014/main" id="{3E59D571-3188-8396-4A54-01C9482811D2}"/>
                </a:ext>
              </a:extLst>
            </p:cNvPr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DCD256A-1218-FE62-524F-F90A2D23A443}"/>
              </a:ext>
            </a:extLst>
          </p:cNvPr>
          <p:cNvSpPr txBox="1"/>
          <p:nvPr/>
        </p:nvSpPr>
        <p:spPr>
          <a:xfrm>
            <a:off x="381000" y="1331642"/>
            <a:ext cx="867335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Purpose</a:t>
            </a:r>
            <a:r>
              <a:rPr lang="en-US" altLang="en-US" sz="2000" b="1" dirty="0">
                <a:latin typeface="Copperplate Gothic Light" panose="020E05070202060204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pperplate Gothic Light" panose="020E05070202060204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To build 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interactive, online portfolio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 that acts as a digital resume.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To reflect my journey, projects, and learning in a structured, professional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pperplate Gothic Light" panose="020E05070202060204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Key Objectives: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Copperplate Gothic Light" panose="020E05070202060204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Make it simple, modern, and informative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   Deploy the site online using GitHub Pages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   Present a project-centric and skill-oriented identity</a:t>
            </a:r>
            <a:endParaRPr lang="en-IN" sz="2000" dirty="0">
              <a:latin typeface="Copperplate Gothic Light" panose="020E05070202060204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800" y="609600"/>
            <a:ext cx="501459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2800" u="sng" spc="-1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Who are the end users?</a:t>
            </a:r>
            <a:endParaRPr sz="2800" u="sng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grpSp>
        <p:nvGrpSpPr>
          <p:cNvPr id="10" name="object 3">
            <a:extLst>
              <a:ext uri="{FF2B5EF4-FFF2-40B4-BE49-F238E27FC236}">
                <a16:creationId xmlns:a16="http://schemas.microsoft.com/office/drawing/2014/main" id="{9D695351-3B1F-6D2C-3485-FCA435C47857}"/>
              </a:ext>
            </a:extLst>
          </p:cNvPr>
          <p:cNvGrpSpPr/>
          <p:nvPr/>
        </p:nvGrpSpPr>
        <p:grpSpPr>
          <a:xfrm>
            <a:off x="8934450" y="0"/>
            <a:ext cx="3257958" cy="6858000"/>
            <a:chOff x="8934450" y="0"/>
            <a:chExt cx="3257958" cy="6858000"/>
          </a:xfrm>
        </p:grpSpPr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344C40E2-9856-7152-51D0-DD782C6A53E1}"/>
                </a:ext>
              </a:extLst>
            </p:cNvPr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7">
              <a:extLst>
                <a:ext uri="{FF2B5EF4-FFF2-40B4-BE49-F238E27FC236}">
                  <a16:creationId xmlns:a16="http://schemas.microsoft.com/office/drawing/2014/main" id="{384B0292-1F4D-7B3E-A193-D38024AD1F9B}"/>
                </a:ext>
              </a:extLst>
            </p:cNvPr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D1BBE819-0DFB-DCE3-E8FD-610716A3E2E6}"/>
                </a:ext>
              </a:extLst>
            </p:cNvPr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9">
              <a:extLst>
                <a:ext uri="{FF2B5EF4-FFF2-40B4-BE49-F238E27FC236}">
                  <a16:creationId xmlns:a16="http://schemas.microsoft.com/office/drawing/2014/main" id="{4456B661-AC1F-3D5A-B995-6D6D2C8B15C5}"/>
                </a:ext>
              </a:extLst>
            </p:cNvPr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0">
              <a:extLst>
                <a:ext uri="{FF2B5EF4-FFF2-40B4-BE49-F238E27FC236}">
                  <a16:creationId xmlns:a16="http://schemas.microsoft.com/office/drawing/2014/main" id="{A2F0A3C9-4019-99C0-939D-4F51CA786186}"/>
                </a:ext>
              </a:extLst>
            </p:cNvPr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1">
              <a:extLst>
                <a:ext uri="{FF2B5EF4-FFF2-40B4-BE49-F238E27FC236}">
                  <a16:creationId xmlns:a16="http://schemas.microsoft.com/office/drawing/2014/main" id="{14FD281A-19AE-724D-67D3-2247CDBEC2E6}"/>
                </a:ext>
              </a:extLst>
            </p:cNvPr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2">
              <a:extLst>
                <a:ext uri="{FF2B5EF4-FFF2-40B4-BE49-F238E27FC236}">
                  <a16:creationId xmlns:a16="http://schemas.microsoft.com/office/drawing/2014/main" id="{08E6AE12-E6CD-6B0A-FA54-D67C39FF39E0}"/>
                </a:ext>
              </a:extLst>
            </p:cNvPr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2C9D78D-2391-C454-A35C-E5016EB15880}"/>
              </a:ext>
            </a:extLst>
          </p:cNvPr>
          <p:cNvSpPr txBox="1"/>
          <p:nvPr/>
        </p:nvSpPr>
        <p:spPr>
          <a:xfrm>
            <a:off x="381000" y="1309824"/>
            <a:ext cx="876972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Copperplate Gothic Light" panose="020E0507020206020404" pitchFamily="34" charset="0"/>
              </a:rPr>
              <a:t>1. RECRUITERS/EMPLOYES 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pperplate Gothic Light" panose="020E05070202060204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Review skills and project work during hiring process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    Evaluate both technical and design knowledge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pperplate Gothic Light" panose="020E05070202060204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2. PEERS AND MENTORS 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Provide feedback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    Collaborate on open-source or academic projects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pperplate Gothic Light" panose="020E05070202060204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3.ACADAMIC INSTRUCTORS 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Assess practical implementation of skills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    Validate course outcomes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pperplate Gothic Light" panose="020E05070202060204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4. PERSONAL USE: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Track career progress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    Keep all achievements and work in one place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538543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u="sng" spc="1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TOOLS AND TECHNIQUES</a:t>
            </a:r>
            <a:endParaRPr lang="en-IN" sz="3200" u="sng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grpSp>
        <p:nvGrpSpPr>
          <p:cNvPr id="24" name="object 3">
            <a:extLst>
              <a:ext uri="{FF2B5EF4-FFF2-40B4-BE49-F238E27FC236}">
                <a16:creationId xmlns:a16="http://schemas.microsoft.com/office/drawing/2014/main" id="{42B9D1D6-D875-CA24-6E3B-01F7BC7810A9}"/>
              </a:ext>
            </a:extLst>
          </p:cNvPr>
          <p:cNvGrpSpPr/>
          <p:nvPr/>
        </p:nvGrpSpPr>
        <p:grpSpPr>
          <a:xfrm>
            <a:off x="8934450" y="0"/>
            <a:ext cx="3257958" cy="6858000"/>
            <a:chOff x="8934450" y="0"/>
            <a:chExt cx="3257958" cy="6858000"/>
          </a:xfrm>
        </p:grpSpPr>
        <p:sp>
          <p:nvSpPr>
            <p:cNvPr id="27" name="object 6">
              <a:extLst>
                <a:ext uri="{FF2B5EF4-FFF2-40B4-BE49-F238E27FC236}">
                  <a16:creationId xmlns:a16="http://schemas.microsoft.com/office/drawing/2014/main" id="{00D47D14-F394-9C77-7081-6B6EE0B8ECCB}"/>
                </a:ext>
              </a:extLst>
            </p:cNvPr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7">
              <a:extLst>
                <a:ext uri="{FF2B5EF4-FFF2-40B4-BE49-F238E27FC236}">
                  <a16:creationId xmlns:a16="http://schemas.microsoft.com/office/drawing/2014/main" id="{D43A74D6-ABA8-6AEE-EF60-610144B788C9}"/>
                </a:ext>
              </a:extLst>
            </p:cNvPr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8">
              <a:extLst>
                <a:ext uri="{FF2B5EF4-FFF2-40B4-BE49-F238E27FC236}">
                  <a16:creationId xmlns:a16="http://schemas.microsoft.com/office/drawing/2014/main" id="{E854E4D7-2309-9D47-F294-3DF39139D15F}"/>
                </a:ext>
              </a:extLst>
            </p:cNvPr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9">
              <a:extLst>
                <a:ext uri="{FF2B5EF4-FFF2-40B4-BE49-F238E27FC236}">
                  <a16:creationId xmlns:a16="http://schemas.microsoft.com/office/drawing/2014/main" id="{4229E843-8442-065D-82AD-FA27134934C6}"/>
                </a:ext>
              </a:extLst>
            </p:cNvPr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0">
              <a:extLst>
                <a:ext uri="{FF2B5EF4-FFF2-40B4-BE49-F238E27FC236}">
                  <a16:creationId xmlns:a16="http://schemas.microsoft.com/office/drawing/2014/main" id="{0440E901-6B53-9417-DB4E-9727EC92A25F}"/>
                </a:ext>
              </a:extLst>
            </p:cNvPr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1">
              <a:extLst>
                <a:ext uri="{FF2B5EF4-FFF2-40B4-BE49-F238E27FC236}">
                  <a16:creationId xmlns:a16="http://schemas.microsoft.com/office/drawing/2014/main" id="{EE85541B-FC5F-A846-334A-5E41AE2741C7}"/>
                </a:ext>
              </a:extLst>
            </p:cNvPr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2">
              <a:extLst>
                <a:ext uri="{FF2B5EF4-FFF2-40B4-BE49-F238E27FC236}">
                  <a16:creationId xmlns:a16="http://schemas.microsoft.com/office/drawing/2014/main" id="{D3FC415A-E811-8017-28A9-F6BE5A95F821}"/>
                </a:ext>
              </a:extLst>
            </p:cNvPr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5774765-66C1-E4BE-B543-54B55B1EDFE4}"/>
              </a:ext>
            </a:extLst>
          </p:cNvPr>
          <p:cNvSpPr txBox="1"/>
          <p:nvPr/>
        </p:nvSpPr>
        <p:spPr>
          <a:xfrm>
            <a:off x="457200" y="1171325"/>
            <a:ext cx="869352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Copperplate Gothic Light" panose="020E0507020206020404" pitchFamily="34" charset="0"/>
              </a:rPr>
              <a:t>TECHNOLOGIES 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pperplate Gothic Light" panose="020E05070202060204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Frontend Languages: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 HTML5, CSS3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Programming Languages: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 Java, Python (used in projects)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Design: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 CSS Flexbox &amp; Grid for layout, Google Fonts for typography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pperplate Gothic Light" panose="020E05070202060204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DEVELOPMENT TOOLS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VS Code: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 Main code editor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Git &amp; GitHub: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 Version control and collaboration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GitHub Pages: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 For free and reliable website hosting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pperplate Gothic Light" panose="020E05070202060204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Copperplate Gothic Light" panose="020E0507020206020404" pitchFamily="34" charset="0"/>
              </a:rPr>
              <a:t>BEST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 PRATICES FOLLOWED 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pperplate Gothic Light" panose="020E05070202060204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Clean code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Mobile responsiveness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Semantic HTML for accessibility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000" y="533400"/>
            <a:ext cx="864235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b="1" u="sng" spc="15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cs typeface="Trebuchet MS"/>
              </a:rPr>
              <a:t>PORTFOLIO DESIGN AND LAYOUT</a:t>
            </a:r>
            <a:endParaRPr sz="3200" u="sng" dirty="0">
              <a:solidFill>
                <a:schemeClr val="accent6">
                  <a:lumMod val="40000"/>
                  <a:lumOff val="60000"/>
                </a:schemeClr>
              </a:solidFill>
              <a:latin typeface="Baskerville Old Face" panose="02020602080505020303" pitchFamily="18" charset="0"/>
              <a:cs typeface="Trebuchet MS"/>
            </a:endParaRPr>
          </a:p>
        </p:txBody>
      </p:sp>
      <p:grpSp>
        <p:nvGrpSpPr>
          <p:cNvPr id="2" name="object 3">
            <a:extLst>
              <a:ext uri="{FF2B5EF4-FFF2-40B4-BE49-F238E27FC236}">
                <a16:creationId xmlns:a16="http://schemas.microsoft.com/office/drawing/2014/main" id="{E1A00294-BF09-8724-5660-6FFA19C9CA9F}"/>
              </a:ext>
            </a:extLst>
          </p:cNvPr>
          <p:cNvGrpSpPr/>
          <p:nvPr/>
        </p:nvGrpSpPr>
        <p:grpSpPr>
          <a:xfrm>
            <a:off x="8934450" y="0"/>
            <a:ext cx="3257958" cy="6858000"/>
            <a:chOff x="8934450" y="0"/>
            <a:chExt cx="3257958" cy="6858000"/>
          </a:xfrm>
        </p:grpSpPr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42BD8F17-4EC1-CB52-41D2-102DE3AEA847}"/>
                </a:ext>
              </a:extLst>
            </p:cNvPr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815264B0-0E02-1673-685B-FE5CF97114BF}"/>
                </a:ext>
              </a:extLst>
            </p:cNvPr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8">
              <a:extLst>
                <a:ext uri="{FF2B5EF4-FFF2-40B4-BE49-F238E27FC236}">
                  <a16:creationId xmlns:a16="http://schemas.microsoft.com/office/drawing/2014/main" id="{794E903F-BBE8-C9FE-9FA7-5CAB07C807A8}"/>
                </a:ext>
              </a:extLst>
            </p:cNvPr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BBE50BC2-E315-8FAC-4C6A-9D1ED33DB957}"/>
                </a:ext>
              </a:extLst>
            </p:cNvPr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EBEB30B9-304E-8F25-6610-152F4FFB23DC}"/>
                </a:ext>
              </a:extLst>
            </p:cNvPr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5B3E0CCA-D2FB-FBFA-871C-A46C24DBAEA9}"/>
                </a:ext>
              </a:extLst>
            </p:cNvPr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5B5BC96B-AB72-B223-C14F-B46576A4ED39}"/>
                </a:ext>
              </a:extLst>
            </p:cNvPr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9E88440-3FBD-53FB-2B84-3C8B39F90B19}"/>
              </a:ext>
            </a:extLst>
          </p:cNvPr>
          <p:cNvSpPr txBox="1"/>
          <p:nvPr/>
        </p:nvSpPr>
        <p:spPr>
          <a:xfrm>
            <a:off x="314699" y="1143000"/>
            <a:ext cx="8991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DESIGN PRINCIPLES: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pperplate Gothic Light" panose="020E05070202060204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Minimalistic UI: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 Focus on readability and user experience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Consistent Layout: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 Uniform margins, font sizes, and color schemes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Sectional Division: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 Each section is clearly marked (About, Skills, Projects)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pperplate Gothic Light" panose="020E05070202060204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COLOR SCHEME &amp; FONTS: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pperplate Gothic Light" panose="020E05070202060204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Primary Color: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 Light blue – indicates trust and calmness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Secondary Color: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 White – clean background for readability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Typography: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 Clean sans-serif fonts for modern appearance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pperplate Gothic Light" panose="020E05070202060204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RESPONSIVENESS: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pperplate Gothic Light" panose="020E05070202060204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Designed to adapt to different screen sizes (mobile, tablet, desktop)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90600" y="228600"/>
            <a:ext cx="10353761" cy="1326321"/>
          </a:xfrm>
        </p:spPr>
        <p:txBody>
          <a:bodyPr>
            <a:normAutofit/>
          </a:bodyPr>
          <a:lstStyle/>
          <a:p>
            <a:r>
              <a:rPr lang="en-IN" sz="3200" u="sng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rPr>
              <a:t>FEATURES AND FUNCTIONALITY</a:t>
            </a: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F958601E-83A6-3612-4A1E-A542C6F068F4}"/>
              </a:ext>
            </a:extLst>
          </p:cNvPr>
          <p:cNvGrpSpPr/>
          <p:nvPr/>
        </p:nvGrpSpPr>
        <p:grpSpPr>
          <a:xfrm>
            <a:off x="8934450" y="0"/>
            <a:ext cx="3257958" cy="6858000"/>
            <a:chOff x="8934450" y="0"/>
            <a:chExt cx="3257958" cy="6858000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E5922B83-994E-2B7D-0507-1773A293C52C}"/>
                </a:ext>
              </a:extLst>
            </p:cNvPr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E50ED462-E07C-15FD-2927-9E1BD4905112}"/>
                </a:ext>
              </a:extLst>
            </p:cNvPr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62F59DEB-B9BD-28F5-F9E8-40688BB25EA2}"/>
                </a:ext>
              </a:extLst>
            </p:cNvPr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F914BDC2-4E67-D9F1-10DC-6AFECD1220A2}"/>
                </a:ext>
              </a:extLst>
            </p:cNvPr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73400F44-6054-2454-4936-953A23ACCD62}"/>
                </a:ext>
              </a:extLst>
            </p:cNvPr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096DF550-F2C2-F086-9AD2-39C43D55E918}"/>
                </a:ext>
              </a:extLst>
            </p:cNvPr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C838211D-1203-4296-593F-4DEA2FDE6D91}"/>
                </a:ext>
              </a:extLst>
            </p:cNvPr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18DE7CF-E79E-F04E-B67B-FA33D7611B81}"/>
              </a:ext>
            </a:extLst>
          </p:cNvPr>
          <p:cNvSpPr txBox="1"/>
          <p:nvPr/>
        </p:nvSpPr>
        <p:spPr>
          <a:xfrm>
            <a:off x="816347" y="1339840"/>
            <a:ext cx="798082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CORE 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pperplate Gothic Light" panose="020E05070202060204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About Me Section: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 Personal introduction and motivation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Skills Section: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 Represented as interactive tags (Java, Python, CSS)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Projects Section: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 Project titles and descriptions displayed neatly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Navigation: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 Smooth scroll and clear flow of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b="1" dirty="0">
              <a:latin typeface="Copperplate Gothic Light" panose="020E05070202060204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EXTRA FUNCTIONALITIES: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pperplate Gothic Light" panose="020E05070202060204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Mobile Friendly: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 Works on smartphones and tablets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Fast Loading: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 No backend or heavy libraries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Version Controlled: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Light" panose="020E0507020206020404" pitchFamily="34" charset="0"/>
              </a:rPr>
              <a:t> Easy to update and maintain via GitHub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>
    <a:spDef>
      <a:spPr/>
      <a:bodyPr wrap="square" lIns="0" tIns="0" rIns="0" bIns="0" rtlCol="0"/>
      <a:lstStyle>
        <a:defPPr algn="l">
          <a:defRPr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459</TotalTime>
  <Words>563</Words>
  <Application>Microsoft Office PowerPoint</Application>
  <PresentationFormat>Widescreen</PresentationFormat>
  <Paragraphs>127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Algerian</vt:lpstr>
      <vt:lpstr>Arial</vt:lpstr>
      <vt:lpstr>Baskerville Old Face</vt:lpstr>
      <vt:lpstr>Bell MT</vt:lpstr>
      <vt:lpstr>Bookman Old Style</vt:lpstr>
      <vt:lpstr>Calibri</vt:lpstr>
      <vt:lpstr>Constantia</vt:lpstr>
      <vt:lpstr>Copperplate Gothic Light</vt:lpstr>
      <vt:lpstr>Roboto</vt:lpstr>
      <vt:lpstr>Rockwell</vt:lpstr>
      <vt:lpstr>Times New Roman</vt:lpstr>
      <vt:lpstr>Trebuchet MS</vt:lpstr>
      <vt:lpstr>Damask</vt:lpstr>
      <vt:lpstr>Digital Portfolio  </vt:lpstr>
      <vt:lpstr>PROJECT TITLE</vt:lpstr>
      <vt:lpstr>AGENDA</vt:lpstr>
      <vt:lpstr>PROBLEM STATEMENT 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Nataraj p</cp:lastModifiedBy>
  <cp:revision>25</cp:revision>
  <dcterms:created xsi:type="dcterms:W3CDTF">2024-03-29T15:07:22Z</dcterms:created>
  <dcterms:modified xsi:type="dcterms:W3CDTF">2025-09-13T07:28:27Z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