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6.png" ContentType="image/png"/>
  <Override PartName="/ppt/media/image29.jpeg" ContentType="image/jpeg"/>
  <Override PartName="/ppt/media/image35.png" ContentType="image/png"/>
  <Override PartName="/ppt/media/image25.jpeg" ContentType="image/jpeg"/>
  <Override PartName="/ppt/media/image23.png" ContentType="image/png"/>
  <Override PartName="/ppt/media/image19.png" ContentType="image/png"/>
  <Override PartName="/ppt/media/image21.jpeg" ContentType="image/jpeg"/>
  <Override PartName="/ppt/media/image20.png" ContentType="image/png"/>
  <Override PartName="/ppt/media/image2.jpeg" ContentType="image/jpeg"/>
  <Override PartName="/ppt/media/image18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30.png" ContentType="image/png"/>
  <Override PartName="/ppt/media/image22.jpeg" ContentType="image/jpe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240" cy="191916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9240" cy="136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  <a:ea typeface="DejaVu Sans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5280" cy="6390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7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79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0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1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82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9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85" name="PlaceHolder 10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86" name="PlaceHolder 11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2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25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26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27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28" name="CustomShape 7"/>
          <p:cNvSpPr/>
          <p:nvPr/>
        </p:nvSpPr>
        <p:spPr>
          <a:xfrm>
            <a:off x="2678760" y="3625920"/>
            <a:ext cx="16279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  <a:ea typeface="DejaVu Sans"/>
              </a:rPr>
              <a:t>www.globaledgesoft.com </a:t>
            </a:r>
            <a:endParaRPr/>
          </a:p>
        </p:txBody>
      </p:sp>
      <p:pic>
        <p:nvPicPr>
          <p:cNvPr id="229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600" cy="181800"/>
          </a:xfrm>
          <a:prstGeom prst="rect">
            <a:avLst/>
          </a:prstGeom>
          <a:ln>
            <a:noFill/>
          </a:ln>
        </p:spPr>
      </p:pic>
      <p:sp>
        <p:nvSpPr>
          <p:cNvPr id="230" name="CustomShape 8"/>
          <p:cNvSpPr/>
          <p:nvPr/>
        </p:nvSpPr>
        <p:spPr>
          <a:xfrm>
            <a:off x="367200" y="2930760"/>
            <a:ext cx="194976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Bangalore</a:t>
            </a:r>
            <a:endParaRPr/>
          </a:p>
        </p:txBody>
      </p:sp>
      <p:pic>
        <p:nvPicPr>
          <p:cNvPr id="231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240" cy="181800"/>
          </a:xfrm>
          <a:prstGeom prst="rect">
            <a:avLst/>
          </a:prstGeom>
          <a:ln>
            <a:noFill/>
          </a:ln>
        </p:spPr>
      </p:pic>
      <p:sp>
        <p:nvSpPr>
          <p:cNvPr id="232" name="CustomShape 9"/>
          <p:cNvSpPr/>
          <p:nvPr/>
        </p:nvSpPr>
        <p:spPr>
          <a:xfrm>
            <a:off x="5000400" y="2930760"/>
            <a:ext cx="194652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Hyderabad</a:t>
            </a:r>
            <a:endParaRPr/>
          </a:p>
        </p:txBody>
      </p:sp>
      <p:pic>
        <p:nvPicPr>
          <p:cNvPr id="233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240" cy="181800"/>
          </a:xfrm>
          <a:prstGeom prst="rect">
            <a:avLst/>
          </a:prstGeom>
          <a:ln>
            <a:noFill/>
          </a:ln>
        </p:spPr>
      </p:pic>
      <p:sp>
        <p:nvSpPr>
          <p:cNvPr id="234" name="CustomShape 10"/>
          <p:cNvSpPr/>
          <p:nvPr/>
        </p:nvSpPr>
        <p:spPr>
          <a:xfrm>
            <a:off x="2685240" y="2930760"/>
            <a:ext cx="194652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California</a:t>
            </a:r>
            <a:endParaRPr/>
          </a:p>
        </p:txBody>
      </p:sp>
      <p:sp>
        <p:nvSpPr>
          <p:cNvPr id="235" name="CustomShape 11"/>
          <p:cNvSpPr/>
          <p:nvPr/>
        </p:nvSpPr>
        <p:spPr>
          <a:xfrm>
            <a:off x="1188720" y="317520"/>
            <a:ext cx="4936680" cy="311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  <a:ea typeface="DejaVu Sans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  <a:ea typeface="DejaVu Sans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  <a:ea typeface="DejaVu Sans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  <a:ea typeface="DejaVu Sans"/>
              </a:rPr>
              <a:t>Small enough to Care</a:t>
            </a:r>
            <a:endParaRPr/>
          </a:p>
        </p:txBody>
      </p:sp>
      <p:pic>
        <p:nvPicPr>
          <p:cNvPr id="236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7760" cy="1370520"/>
          </a:xfrm>
          <a:prstGeom prst="rect">
            <a:avLst/>
          </a:prstGeom>
          <a:ln>
            <a:noFill/>
          </a:ln>
        </p:spPr>
      </p:pic>
      <p:pic>
        <p:nvPicPr>
          <p:cNvPr id="237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6720" cy="547560"/>
          </a:xfrm>
          <a:prstGeom prst="rect">
            <a:avLst/>
          </a:prstGeom>
          <a:ln>
            <a:noFill/>
          </a:ln>
        </p:spPr>
      </p:pic>
      <p:pic>
        <p:nvPicPr>
          <p:cNvPr id="238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360" cy="189360"/>
          </a:xfrm>
          <a:prstGeom prst="rect">
            <a:avLst/>
          </a:prstGeom>
          <a:ln>
            <a:noFill/>
          </a:ln>
        </p:spPr>
      </p:pic>
      <p:pic>
        <p:nvPicPr>
          <p:cNvPr id="239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120" cy="213120"/>
          </a:xfrm>
          <a:prstGeom prst="rect">
            <a:avLst/>
          </a:prstGeom>
          <a:ln>
            <a:noFill/>
          </a:ln>
        </p:spPr>
      </p:pic>
      <p:sp>
        <p:nvSpPr>
          <p:cNvPr id="240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1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7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-195840" y="3951000"/>
            <a:ext cx="707040" cy="15228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8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8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8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83" name="CustomShape 7"/>
          <p:cNvSpPr/>
          <p:nvPr/>
        </p:nvSpPr>
        <p:spPr>
          <a:xfrm>
            <a:off x="4465440" y="1815120"/>
            <a:ext cx="2620080" cy="1892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Respect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0" y="1143000"/>
            <a:ext cx="5790240" cy="372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  <a:ea typeface="DejaVu Sans"/>
              </a:rPr>
              <a:t>Thank you</a:t>
            </a:r>
            <a:endParaRPr/>
          </a:p>
        </p:txBody>
      </p:sp>
      <p:pic>
        <p:nvPicPr>
          <p:cNvPr id="285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0640" cy="2258280"/>
          </a:xfrm>
          <a:prstGeom prst="rect">
            <a:avLst/>
          </a:prstGeom>
          <a:ln>
            <a:noFill/>
          </a:ln>
        </p:spPr>
      </p:pic>
      <p:pic>
        <p:nvPicPr>
          <p:cNvPr id="286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5280" cy="639000"/>
          </a:xfrm>
          <a:prstGeom prst="rect">
            <a:avLst/>
          </a:prstGeom>
          <a:ln>
            <a:noFill/>
          </a:ln>
        </p:spPr>
      </p:pic>
      <p:sp>
        <p:nvSpPr>
          <p:cNvPr id="287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8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57200" y="2468880"/>
            <a:ext cx="6628320" cy="45612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>
                <a:latin typeface="Century Gothic"/>
              </a:rPr>
              <a:t>Pointers 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37520" y="9144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200">
                <a:latin typeface="Century gothic"/>
              </a:rPr>
              <a:t>continued…..</a:t>
            </a:r>
            <a:r>
              <a:rPr lang="en-IN" sz="1200">
                <a:latin typeface="Century Gothic"/>
              </a:rPr>
              <a:t> 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365760" y="822960"/>
            <a:ext cx="246852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a = 5;</a:t>
            </a:r>
            <a:endParaRPr/>
          </a:p>
          <a:p>
            <a:r>
              <a:rPr lang="en-IN" sz="1200">
                <a:latin typeface="Century gothic"/>
              </a:rPr>
              <a:t>int *pa = &amp;a;</a:t>
            </a:r>
            <a:endParaRPr/>
          </a:p>
          <a:p>
            <a:r>
              <a:rPr lang="en-IN" sz="1200">
                <a:latin typeface="Century gothic"/>
              </a:rPr>
              <a:t>int **ppa = &amp;pa;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182880" y="548640"/>
            <a:ext cx="365724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 u="sng">
                <a:latin typeface="Century gothic"/>
              </a:rPr>
              <a:t>Pointer to pointer: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657600" y="822960"/>
            <a:ext cx="82260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000">
                <a:latin typeface="Century gothic"/>
              </a:rPr>
              <a:t>3000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6217920" y="814680"/>
            <a:ext cx="82260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latin typeface="Century gothic"/>
              </a:rPr>
              <a:t>5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4937760" y="822960"/>
            <a:ext cx="82260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000">
                <a:latin typeface="Century gothic"/>
              </a:rPr>
              <a:t>2000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3840480" y="590760"/>
            <a:ext cx="548280" cy="2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4000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>
            <a:off x="5120640" y="568080"/>
            <a:ext cx="822600" cy="2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3000</a:t>
            </a:r>
            <a:endParaRPr/>
          </a:p>
        </p:txBody>
      </p:sp>
      <p:sp>
        <p:nvSpPr>
          <p:cNvPr id="379" name="CustomShape 9"/>
          <p:cNvSpPr/>
          <p:nvPr/>
        </p:nvSpPr>
        <p:spPr>
          <a:xfrm>
            <a:off x="6400800" y="548640"/>
            <a:ext cx="822600" cy="2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2000</a:t>
            </a:r>
            <a:endParaRPr/>
          </a:p>
        </p:txBody>
      </p:sp>
      <p:sp>
        <p:nvSpPr>
          <p:cNvPr id="380" name="Line 10"/>
          <p:cNvSpPr/>
          <p:nvPr/>
        </p:nvSpPr>
        <p:spPr>
          <a:xfrm>
            <a:off x="4464360" y="962280"/>
            <a:ext cx="457200" cy="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381" name="Line 11"/>
          <p:cNvSpPr/>
          <p:nvPr/>
        </p:nvSpPr>
        <p:spPr>
          <a:xfrm>
            <a:off x="5760720" y="978480"/>
            <a:ext cx="457200" cy="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382" name="CustomShape 12"/>
          <p:cNvSpPr/>
          <p:nvPr/>
        </p:nvSpPr>
        <p:spPr>
          <a:xfrm>
            <a:off x="3840480" y="1188720"/>
            <a:ext cx="63972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ppa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5120640" y="1188720"/>
            <a:ext cx="8226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pa</a:t>
            </a:r>
            <a:endParaRPr/>
          </a:p>
        </p:txBody>
      </p:sp>
      <p:sp>
        <p:nvSpPr>
          <p:cNvPr id="384" name="CustomShape 14"/>
          <p:cNvSpPr/>
          <p:nvPr/>
        </p:nvSpPr>
        <p:spPr>
          <a:xfrm>
            <a:off x="6400800" y="1188720"/>
            <a:ext cx="2739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</a:t>
            </a:r>
            <a:endParaRPr/>
          </a:p>
        </p:txBody>
      </p:sp>
      <p:graphicFrame>
        <p:nvGraphicFramePr>
          <p:cNvPr id="385" name="Table 15"/>
          <p:cNvGraphicFramePr/>
          <p:nvPr/>
        </p:nvGraphicFramePr>
        <p:xfrm>
          <a:off x="2067840" y="1958400"/>
          <a:ext cx="3411360" cy="1815840"/>
        </p:xfrm>
        <a:graphic>
          <a:graphicData uri="http://schemas.openxmlformats.org/drawingml/2006/table">
            <a:tbl>
              <a:tblPr/>
              <a:tblGrid>
                <a:gridCol w="1252800"/>
                <a:gridCol w="425520"/>
                <a:gridCol w="482760"/>
                <a:gridCol w="551520"/>
                <a:gridCol w="698760"/>
              </a:tblGrid>
              <a:tr h="24120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Value of 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*pa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**ppa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24120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Addresss of 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&amp;a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*ppa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2000</a:t>
                      </a:r>
                      <a:endParaRPr/>
                    </a:p>
                  </a:txBody>
                  <a:tcPr/>
                </a:tc>
              </a:tr>
              <a:tr h="24120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Value of 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&amp;a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*ppa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2000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Address of pa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&amp;pa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ppa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3000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Value of ppa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&amp;pa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ppa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3000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Address of ppa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&amp;pp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000">
                          <a:latin typeface="Century gothic"/>
                        </a:rPr>
                        <a:t>400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6" name="CustomShape 16"/>
          <p:cNvSpPr/>
          <p:nvPr/>
        </p:nvSpPr>
        <p:spPr>
          <a:xfrm>
            <a:off x="1920240" y="1737360"/>
            <a:ext cx="45716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Table 1 : Illustration of pointer to pointer</a:t>
            </a:r>
            <a:endParaRPr/>
          </a:p>
        </p:txBody>
      </p:sp>
      <p:sp>
        <p:nvSpPr>
          <p:cNvPr id="387" name="CustomShape 17"/>
          <p:cNvSpPr/>
          <p:nvPr/>
        </p:nvSpPr>
        <p:spPr>
          <a:xfrm>
            <a:off x="3566160" y="1371600"/>
            <a:ext cx="37486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2 : Visualization of pointer to pointer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37880" y="9180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Pointer &amp; One dimensional Arrays: </a:t>
            </a:r>
            <a:endParaRPr/>
          </a:p>
        </p:txBody>
      </p:sp>
      <p:graphicFrame>
        <p:nvGraphicFramePr>
          <p:cNvPr id="389" name="Table 2"/>
          <p:cNvGraphicFramePr/>
          <p:nvPr/>
        </p:nvGraphicFramePr>
        <p:xfrm>
          <a:off x="3264840" y="799920"/>
          <a:ext cx="3565080" cy="367560"/>
        </p:xfrm>
        <a:graphic>
          <a:graphicData uri="http://schemas.openxmlformats.org/drawingml/2006/table">
            <a:tbl>
              <a:tblPr/>
              <a:tblGrid>
                <a:gridCol w="713160"/>
                <a:gridCol w="713160"/>
                <a:gridCol w="713160"/>
                <a:gridCol w="713160"/>
                <a:gridCol w="712440"/>
              </a:tblGrid>
              <a:tr h="36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0" name="CustomShape 3"/>
          <p:cNvSpPr/>
          <p:nvPr/>
        </p:nvSpPr>
        <p:spPr>
          <a:xfrm>
            <a:off x="365760" y="731520"/>
            <a:ext cx="39315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arr[5] = {1, 2, 3, 4, 5};</a:t>
            </a:r>
            <a:endParaRPr/>
          </a:p>
        </p:txBody>
      </p:sp>
      <p:sp>
        <p:nvSpPr>
          <p:cNvPr id="391" name="CustomShape 4"/>
          <p:cNvSpPr/>
          <p:nvPr/>
        </p:nvSpPr>
        <p:spPr>
          <a:xfrm>
            <a:off x="3298320" y="53748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5000</a:t>
            </a:r>
            <a:endParaRPr/>
          </a:p>
        </p:txBody>
      </p:sp>
      <p:sp>
        <p:nvSpPr>
          <p:cNvPr id="392" name="CustomShape 5"/>
          <p:cNvSpPr/>
          <p:nvPr/>
        </p:nvSpPr>
        <p:spPr>
          <a:xfrm>
            <a:off x="6132960" y="53748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5016</a:t>
            </a:r>
            <a:endParaRPr/>
          </a:p>
        </p:txBody>
      </p:sp>
      <p:sp>
        <p:nvSpPr>
          <p:cNvPr id="393" name="CustomShape 6"/>
          <p:cNvSpPr/>
          <p:nvPr/>
        </p:nvSpPr>
        <p:spPr>
          <a:xfrm>
            <a:off x="5486400" y="53748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5012</a:t>
            </a:r>
            <a:endParaRPr/>
          </a:p>
        </p:txBody>
      </p:sp>
      <p:sp>
        <p:nvSpPr>
          <p:cNvPr id="394" name="CustomShape 7"/>
          <p:cNvSpPr/>
          <p:nvPr/>
        </p:nvSpPr>
        <p:spPr>
          <a:xfrm>
            <a:off x="4754880" y="53748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5008</a:t>
            </a:r>
            <a:endParaRPr/>
          </a:p>
        </p:txBody>
      </p:sp>
      <p:sp>
        <p:nvSpPr>
          <p:cNvPr id="395" name="CustomShape 8"/>
          <p:cNvSpPr/>
          <p:nvPr/>
        </p:nvSpPr>
        <p:spPr>
          <a:xfrm>
            <a:off x="4029840" y="53748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5004</a:t>
            </a:r>
            <a:endParaRPr/>
          </a:p>
        </p:txBody>
      </p:sp>
      <p:sp>
        <p:nvSpPr>
          <p:cNvPr id="396" name="CustomShape 9"/>
          <p:cNvSpPr/>
          <p:nvPr/>
        </p:nvSpPr>
        <p:spPr>
          <a:xfrm>
            <a:off x="3298320" y="116784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arr[0]</a:t>
            </a:r>
            <a:endParaRPr/>
          </a:p>
        </p:txBody>
      </p:sp>
      <p:sp>
        <p:nvSpPr>
          <p:cNvPr id="397" name="CustomShape 10"/>
          <p:cNvSpPr/>
          <p:nvPr/>
        </p:nvSpPr>
        <p:spPr>
          <a:xfrm>
            <a:off x="4029840" y="116784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arr[1]</a:t>
            </a:r>
            <a:endParaRPr/>
          </a:p>
        </p:txBody>
      </p:sp>
      <p:sp>
        <p:nvSpPr>
          <p:cNvPr id="398" name="CustomShape 11"/>
          <p:cNvSpPr/>
          <p:nvPr/>
        </p:nvSpPr>
        <p:spPr>
          <a:xfrm>
            <a:off x="4669920" y="116784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arr[2]</a:t>
            </a:r>
            <a:endParaRPr/>
          </a:p>
        </p:txBody>
      </p:sp>
      <p:sp>
        <p:nvSpPr>
          <p:cNvPr id="399" name="CustomShape 12"/>
          <p:cNvSpPr/>
          <p:nvPr/>
        </p:nvSpPr>
        <p:spPr>
          <a:xfrm>
            <a:off x="5497560" y="117864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arr[3]</a:t>
            </a:r>
            <a:endParaRPr/>
          </a:p>
        </p:txBody>
      </p:sp>
      <p:sp>
        <p:nvSpPr>
          <p:cNvPr id="400" name="CustomShape 13"/>
          <p:cNvSpPr/>
          <p:nvPr/>
        </p:nvSpPr>
        <p:spPr>
          <a:xfrm>
            <a:off x="6217920" y="116784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arr[4]</a:t>
            </a:r>
            <a:endParaRPr/>
          </a:p>
        </p:txBody>
      </p:sp>
      <p:sp>
        <p:nvSpPr>
          <p:cNvPr id="401" name="CustomShape 14"/>
          <p:cNvSpPr/>
          <p:nvPr/>
        </p:nvSpPr>
        <p:spPr>
          <a:xfrm>
            <a:off x="182880" y="457200"/>
            <a:ext cx="265140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Three main points.</a:t>
            </a:r>
            <a:endParaRPr/>
          </a:p>
        </p:txBody>
      </p:sp>
      <p:sp>
        <p:nvSpPr>
          <p:cNvPr id="402" name="CustomShape 15"/>
          <p:cNvSpPr/>
          <p:nvPr/>
        </p:nvSpPr>
        <p:spPr>
          <a:xfrm>
            <a:off x="365760" y="914400"/>
            <a:ext cx="1096920" cy="44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*p;</a:t>
            </a:r>
            <a:endParaRPr/>
          </a:p>
          <a:p>
            <a:r>
              <a:rPr lang="en-IN" sz="1200">
                <a:latin typeface="Century gothic"/>
              </a:rPr>
              <a:t>p = arr;</a:t>
            </a:r>
            <a:endParaRPr/>
          </a:p>
        </p:txBody>
      </p:sp>
      <p:graphicFrame>
        <p:nvGraphicFramePr>
          <p:cNvPr id="403" name="Table 16"/>
          <p:cNvGraphicFramePr/>
          <p:nvPr/>
        </p:nvGraphicFramePr>
        <p:xfrm>
          <a:off x="3362760" y="3016440"/>
          <a:ext cx="3565080" cy="367560"/>
        </p:xfrm>
        <a:graphic>
          <a:graphicData uri="http://schemas.openxmlformats.org/drawingml/2006/table">
            <a:tbl>
              <a:tblPr/>
              <a:tblGrid>
                <a:gridCol w="713160"/>
                <a:gridCol w="713160"/>
                <a:gridCol w="713160"/>
                <a:gridCol w="713160"/>
                <a:gridCol w="712440"/>
              </a:tblGrid>
              <a:tr h="36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Century gothic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4" name="CustomShape 17"/>
          <p:cNvSpPr/>
          <p:nvPr/>
        </p:nvSpPr>
        <p:spPr>
          <a:xfrm>
            <a:off x="3396240" y="275400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5000</a:t>
            </a:r>
            <a:endParaRPr/>
          </a:p>
        </p:txBody>
      </p:sp>
      <p:sp>
        <p:nvSpPr>
          <p:cNvPr id="405" name="CustomShape 18"/>
          <p:cNvSpPr/>
          <p:nvPr/>
        </p:nvSpPr>
        <p:spPr>
          <a:xfrm>
            <a:off x="6230880" y="275400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5016</a:t>
            </a:r>
            <a:endParaRPr/>
          </a:p>
        </p:txBody>
      </p:sp>
      <p:sp>
        <p:nvSpPr>
          <p:cNvPr id="406" name="CustomShape 19"/>
          <p:cNvSpPr/>
          <p:nvPr/>
        </p:nvSpPr>
        <p:spPr>
          <a:xfrm>
            <a:off x="5584320" y="275400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5012</a:t>
            </a:r>
            <a:endParaRPr/>
          </a:p>
        </p:txBody>
      </p:sp>
      <p:sp>
        <p:nvSpPr>
          <p:cNvPr id="407" name="CustomShape 20"/>
          <p:cNvSpPr/>
          <p:nvPr/>
        </p:nvSpPr>
        <p:spPr>
          <a:xfrm>
            <a:off x="4852800" y="275400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5008</a:t>
            </a:r>
            <a:endParaRPr/>
          </a:p>
        </p:txBody>
      </p:sp>
      <p:sp>
        <p:nvSpPr>
          <p:cNvPr id="408" name="CustomShape 21"/>
          <p:cNvSpPr/>
          <p:nvPr/>
        </p:nvSpPr>
        <p:spPr>
          <a:xfrm>
            <a:off x="4127760" y="2754000"/>
            <a:ext cx="63324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5004</a:t>
            </a:r>
            <a:endParaRPr/>
          </a:p>
        </p:txBody>
      </p:sp>
      <p:sp>
        <p:nvSpPr>
          <p:cNvPr id="409" name="CustomShape 22"/>
          <p:cNvSpPr/>
          <p:nvPr/>
        </p:nvSpPr>
        <p:spPr>
          <a:xfrm>
            <a:off x="3396240" y="338436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arr[0]</a:t>
            </a:r>
            <a:endParaRPr/>
          </a:p>
        </p:txBody>
      </p:sp>
      <p:sp>
        <p:nvSpPr>
          <p:cNvPr id="410" name="CustomShape 23"/>
          <p:cNvSpPr/>
          <p:nvPr/>
        </p:nvSpPr>
        <p:spPr>
          <a:xfrm>
            <a:off x="4127760" y="338436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arr[1]</a:t>
            </a:r>
            <a:endParaRPr/>
          </a:p>
        </p:txBody>
      </p:sp>
      <p:sp>
        <p:nvSpPr>
          <p:cNvPr id="411" name="CustomShape 24"/>
          <p:cNvSpPr/>
          <p:nvPr/>
        </p:nvSpPr>
        <p:spPr>
          <a:xfrm>
            <a:off x="4767840" y="338436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arr[2]</a:t>
            </a:r>
            <a:endParaRPr/>
          </a:p>
        </p:txBody>
      </p:sp>
      <p:sp>
        <p:nvSpPr>
          <p:cNvPr id="412" name="CustomShape 25"/>
          <p:cNvSpPr/>
          <p:nvPr/>
        </p:nvSpPr>
        <p:spPr>
          <a:xfrm>
            <a:off x="5595480" y="339516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arr[3]</a:t>
            </a:r>
            <a:endParaRPr/>
          </a:p>
        </p:txBody>
      </p:sp>
      <p:sp>
        <p:nvSpPr>
          <p:cNvPr id="413" name="CustomShape 26"/>
          <p:cNvSpPr/>
          <p:nvPr/>
        </p:nvSpPr>
        <p:spPr>
          <a:xfrm>
            <a:off x="6315840" y="3384360"/>
            <a:ext cx="633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arr[4]</a:t>
            </a:r>
            <a:endParaRPr/>
          </a:p>
        </p:txBody>
      </p:sp>
      <p:sp>
        <p:nvSpPr>
          <p:cNvPr id="414" name="Line 27"/>
          <p:cNvSpPr/>
          <p:nvPr/>
        </p:nvSpPr>
        <p:spPr>
          <a:xfrm>
            <a:off x="3017520" y="2948760"/>
            <a:ext cx="345240" cy="6768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15" name="CustomShape 28"/>
          <p:cNvSpPr/>
          <p:nvPr/>
        </p:nvSpPr>
        <p:spPr>
          <a:xfrm>
            <a:off x="2468880" y="2412000"/>
            <a:ext cx="4568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</a:t>
            </a:r>
            <a:endParaRPr/>
          </a:p>
        </p:txBody>
      </p:sp>
      <p:sp>
        <p:nvSpPr>
          <p:cNvPr id="416" name="CustomShape 29"/>
          <p:cNvSpPr/>
          <p:nvPr/>
        </p:nvSpPr>
        <p:spPr>
          <a:xfrm>
            <a:off x="274320" y="1554480"/>
            <a:ext cx="457164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p[i]  ----&gt; *(p + i) ----&gt; value at i</a:t>
            </a:r>
            <a:r>
              <a:rPr lang="en-IN" sz="1200" baseline="101000">
                <a:latin typeface="Century gothic"/>
              </a:rPr>
              <a:t>th position </a:t>
            </a:r>
            <a:endParaRPr/>
          </a:p>
          <a:p>
            <a:r>
              <a:rPr lang="en-IN" sz="1200" baseline="101000">
                <a:latin typeface="Century gothic"/>
              </a:rPr>
              <a:t>&amp;p[i]  ----&gt; (p + i) ----&gt; address at ith position</a:t>
            </a:r>
            <a:r>
              <a:rPr lang="en-IN" sz="1400" baseline="101000">
                <a:latin typeface="Century gothic"/>
              </a:rPr>
              <a:t> </a:t>
            </a:r>
            <a:endParaRPr/>
          </a:p>
        </p:txBody>
      </p:sp>
      <p:sp>
        <p:nvSpPr>
          <p:cNvPr id="417" name="CustomShape 30"/>
          <p:cNvSpPr/>
          <p:nvPr/>
        </p:nvSpPr>
        <p:spPr>
          <a:xfrm>
            <a:off x="2377440" y="2674440"/>
            <a:ext cx="63972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latin typeface="Century gothic"/>
              </a:rPr>
              <a:t>5000</a:t>
            </a:r>
            <a:endParaRPr/>
          </a:p>
        </p:txBody>
      </p:sp>
      <p:sp>
        <p:nvSpPr>
          <p:cNvPr id="418" name="CustomShape 31"/>
          <p:cNvSpPr/>
          <p:nvPr/>
        </p:nvSpPr>
        <p:spPr>
          <a:xfrm>
            <a:off x="2468880" y="2948760"/>
            <a:ext cx="7311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2000</a:t>
            </a:r>
            <a:endParaRPr/>
          </a:p>
        </p:txBody>
      </p:sp>
      <p:sp>
        <p:nvSpPr>
          <p:cNvPr id="419" name="CustomShape 32"/>
          <p:cNvSpPr/>
          <p:nvPr/>
        </p:nvSpPr>
        <p:spPr>
          <a:xfrm>
            <a:off x="4023360" y="1828800"/>
            <a:ext cx="3017160" cy="77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a[i] = *(a + i) = *(i + a) = i[a]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&amp;a[i] = &amp;*(a + i) = (i + a) = &amp;i[a]</a:t>
            </a:r>
            <a:endParaRPr/>
          </a:p>
        </p:txBody>
      </p:sp>
      <p:sp>
        <p:nvSpPr>
          <p:cNvPr id="420" name="CustomShape 33"/>
          <p:cNvSpPr/>
          <p:nvPr/>
        </p:nvSpPr>
        <p:spPr>
          <a:xfrm>
            <a:off x="3664080" y="1377000"/>
            <a:ext cx="37422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3 : Array of 5 elements</a:t>
            </a:r>
            <a:endParaRPr/>
          </a:p>
        </p:txBody>
      </p:sp>
      <p:sp>
        <p:nvSpPr>
          <p:cNvPr id="421" name="CustomShape 34"/>
          <p:cNvSpPr/>
          <p:nvPr/>
        </p:nvSpPr>
        <p:spPr>
          <a:xfrm>
            <a:off x="3383280" y="3566160"/>
            <a:ext cx="37486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4 : Pointer to an array of  5 integers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38240" y="9216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Pointer to an Array : </a:t>
            </a:r>
            <a:endParaRPr/>
          </a:p>
        </p:txBody>
      </p:sp>
      <p:sp>
        <p:nvSpPr>
          <p:cNvPr id="423" name="CustomShape 2"/>
          <p:cNvSpPr/>
          <p:nvPr/>
        </p:nvSpPr>
        <p:spPr>
          <a:xfrm>
            <a:off x="548640" y="64008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Arial"/>
              </a:rPr>
              <a:t>int (*ptr)[5];</a:t>
            </a:r>
            <a:endParaRPr/>
          </a:p>
        </p:txBody>
      </p:sp>
      <p:sp>
        <p:nvSpPr>
          <p:cNvPr id="424" name="CustomShape 3"/>
          <p:cNvSpPr/>
          <p:nvPr/>
        </p:nvSpPr>
        <p:spPr>
          <a:xfrm>
            <a:off x="3177360" y="1089720"/>
            <a:ext cx="4798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ptr</a:t>
            </a:r>
            <a:endParaRPr/>
          </a:p>
        </p:txBody>
      </p:sp>
      <p:sp>
        <p:nvSpPr>
          <p:cNvPr id="425" name="CustomShape 4"/>
          <p:cNvSpPr/>
          <p:nvPr/>
        </p:nvSpPr>
        <p:spPr>
          <a:xfrm>
            <a:off x="3108960" y="1369800"/>
            <a:ext cx="479520" cy="15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latin typeface="Century gothic"/>
              </a:rPr>
              <a:t>5000</a:t>
            </a:r>
            <a:endParaRPr/>
          </a:p>
        </p:txBody>
      </p:sp>
      <p:sp>
        <p:nvSpPr>
          <p:cNvPr id="426" name="CustomShape 5"/>
          <p:cNvSpPr/>
          <p:nvPr/>
        </p:nvSpPr>
        <p:spPr>
          <a:xfrm>
            <a:off x="3108960" y="1566360"/>
            <a:ext cx="7311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3000</a:t>
            </a:r>
            <a:endParaRPr/>
          </a:p>
        </p:txBody>
      </p:sp>
      <p:graphicFrame>
        <p:nvGraphicFramePr>
          <p:cNvPr id="427" name="Table 6"/>
          <p:cNvGraphicFramePr/>
          <p:nvPr/>
        </p:nvGraphicFramePr>
        <p:xfrm>
          <a:off x="3868560" y="739080"/>
          <a:ext cx="2673000" cy="275400"/>
        </p:xfrm>
        <a:graphic>
          <a:graphicData uri="http://schemas.openxmlformats.org/drawingml/2006/table">
            <a:tbl>
              <a:tblPr/>
              <a:tblGrid>
                <a:gridCol w="534960"/>
                <a:gridCol w="534960"/>
                <a:gridCol w="534960"/>
                <a:gridCol w="534960"/>
                <a:gridCol w="533160"/>
              </a:tblGrid>
              <a:tr h="275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8" name="CustomShape 7"/>
          <p:cNvSpPr/>
          <p:nvPr/>
        </p:nvSpPr>
        <p:spPr>
          <a:xfrm>
            <a:off x="3849120" y="536040"/>
            <a:ext cx="678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5000</a:t>
            </a:r>
            <a:endParaRPr/>
          </a:p>
        </p:txBody>
      </p:sp>
      <p:sp>
        <p:nvSpPr>
          <p:cNvPr id="429" name="CustomShape 8"/>
          <p:cNvSpPr/>
          <p:nvPr/>
        </p:nvSpPr>
        <p:spPr>
          <a:xfrm>
            <a:off x="6019560" y="540000"/>
            <a:ext cx="6552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5016</a:t>
            </a:r>
            <a:endParaRPr/>
          </a:p>
        </p:txBody>
      </p:sp>
      <p:sp>
        <p:nvSpPr>
          <p:cNvPr id="430" name="CustomShape 9"/>
          <p:cNvSpPr/>
          <p:nvPr/>
        </p:nvSpPr>
        <p:spPr>
          <a:xfrm>
            <a:off x="5523480" y="540000"/>
            <a:ext cx="5914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5012</a:t>
            </a:r>
            <a:endParaRPr/>
          </a:p>
        </p:txBody>
      </p:sp>
      <p:sp>
        <p:nvSpPr>
          <p:cNvPr id="431" name="CustomShape 10"/>
          <p:cNvSpPr/>
          <p:nvPr/>
        </p:nvSpPr>
        <p:spPr>
          <a:xfrm>
            <a:off x="4974840" y="536040"/>
            <a:ext cx="6026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5008</a:t>
            </a:r>
            <a:endParaRPr/>
          </a:p>
        </p:txBody>
      </p:sp>
      <p:sp>
        <p:nvSpPr>
          <p:cNvPr id="432" name="CustomShape 11"/>
          <p:cNvSpPr/>
          <p:nvPr/>
        </p:nvSpPr>
        <p:spPr>
          <a:xfrm>
            <a:off x="4453200" y="536040"/>
            <a:ext cx="6670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5004</a:t>
            </a:r>
            <a:endParaRPr/>
          </a:p>
        </p:txBody>
      </p:sp>
      <p:sp>
        <p:nvSpPr>
          <p:cNvPr id="433" name="CustomShape 12"/>
          <p:cNvSpPr/>
          <p:nvPr/>
        </p:nvSpPr>
        <p:spPr>
          <a:xfrm>
            <a:off x="3772080" y="946080"/>
            <a:ext cx="6696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arr[0]</a:t>
            </a:r>
            <a:endParaRPr/>
          </a:p>
        </p:txBody>
      </p:sp>
      <p:sp>
        <p:nvSpPr>
          <p:cNvPr id="434" name="CustomShape 13"/>
          <p:cNvSpPr/>
          <p:nvPr/>
        </p:nvSpPr>
        <p:spPr>
          <a:xfrm>
            <a:off x="4397400" y="946080"/>
            <a:ext cx="7311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arr[1]</a:t>
            </a:r>
            <a:endParaRPr/>
          </a:p>
        </p:txBody>
      </p:sp>
      <p:sp>
        <p:nvSpPr>
          <p:cNvPr id="435" name="CustomShape 14"/>
          <p:cNvSpPr/>
          <p:nvPr/>
        </p:nvSpPr>
        <p:spPr>
          <a:xfrm>
            <a:off x="4922280" y="946080"/>
            <a:ext cx="620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arr[2]</a:t>
            </a:r>
            <a:endParaRPr/>
          </a:p>
        </p:txBody>
      </p:sp>
      <p:sp>
        <p:nvSpPr>
          <p:cNvPr id="436" name="CustomShape 15"/>
          <p:cNvSpPr/>
          <p:nvPr/>
        </p:nvSpPr>
        <p:spPr>
          <a:xfrm>
            <a:off x="5486400" y="952200"/>
            <a:ext cx="7311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arr[3]</a:t>
            </a:r>
            <a:endParaRPr/>
          </a:p>
        </p:txBody>
      </p:sp>
      <p:sp>
        <p:nvSpPr>
          <p:cNvPr id="437" name="CustomShape 16"/>
          <p:cNvSpPr/>
          <p:nvPr/>
        </p:nvSpPr>
        <p:spPr>
          <a:xfrm>
            <a:off x="6035040" y="952200"/>
            <a:ext cx="68292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arr[4]</a:t>
            </a:r>
            <a:endParaRPr/>
          </a:p>
        </p:txBody>
      </p:sp>
      <p:sp>
        <p:nvSpPr>
          <p:cNvPr id="438" name="Line 17"/>
          <p:cNvSpPr/>
          <p:nvPr/>
        </p:nvSpPr>
        <p:spPr>
          <a:xfrm>
            <a:off x="3772080" y="540000"/>
            <a:ext cx="2811600" cy="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39" name="Line 18"/>
          <p:cNvSpPr/>
          <p:nvPr/>
        </p:nvSpPr>
        <p:spPr>
          <a:xfrm flipH="1">
            <a:off x="6583320" y="540000"/>
            <a:ext cx="360" cy="67464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40" name="Line 19"/>
          <p:cNvSpPr/>
          <p:nvPr/>
        </p:nvSpPr>
        <p:spPr>
          <a:xfrm>
            <a:off x="3771720" y="1194840"/>
            <a:ext cx="2811600" cy="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41" name="Line 20"/>
          <p:cNvSpPr/>
          <p:nvPr/>
        </p:nvSpPr>
        <p:spPr>
          <a:xfrm flipH="1">
            <a:off x="3771720" y="540000"/>
            <a:ext cx="360" cy="65484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42" name="Line 21"/>
          <p:cNvSpPr/>
          <p:nvPr/>
        </p:nvSpPr>
        <p:spPr>
          <a:xfrm flipV="1">
            <a:off x="3588840" y="1105920"/>
            <a:ext cx="182880" cy="26388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</a:ln>
        </p:spPr>
      </p:sp>
      <p:sp>
        <p:nvSpPr>
          <p:cNvPr id="443" name="CustomShape 22"/>
          <p:cNvSpPr/>
          <p:nvPr/>
        </p:nvSpPr>
        <p:spPr>
          <a:xfrm>
            <a:off x="137520" y="182880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Array of Pointers : </a:t>
            </a:r>
            <a:endParaRPr/>
          </a:p>
        </p:txBody>
      </p:sp>
      <p:sp>
        <p:nvSpPr>
          <p:cNvPr id="444" name="CustomShape 23"/>
          <p:cNvSpPr/>
          <p:nvPr/>
        </p:nvSpPr>
        <p:spPr>
          <a:xfrm>
            <a:off x="76680" y="2295720"/>
            <a:ext cx="41144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*a[ ] = {arr, arr + 1, arr + 2, arr + 3, arr + 4};</a:t>
            </a:r>
            <a:endParaRPr/>
          </a:p>
        </p:txBody>
      </p:sp>
      <p:graphicFrame>
        <p:nvGraphicFramePr>
          <p:cNvPr id="445" name="Table 24"/>
          <p:cNvGraphicFramePr/>
          <p:nvPr/>
        </p:nvGraphicFramePr>
        <p:xfrm>
          <a:off x="4191480" y="2427840"/>
          <a:ext cx="2940120" cy="271800"/>
        </p:xfrm>
        <a:graphic>
          <a:graphicData uri="http://schemas.openxmlformats.org/drawingml/2006/table">
            <a:tbl>
              <a:tblPr/>
              <a:tblGrid>
                <a:gridCol w="588240"/>
                <a:gridCol w="588240"/>
                <a:gridCol w="588240"/>
                <a:gridCol w="588240"/>
                <a:gridCol w="587160"/>
              </a:tblGrid>
              <a:tr h="271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5004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5008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5012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latin typeface="Century gothic"/>
                        </a:rPr>
                        <a:t>5016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6" name="CustomShape 25"/>
          <p:cNvSpPr/>
          <p:nvPr/>
        </p:nvSpPr>
        <p:spPr>
          <a:xfrm>
            <a:off x="4218480" y="2194560"/>
            <a:ext cx="584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7000</a:t>
            </a:r>
            <a:endParaRPr/>
          </a:p>
        </p:txBody>
      </p:sp>
      <p:sp>
        <p:nvSpPr>
          <p:cNvPr id="447" name="CustomShape 26"/>
          <p:cNvSpPr/>
          <p:nvPr/>
        </p:nvSpPr>
        <p:spPr>
          <a:xfrm>
            <a:off x="6483960" y="2194560"/>
            <a:ext cx="6480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7016</a:t>
            </a:r>
            <a:endParaRPr/>
          </a:p>
        </p:txBody>
      </p:sp>
      <p:sp>
        <p:nvSpPr>
          <p:cNvPr id="448" name="CustomShape 27"/>
          <p:cNvSpPr/>
          <p:nvPr/>
        </p:nvSpPr>
        <p:spPr>
          <a:xfrm>
            <a:off x="5967000" y="2194560"/>
            <a:ext cx="6372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7012</a:t>
            </a:r>
            <a:endParaRPr/>
          </a:p>
        </p:txBody>
      </p:sp>
      <p:sp>
        <p:nvSpPr>
          <p:cNvPr id="449" name="CustomShape 28"/>
          <p:cNvSpPr/>
          <p:nvPr/>
        </p:nvSpPr>
        <p:spPr>
          <a:xfrm>
            <a:off x="5382360" y="2194560"/>
            <a:ext cx="584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7008</a:t>
            </a:r>
            <a:endParaRPr/>
          </a:p>
        </p:txBody>
      </p:sp>
      <p:sp>
        <p:nvSpPr>
          <p:cNvPr id="450" name="CustomShape 29"/>
          <p:cNvSpPr/>
          <p:nvPr/>
        </p:nvSpPr>
        <p:spPr>
          <a:xfrm>
            <a:off x="4803120" y="2194560"/>
            <a:ext cx="5788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7004</a:t>
            </a:r>
            <a:endParaRPr/>
          </a:p>
        </p:txBody>
      </p:sp>
      <p:sp>
        <p:nvSpPr>
          <p:cNvPr id="451" name="CustomShape 30"/>
          <p:cNvSpPr/>
          <p:nvPr/>
        </p:nvSpPr>
        <p:spPr>
          <a:xfrm>
            <a:off x="4191480" y="2663640"/>
            <a:ext cx="5868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a[0]</a:t>
            </a:r>
            <a:endParaRPr/>
          </a:p>
        </p:txBody>
      </p:sp>
      <p:sp>
        <p:nvSpPr>
          <p:cNvPr id="452" name="CustomShape 31"/>
          <p:cNvSpPr/>
          <p:nvPr/>
        </p:nvSpPr>
        <p:spPr>
          <a:xfrm>
            <a:off x="6453720" y="2663640"/>
            <a:ext cx="5868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a[4]</a:t>
            </a:r>
            <a:endParaRPr/>
          </a:p>
        </p:txBody>
      </p:sp>
      <p:sp>
        <p:nvSpPr>
          <p:cNvPr id="453" name="CustomShape 32"/>
          <p:cNvSpPr/>
          <p:nvPr/>
        </p:nvSpPr>
        <p:spPr>
          <a:xfrm>
            <a:off x="5897520" y="2662920"/>
            <a:ext cx="5868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a[3]</a:t>
            </a:r>
            <a:endParaRPr/>
          </a:p>
        </p:txBody>
      </p:sp>
      <p:sp>
        <p:nvSpPr>
          <p:cNvPr id="454" name="CustomShape 33"/>
          <p:cNvSpPr/>
          <p:nvPr/>
        </p:nvSpPr>
        <p:spPr>
          <a:xfrm>
            <a:off x="5356440" y="2649240"/>
            <a:ext cx="5868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a[2]</a:t>
            </a:r>
            <a:endParaRPr/>
          </a:p>
        </p:txBody>
      </p:sp>
      <p:sp>
        <p:nvSpPr>
          <p:cNvPr id="455" name="CustomShape 34"/>
          <p:cNvSpPr/>
          <p:nvPr/>
        </p:nvSpPr>
        <p:spPr>
          <a:xfrm>
            <a:off x="4779000" y="2664000"/>
            <a:ext cx="5868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a[1]</a:t>
            </a:r>
            <a:endParaRPr/>
          </a:p>
        </p:txBody>
      </p:sp>
      <p:sp>
        <p:nvSpPr>
          <p:cNvPr id="456" name="CustomShape 35"/>
          <p:cNvSpPr/>
          <p:nvPr/>
        </p:nvSpPr>
        <p:spPr>
          <a:xfrm>
            <a:off x="4023360" y="1369800"/>
            <a:ext cx="33602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5 : Pointer to an array</a:t>
            </a:r>
            <a:endParaRPr/>
          </a:p>
        </p:txBody>
      </p:sp>
      <p:sp>
        <p:nvSpPr>
          <p:cNvPr id="457" name="CustomShape 36"/>
          <p:cNvSpPr/>
          <p:nvPr/>
        </p:nvSpPr>
        <p:spPr>
          <a:xfrm>
            <a:off x="4297680" y="3022920"/>
            <a:ext cx="27428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6: Array of Pointers 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274320" y="445320"/>
            <a:ext cx="7040520" cy="366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main(void)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{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arr[ ] = {1, 2, 3, 4, 5};    //initialization of array 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*p = arr;                   //pointer to array element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(*ptr)[5] = &amp;arr;                   //pointer to an array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*a[ ] = {arr, arr + 1, arr + 2, arr + 3, arr + 4};//array of pointers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printf ("arr = %p, p = %p, ptr = %p,a[0] = %p \n", arr, p, ptr, a[0]);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printf ("*a[0] = %d \n", *a[0]);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p++;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ptr++;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printf ("arr + 1 = %p, p = %p, ptr = %p,a[1] = %p \n", arr + 1, p, ptr, a[1]);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return 0;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} 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274320" y="182880"/>
            <a:ext cx="430812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Century gothic"/>
              </a:rPr>
              <a:t>Example :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38960" y="92880"/>
            <a:ext cx="708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Const Qualifier: 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185760" y="548640"/>
            <a:ext cx="710964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Century gothic"/>
              </a:rPr>
              <a:t>There are three types of declarations of pointers using the qualifier const :</a:t>
            </a:r>
            <a:endParaRPr/>
          </a:p>
        </p:txBody>
      </p:sp>
      <p:sp>
        <p:nvSpPr>
          <p:cNvPr id="462" name="CustomShape 3"/>
          <p:cNvSpPr/>
          <p:nvPr/>
        </p:nvSpPr>
        <p:spPr>
          <a:xfrm>
            <a:off x="575280" y="838800"/>
            <a:ext cx="6233040" cy="7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1400">
                <a:latin typeface="Century gothic"/>
              </a:rPr>
              <a:t>Pointer to constant data.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1400">
                <a:latin typeface="Century gothic"/>
              </a:rPr>
              <a:t>Constant pointer.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1400">
                <a:latin typeface="Century gothic"/>
              </a:rPr>
              <a:t>Constant pointer to constant data.</a:t>
            </a:r>
            <a:endParaRPr/>
          </a:p>
        </p:txBody>
      </p:sp>
      <p:sp>
        <p:nvSpPr>
          <p:cNvPr id="463" name="CustomShape 4"/>
          <p:cNvSpPr/>
          <p:nvPr/>
        </p:nvSpPr>
        <p:spPr>
          <a:xfrm>
            <a:off x="3974040" y="1148040"/>
            <a:ext cx="3421440" cy="113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Ex 1 : const int a = 2, b = 6;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const int *p1 = &amp;a;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*p1 = 9;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p1 = &amp;b;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//valid</a:t>
            </a:r>
            <a:endParaRPr/>
          </a:p>
        </p:txBody>
      </p:sp>
      <p:sp>
        <p:nvSpPr>
          <p:cNvPr id="464" name="CustomShape 5"/>
          <p:cNvSpPr/>
          <p:nvPr/>
        </p:nvSpPr>
        <p:spPr>
          <a:xfrm>
            <a:off x="3971160" y="2377440"/>
            <a:ext cx="3421800" cy="82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Ex 3 : const int a = 2, b = 6;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const int * const p3 = &amp;a;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*p3 = 9;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p3 = &amp;b;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</p:txBody>
      </p:sp>
      <p:sp>
        <p:nvSpPr>
          <p:cNvPr id="465" name="CustomShape 6"/>
          <p:cNvSpPr/>
          <p:nvPr/>
        </p:nvSpPr>
        <p:spPr>
          <a:xfrm>
            <a:off x="380520" y="2428200"/>
            <a:ext cx="3421800" cy="113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Ex 2 : int a = 2, b = 6;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int *const p2 = &amp;a;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*p2 = 9;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//valid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200">
                <a:latin typeface="Century gothic"/>
              </a:rPr>
              <a:t>p = &amp;b;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89280" y="96480"/>
            <a:ext cx="713412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Void Pointer : 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226080" y="552600"/>
            <a:ext cx="6532200" cy="7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Generic pointer.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Before de-referencing it should be </a:t>
            </a:r>
            <a:r>
              <a:rPr lang="en-IN" sz="1400" u="sng">
                <a:latin typeface="Century gothic"/>
              </a:rPr>
              <a:t>type cast</a:t>
            </a:r>
            <a:r>
              <a:rPr lang="en-IN" sz="1400">
                <a:latin typeface="Century gothic"/>
              </a:rPr>
              <a:t> to proper data type.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Used in Dynamic Memory Allocation.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787680" y="1284120"/>
            <a:ext cx="6890760" cy="28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Century gothic"/>
              </a:rPr>
              <a:t>int main(void)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{             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int a = 3;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float b =3.4;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void *vp;                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vp = &amp;a;                                    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printf ("value of a = %d \n", *(int *)vp);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*(int *)vp = 12;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printf ("value of a = %d \n", *(int *)vp);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vp = &amp;b;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printf ("value of b = %f \n", *(float *)vp);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    </a:t>
            </a:r>
            <a:r>
              <a:rPr lang="en-IN" sz="1400">
                <a:latin typeface="Century gothic"/>
              </a:rPr>
              <a:t>return 0;                                                                   </a:t>
            </a:r>
            <a:endParaRPr/>
          </a:p>
          <a:p>
            <a:r>
              <a:rPr lang="en-IN" sz="1400">
                <a:latin typeface="Century gothic"/>
              </a:rPr>
              <a:t>} </a:t>
            </a:r>
            <a:endParaRPr/>
          </a:p>
        </p:txBody>
      </p:sp>
      <p:sp>
        <p:nvSpPr>
          <p:cNvPr id="469" name="CustomShape 4"/>
          <p:cNvSpPr/>
          <p:nvPr/>
        </p:nvSpPr>
        <p:spPr>
          <a:xfrm>
            <a:off x="133920" y="1284120"/>
            <a:ext cx="7452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Ex: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138960" y="9288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Character Array: </a:t>
            </a:r>
            <a:endParaRPr/>
          </a:p>
        </p:txBody>
      </p:sp>
      <p:sp>
        <p:nvSpPr>
          <p:cNvPr id="471" name="CustomShape 2"/>
          <p:cNvSpPr/>
          <p:nvPr/>
        </p:nvSpPr>
        <p:spPr>
          <a:xfrm>
            <a:off x="365760" y="548640"/>
            <a:ext cx="6491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Arial"/>
              </a:rPr>
              <a:t>char buf [8] = {'a', 'b', 'c', 'd', 'e'};</a:t>
            </a:r>
            <a:endParaRPr/>
          </a:p>
        </p:txBody>
      </p:sp>
      <p:sp>
        <p:nvSpPr>
          <p:cNvPr id="472" name="CustomShape 3"/>
          <p:cNvSpPr/>
          <p:nvPr/>
        </p:nvSpPr>
        <p:spPr>
          <a:xfrm>
            <a:off x="365760" y="822960"/>
            <a:ext cx="2834280" cy="55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Arial"/>
              </a:rPr>
              <a:t>char arr[ ] = “array”;</a:t>
            </a:r>
            <a:endParaRPr/>
          </a:p>
          <a:p>
            <a:r>
              <a:rPr lang="en-IN" sz="1400">
                <a:latin typeface="Arial"/>
              </a:rPr>
              <a:t>char *str = “string”;</a:t>
            </a:r>
            <a:endParaRPr/>
          </a:p>
        </p:txBody>
      </p:sp>
      <p:graphicFrame>
        <p:nvGraphicFramePr>
          <p:cNvPr id="473" name="Table 4"/>
          <p:cNvGraphicFramePr/>
          <p:nvPr/>
        </p:nvGraphicFramePr>
        <p:xfrm>
          <a:off x="4059720" y="604080"/>
          <a:ext cx="2575800" cy="336600"/>
        </p:xfrm>
        <a:graphic>
          <a:graphicData uri="http://schemas.openxmlformats.org/drawingml/2006/table">
            <a:tbl>
              <a:tblPr/>
              <a:tblGrid>
                <a:gridCol w="429480"/>
                <a:gridCol w="429480"/>
                <a:gridCol w="429480"/>
                <a:gridCol w="429480"/>
                <a:gridCol w="429480"/>
                <a:gridCol w="428400"/>
              </a:tblGrid>
              <a:tr h="509400"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a’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b’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c’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d’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e’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\0’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4" name="Table 5"/>
          <p:cNvGraphicFramePr/>
          <p:nvPr/>
        </p:nvGraphicFramePr>
        <p:xfrm>
          <a:off x="4077000" y="1061640"/>
          <a:ext cx="2576520" cy="337320"/>
        </p:xfrm>
        <a:graphic>
          <a:graphicData uri="http://schemas.openxmlformats.org/drawingml/2006/table">
            <a:tbl>
              <a:tblPr/>
              <a:tblGrid>
                <a:gridCol w="429480"/>
                <a:gridCol w="429480"/>
                <a:gridCol w="429480"/>
                <a:gridCol w="429480"/>
                <a:gridCol w="429480"/>
                <a:gridCol w="429120"/>
              </a:tblGrid>
              <a:tr h="509400"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a’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r’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r’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a’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y’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\0’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5" name="Table 6"/>
          <p:cNvGraphicFramePr/>
          <p:nvPr/>
        </p:nvGraphicFramePr>
        <p:xfrm>
          <a:off x="4003560" y="2046600"/>
          <a:ext cx="3069720" cy="510840"/>
        </p:xfrm>
        <a:graphic>
          <a:graphicData uri="http://schemas.openxmlformats.org/drawingml/2006/table">
            <a:tbl>
              <a:tblPr/>
              <a:tblGrid>
                <a:gridCol w="438480"/>
                <a:gridCol w="438480"/>
                <a:gridCol w="438480"/>
                <a:gridCol w="438480"/>
                <a:gridCol w="438480"/>
                <a:gridCol w="438480"/>
                <a:gridCol w="438840"/>
              </a:tblGrid>
              <a:tr h="510840"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s’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t’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r’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i’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n’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g’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>
                          <a:latin typeface="Century gothic"/>
                        </a:rPr>
                        <a:t>‘</a:t>
                      </a:r>
                      <a:r>
                        <a:rPr lang="en-IN" sz="1400">
                          <a:latin typeface="Century gothic"/>
                        </a:rPr>
                        <a:t>\0’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6" name="CustomShape 7"/>
          <p:cNvSpPr/>
          <p:nvPr/>
        </p:nvSpPr>
        <p:spPr>
          <a:xfrm>
            <a:off x="457200" y="1373400"/>
            <a:ext cx="3382920" cy="27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 (void)</a:t>
            </a:r>
            <a:endParaRPr/>
          </a:p>
          <a:p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buf [8] = {'a', 'b', 'c', 'd', 'e'};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arr[ ] = “array”;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*str = “string”;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buf[3] = ‘z’;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arr[3] = ‘y’;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str[3] = ‘x’;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str = “hello”;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//valid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arr[ ] = “world”;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//invalid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}</a:t>
            </a:r>
            <a:endParaRPr/>
          </a:p>
        </p:txBody>
      </p:sp>
      <p:sp>
        <p:nvSpPr>
          <p:cNvPr id="477" name="CustomShape 8"/>
          <p:cNvSpPr/>
          <p:nvPr/>
        </p:nvSpPr>
        <p:spPr>
          <a:xfrm>
            <a:off x="91440" y="1373400"/>
            <a:ext cx="63972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Ex :</a:t>
            </a:r>
            <a:endParaRPr/>
          </a:p>
        </p:txBody>
      </p:sp>
      <p:sp>
        <p:nvSpPr>
          <p:cNvPr id="478" name="CustomShape 9"/>
          <p:cNvSpPr/>
          <p:nvPr/>
        </p:nvSpPr>
        <p:spPr>
          <a:xfrm>
            <a:off x="4206240" y="1554480"/>
            <a:ext cx="31086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7 : character Array</a:t>
            </a:r>
            <a:endParaRPr/>
          </a:p>
        </p:txBody>
      </p:sp>
      <p:sp>
        <p:nvSpPr>
          <p:cNvPr id="479" name="CustomShape 10"/>
          <p:cNvSpPr/>
          <p:nvPr/>
        </p:nvSpPr>
        <p:spPr>
          <a:xfrm>
            <a:off x="4630680" y="2657160"/>
            <a:ext cx="167832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8 : String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Table 1"/>
          <p:cNvGraphicFramePr/>
          <p:nvPr/>
        </p:nvGraphicFramePr>
        <p:xfrm>
          <a:off x="208800" y="518760"/>
          <a:ext cx="6765840" cy="3294720"/>
        </p:xfrm>
        <a:graphic>
          <a:graphicData uri="http://schemas.openxmlformats.org/drawingml/2006/table">
            <a:tbl>
              <a:tblPr/>
              <a:tblGrid>
                <a:gridCol w="3382560"/>
                <a:gridCol w="3383280"/>
              </a:tblGrid>
              <a:tr h="32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u="sng">
                          <a:latin typeface="Century gothic"/>
                        </a:rPr>
                        <a:t>Character constant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u="sng">
                          <a:latin typeface="Century gothic"/>
                        </a:rPr>
                        <a:t>String constant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character constant is enclosed within single inverted commas.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sequence of characters enclosed in double quotes.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The maximum length of a character constant can be one character.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string constant can be any length.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single character string constant has an equivalent integer value.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   </a:t>
                      </a:r>
                      <a:r>
                        <a:rPr lang="en-IN" sz="1200">
                          <a:latin typeface="Century gothic"/>
                        </a:rPr>
                        <a:t>A single character string constant does not have an equivalent integer value.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The character constant ‘A’ consists of only character 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The string constant "A" consists of character A and \0.</a:t>
                      </a:r>
                      <a:endParaRPr/>
                    </a:p>
                  </a:txBody>
                  <a:tcPr/>
                </a:tc>
              </a:tr>
              <a:tr h="62748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single character constant occupies one byte.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A single string constant occupies two bytes.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806040"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Every character constant does not end up with a NULL character.  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200">
                          <a:latin typeface="Century gothic"/>
                        </a:rPr>
                        <a:t>Every string constant ends up with a NULL character which is automatically assigned (before the closing double quotation mark) by the compiler.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1" name="CustomShape 2"/>
          <p:cNvSpPr/>
          <p:nvPr/>
        </p:nvSpPr>
        <p:spPr>
          <a:xfrm>
            <a:off x="182880" y="66600"/>
            <a:ext cx="685764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>
                <a:latin typeface="Century gothic"/>
              </a:rPr>
              <a:t>Table 2: Difference between Character constant &amp; String constant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89000" y="518040"/>
            <a:ext cx="3752640" cy="258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1) printf (“%d  %d \n”, sizeof(‘A’), sizeof(“A”));</a:t>
            </a:r>
            <a:endParaRPr/>
          </a:p>
          <a:p>
            <a:r>
              <a:rPr lang="en-IN" sz="1200">
                <a:latin typeface="Century gothic"/>
              </a:rPr>
              <a:t> </a:t>
            </a:r>
            <a:endParaRPr/>
          </a:p>
          <a:p>
            <a:r>
              <a:rPr lang="en-IN" sz="1200">
                <a:latin typeface="Century gothic"/>
              </a:rPr>
              <a:t>3)int main (void)</a:t>
            </a:r>
            <a:endParaRPr/>
          </a:p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str[50] = “global edge”;</a:t>
            </a:r>
            <a:endParaRPr/>
          </a:p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(“str = %s \n”, str);</a:t>
            </a:r>
            <a:endParaRPr/>
          </a:p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(“str = %s \n” + 1, str);</a:t>
            </a:r>
            <a:endParaRPr/>
          </a:p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(“str = %s \n”, str + 1);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(“%d \n”, 123);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}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83" name="CustomShape 2"/>
          <p:cNvSpPr/>
          <p:nvPr/>
        </p:nvSpPr>
        <p:spPr>
          <a:xfrm>
            <a:off x="4463640" y="533880"/>
            <a:ext cx="3857040" cy="13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 (void)</a:t>
            </a:r>
            <a:endParaRPr/>
          </a:p>
          <a:p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 = 10;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(“%u \n”, (unsigned)p);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}</a:t>
            </a:r>
            <a:endParaRPr/>
          </a:p>
        </p:txBody>
      </p:sp>
      <p:sp>
        <p:nvSpPr>
          <p:cNvPr id="484" name="CustomShape 3"/>
          <p:cNvSpPr/>
          <p:nvPr/>
        </p:nvSpPr>
        <p:spPr>
          <a:xfrm>
            <a:off x="4150800" y="533880"/>
            <a:ext cx="41652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4)</a:t>
            </a:r>
            <a:endParaRPr/>
          </a:p>
        </p:txBody>
      </p:sp>
      <p:sp>
        <p:nvSpPr>
          <p:cNvPr id="485" name="CustomShape 4"/>
          <p:cNvSpPr/>
          <p:nvPr/>
        </p:nvSpPr>
        <p:spPr>
          <a:xfrm>
            <a:off x="139320" y="93240"/>
            <a:ext cx="717552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Output.. ? </a:t>
            </a:r>
            <a:endParaRPr/>
          </a:p>
        </p:txBody>
      </p:sp>
      <p:sp>
        <p:nvSpPr>
          <p:cNvPr id="486" name="CustomShape 5"/>
          <p:cNvSpPr/>
          <p:nvPr/>
        </p:nvSpPr>
        <p:spPr>
          <a:xfrm>
            <a:off x="3942000" y="1868760"/>
            <a:ext cx="3830040" cy="16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5) int main (void)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int arr[ ] = {1, 2….............,20,30};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/* your code to print array elements 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without using sizeof operator*/ 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     </a:t>
            </a:r>
            <a:r>
              <a:rPr lang="en-IN" sz="1200">
                <a:latin typeface="Century gothic"/>
              </a:rPr>
              <a:t>}</a:t>
            </a:r>
            <a:endParaRPr/>
          </a:p>
        </p:txBody>
      </p:sp>
      <p:sp>
        <p:nvSpPr>
          <p:cNvPr id="487" name="CustomShape 6"/>
          <p:cNvSpPr/>
          <p:nvPr/>
        </p:nvSpPr>
        <p:spPr>
          <a:xfrm>
            <a:off x="293040" y="2743200"/>
            <a:ext cx="3648600" cy="13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3) int main (void)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         </a:t>
            </a:r>
            <a:r>
              <a:rPr lang="en-IN" sz="1200">
                <a:latin typeface="Century gothic"/>
              </a:rPr>
              <a:t>int arr[ 5 ];</a:t>
            </a:r>
            <a:endParaRPr/>
          </a:p>
          <a:p>
            <a:r>
              <a:rPr lang="en-IN" sz="1200">
                <a:latin typeface="Century gothic"/>
              </a:rPr>
              <a:t>         </a:t>
            </a:r>
            <a:endParaRPr/>
          </a:p>
          <a:p>
            <a:r>
              <a:rPr lang="en-IN" sz="1200">
                <a:latin typeface="Century gothic"/>
              </a:rPr>
              <a:t>         </a:t>
            </a:r>
            <a:r>
              <a:rPr lang="en-IN" sz="1200">
                <a:latin typeface="Century gothic"/>
              </a:rPr>
              <a:t>printf (“%d \n”, ((arr + 2) – (arr + 1));</a:t>
            </a:r>
            <a:endParaRPr/>
          </a:p>
          <a:p>
            <a:r>
              <a:rPr lang="en-IN" sz="1200">
                <a:latin typeface="Century gothic"/>
              </a:rPr>
              <a:t>         </a:t>
            </a:r>
            <a:r>
              <a:rPr lang="en-IN" sz="1200">
                <a:latin typeface="Century gothic"/>
              </a:rPr>
              <a:t>return 0;    </a:t>
            </a:r>
            <a:endParaRPr/>
          </a:p>
          <a:p>
            <a:r>
              <a:rPr lang="en-IN" sz="1200">
                <a:latin typeface="Century gothic"/>
              </a:rPr>
              <a:t>}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37520" y="9144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Agenda :</a:t>
            </a:r>
            <a:r>
              <a:rPr lang="en-IN" sz="1600">
                <a:latin typeface="Century Gothic"/>
              </a:rPr>
              <a:t> 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274320" y="640080"/>
            <a:ext cx="4937400" cy="255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What is pointer ?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Usage of pointers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Pointer Arithmetic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Pointer and One Dimensional Arrays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Pointer to an Array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Array of pointers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const qualifier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Void pointer</a:t>
            </a:r>
            <a:endParaRPr/>
          </a:p>
          <a:p>
            <a:pPr>
              <a:lnSpc>
                <a:spcPct val="100000"/>
              </a:lnSpc>
              <a:buSzPct val="80000"/>
              <a:buFont typeface="StarSymbol"/>
              <a:buChar char="l"/>
            </a:pPr>
            <a:r>
              <a:rPr lang="en-IN" sz="1400">
                <a:latin typeface="Century gothic"/>
              </a:rPr>
              <a:t>Character array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645120"/>
            <a:ext cx="6308640" cy="88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A pointer is a address.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A pointer is a variable which holds the address of other variable &amp; we can apply the dereference operator on that variable.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137520" y="91440"/>
            <a:ext cx="708588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What is Pointer ?</a:t>
            </a:r>
            <a:r>
              <a:rPr lang="en-IN" sz="1600">
                <a:latin typeface="Century gothic"/>
              </a:rPr>
              <a:t> 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365760" y="1645920"/>
            <a:ext cx="31086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Declaration of pointer :</a:t>
            </a:r>
            <a:endParaRPr/>
          </a:p>
        </p:txBody>
      </p:sp>
      <p:sp>
        <p:nvSpPr>
          <p:cNvPr id="329" name="CustomShape 4"/>
          <p:cNvSpPr/>
          <p:nvPr/>
        </p:nvSpPr>
        <p:spPr>
          <a:xfrm>
            <a:off x="822960" y="2011680"/>
            <a:ext cx="32000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data-type * variable_name ;</a:t>
            </a:r>
            <a:endParaRPr/>
          </a:p>
        </p:txBody>
      </p:sp>
      <p:sp>
        <p:nvSpPr>
          <p:cNvPr id="330" name="CustomShape 5"/>
          <p:cNvSpPr/>
          <p:nvPr/>
        </p:nvSpPr>
        <p:spPr>
          <a:xfrm>
            <a:off x="365760" y="2543400"/>
            <a:ext cx="3474360" cy="13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Initialization (or definition) of pointer :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a;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 = &amp;a;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endParaRPr/>
          </a:p>
        </p:txBody>
      </p:sp>
      <p:sp>
        <p:nvSpPr>
          <p:cNvPr id="331" name="CustomShape 6"/>
          <p:cNvSpPr/>
          <p:nvPr/>
        </p:nvSpPr>
        <p:spPr>
          <a:xfrm>
            <a:off x="3657600" y="1828800"/>
            <a:ext cx="3565800" cy="11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Assigning the address to a pointer variable: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a; 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 = &amp;a;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37520" y="60840"/>
            <a:ext cx="6171120" cy="35496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2"/>
          <p:cNvSpPr/>
          <p:nvPr/>
        </p:nvSpPr>
        <p:spPr>
          <a:xfrm>
            <a:off x="4663440" y="2011680"/>
            <a:ext cx="548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Century gothic"/>
              </a:rPr>
              <a:t>10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4572000" y="2377440"/>
            <a:ext cx="1005480" cy="3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&amp;x = 1000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4754880" y="1750680"/>
            <a:ext cx="548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x</a:t>
            </a:r>
            <a:endParaRPr/>
          </a:p>
        </p:txBody>
      </p:sp>
      <p:sp>
        <p:nvSpPr>
          <p:cNvPr id="336" name="CustomShape 5"/>
          <p:cNvSpPr/>
          <p:nvPr/>
        </p:nvSpPr>
        <p:spPr>
          <a:xfrm>
            <a:off x="6246720" y="2011680"/>
            <a:ext cx="548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latin typeface="Century gothic"/>
              </a:rPr>
              <a:t>1000</a:t>
            </a:r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6309360" y="1737360"/>
            <a:ext cx="36540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p</a:t>
            </a:r>
            <a:endParaRPr/>
          </a:p>
        </p:txBody>
      </p:sp>
      <p:sp>
        <p:nvSpPr>
          <p:cNvPr id="338" name="CustomShape 7"/>
          <p:cNvSpPr/>
          <p:nvPr/>
        </p:nvSpPr>
        <p:spPr>
          <a:xfrm>
            <a:off x="6035040" y="2390760"/>
            <a:ext cx="118836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&amp;p = 2000</a:t>
            </a:r>
            <a:endParaRPr/>
          </a:p>
        </p:txBody>
      </p:sp>
      <p:sp>
        <p:nvSpPr>
          <p:cNvPr id="339" name="Line 8"/>
          <p:cNvSpPr/>
          <p:nvPr/>
        </p:nvSpPr>
        <p:spPr>
          <a:xfrm flipV="1">
            <a:off x="4297680" y="1920240"/>
            <a:ext cx="457200" cy="9144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340" name="CustomShape 9"/>
          <p:cNvSpPr/>
          <p:nvPr/>
        </p:nvSpPr>
        <p:spPr>
          <a:xfrm>
            <a:off x="3931920" y="1933560"/>
            <a:ext cx="4568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</a:t>
            </a:r>
            <a:endParaRPr/>
          </a:p>
        </p:txBody>
      </p:sp>
      <p:sp>
        <p:nvSpPr>
          <p:cNvPr id="341" name="Line 10"/>
          <p:cNvSpPr/>
          <p:nvPr/>
        </p:nvSpPr>
        <p:spPr>
          <a:xfrm flipV="1">
            <a:off x="5852160" y="1920240"/>
            <a:ext cx="457200" cy="9144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342" name="CustomShape 11"/>
          <p:cNvSpPr/>
          <p:nvPr/>
        </p:nvSpPr>
        <p:spPr>
          <a:xfrm>
            <a:off x="5450400" y="1920240"/>
            <a:ext cx="67572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*</a:t>
            </a:r>
            <a:endParaRPr/>
          </a:p>
        </p:txBody>
      </p:sp>
      <p:sp>
        <p:nvSpPr>
          <p:cNvPr id="343" name="CustomShape 12"/>
          <p:cNvSpPr/>
          <p:nvPr/>
        </p:nvSpPr>
        <p:spPr>
          <a:xfrm>
            <a:off x="91800" y="632160"/>
            <a:ext cx="4114080" cy="22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 (void)</a:t>
            </a:r>
            <a:endParaRPr/>
          </a:p>
          <a:p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x = 10;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 = NULL;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 = &amp;x;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(“*p = %d, x = %d \n”, p, x);</a:t>
            </a:r>
            <a:endParaRPr/>
          </a:p>
          <a:p>
            <a:r>
              <a:rPr lang="en-IN" sz="1200">
                <a:latin typeface="Century gothic"/>
              </a:rPr>
              <a:t> 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*p = 15;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(“*p = %d , x = %d \n”, *p, x);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 </a:t>
            </a:r>
            <a:endParaRPr/>
          </a:p>
          <a:p>
            <a:r>
              <a:rPr lang="en-IN" sz="1200">
                <a:latin typeface="Century gothic"/>
              </a:rPr>
              <a:t>} </a:t>
            </a:r>
            <a:endParaRPr/>
          </a:p>
        </p:txBody>
      </p:sp>
      <p:sp>
        <p:nvSpPr>
          <p:cNvPr id="344" name="CustomShape 13"/>
          <p:cNvSpPr/>
          <p:nvPr/>
        </p:nvSpPr>
        <p:spPr>
          <a:xfrm>
            <a:off x="91440" y="91440"/>
            <a:ext cx="667476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Century gothic"/>
              </a:rPr>
              <a:t>Example:</a:t>
            </a:r>
            <a:endParaRPr/>
          </a:p>
        </p:txBody>
      </p:sp>
      <p:sp>
        <p:nvSpPr>
          <p:cNvPr id="345" name="CustomShape 14"/>
          <p:cNvSpPr/>
          <p:nvPr/>
        </p:nvSpPr>
        <p:spPr>
          <a:xfrm>
            <a:off x="4754880" y="2701080"/>
            <a:ext cx="228564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200" u="sng">
                <a:latin typeface="Century gothic"/>
              </a:rPr>
              <a:t>Fig 1 : Integer pointer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76320" y="60840"/>
            <a:ext cx="6552000" cy="31896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2"/>
          <p:cNvSpPr/>
          <p:nvPr/>
        </p:nvSpPr>
        <p:spPr>
          <a:xfrm>
            <a:off x="182880" y="548640"/>
            <a:ext cx="6674760" cy="19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Accessing array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Returning more than one value from a function.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Accessing dynamically allocate memory.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Implementing data structures like linked lists, trees.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Copying entire array into other array at a time.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137520" y="9144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Usage of pointers : 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74320" y="548640"/>
            <a:ext cx="6766200" cy="183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IN" sz="1200">
                <a:latin typeface="Century gothic"/>
              </a:rPr>
              <a:t>Fetching (or accessing) the data through pointer, inserting the data using pointer &amp; increment/decrement the pointer depends on the </a:t>
            </a:r>
            <a:r>
              <a:rPr lang="en-IN" sz="1200" u="sng">
                <a:latin typeface="Century gothic"/>
              </a:rPr>
              <a:t>size of pointer data type</a:t>
            </a:r>
            <a:r>
              <a:rPr lang="en-IN" sz="1200">
                <a:latin typeface="Century gothic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1200">
                <a:latin typeface="Century gothic"/>
              </a:rPr>
              <a:t>           </a:t>
            </a:r>
            <a:r>
              <a:rPr lang="en-IN" sz="1200">
                <a:latin typeface="Century gothic"/>
              </a:rPr>
              <a:t>Ex: incrementing integer pointer will increment the address by 4 bytes.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IN" sz="1200">
                <a:latin typeface="Century gothic"/>
              </a:rPr>
              <a:t>Size of pointer for any data type is 4 bytes for 32bit compiler.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137520" y="9144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Pointer Arithmetic : 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91440" y="1728360"/>
            <a:ext cx="7131960" cy="229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Ex:     int a = 5, *pi = &amp;a;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//&amp;a = 1000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c = ‘x’, *pc = &amp;c;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//&amp;c = 5000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pi++; 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//pi = 1000 + 1 * 4 = 1004    (since int is 4 bytes)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pi = pi – 3;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//pi = 1004 – 3 * 4 = 992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pi = pi + 5;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//pi = 992 + 5 * 4 = 1012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pi--; (or)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 --pi;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//pi = 1012 – 1 * 4 = 1008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pc++; (or) ++pc;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//pc = 5000 + 1 * 1 = 5001    (since char is 1 byte)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pc = pc – 3;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//pc = 5001 – 3 * 1 = 4998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pc = pc + 5;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//pc = 4998 + 5 * 1 = 5003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pc--;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//pc = 5003 – 1 * 1 = 5002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464920"/>
            <a:ext cx="3108600" cy="151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Ex 3: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main (void)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a = 320;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char *ptr = (char *)&amp;a;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("%d \n", *ptr);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}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3383280" y="3371400"/>
            <a:ext cx="393156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(320)d = 00000000 00000000 00000001 </a:t>
            </a:r>
            <a:r>
              <a:rPr lang="en-IN" sz="1000" u="sng">
                <a:latin typeface="Century gothic"/>
              </a:rPr>
              <a:t>01000000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972720" y="711360"/>
            <a:ext cx="7073640" cy="16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 (void)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{                                          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char buf[64];             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buf[40] = '2';                   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*n;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n = (int *)buf;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printf ("%c \n", n[10]);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return 0;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} </a:t>
            </a:r>
            <a:endParaRPr/>
          </a:p>
        </p:txBody>
      </p:sp>
      <p:sp>
        <p:nvSpPr>
          <p:cNvPr id="355" name="CustomShape 4"/>
          <p:cNvSpPr/>
          <p:nvPr/>
        </p:nvSpPr>
        <p:spPr>
          <a:xfrm>
            <a:off x="424080" y="743400"/>
            <a:ext cx="76428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Ex 1:</a:t>
            </a:r>
            <a:endParaRPr/>
          </a:p>
        </p:txBody>
      </p:sp>
      <p:sp>
        <p:nvSpPr>
          <p:cNvPr id="356" name="CustomShape 5"/>
          <p:cNvSpPr/>
          <p:nvPr/>
        </p:nvSpPr>
        <p:spPr>
          <a:xfrm>
            <a:off x="137880" y="9180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200">
                <a:latin typeface="Century gothic"/>
              </a:rPr>
              <a:t>continued…..</a:t>
            </a:r>
            <a:r>
              <a:rPr lang="en-IN" sz="1200">
                <a:latin typeface="Century gothic"/>
              </a:rPr>
              <a:t> </a:t>
            </a:r>
            <a:endParaRPr/>
          </a:p>
        </p:txBody>
      </p:sp>
      <p:sp>
        <p:nvSpPr>
          <p:cNvPr id="357" name="CustomShape 6"/>
          <p:cNvSpPr/>
          <p:nvPr/>
        </p:nvSpPr>
        <p:spPr>
          <a:xfrm>
            <a:off x="3782160" y="684360"/>
            <a:ext cx="5818680" cy="205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main(void)</a:t>
            </a:r>
            <a:endParaRPr/>
          </a:p>
          <a:p>
            <a:r>
              <a:rPr lang="en-IN" sz="1200">
                <a:latin typeface="Century gothic"/>
              </a:rPr>
              <a:t>{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x = 10, y = 20;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 = &amp;x;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*q = &amp;y;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int *ptr = p + q;</a:t>
            </a:r>
            <a:endParaRPr/>
          </a:p>
          <a:p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printf (“%p \n”, ptr);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return 0;</a:t>
            </a:r>
            <a:endParaRPr/>
          </a:p>
          <a:p>
            <a:r>
              <a:rPr lang="en-IN" sz="1200">
                <a:latin typeface="Century gothic"/>
              </a:rPr>
              <a:t>	</a:t>
            </a:r>
            <a:endParaRPr/>
          </a:p>
          <a:p>
            <a:r>
              <a:rPr lang="en-IN" sz="1200">
                <a:latin typeface="Century gothic"/>
              </a:rPr>
              <a:t>}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3233520" y="711360"/>
            <a:ext cx="880920" cy="2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Ex 2: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91440" y="457200"/>
            <a:ext cx="585180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 u="sng">
                <a:latin typeface="Century gothic"/>
              </a:rPr>
              <a:t>Pointer comparisons: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457200" y="822960"/>
            <a:ext cx="740628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Relational operators (==, !=, &lt;, &lt;=, &gt;, &gt;=) can be used with pointers</a:t>
            </a: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1554480" y="1128960"/>
            <a:ext cx="493740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IN" sz="1400">
                <a:latin typeface="Century gothic"/>
              </a:rPr>
              <a:t> </a:t>
            </a:r>
            <a:r>
              <a:rPr lang="en-IN" sz="1400">
                <a:latin typeface="Century gothic"/>
              </a:rPr>
              <a:t>==, !=</a:t>
            </a:r>
            <a:endParaRPr/>
          </a:p>
        </p:txBody>
      </p:sp>
      <p:sp>
        <p:nvSpPr>
          <p:cNvPr id="362" name="CustomShape 4"/>
          <p:cNvSpPr/>
          <p:nvPr/>
        </p:nvSpPr>
        <p:spPr>
          <a:xfrm>
            <a:off x="2011680" y="1419120"/>
            <a:ext cx="5211720" cy="7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If both are NULL (or) both contain address of same variable.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Between void pointer &amp; other pointer.</a:t>
            </a:r>
            <a:endParaRPr/>
          </a:p>
        </p:txBody>
      </p:sp>
      <p:sp>
        <p:nvSpPr>
          <p:cNvPr id="363" name="CustomShape 5"/>
          <p:cNvSpPr/>
          <p:nvPr/>
        </p:nvSpPr>
        <p:spPr>
          <a:xfrm>
            <a:off x="1554480" y="2453040"/>
            <a:ext cx="5486040" cy="29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400">
                <a:latin typeface="Century gothic"/>
              </a:rPr>
              <a:t>2) &gt;, &lt; , &lt;= , &gt;=</a:t>
            </a:r>
            <a:endParaRPr/>
          </a:p>
        </p:txBody>
      </p:sp>
      <p:sp>
        <p:nvSpPr>
          <p:cNvPr id="364" name="CustomShape 6"/>
          <p:cNvSpPr/>
          <p:nvPr/>
        </p:nvSpPr>
        <p:spPr>
          <a:xfrm>
            <a:off x="2011680" y="2743200"/>
            <a:ext cx="4754520" cy="50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Valid between pointers of same data type.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Both pointers point to elements of same array.</a:t>
            </a:r>
            <a:endParaRPr/>
          </a:p>
        </p:txBody>
      </p:sp>
      <p:sp>
        <p:nvSpPr>
          <p:cNvPr id="365" name="CustomShape 7"/>
          <p:cNvSpPr/>
          <p:nvPr/>
        </p:nvSpPr>
        <p:spPr>
          <a:xfrm>
            <a:off x="138240" y="9216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200">
                <a:latin typeface="Century gothic"/>
              </a:rPr>
              <a:t>continued…..</a:t>
            </a:r>
            <a:r>
              <a:rPr lang="en-IN" sz="1200">
                <a:latin typeface="Century gothic"/>
              </a:rPr>
              <a:t> 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61000" y="448920"/>
            <a:ext cx="5316480" cy="348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int main(void) </a:t>
            </a:r>
            <a:endParaRPr/>
          </a:p>
          <a:p>
            <a:r>
              <a:rPr lang="en-IN" sz="1200">
                <a:latin typeface="Century gothic"/>
              </a:rPr>
              <a:t>{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*i = NULL;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float *f = NULL;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char *c = NULL;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void *v;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int a = 10;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v = &amp;a;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c = &amp;a;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f = &amp;a;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if (f == i)  //true - but with warnings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("true \n");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else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("false \n");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return 0;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</a:t>
            </a:r>
            <a:r>
              <a:rPr lang="en-IN" sz="1200">
                <a:latin typeface="Century gothic"/>
              </a:rPr>
              <a:t>}                                                                                      </a:t>
            </a:r>
            <a:endParaRPr/>
          </a:p>
        </p:txBody>
      </p:sp>
      <p:sp>
        <p:nvSpPr>
          <p:cNvPr id="367" name="Line 2"/>
          <p:cNvSpPr/>
          <p:nvPr/>
        </p:nvSpPr>
        <p:spPr>
          <a:xfrm>
            <a:off x="3749040" y="548640"/>
            <a:ext cx="0" cy="329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8" name="CustomShape 3"/>
          <p:cNvSpPr/>
          <p:nvPr/>
        </p:nvSpPr>
        <p:spPr>
          <a:xfrm>
            <a:off x="3749040" y="758520"/>
            <a:ext cx="4211280" cy="11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   </a:t>
            </a:r>
            <a:r>
              <a:rPr lang="en-IN" sz="1200">
                <a:latin typeface="Century gothic"/>
              </a:rPr>
              <a:t>if (v  !=  i)    /true - but with warnings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("false \n");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else 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("true \n");</a:t>
            </a:r>
            <a:endParaRPr/>
          </a:p>
        </p:txBody>
      </p:sp>
      <p:sp>
        <p:nvSpPr>
          <p:cNvPr id="369" name="CustomShape 4"/>
          <p:cNvSpPr/>
          <p:nvPr/>
        </p:nvSpPr>
        <p:spPr>
          <a:xfrm>
            <a:off x="3749040" y="2112480"/>
            <a:ext cx="4571640" cy="13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Century gothic"/>
              </a:rPr>
              <a:t>if (*v &gt;= *c){      //true - but with warnings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("%d, %d", *(int*)v, *c);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("true \n");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</a:t>
            </a:r>
            <a:r>
              <a:rPr lang="en-IN" sz="1200">
                <a:latin typeface="Century gothic"/>
              </a:rPr>
              <a:t>}else                                                                       </a:t>
            </a:r>
            <a:endParaRPr/>
          </a:p>
          <a:p>
            <a:r>
              <a:rPr lang="en-IN" sz="1200">
                <a:latin typeface="Century gothic"/>
              </a:rPr>
              <a:t>        </a:t>
            </a:r>
            <a:r>
              <a:rPr lang="en-IN" sz="1200">
                <a:latin typeface="Century gothic"/>
              </a:rPr>
              <a:t>printf ("false \n"); </a:t>
            </a:r>
            <a:endParaRPr/>
          </a:p>
        </p:txBody>
      </p:sp>
      <p:sp>
        <p:nvSpPr>
          <p:cNvPr id="370" name="CustomShape 5"/>
          <p:cNvSpPr/>
          <p:nvPr/>
        </p:nvSpPr>
        <p:spPr>
          <a:xfrm>
            <a:off x="138240" y="92160"/>
            <a:ext cx="6994440" cy="27396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600">
                <a:latin typeface="Century gothic"/>
              </a:rPr>
              <a:t>	</a:t>
            </a:r>
            <a:r>
              <a:rPr b="1" lang="en-IN" sz="1200">
                <a:latin typeface="Century gothic"/>
              </a:rPr>
              <a:t>continued…..</a:t>
            </a:r>
            <a:r>
              <a:rPr lang="en-IN" sz="1200">
                <a:latin typeface="Century gothic"/>
              </a:rPr>
              <a:t> 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