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3.jpeg" ContentType="image/jpeg"/>
  <Override PartName="/ppt/media/image25.png" ContentType="image/png"/>
  <Override PartName="/ppt/media/image22.png" ContentType="image/png"/>
  <Override PartName="/ppt/media/image10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2.jpeg" ContentType="image/jpeg"/>
  <Override PartName="/ppt/media/image18.png" ContentType="image/png"/>
  <Override PartName="/ppt/media/image14.png" ContentType="image/png"/>
  <Override PartName="/ppt/media/image23.png" ContentType="image/png"/>
  <Override PartName="/ppt/media/image15.png" ContentType="image/png"/>
  <Override PartName="/ppt/media/image12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57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2C1133F-2B1F-4FD0-81B7-DA5F41936B1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240" cy="191916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9240" cy="136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5280" cy="6390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57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FAAB9814-AC7E-4487-9A4C-4D6C60217E4E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57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06EC663-77E9-420A-9BFA-893FCB65BC06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79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600" cy="18180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49760" cy="5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240" cy="18180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6520" cy="5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240" cy="18180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6520" cy="5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6680" cy="311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7760" cy="137052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6720" cy="54756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360" cy="18936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120" cy="21312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57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1C8BF94A-8D42-4E3B-9FD5-9C1F01C3F132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080" cy="1892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240" cy="372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0640" cy="225828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5280" cy="63900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2057400"/>
            <a:ext cx="6628320" cy="456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solidFill>
                  <a:srgbClr val="000000"/>
                </a:solidFill>
                <a:latin typeface="Century Gothic"/>
              </a:rPr>
              <a:t>Virtual File System (VFS)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26960" y="2279160"/>
            <a:ext cx="6628680" cy="456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Virtual File System (VFS)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648000"/>
            <a:ext cx="5183280" cy="251928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288000" y="3528000"/>
            <a:ext cx="3842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*FS Descr = Block Group Descriptor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144000" y="7200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ffffff"/>
                </a:solidFill>
                <a:latin typeface="Century Gothic"/>
              </a:rPr>
              <a:t>ext2fs data structure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144000" y="7200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000000"/>
                </a:solidFill>
                <a:latin typeface="Century Gothic"/>
              </a:rPr>
              <a:t>ext2fs data structure</a:t>
            </a:r>
            <a:endParaRPr/>
          </a:p>
        </p:txBody>
      </p:sp>
    </p:spTree>
  </p:cSld>
  <p:transition>
    <p:fade/>
  </p:transition>
  <p:timing>
    <p:tnLst>
      <p:par>
        <p:cTn id="171" dur="indefinite" restart="never" nodeType="tmRoot">
          <p:childTnLst>
            <p:seq>
              <p:cTn id="172" nodeType="mainSeq">
                <p:childTnLst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576000"/>
            <a:ext cx="6335280" cy="323928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14400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ffffff"/>
                </a:solidFill>
                <a:latin typeface="Century Gothic"/>
              </a:rPr>
              <a:t>Inode data structure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4400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000000"/>
                </a:solidFill>
                <a:latin typeface="Century Gothic"/>
              </a:rPr>
              <a:t>Inode data structure</a:t>
            </a:r>
            <a:endParaRPr/>
          </a:p>
        </p:txBody>
      </p:sp>
    </p:spTree>
  </p:cSld>
  <p:transition>
    <p:fade/>
  </p:transition>
  <p:timing>
    <p:tnLst>
      <p:par>
        <p:cTn id="179" dur="indefinite" restart="never" nodeType="tmRoot">
          <p:childTnLst>
            <p:seq>
              <p:cTn id="180" nodeType="mainSeq">
                <p:childTnLst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185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32000" y="792000"/>
            <a:ext cx="539172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Victim of its own success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Feature of Journaling was added resulting to ext3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14400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ffffff"/>
                </a:solidFill>
                <a:latin typeface="Century Gothic"/>
              </a:rPr>
              <a:t>Conclusion of ext2 : 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14400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000000"/>
                </a:solidFill>
                <a:latin typeface="Century Gothic"/>
              </a:rPr>
              <a:t>Conclusion of ext2 : </a:t>
            </a:r>
            <a:endParaRPr/>
          </a:p>
        </p:txBody>
      </p:sp>
    </p:spTree>
  </p:cSld>
  <p:transition>
    <p:fade/>
  </p:transition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936000"/>
            <a:ext cx="4823280" cy="295128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360000" y="2016000"/>
            <a:ext cx="3455280" cy="1871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255" name="CustomShape 2"/>
          <p:cNvSpPr/>
          <p:nvPr/>
        </p:nvSpPr>
        <p:spPr>
          <a:xfrm>
            <a:off x="3364560" y="1496520"/>
            <a:ext cx="143280" cy="647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256" name="CustomShape 3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     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VFS -Continued.....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520000" y="3072240"/>
            <a:ext cx="2735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hury gothic"/>
              </a:rPr>
              <a:t>Fig : Data structures of /dev/sda1</a:t>
            </a:r>
            <a:endParaRPr/>
          </a:p>
        </p:txBody>
      </p:sp>
      <p:sp>
        <p:nvSpPr>
          <p:cNvPr id="258" name="CustomShape 5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     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VFS -Continued.....</a:t>
            </a:r>
            <a:endParaRPr/>
          </a:p>
        </p:txBody>
      </p:sp>
    </p:spTree>
  </p:cSld>
  <p:transition>
    <p:fade/>
  </p:transition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1190880"/>
            <a:ext cx="2395080" cy="197640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32000" y="504000"/>
            <a:ext cx="3239280" cy="295128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504000" y="3288240"/>
            <a:ext cx="2015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Radixtree (height = 1)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608000" y="3360240"/>
            <a:ext cx="2015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Radixtree (height = 2)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     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2448000" y="3600000"/>
            <a:ext cx="2375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Page cache of/dev/sda1 contains 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     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Continued.....</a:t>
            </a:r>
            <a:endParaRPr/>
          </a:p>
        </p:txBody>
      </p:sp>
    </p:spTree>
  </p:cSld>
  <p:transition>
    <p:fade/>
  </p:transition>
  <p:timing>
    <p:tnLst>
      <p:par>
        <p:cTn id="190" dur="indefinite" restart="never" nodeType="tmRoot">
          <p:childTnLst>
            <p:seq>
              <p:cTn id="191" nodeType="mainSeq">
                <p:childTnLst>
                  <p:par>
                    <p:cTn id="192" fill="freeze">
                      <p:stCondLst>
                        <p:cond delay="indefinite"/>
                      </p:stCondLst>
                      <p:childTnLst>
                        <p:par>
                          <p:cTn id="193" fill="freeze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freeze">
                      <p:stCondLst>
                        <p:cond delay="indefinite"/>
                      </p:stCondLst>
                      <p:childTnLst>
                        <p:par>
                          <p:cTn id="205" fill="freeze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pic>
        <p:nvPicPr>
          <p:cNvPr id="2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720000"/>
            <a:ext cx="4103280" cy="2735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2376000" y="3407760"/>
            <a:ext cx="2375280" cy="33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Page cache in /dev/sda1 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Continued.....</a:t>
            </a:r>
            <a:endParaRPr/>
          </a:p>
        </p:txBody>
      </p:sp>
    </p:spTree>
  </p:cSld>
  <p:transition>
    <p:fade/>
  </p:transition>
  <p:timing>
    <p:tnLst>
      <p:par>
        <p:cTn id="216" dur="indefinite" restart="never" nodeType="tmRoot">
          <p:childTnLst>
            <p:seq>
              <p:cTn id="2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902880"/>
            <a:ext cx="3421080" cy="240840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2376000" y="3384000"/>
            <a:ext cx="280728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Arrangement of data in disc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Continued.....</a:t>
            </a:r>
            <a:endParaRPr/>
          </a:p>
        </p:txBody>
      </p:sp>
    </p:spTree>
  </p:cSld>
  <p:transition>
    <p:fade/>
  </p:transition>
  <p:timing>
    <p:tnLst>
      <p:par>
        <p:cTn id="218" dur="indefinite" restart="never" nodeType="tmRoot">
          <p:childTnLst>
            <p:seq>
              <p:cTn id="219" nodeType="mainSeq">
                <p:childTnLst>
                  <p:par>
                    <p:cTn id="220" fill="freeze">
                      <p:stCondLst>
                        <p:cond delay="indefinite"/>
                      </p:stCondLst>
                      <p:childTnLst>
                        <p:par>
                          <p:cTn id="2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24" dur="500" fill="hold"/>
                                        <p:tgtEl>
                                          <p:spTgt spid="27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5" dur="500" fill="hold"/>
                                        <p:tgtEl>
                                          <p:spTgt spid="27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29" dur="500" fill="hold"/>
                                        <p:tgtEl>
                                          <p:spTgt spid="27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30" dur="500" fill="hold"/>
                                        <p:tgtEl>
                                          <p:spTgt spid="27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016000" y="3454200"/>
            <a:ext cx="3743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loading the data from disc to page cache of VFS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pic>
        <p:nvPicPr>
          <p:cNvPr id="2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040" y="792000"/>
            <a:ext cx="4251240" cy="244728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entury gothic"/>
              </a:rPr>
              <a:t>Continued.....</a:t>
            </a:r>
            <a:endParaRPr/>
          </a:p>
        </p:txBody>
      </p:sp>
    </p:spTree>
  </p:cSld>
  <p:transition>
    <p:fade/>
  </p:transition>
  <p:timing>
    <p:tnLst>
      <p:par>
        <p:cTn id="232" dur="indefinite" restart="never" nodeType="tmRoot">
          <p:childTnLst>
            <p:seq>
              <p:cTn id="233" nodeType="mainSeq">
                <p:childTnLst>
                  <p:par>
                    <p:cTn id="234" fill="freeze">
                      <p:stCondLst>
                        <p:cond delay="indefinite"/>
                      </p:stCondLst>
                      <p:childTnLst>
                        <p:par>
                          <p:cTn id="235" fill="freeze">
                            <p:stCondLst>
                              <p:cond delay="0"/>
                            </p:stCondLst>
                            <p:childTnLst>
                              <p:par>
                                <p:cTn id="236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38" dur="1000" fill="hold"/>
                                        <p:tgtEl>
                                          <p:spTgt spid="27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+.3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39" dur="1000" fill="hold"/>
                                        <p:tgtEl>
                                          <p:spTgt spid="27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736000" y="792000"/>
            <a:ext cx="1727280" cy="287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Any Queries...? </a:t>
            </a:r>
            <a:endParaRPr/>
          </a:p>
        </p:txBody>
      </p:sp>
      <p:pic>
        <p:nvPicPr>
          <p:cNvPr id="2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1152000"/>
            <a:ext cx="3293280" cy="235908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2736000" y="792000"/>
            <a:ext cx="1727640" cy="287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entury gothic"/>
              </a:rPr>
              <a:t>Any Queries...? </a:t>
            </a:r>
            <a:endParaRPr/>
          </a:p>
        </p:txBody>
      </p:sp>
    </p:spTree>
  </p:cSld>
  <p:transition>
    <p:fade/>
  </p:transition>
  <p:timing>
    <p:tnLst>
      <p:par>
        <p:cTn id="241" dur="indefinite" restart="never" nodeType="tmRoot">
          <p:childTnLst>
            <p:seq>
              <p:cTn id="2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40320"/>
            <a:ext cx="6407280" cy="318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latin typeface="Century Gothic"/>
              </a:rPr>
              <a:t> 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Agenda :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60000" y="864000"/>
            <a:ext cx="5615280" cy="15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400">
                <a:latin typeface="Century gothic"/>
              </a:rPr>
              <a:t>VFS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400">
                <a:latin typeface="Century gothic"/>
              </a:rPr>
              <a:t>VFS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400">
                <a:latin typeface="Century gothic"/>
              </a:rPr>
              <a:t>VFS - Scenario1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400">
                <a:latin typeface="Century gothic"/>
              </a:rPr>
              <a:t>VFS - Scenario2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000000"/>
                </a:solidFill>
                <a:latin typeface="Century gothic"/>
              </a:rPr>
              <a:t>Agenda :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9" dur="3000"/>
                                        <p:tgtEl>
                                          <p:spTgt spid="195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4" dur="3000"/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9" dur="3000"/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freeze">
                      <p:stCondLst>
                        <p:cond delay="indefinite"/>
                      </p:stCondLst>
                      <p:childTnLst>
                        <p:par>
                          <p:cTn id="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24" dur="3000"/>
                                        <p:tgtEl>
                                          <p:spTgt spid="195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880000" y="3576240"/>
            <a:ext cx="1583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File Hierarchy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VFS :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2546280" y="648000"/>
            <a:ext cx="1218600" cy="38016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n-IN" sz="1200">
                <a:solidFill>
                  <a:srgbClr val="ffffff"/>
                </a:solidFill>
                <a:latin typeface="Century Gothic"/>
              </a:rPr>
              <a:t>Application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2574720" y="1401840"/>
            <a:ext cx="1190160" cy="38052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n-IN" sz="1200">
                <a:solidFill>
                  <a:srgbClr val="ffffff"/>
                </a:solidFill>
                <a:latin typeface="Century Gothic"/>
              </a:rPr>
              <a:t>VFS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914400" y="2154600"/>
            <a:ext cx="1188360" cy="38016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n-IN" sz="1200">
                <a:solidFill>
                  <a:srgbClr val="ffffff"/>
                </a:solidFill>
                <a:latin typeface="Century Gothic"/>
              </a:rPr>
              <a:t>ext2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2574720" y="2154600"/>
            <a:ext cx="1190160" cy="38016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n-IN" sz="1200">
                <a:solidFill>
                  <a:srgbClr val="ffffff"/>
                </a:solidFill>
                <a:latin typeface="Century Gothic"/>
              </a:rPr>
              <a:t>proc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4236840" y="2154600"/>
            <a:ext cx="1190160" cy="38016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n-IN" sz="1200">
                <a:solidFill>
                  <a:srgbClr val="ffffff"/>
                </a:solidFill>
                <a:latin typeface="Century Gothic"/>
              </a:rPr>
              <a:t>vfat</a:t>
            </a:r>
            <a:endParaRPr/>
          </a:p>
        </p:txBody>
      </p:sp>
      <p:sp>
        <p:nvSpPr>
          <p:cNvPr id="204" name="CustomShape 8"/>
          <p:cNvSpPr/>
          <p:nvPr/>
        </p:nvSpPr>
        <p:spPr>
          <a:xfrm>
            <a:off x="1098360" y="3069000"/>
            <a:ext cx="4328640" cy="380160"/>
          </a:xfrm>
          <a:prstGeom prst="rect">
            <a:avLst/>
          </a:prstGeom>
          <a:noFill/>
          <a:ln w="25560">
            <a:solidFill>
              <a:srgbClr val="006ba2"/>
            </a:solidFill>
            <a:miter/>
          </a:ln>
        </p:spPr>
      </p:sp>
      <p:sp>
        <p:nvSpPr>
          <p:cNvPr id="205" name="CustomShape 9"/>
          <p:cNvSpPr/>
          <p:nvPr/>
        </p:nvSpPr>
        <p:spPr>
          <a:xfrm>
            <a:off x="1104840" y="3164040"/>
            <a:ext cx="1218600" cy="18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b="1" lang="en-IN" sz="800">
                <a:solidFill>
                  <a:srgbClr val="1f1a17"/>
                </a:solidFill>
                <a:latin typeface="Century Gothic"/>
              </a:rPr>
              <a:t>/dev/sda1</a:t>
            </a:r>
            <a:endParaRPr/>
          </a:p>
        </p:txBody>
      </p:sp>
      <p:sp>
        <p:nvSpPr>
          <p:cNvPr id="206" name="CustomShape 10"/>
          <p:cNvSpPr/>
          <p:nvPr/>
        </p:nvSpPr>
        <p:spPr>
          <a:xfrm>
            <a:off x="2674800" y="3164040"/>
            <a:ext cx="1218600" cy="18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b="1" lang="en-IN" sz="800">
                <a:solidFill>
                  <a:srgbClr val="1f1a17"/>
                </a:solidFill>
                <a:latin typeface="Century Gothic"/>
              </a:rPr>
              <a:t>memory</a:t>
            </a:r>
            <a:endParaRPr/>
          </a:p>
        </p:txBody>
      </p:sp>
      <p:sp>
        <p:nvSpPr>
          <p:cNvPr id="207" name="CustomShape 11"/>
          <p:cNvSpPr/>
          <p:nvPr/>
        </p:nvSpPr>
        <p:spPr>
          <a:xfrm>
            <a:off x="4165560" y="3164040"/>
            <a:ext cx="1218600" cy="18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b="1" lang="en-IN" sz="800">
                <a:solidFill>
                  <a:srgbClr val="1f1a17"/>
                </a:solidFill>
                <a:latin typeface="Century Gothic"/>
              </a:rPr>
              <a:t>/dev/sda3</a:t>
            </a:r>
            <a:endParaRPr/>
          </a:p>
        </p:txBody>
      </p:sp>
      <p:sp>
        <p:nvSpPr>
          <p:cNvPr id="208" name="CustomShape 12"/>
          <p:cNvSpPr/>
          <p:nvPr/>
        </p:nvSpPr>
        <p:spPr>
          <a:xfrm>
            <a:off x="3155400" y="1038240"/>
            <a:ext cx="360" cy="34704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09" name="CustomShape 13"/>
          <p:cNvSpPr/>
          <p:nvPr/>
        </p:nvSpPr>
        <p:spPr>
          <a:xfrm>
            <a:off x="3170160" y="1783080"/>
            <a:ext cx="360" cy="37116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0" name="CustomShape 14"/>
          <p:cNvSpPr/>
          <p:nvPr/>
        </p:nvSpPr>
        <p:spPr>
          <a:xfrm>
            <a:off x="1504440" y="1925640"/>
            <a:ext cx="3960" cy="22860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1" name="CustomShape 15"/>
          <p:cNvSpPr/>
          <p:nvPr/>
        </p:nvSpPr>
        <p:spPr>
          <a:xfrm>
            <a:off x="4832280" y="1925640"/>
            <a:ext cx="360" cy="22860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2" name="CustomShape 16"/>
          <p:cNvSpPr/>
          <p:nvPr/>
        </p:nvSpPr>
        <p:spPr>
          <a:xfrm>
            <a:off x="5397120" y="2804760"/>
            <a:ext cx="243720" cy="761040"/>
          </a:xfrm>
          <a:prstGeom prst="rightBrace">
            <a:avLst>
              <a:gd name="adj1" fmla="val 577"/>
              <a:gd name="adj2" fmla="val 10800"/>
            </a:avLst>
          </a:prstGeom>
          <a:noFill/>
          <a:ln w="9360">
            <a:solidFill>
              <a:srgbClr val="0091dd"/>
            </a:solidFill>
            <a:miter/>
          </a:ln>
        </p:spPr>
      </p:sp>
      <p:sp>
        <p:nvSpPr>
          <p:cNvPr id="213" name="CustomShape 17"/>
          <p:cNvSpPr/>
          <p:nvPr/>
        </p:nvSpPr>
        <p:spPr>
          <a:xfrm>
            <a:off x="5692680" y="2987640"/>
            <a:ext cx="1218600" cy="433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b="1" lang="en-IN" sz="800">
                <a:solidFill>
                  <a:srgbClr val="1f1a17"/>
                </a:solidFill>
                <a:latin typeface="Century Gothic"/>
              </a:rPr>
              <a:t>One Hard disk with three partition</a:t>
            </a:r>
            <a:endParaRPr/>
          </a:p>
        </p:txBody>
      </p:sp>
      <p:sp>
        <p:nvSpPr>
          <p:cNvPr id="214" name="CustomShape 18"/>
          <p:cNvSpPr/>
          <p:nvPr/>
        </p:nvSpPr>
        <p:spPr>
          <a:xfrm flipH="1">
            <a:off x="3167640" y="2528640"/>
            <a:ext cx="1440" cy="49824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5" name="CustomShape 19"/>
          <p:cNvSpPr/>
          <p:nvPr/>
        </p:nvSpPr>
        <p:spPr>
          <a:xfrm>
            <a:off x="4832280" y="2535480"/>
            <a:ext cx="360" cy="49176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6" name="CustomShape 20"/>
          <p:cNvSpPr/>
          <p:nvPr/>
        </p:nvSpPr>
        <p:spPr>
          <a:xfrm flipH="1">
            <a:off x="1503360" y="2535480"/>
            <a:ext cx="4320" cy="491760"/>
          </a:xfrm>
          <a:prstGeom prst="straightConnector1">
            <a:avLst/>
          </a:prstGeom>
          <a:noFill/>
          <a:ln w="9360">
            <a:solidFill>
              <a:srgbClr val="0091dd"/>
            </a:solidFill>
            <a:miter/>
            <a:tailEnd len="med" type="triangle" w="med"/>
          </a:ln>
        </p:spPr>
      </p:sp>
      <p:sp>
        <p:nvSpPr>
          <p:cNvPr id="217" name="CustomShape 21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000000"/>
                </a:solidFill>
                <a:latin typeface="Century gothic"/>
              </a:rPr>
              <a:t>VFS :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VFS Objects :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6840" y="648000"/>
            <a:ext cx="1990440" cy="155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200">
                <a:latin typeface="Century gothic"/>
              </a:rPr>
              <a:t>Super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200">
                <a:latin typeface="Century gothic"/>
              </a:rPr>
              <a:t>Inode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200">
                <a:latin typeface="Century gothic"/>
              </a:rPr>
              <a:t>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200">
                <a:latin typeface="Century gothic"/>
              </a:rPr>
              <a:t>Dentry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648000"/>
            <a:ext cx="3395880" cy="280728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4248000" y="3528000"/>
            <a:ext cx="1439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Objects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000000"/>
                </a:solidFill>
                <a:latin typeface="Century gothic"/>
              </a:rPr>
              <a:t>VFS Objects :</a:t>
            </a:r>
            <a:endParaRPr/>
          </a:p>
        </p:txBody>
      </p:sp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>
                <p:childTnLst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1" dur="500" fill="hold"/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2" dur="500" fill="hold"/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219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freeze">
                      <p:stCondLst>
                        <p:cond delay="indefinite"/>
                      </p:stCondLst>
                      <p:childTnLst>
                        <p:par>
                          <p:cTn id="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0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1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9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0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freeze">
                      <p:stCondLst>
                        <p:cond delay="indefinite"/>
                      </p:stCondLst>
                      <p:childTnLst>
                        <p:par>
                          <p:cTn id="125" fill="freeze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28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9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21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648000"/>
            <a:ext cx="5399280" cy="287928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Scenario 1: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1584000" y="3528000"/>
            <a:ext cx="4679280" cy="2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scenario1 (File contents are already loaded in page cache)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000000"/>
                </a:solidFill>
                <a:latin typeface="Century gothic"/>
              </a:rPr>
              <a:t>Scenario 1:</a:t>
            </a:r>
            <a:endParaRPr/>
          </a:p>
        </p:txBody>
      </p:sp>
    </p:spTree>
  </p:cSld>
  <p:transition>
    <p:fade/>
  </p:transition>
  <p:timing>
    <p:tnLst>
      <p:par>
        <p:cTn id="145" dur="indefinite" restart="never" nodeType="tmRoot">
          <p:childTnLst>
            <p:seq>
              <p:cTn id="146" nodeType="mainSeq">
                <p:childTnLst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576000"/>
            <a:ext cx="4823280" cy="295128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1503000" y="3546720"/>
            <a:ext cx="4616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scenario2 (File contents are not available in page cache)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138960" y="11376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ffffff"/>
                </a:solidFill>
                <a:latin typeface="Century Gothic"/>
              </a:rPr>
              <a:t>Scenario 2: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138960" y="11376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400">
                <a:solidFill>
                  <a:srgbClr val="000000"/>
                </a:solidFill>
                <a:latin typeface="Century gothic"/>
              </a:rPr>
              <a:t>Scenario 2:</a:t>
            </a:r>
            <a:endParaRPr/>
          </a:p>
        </p:txBody>
      </p:sp>
    </p:spTree>
  </p:cSld>
  <p:transition>
    <p:fade/>
  </p:transition>
  <p:timing>
    <p:tnLst>
      <p:par>
        <p:cTn id="155" dur="indefinite" restart="never" nodeType="tmRoot">
          <p:childTnLst>
            <p:seq>
              <p:cTn id="156" nodeType="mainSeq">
                <p:childTnLst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376000" y="1512000"/>
            <a:ext cx="251928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>
                <a:latin typeface="Arial"/>
              </a:rPr>
              <a:t>ext2 file system</a:t>
            </a:r>
            <a:endParaRPr/>
          </a:p>
        </p:txBody>
      </p:sp>
    </p:spTree>
  </p:cSld>
  <p:transition>
    <p:fade/>
  </p:transition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CustomShape 2"/>
          <p:cNvSpPr/>
          <p:nvPr/>
        </p:nvSpPr>
        <p:spPr>
          <a:xfrm>
            <a:off x="504000" y="864000"/>
            <a:ext cx="313632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Brief history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ext2fs data 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Conclusion (Brief of ext3fs)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153720" y="10980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ffffff"/>
                </a:solidFill>
                <a:latin typeface="Century Gothic"/>
              </a:rPr>
              <a:t>OBJECTIVE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153720" y="10980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000000"/>
                </a:solidFill>
                <a:latin typeface="Century Gothic"/>
              </a:rPr>
              <a:t>OBJECTIVE</a:t>
            </a:r>
            <a:endParaRPr/>
          </a:p>
        </p:txBody>
      </p:sp>
    </p:spTree>
  </p:cSld>
  <p:transition>
    <p:fade/>
  </p:transition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CustomShape 2"/>
          <p:cNvSpPr/>
          <p:nvPr/>
        </p:nvSpPr>
        <p:spPr>
          <a:xfrm>
            <a:off x="-36000" y="720000"/>
            <a:ext cx="7350480" cy="290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                                            </a:t>
            </a:r>
            <a:r>
              <a:rPr b="1" lang="en-IN">
                <a:latin typeface="Arial"/>
              </a:rPr>
              <a:t> </a:t>
            </a:r>
            <a:r>
              <a:rPr b="1" lang="en-IN">
                <a:latin typeface="Arial"/>
              </a:rPr>
              <a:t>MINIX</a:t>
            </a:r>
            <a:r>
              <a:rPr lang="en-IN">
                <a:latin typeface="Arial"/>
              </a:rPr>
              <a:t> (</a:t>
            </a:r>
            <a:r>
              <a:rPr lang="en-IN">
                <a:solidFill>
                  <a:srgbClr val="cc0000"/>
                </a:solidFill>
                <a:latin typeface="Arial"/>
              </a:rPr>
              <a:t>Offset: 16bits, Filename limit: 14)</a:t>
            </a:r>
            <a:endParaRPr/>
          </a:p>
          <a:p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b="1" lang="en-IN">
                <a:solidFill>
                  <a:srgbClr val="cc0000"/>
                </a:solidFill>
                <a:latin typeface="Arial"/>
              </a:rPr>
              <a:t>Extended File System</a:t>
            </a:r>
            <a:r>
              <a:rPr lang="en-IN">
                <a:solidFill>
                  <a:srgbClr val="cc0000"/>
                </a:solidFill>
                <a:latin typeface="Arial"/>
              </a:rPr>
              <a:t>(Filesize: 2GB, limit: 255)</a:t>
            </a:r>
            <a:endParaRPr/>
          </a:p>
          <a:p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b="1" lang="en-IN">
                <a:solidFill>
                  <a:srgbClr val="cc0000"/>
                </a:solidFill>
                <a:latin typeface="Arial"/>
              </a:rPr>
              <a:t>Second Extended File System</a:t>
            </a:r>
            <a:r>
              <a:rPr lang="en-IN">
                <a:solidFill>
                  <a:srgbClr val="cc0000"/>
                </a:solidFill>
                <a:latin typeface="Arial"/>
              </a:rPr>
              <a:t>(Filesize: Block dep)</a:t>
            </a:r>
            <a:endParaRPr/>
          </a:p>
          <a:p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              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  </a:t>
            </a:r>
            <a:r>
              <a:rPr b="1" lang="en-IN">
                <a:solidFill>
                  <a:srgbClr val="cc0000"/>
                </a:solidFill>
                <a:latin typeface="Arial"/>
              </a:rPr>
              <a:t>Third Extended File System</a:t>
            </a:r>
            <a:r>
              <a:rPr lang="en-IN">
                <a:solidFill>
                  <a:srgbClr val="cc0000"/>
                </a:solidFill>
                <a:latin typeface="Arial"/>
              </a:rPr>
              <a:t>(Journaling)</a:t>
            </a:r>
            <a:endParaRPr/>
          </a:p>
          <a:p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r>
              <a:rPr lang="en-IN">
                <a:solidFill>
                  <a:srgbClr val="cc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238" name="Line 3"/>
          <p:cNvSpPr/>
          <p:nvPr/>
        </p:nvSpPr>
        <p:spPr>
          <a:xfrm>
            <a:off x="3312000" y="10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9" name="Line 4"/>
          <p:cNvSpPr/>
          <p:nvPr/>
        </p:nvSpPr>
        <p:spPr>
          <a:xfrm>
            <a:off x="3312000" y="180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0" name="Line 5"/>
          <p:cNvSpPr/>
          <p:nvPr/>
        </p:nvSpPr>
        <p:spPr>
          <a:xfrm>
            <a:off x="3312000" y="259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1" name="CustomShape 6"/>
          <p:cNvSpPr/>
          <p:nvPr/>
        </p:nvSpPr>
        <p:spPr>
          <a:xfrm>
            <a:off x="144000" y="72000"/>
            <a:ext cx="7060320" cy="31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ffffff"/>
                </a:solidFill>
                <a:latin typeface="Century Gothic"/>
              </a:rPr>
              <a:t>History</a:t>
            </a:r>
            <a:endParaRPr/>
          </a:p>
        </p:txBody>
      </p:sp>
      <p:sp>
        <p:nvSpPr>
          <p:cNvPr id="242" name="CustomShape 7"/>
          <p:cNvSpPr/>
          <p:nvPr/>
        </p:nvSpPr>
        <p:spPr>
          <a:xfrm>
            <a:off x="144000" y="72000"/>
            <a:ext cx="7060680" cy="317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solidFill>
                  <a:srgbClr val="000000"/>
                </a:solidFill>
                <a:latin typeface="Century Gothic"/>
              </a:rPr>
              <a:t>History</a:t>
            </a:r>
            <a:endParaRPr/>
          </a:p>
        </p:txBody>
      </p:sp>
    </p:spTree>
  </p:cSld>
  <p:transition>
    <p:fade/>
  </p:transition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