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wshik Chilamkurthy" initials="KC" lastIdx="1" clrIdx="0">
    <p:extLst>
      <p:ext uri="{19B8F6BF-5375-455C-9EA6-DF929625EA0E}">
        <p15:presenceInfo xmlns="" xmlns:p15="http://schemas.microsoft.com/office/powerpoint/2012/main" userId="c4048ec7fcf968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-89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owshik\Desktop\Nassom\EXL_Problem_Statement_and_Solution_Set_Stage2-%20Healthcar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Kowshik\Desktop\Nassom\importanc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Kowshik\Desktop\Nassom\EXL_Problem_Statement_and_Solution_Set_Stage2-%20Healthcar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Kowshik\Desktop\Nassom\kfold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Importance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c:rich>
      </c:tx>
      <c:layout>
        <c:manualLayout>
          <c:xMode val="edge"/>
          <c:yMode val="edge"/>
          <c:x val="0.36836516114155338"/>
          <c:y val="0.17594443962389672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28889247565413406"/>
          <c:y val="0.17074387061332411"/>
          <c:w val="0.46057682507566405"/>
          <c:h val="0.82925612938667581"/>
        </c:manualLayout>
      </c:layout>
      <c:pieChart>
        <c:varyColors val="1"/>
        <c:ser>
          <c:idx val="0"/>
          <c:order val="0"/>
          <c:tx>
            <c:strRef>
              <c:f>[importances.xlsx]Sheet1!$H$1</c:f>
              <c:strCache>
                <c:ptCount val="1"/>
                <c:pt idx="0">
                  <c:v>Importance</c:v>
                </c:pt>
              </c:strCache>
            </c:strRef>
          </c:tx>
          <c:explosion val="27"/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spPr>
              <a:noFill/>
              <a:ln>
                <a:noFill/>
              </a:ln>
              <a:effectLst/>
            </c:spPr>
            <c:dLblPos val="outEnd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[importances.xlsx]Sheet1!$G$2:$G$17</c:f>
              <c:strCache>
                <c:ptCount val="16"/>
                <c:pt idx="0">
                  <c:v>Ques2</c:v>
                </c:pt>
                <c:pt idx="1">
                  <c:v>Disease2Times</c:v>
                </c:pt>
                <c:pt idx="2">
                  <c:v>LungFunct7</c:v>
                </c:pt>
                <c:pt idx="3">
                  <c:v>Factor6</c:v>
                </c:pt>
                <c:pt idx="4">
                  <c:v>LungFunct18</c:v>
                </c:pt>
                <c:pt idx="5">
                  <c:v>Smoke3</c:v>
                </c:pt>
                <c:pt idx="6">
                  <c:v>LungFunct13</c:v>
                </c:pt>
                <c:pt idx="7">
                  <c:v>LungFunct8</c:v>
                </c:pt>
                <c:pt idx="8">
                  <c:v>Factor4</c:v>
                </c:pt>
                <c:pt idx="9">
                  <c:v>Ques1</c:v>
                </c:pt>
                <c:pt idx="10">
                  <c:v>Factor3</c:v>
                </c:pt>
                <c:pt idx="11">
                  <c:v>Disease3Times</c:v>
                </c:pt>
                <c:pt idx="12">
                  <c:v>LungFunct9</c:v>
                </c:pt>
                <c:pt idx="13">
                  <c:v>LungFunct2</c:v>
                </c:pt>
                <c:pt idx="14">
                  <c:v>LungFunct14</c:v>
                </c:pt>
                <c:pt idx="15">
                  <c:v>0ther </c:v>
                </c:pt>
              </c:strCache>
            </c:strRef>
          </c:cat>
          <c:val>
            <c:numRef>
              <c:f>[importances.xlsx]Sheet1!$H$2:$H$17</c:f>
              <c:numCache>
                <c:formatCode>General</c:formatCode>
                <c:ptCount val="16"/>
                <c:pt idx="0">
                  <c:v>6.3596392169145926</c:v>
                </c:pt>
                <c:pt idx="1">
                  <c:v>6.1121116650636758</c:v>
                </c:pt>
                <c:pt idx="2">
                  <c:v>5.0520548575028617</c:v>
                </c:pt>
                <c:pt idx="3">
                  <c:v>4.6784970538631923</c:v>
                </c:pt>
                <c:pt idx="4">
                  <c:v>4.460651425181287</c:v>
                </c:pt>
                <c:pt idx="5">
                  <c:v>4.1971011359859673</c:v>
                </c:pt>
                <c:pt idx="6">
                  <c:v>3.9655662724756784</c:v>
                </c:pt>
                <c:pt idx="7">
                  <c:v>3.864837449007835</c:v>
                </c:pt>
                <c:pt idx="8">
                  <c:v>3.579700388515711</c:v>
                </c:pt>
                <c:pt idx="9">
                  <c:v>3.5678366695220265</c:v>
                </c:pt>
                <c:pt idx="10">
                  <c:v>3.5065986464470802</c:v>
                </c:pt>
                <c:pt idx="11">
                  <c:v>3.3274204303736195</c:v>
                </c:pt>
                <c:pt idx="12">
                  <c:v>3.2211249740263814</c:v>
                </c:pt>
                <c:pt idx="13">
                  <c:v>3.0989545134614525</c:v>
                </c:pt>
                <c:pt idx="14">
                  <c:v>2.9170903507482562</c:v>
                </c:pt>
                <c:pt idx="15">
                  <c:v>38.090000000000003</c:v>
                </c:pt>
              </c:numCache>
            </c:numRef>
          </c:val>
        </c:ser>
        <c:dLbls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Variables</a:t>
            </a:r>
            <a:endParaRPr lang="en-IN" baseline="0" dirty="0" smtClean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Sheet1!$D$2:$D$61</c:f>
              <c:strCache>
                <c:ptCount val="60"/>
                <c:pt idx="0">
                  <c:v>Ques2</c:v>
                </c:pt>
                <c:pt idx="1">
                  <c:v>Disease2Times</c:v>
                </c:pt>
                <c:pt idx="2">
                  <c:v>LungFunct7</c:v>
                </c:pt>
                <c:pt idx="3">
                  <c:v>Factor6</c:v>
                </c:pt>
                <c:pt idx="4">
                  <c:v>LungFunct18</c:v>
                </c:pt>
                <c:pt idx="5">
                  <c:v>Smoke3</c:v>
                </c:pt>
                <c:pt idx="6">
                  <c:v>LungFunct13</c:v>
                </c:pt>
                <c:pt idx="7">
                  <c:v>LungFunct8</c:v>
                </c:pt>
                <c:pt idx="8">
                  <c:v>Factor4</c:v>
                </c:pt>
                <c:pt idx="9">
                  <c:v>Ques1</c:v>
                </c:pt>
                <c:pt idx="10">
                  <c:v>Factor3</c:v>
                </c:pt>
                <c:pt idx="11">
                  <c:v>Disease3Times</c:v>
                </c:pt>
                <c:pt idx="12">
                  <c:v>LungFunct9</c:v>
                </c:pt>
                <c:pt idx="13">
                  <c:v>LungFunct2</c:v>
                </c:pt>
                <c:pt idx="14">
                  <c:v>LungFunct14</c:v>
                </c:pt>
                <c:pt idx="15">
                  <c:v>Smoke2</c:v>
                </c:pt>
                <c:pt idx="16">
                  <c:v>LungFunct17</c:v>
                </c:pt>
                <c:pt idx="17">
                  <c:v>DiseaseHis3Times</c:v>
                </c:pt>
                <c:pt idx="18">
                  <c:v>LungFunct3</c:v>
                </c:pt>
                <c:pt idx="19">
                  <c:v>Ques4</c:v>
                </c:pt>
                <c:pt idx="20">
                  <c:v>LungFunct1</c:v>
                </c:pt>
                <c:pt idx="21">
                  <c:v>Smoke4</c:v>
                </c:pt>
                <c:pt idx="22">
                  <c:v>LungFunct15</c:v>
                </c:pt>
                <c:pt idx="23">
                  <c:v>LungFunct11</c:v>
                </c:pt>
                <c:pt idx="24">
                  <c:v>Factor2</c:v>
                </c:pt>
                <c:pt idx="25">
                  <c:v>LungFunct4</c:v>
                </c:pt>
                <c:pt idx="26">
                  <c:v>DiseaseHis2Times</c:v>
                </c:pt>
                <c:pt idx="27">
                  <c:v>LungFunct6</c:v>
                </c:pt>
                <c:pt idx="28">
                  <c:v>Ques3</c:v>
                </c:pt>
                <c:pt idx="29">
                  <c:v>LungFunct5</c:v>
                </c:pt>
                <c:pt idx="30">
                  <c:v>DiseaseHis3</c:v>
                </c:pt>
                <c:pt idx="31">
                  <c:v>LungFunct10</c:v>
                </c:pt>
                <c:pt idx="32">
                  <c:v>LungFunct20</c:v>
                </c:pt>
                <c:pt idx="33">
                  <c:v>LungFunct16</c:v>
                </c:pt>
                <c:pt idx="34">
                  <c:v>Disease2</c:v>
                </c:pt>
                <c:pt idx="35">
                  <c:v>DiseaseStage2</c:v>
                </c:pt>
                <c:pt idx="36">
                  <c:v>DiseaseHis6</c:v>
                </c:pt>
                <c:pt idx="37">
                  <c:v>LungFunct12</c:v>
                </c:pt>
                <c:pt idx="38">
                  <c:v>Ques5</c:v>
                </c:pt>
                <c:pt idx="39">
                  <c:v>Smoke1</c:v>
                </c:pt>
                <c:pt idx="40">
                  <c:v>DiseaseHis4</c:v>
                </c:pt>
                <c:pt idx="41">
                  <c:v>DiseaseHis1Times</c:v>
                </c:pt>
                <c:pt idx="42">
                  <c:v>Disease6</c:v>
                </c:pt>
                <c:pt idx="43">
                  <c:v>Factor5</c:v>
                </c:pt>
                <c:pt idx="44">
                  <c:v>Disease5Treat</c:v>
                </c:pt>
                <c:pt idx="45">
                  <c:v>Disease4Treat</c:v>
                </c:pt>
                <c:pt idx="46">
                  <c:v>Disease5</c:v>
                </c:pt>
                <c:pt idx="47">
                  <c:v>Disease1Treat</c:v>
                </c:pt>
                <c:pt idx="48">
                  <c:v>DiseaseHis1</c:v>
                </c:pt>
                <c:pt idx="49">
                  <c:v>Disease1</c:v>
                </c:pt>
                <c:pt idx="50">
                  <c:v>DiseaseHis5</c:v>
                </c:pt>
                <c:pt idx="51">
                  <c:v>Factor1</c:v>
                </c:pt>
                <c:pt idx="52">
                  <c:v>LungFunct19</c:v>
                </c:pt>
                <c:pt idx="53">
                  <c:v>DiseaseHis7</c:v>
                </c:pt>
                <c:pt idx="54">
                  <c:v>DiseaseStage1</c:v>
                </c:pt>
                <c:pt idx="55">
                  <c:v>Disease7</c:v>
                </c:pt>
                <c:pt idx="56">
                  <c:v>Disease3</c:v>
                </c:pt>
                <c:pt idx="57">
                  <c:v>Disease4</c:v>
                </c:pt>
                <c:pt idx="58">
                  <c:v>DiseaseHis2</c:v>
                </c:pt>
                <c:pt idx="59">
                  <c:v>Disease6Treat</c:v>
                </c:pt>
              </c:strCache>
            </c:str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6.3596392169145926</c:v>
                </c:pt>
                <c:pt idx="1">
                  <c:v>6.1121116650636758</c:v>
                </c:pt>
                <c:pt idx="2">
                  <c:v>5.0520548575028617</c:v>
                </c:pt>
                <c:pt idx="3">
                  <c:v>4.6784970538631923</c:v>
                </c:pt>
                <c:pt idx="4">
                  <c:v>4.460651425181287</c:v>
                </c:pt>
                <c:pt idx="5">
                  <c:v>4.1971011359859673</c:v>
                </c:pt>
                <c:pt idx="6">
                  <c:v>3.9655662724756784</c:v>
                </c:pt>
                <c:pt idx="7">
                  <c:v>3.864837449007835</c:v>
                </c:pt>
                <c:pt idx="8">
                  <c:v>3.579700388515711</c:v>
                </c:pt>
                <c:pt idx="9">
                  <c:v>3.5678366695220265</c:v>
                </c:pt>
                <c:pt idx="10">
                  <c:v>3.5065986464470802</c:v>
                </c:pt>
                <c:pt idx="11">
                  <c:v>3.3274204303736195</c:v>
                </c:pt>
                <c:pt idx="12">
                  <c:v>3.2211249740263814</c:v>
                </c:pt>
                <c:pt idx="13">
                  <c:v>3.0989545134614525</c:v>
                </c:pt>
                <c:pt idx="14">
                  <c:v>2.9170903507482562</c:v>
                </c:pt>
                <c:pt idx="15">
                  <c:v>2.8427001714053519</c:v>
                </c:pt>
                <c:pt idx="16">
                  <c:v>2.5653148876793579</c:v>
                </c:pt>
                <c:pt idx="17">
                  <c:v>2.2967034109374311</c:v>
                </c:pt>
                <c:pt idx="18">
                  <c:v>2.2296120250745388</c:v>
                </c:pt>
                <c:pt idx="19">
                  <c:v>1.9625173320910263</c:v>
                </c:pt>
                <c:pt idx="20">
                  <c:v>1.8304076034260452</c:v>
                </c:pt>
                <c:pt idx="21">
                  <c:v>1.798865872728</c:v>
                </c:pt>
                <c:pt idx="22">
                  <c:v>1.774929800963635</c:v>
                </c:pt>
                <c:pt idx="23">
                  <c:v>1.625837734219447</c:v>
                </c:pt>
                <c:pt idx="24">
                  <c:v>1.57389256280829</c:v>
                </c:pt>
                <c:pt idx="25">
                  <c:v>1.5458381332314171</c:v>
                </c:pt>
                <c:pt idx="26">
                  <c:v>1.3706396876187958</c:v>
                </c:pt>
                <c:pt idx="27">
                  <c:v>1.191591799458031</c:v>
                </c:pt>
                <c:pt idx="28">
                  <c:v>1.1716914920744346</c:v>
                </c:pt>
                <c:pt idx="29">
                  <c:v>1.1545129770213023</c:v>
                </c:pt>
                <c:pt idx="30">
                  <c:v>1.1295138418609421</c:v>
                </c:pt>
                <c:pt idx="31">
                  <c:v>1.063207967062642</c:v>
                </c:pt>
                <c:pt idx="32">
                  <c:v>0.95285065572045269</c:v>
                </c:pt>
                <c:pt idx="33">
                  <c:v>0.89016878494346741</c:v>
                </c:pt>
                <c:pt idx="34">
                  <c:v>0.78814732487041461</c:v>
                </c:pt>
                <c:pt idx="35">
                  <c:v>0.75348346303807201</c:v>
                </c:pt>
                <c:pt idx="36">
                  <c:v>0.74758457553309821</c:v>
                </c:pt>
                <c:pt idx="37">
                  <c:v>0.63563873480112709</c:v>
                </c:pt>
                <c:pt idx="38">
                  <c:v>0.61873178104228022</c:v>
                </c:pt>
                <c:pt idx="39">
                  <c:v>0.58546738380596353</c:v>
                </c:pt>
                <c:pt idx="40">
                  <c:v>0.53737156424403021</c:v>
                </c:pt>
                <c:pt idx="41">
                  <c:v>0.45880148023530631</c:v>
                </c:pt>
                <c:pt idx="42">
                  <c:v>0.35016779376532065</c:v>
                </c:pt>
                <c:pt idx="43">
                  <c:v>0.27086367513771653</c:v>
                </c:pt>
                <c:pt idx="44">
                  <c:v>0.26173924671155441</c:v>
                </c:pt>
                <c:pt idx="45">
                  <c:v>0.22943092000692492</c:v>
                </c:pt>
                <c:pt idx="46">
                  <c:v>0.16324898232981863</c:v>
                </c:pt>
                <c:pt idx="47">
                  <c:v>0.15917745001420863</c:v>
                </c:pt>
                <c:pt idx="48">
                  <c:v>0.14724844014485075</c:v>
                </c:pt>
                <c:pt idx="49">
                  <c:v>0.13248646325617891</c:v>
                </c:pt>
                <c:pt idx="50">
                  <c:v>8.6679781757190849E-2</c:v>
                </c:pt>
                <c:pt idx="51">
                  <c:v>8.4569681652122697E-2</c:v>
                </c:pt>
                <c:pt idx="52">
                  <c:v>8.2268245405981683E-2</c:v>
                </c:pt>
                <c:pt idx="53">
                  <c:v>1.482649398895439E-2</c:v>
                </c:pt>
                <c:pt idx="54">
                  <c:v>8.2148954292086216E-3</c:v>
                </c:pt>
                <c:pt idx="55">
                  <c:v>3.8698334154551031E-3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</c:ser>
        <c:dLbls/>
        <c:gapWidth val="182"/>
        <c:axId val="118126080"/>
        <c:axId val="118127616"/>
      </c:barChart>
      <c:catAx>
        <c:axId val="11812608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27616"/>
        <c:crosses val="autoZero"/>
        <c:auto val="1"/>
        <c:lblAlgn val="ctr"/>
        <c:lblOffset val="100"/>
      </c:catAx>
      <c:valAx>
        <c:axId val="11812761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2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84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>
              <a:bevelT w="25400" h="25400" prst="slope"/>
            </a:sp3d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6.3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6.1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5.04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4.6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4.4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4.19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 Analysis'!$A$37:$A$42</c:f>
              <c:strCache>
                <c:ptCount val="6"/>
                <c:pt idx="0">
                  <c:v>Ques2</c:v>
                </c:pt>
                <c:pt idx="1">
                  <c:v>Disease2Times</c:v>
                </c:pt>
                <c:pt idx="2">
                  <c:v>LungFunct7</c:v>
                </c:pt>
                <c:pt idx="3">
                  <c:v>Factor6</c:v>
                </c:pt>
                <c:pt idx="4">
                  <c:v>LungFunct18</c:v>
                </c:pt>
                <c:pt idx="5">
                  <c:v>Smoke3</c:v>
                </c:pt>
              </c:strCache>
            </c:strRef>
          </c:cat>
          <c:val>
            <c:numRef>
              <c:f>'Driver Analysis'!$B$37:$B$42</c:f>
              <c:numCache>
                <c:formatCode>General</c:formatCode>
                <c:ptCount val="6"/>
                <c:pt idx="0">
                  <c:v>6.3596392169145926</c:v>
                </c:pt>
                <c:pt idx="1">
                  <c:v>6.1121116650636758</c:v>
                </c:pt>
                <c:pt idx="2">
                  <c:v>5.0520548575028617</c:v>
                </c:pt>
                <c:pt idx="3">
                  <c:v>4.6784970538631923</c:v>
                </c:pt>
                <c:pt idx="4">
                  <c:v>4.460651425181287</c:v>
                </c:pt>
                <c:pt idx="5">
                  <c:v>4.1971011359859673</c:v>
                </c:pt>
              </c:numCache>
            </c:numRef>
          </c:val>
        </c:ser>
        <c:dLbls>
          <c:showVal val="1"/>
        </c:dLbls>
        <c:shape val="box"/>
        <c:axId val="203686272"/>
        <c:axId val="203687808"/>
        <c:axId val="118157760"/>
      </c:bar3DChart>
      <c:catAx>
        <c:axId val="2036862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7808"/>
        <c:crosses val="autoZero"/>
        <c:auto val="1"/>
        <c:lblAlgn val="ctr"/>
        <c:lblOffset val="100"/>
      </c:catAx>
      <c:valAx>
        <c:axId val="2036878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6272"/>
        <c:crosses val="autoZero"/>
        <c:crossBetween val="between"/>
      </c:valAx>
      <c:serAx>
        <c:axId val="118157760"/>
        <c:scaling>
          <c:orientation val="minMax"/>
        </c:scaling>
        <c:delete val="1"/>
        <c:axPos val="b"/>
        <c:majorTickMark val="none"/>
        <c:tickLblPos val="nextTo"/>
        <c:crossAx val="203687808"/>
        <c:crosses val="autoZero"/>
      </c:ser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</c:f>
              <c:numCache>
                <c:formatCode>General</c:formatCode>
                <c:ptCount val="1"/>
                <c:pt idx="0">
                  <c:v>0.92473118279569888</c:v>
                </c:pt>
              </c:numCache>
            </c:numRef>
          </c:val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Sheet1!$B$3</c:f>
              <c:numCache>
                <c:formatCode>General</c:formatCode>
                <c:ptCount val="1"/>
                <c:pt idx="0">
                  <c:v>0.88172043010752699</c:v>
                </c:pt>
              </c:numCache>
            </c:numRef>
          </c:val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  <a:effectLst/>
          </c:spPr>
          <c:val>
            <c:numRef>
              <c:f>Sheet1!$B$4</c:f>
              <c:numCache>
                <c:formatCode>General</c:formatCode>
                <c:ptCount val="1"/>
                <c:pt idx="0">
                  <c:v>0.88172043010752699</c:v>
                </c:pt>
              </c:numCache>
            </c:numRef>
          </c:val>
        </c:ser>
        <c:ser>
          <c:idx val="3"/>
          <c:order val="3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Sheet1!$B$5</c:f>
              <c:numCache>
                <c:formatCode>General</c:formatCode>
                <c:ptCount val="1"/>
                <c:pt idx="0">
                  <c:v>0.86021505376344098</c:v>
                </c:pt>
              </c:numCache>
            </c:numRef>
          </c:val>
        </c:ser>
        <c:ser>
          <c:idx val="4"/>
          <c:order val="4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Sheet1!$B$6</c:f>
              <c:numCache>
                <c:formatCode>General</c:formatCode>
                <c:ptCount val="1"/>
                <c:pt idx="0">
                  <c:v>0.83870967741935509</c:v>
                </c:pt>
              </c:numCache>
            </c:numRef>
          </c:val>
        </c:ser>
        <c:ser>
          <c:idx val="5"/>
          <c:order val="5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val>
            <c:numRef>
              <c:f>Sheet1!$B$7</c:f>
              <c:numCache>
                <c:formatCode>General</c:formatCode>
                <c:ptCount val="1"/>
                <c:pt idx="0">
                  <c:v>0.81720430107526876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val>
            <c:numRef>
              <c:f>Sheet1!$B$8</c:f>
              <c:numCache>
                <c:formatCode>General</c:formatCode>
                <c:ptCount val="1"/>
                <c:pt idx="0">
                  <c:v>0.78494623655913986</c:v>
                </c:pt>
              </c:numCache>
            </c:numRef>
          </c:val>
        </c:ser>
        <c:ser>
          <c:idx val="7"/>
          <c:order val="7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val>
            <c:numRef>
              <c:f>Sheet1!$B$9</c:f>
              <c:numCache>
                <c:formatCode>General</c:formatCode>
                <c:ptCount val="1"/>
                <c:pt idx="0">
                  <c:v>0.86021505376344098</c:v>
                </c:pt>
              </c:numCache>
            </c:numRef>
          </c:val>
        </c:ser>
        <c:ser>
          <c:idx val="8"/>
          <c:order val="8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val>
            <c:numRef>
              <c:f>Sheet1!$B$10</c:f>
              <c:numCache>
                <c:formatCode>General</c:formatCode>
                <c:ptCount val="1"/>
                <c:pt idx="0">
                  <c:v>0.87096774193548387</c:v>
                </c:pt>
              </c:numCache>
            </c:numRef>
          </c:val>
        </c:ser>
        <c:ser>
          <c:idx val="9"/>
          <c:order val="9"/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val>
            <c:numRef>
              <c:f>Sheet1!$B$11</c:f>
              <c:numCache>
                <c:formatCode>General</c:formatCode>
                <c:ptCount val="1"/>
                <c:pt idx="0">
                  <c:v>0.89130434782608681</c:v>
                </c:pt>
              </c:numCache>
            </c:numRef>
          </c:val>
        </c:ser>
        <c:ser>
          <c:idx val="10"/>
          <c:order val="10"/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val>
            <c:numRef>
              <c:f>Sheet1!$B$12</c:f>
              <c:numCache>
                <c:formatCode>General</c:formatCode>
                <c:ptCount val="1"/>
                <c:pt idx="0">
                  <c:v>0.85869565217391342</c:v>
                </c:pt>
              </c:numCache>
            </c:numRef>
          </c:val>
        </c:ser>
        <c:ser>
          <c:idx val="11"/>
          <c:order val="11"/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val>
            <c:numRef>
              <c:f>Sheet1!$B$13</c:f>
              <c:numCache>
                <c:formatCode>General</c:formatCode>
                <c:ptCount val="1"/>
                <c:pt idx="0">
                  <c:v>0.91304347826086962</c:v>
                </c:pt>
              </c:numCache>
            </c:numRef>
          </c:val>
        </c:ser>
        <c:ser>
          <c:idx val="12"/>
          <c:order val="12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val>
            <c:numRef>
              <c:f>Sheet1!$B$14</c:f>
              <c:numCache>
                <c:formatCode>General</c:formatCode>
                <c:ptCount val="1"/>
                <c:pt idx="0">
                  <c:v>0.89130434782608681</c:v>
                </c:pt>
              </c:numCache>
            </c:numRef>
          </c:val>
        </c:ser>
        <c:ser>
          <c:idx val="13"/>
          <c:order val="13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val>
            <c:numRef>
              <c:f>Sheet1!$B$15</c:f>
              <c:numCache>
                <c:formatCode>General</c:formatCode>
                <c:ptCount val="1"/>
                <c:pt idx="0">
                  <c:v>0.90217391304347849</c:v>
                </c:pt>
              </c:numCache>
            </c:numRef>
          </c:val>
        </c:ser>
        <c:ser>
          <c:idx val="14"/>
          <c:order val="14"/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val>
            <c:numRef>
              <c:f>Sheet1!$B$16</c:f>
              <c:numCache>
                <c:formatCode>General</c:formatCode>
                <c:ptCount val="1"/>
                <c:pt idx="0">
                  <c:v>0.88043478260869568</c:v>
                </c:pt>
              </c:numCache>
            </c:numRef>
          </c:val>
        </c:ser>
        <c:dLbls/>
        <c:gapWidth val="219"/>
        <c:overlap val="-27"/>
        <c:axId val="203988992"/>
        <c:axId val="203990528"/>
      </c:barChart>
      <c:catAx>
        <c:axId val="2039889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90528"/>
        <c:crosses val="autoZero"/>
        <c:auto val="1"/>
        <c:lblAlgn val="ctr"/>
        <c:lblOffset val="100"/>
      </c:catAx>
      <c:valAx>
        <c:axId val="2039905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8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039998563718007"/>
          <c:y val="0.80379817871697934"/>
          <c:w val="0.6992000287256398"/>
          <c:h val="0.1172558433319484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38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1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0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611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3745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833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601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236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493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529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59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7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748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07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26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82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63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668ADC0-2D2B-4D68-9A5E-44C1F82E4529}" type="datetimeFigureOut">
              <a:rPr lang="en-IN" smtClean="0"/>
              <a:pPr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3E03D0-3643-4EBC-B616-6B80B8677D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254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325" y="2146851"/>
            <a:ext cx="6441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IN" sz="4400" dirty="0" smtClean="0">
                <a:solidFill>
                  <a:srgbClr val="FFFF00"/>
                </a:solidFill>
                <a:latin typeface="Century Schoolbook" panose="020406040505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owshik Chilamkurthy</a:t>
            </a:r>
          </a:p>
          <a:p>
            <a:r>
              <a:rPr lang="en-IN" dirty="0" smtClean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IIT MADRAS </a:t>
            </a:r>
            <a:endParaRPr lang="en-IN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iit madra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16672" y="4889779"/>
            <a:ext cx="117157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476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530" y="397565"/>
            <a:ext cx="270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5530" y="1320895"/>
            <a:ext cx="8753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axis plot is shown for only top 10 most important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axis plot helps us to visualize high dimension data </a:t>
            </a:r>
            <a:endParaRPr lang="en-I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5242" y="2363372"/>
            <a:ext cx="9749424" cy="4164038"/>
          </a:xfrm>
          <a:prstGeom prst="rect">
            <a:avLst/>
          </a:prstGeom>
          <a:solidFill>
            <a:schemeClr val="accent1"/>
          </a:solidFill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7944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522" y="410817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22" y="1057148"/>
            <a:ext cx="11582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we have is considerably less in terms of training a generic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good a take a generic model and tune it for learning on less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neural nets are an option if we have a huge training data with good number of categorical 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Reduction is a very good option as the training data itself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Though it is tough to get a good score on testing data, training a robust model is always suggested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2522" y="3457805"/>
            <a:ext cx="406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</a:t>
            </a:r>
            <a:r>
              <a:rPr lang="en-I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522" y="4104136"/>
            <a:ext cx="8448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data points for training could be an asset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can be even robust if it can perform collaborative filtering</a:t>
            </a:r>
            <a:endParaRPr lang="en-I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45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17" y="397565"/>
            <a:ext cx="604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Overview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17" y="1043896"/>
            <a:ext cx="120859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a machine learning classification model to predict Event/Non-Event of lung cancer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is trained on 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1,389</a:t>
            </a: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patients in train sample using “Lung Cancer” as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Developed model should be able to predict the Event/Non-Event of lung cancer for 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596</a:t>
            </a: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should be able to find out the important variables in the training set which have considerable contribution towards the predictions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right metrics to access the classification model’s goodness of fit</a:t>
            </a:r>
            <a:endParaRPr lang="en-IN" sz="22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00926"/>
            <a:ext cx="2526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16" y="4475605"/>
            <a:ext cx="119269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Less training data to train a generic classification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Dealing with categorical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Tuning a standard generic models for a good fit on less training data </a:t>
            </a:r>
          </a:p>
        </p:txBody>
      </p:sp>
    </p:spTree>
    <p:extLst>
      <p:ext uri="{BB962C8B-B14F-4D97-AF65-F5344CB8AC3E}">
        <p14:creationId xmlns:p14="http://schemas.microsoft.com/office/powerpoint/2010/main" xmlns="" val="21595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296" y="3228540"/>
            <a:ext cx="655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296" y="3874871"/>
            <a:ext cx="116354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 the categorical features, Which basically turns out every categorical variable in a categorical feature as a different feature , this increases the dimensions of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One-Hot-Encoding is used for encoding, which 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Transforms lists of feature-value mappings to vectors</a:t>
            </a:r>
            <a:endParaRPr lang="en-IN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feature values are strings, this transformer will do a binary one-hot</a:t>
            </a:r>
            <a:r>
              <a:rPr lang="en-IN" sz="2400" dirty="0"/>
              <a:t> 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I.e. for example 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‘0.333’,’0.6666’,’0.999’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encoded as 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[0,0,1],[0,1,0],[1,0,0].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8296" y="5936974"/>
            <a:ext cx="117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296" y="159026"/>
            <a:ext cx="410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Followed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6894" y="1921109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Storing 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438397" y="1921109"/>
            <a:ext cx="20275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93973" y="1921109"/>
            <a:ext cx="168965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Engineering</a:t>
            </a:r>
          </a:p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838121" y="1921109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Parametric Tuning 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8743122" y="1921109"/>
            <a:ext cx="15505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 and predicting </a:t>
            </a:r>
            <a:endParaRPr lang="en-IN" dirty="0"/>
          </a:p>
        </p:txBody>
      </p:sp>
      <p:sp>
        <p:nvSpPr>
          <p:cNvPr id="15" name="Diamond 14"/>
          <p:cNvSpPr/>
          <p:nvPr/>
        </p:nvSpPr>
        <p:spPr>
          <a:xfrm>
            <a:off x="6309689" y="550862"/>
            <a:ext cx="2607367" cy="10071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Cross validation</a:t>
            </a:r>
          </a:p>
          <a:p>
            <a:pPr algn="ctr"/>
            <a:endParaRPr lang="en-IN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057398" y="2378309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12974" y="2402848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83624" y="2402848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88625" y="2363092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0"/>
            <a:endCxn id="15" idx="2"/>
          </p:cNvCxnSpPr>
          <p:nvPr/>
        </p:nvCxnSpPr>
        <p:spPr>
          <a:xfrm flipV="1">
            <a:off x="7613373" y="1558027"/>
            <a:ext cx="0" cy="36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5" idx="0"/>
          </p:cNvCxnSpPr>
          <p:nvPr/>
        </p:nvCxnSpPr>
        <p:spPr>
          <a:xfrm flipH="1" flipV="1">
            <a:off x="7613373" y="550862"/>
            <a:ext cx="1303683" cy="503583"/>
          </a:xfrm>
          <a:prstGeom prst="bentConnector4">
            <a:avLst>
              <a:gd name="adj1" fmla="val -17535"/>
              <a:gd name="adj2" fmla="val 1453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31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523" y="924626"/>
            <a:ext cx="65496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Sparsified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  <a:r>
              <a:rPr lang="en-IN" sz="2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(1386x89)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subjected 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Tree-based estimators 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(GBM),which is used 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importance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Meta-transformer for selecting f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eatures 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whose importance is greater or equal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 certain threshold value are 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kept while the others are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discarded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Feature Reduction the dimension of data is </a:t>
            </a:r>
            <a:r>
              <a:rPr lang="en-IN" sz="2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(1386x30)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‘Top 15 features are displayed in the Pie chart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22" y="278295"/>
            <a:ext cx="784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26412732"/>
              </p:ext>
            </p:extLst>
          </p:nvPr>
        </p:nvGraphicFramePr>
        <p:xfrm>
          <a:off x="4754879" y="-214075"/>
          <a:ext cx="8074857" cy="6361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323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167165"/>
            <a:ext cx="3993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Parametric Tuning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296" y="1030644"/>
            <a:ext cx="6453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Basic 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Gradient Boosting trees are subjected to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parametric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first tuning of boosting stages(</a:t>
            </a:r>
            <a:r>
              <a:rPr lang="en-IN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is done by running a iteration to minimise cross validation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Maximum depth, learning rate, loss function parameters are tuned by using a grid search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Parameters are </a:t>
            </a:r>
            <a:r>
              <a:rPr lang="en-IN" sz="2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IN" sz="2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241, loss = exponential, learning rate = 0.1, depth = 1</a:t>
            </a:r>
            <a:endParaRPr lang="en-IN" sz="2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0387" y="384313"/>
            <a:ext cx="4812515" cy="3591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18" y="4508519"/>
            <a:ext cx="80581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0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791" y="344556"/>
            <a:ext cx="499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and predicting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791" y="1192695"/>
            <a:ext cx="109860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Gradient boosting trees classifier is tuned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classification model is trained by using the reduced training data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(1386x30)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goodness of the fit of the classification model is accessed by K-Fold cross validation with 15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Event/Non-Event of lung cancer is predicted by running the model on the processed testing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1791" y="3593352"/>
            <a:ext cx="4213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K-Fold cross validation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91" y="4178127"/>
            <a:ext cx="119402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into k consecutive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folds </a:t>
            </a: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shuffling by 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fold is then used a validation set once while the k - 1 remaining fold form the training set</a:t>
            </a: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Cross Validation score : </a:t>
            </a:r>
            <a:r>
              <a:rPr lang="en-IN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5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15942810"/>
              </p:ext>
            </p:extLst>
          </p:nvPr>
        </p:nvGraphicFramePr>
        <p:xfrm>
          <a:off x="6096000" y="858128"/>
          <a:ext cx="5804452" cy="5516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98395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first subjected to encoding and then feature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 process will not let any important categorical variable of a categorical feature to slip out in feature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applying Basic Gradient Boosting trees on the un-</a:t>
            </a:r>
            <a:r>
              <a:rPr lang="en-IN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sparsified</a:t>
            </a:r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training set, the importance of each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is as follows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57" y="337624"/>
            <a:ext cx="319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study 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29609124"/>
              </p:ext>
            </p:extLst>
          </p:nvPr>
        </p:nvGraphicFramePr>
        <p:xfrm>
          <a:off x="702312" y="3682604"/>
          <a:ext cx="5093577" cy="305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5982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66" y="424070"/>
            <a:ext cx="3681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Specifications</a:t>
            </a:r>
            <a:endParaRPr lang="en-IN" sz="3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66" y="1008845"/>
            <a:ext cx="6868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: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environment : Jupiter </a:t>
            </a:r>
            <a:r>
              <a:rPr lang="en-IN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IN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Packages : </a:t>
            </a:r>
            <a:r>
              <a:rPr lang="en-IN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scipy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pandas, </a:t>
            </a:r>
            <a:r>
              <a:rPr lang="en-IN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endParaRPr lang="en-IN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 package : </a:t>
            </a:r>
            <a:r>
              <a:rPr lang="en-IN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</a:t>
            </a:r>
            <a:endParaRPr lang="en-IN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766" y="3009392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IN" sz="36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66" y="3655723"/>
            <a:ext cx="65080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File with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K-Fold Scores for 15-folds and an average 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Sheet with all K-Fold values   </a:t>
            </a:r>
            <a:endParaRPr lang="en-I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5782" y="1331478"/>
            <a:ext cx="5247987" cy="40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57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531" y="318052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FFFF00"/>
                </a:solidFill>
              </a:rPr>
              <a:t>Model Diagnostic</a:t>
            </a:r>
            <a:endParaRPr lang="en-IN" sz="3200" dirty="0">
              <a:solidFill>
                <a:srgbClr val="FFFF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1063980"/>
              </p:ext>
            </p:extLst>
          </p:nvPr>
        </p:nvGraphicFramePr>
        <p:xfrm>
          <a:off x="1762532" y="1505220"/>
          <a:ext cx="8494650" cy="80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236"/>
                <a:gridCol w="2032084"/>
                <a:gridCol w="1752950"/>
                <a:gridCol w="1289598"/>
                <a:gridCol w="1722782"/>
              </a:tblGrid>
              <a:tr h="438866">
                <a:tc>
                  <a:txBody>
                    <a:bodyPr/>
                    <a:lstStyle/>
                    <a:p>
                      <a:r>
                        <a:rPr lang="en-IN" dirty="0" smtClean="0"/>
                        <a:t>Label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F_1 score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endParaRPr lang="en-IN" dirty="0"/>
                    </a:p>
                  </a:txBody>
                  <a:tcPr/>
                </a:tc>
              </a:tr>
              <a:tr h="291213"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5128" y="902827"/>
            <a:ext cx="8375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report for Train Split = 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75% 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Test split= 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25%</a:t>
            </a:r>
            <a:endParaRPr lang="en-IN" sz="2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128" y="2478158"/>
            <a:ext cx="4194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K-fold Cross validation : 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folds</a:t>
            </a:r>
          </a:p>
          <a:p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949" y="5910469"/>
            <a:ext cx="337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score : </a:t>
            </a:r>
            <a:r>
              <a:rPr lang="en-IN" sz="2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0.874</a:t>
            </a:r>
            <a:endParaRPr lang="en-IN" sz="2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52093052"/>
              </p:ext>
            </p:extLst>
          </p:nvPr>
        </p:nvGraphicFramePr>
        <p:xfrm>
          <a:off x="1718705" y="3169562"/>
          <a:ext cx="8466304" cy="2740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150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1015</TotalTime>
  <Words>648</Words>
  <Application>Microsoft Office PowerPoint</Application>
  <PresentationFormat>Custom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Kowshik Chilamkurthy</dc:creator>
  <cp:lastModifiedBy>Kowshik</cp:lastModifiedBy>
  <cp:revision>57</cp:revision>
  <dcterms:created xsi:type="dcterms:W3CDTF">2016-09-04T16:43:33Z</dcterms:created>
  <dcterms:modified xsi:type="dcterms:W3CDTF">2018-03-27T15:04:39Z</dcterms:modified>
</cp:coreProperties>
</file>