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843DDC-AF95-43F6-84F3-2ABF14D86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 b="6354"/>
          <a:stretch/>
        </p:blipFill>
        <p:spPr>
          <a:xfrm>
            <a:off x="0" y="8878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6E444B-A681-41AE-A43F-FC4C30B163EE}"/>
              </a:ext>
            </a:extLst>
          </p:cNvPr>
          <p:cNvSpPr txBox="1"/>
          <p:nvPr/>
        </p:nvSpPr>
        <p:spPr>
          <a:xfrm>
            <a:off x="3346880" y="2061173"/>
            <a:ext cx="800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Bodoni MT" panose="02070603080606020203" pitchFamily="18" charset="0"/>
              </a:rPr>
              <a:t>Engineers &amp; Conflicting Interests</a:t>
            </a:r>
            <a:endParaRPr lang="en-GB" sz="4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F948E8-08C2-4436-9C33-4285936132C9}"/>
              </a:ext>
            </a:extLst>
          </p:cNvPr>
          <p:cNvSpPr txBox="1"/>
          <p:nvPr/>
        </p:nvSpPr>
        <p:spPr>
          <a:xfrm>
            <a:off x="701335" y="5934670"/>
            <a:ext cx="2290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Name:Kowshik Halder</a:t>
            </a:r>
          </a:p>
          <a:p>
            <a:r>
              <a:rPr lang="en-IN" dirty="0">
                <a:solidFill>
                  <a:schemeClr val="bg1"/>
                </a:solidFill>
              </a:rPr>
              <a:t>ID:21-45408-3</a:t>
            </a:r>
          </a:p>
          <a:p>
            <a:r>
              <a:rPr lang="en-IN" dirty="0">
                <a:solidFill>
                  <a:schemeClr val="bg1"/>
                </a:solidFill>
              </a:rPr>
              <a:t>SECTION: I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1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349A-8750-45AC-B6EC-5EFBE4F7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2274-BE2A-44BB-826D-D7E28310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2117620" cy="3678303"/>
          </a:xfrm>
        </p:spPr>
        <p:txBody>
          <a:bodyPr/>
          <a:lstStyle/>
          <a:p>
            <a:r>
              <a:rPr lang="en-IN" dirty="0"/>
              <a:t> </a:t>
            </a:r>
            <a:endParaRPr lang="en-GB" dirty="0"/>
          </a:p>
        </p:txBody>
      </p:sp>
      <p:pic>
        <p:nvPicPr>
          <p:cNvPr id="7170" name="Picture 2" descr="IconExperience » V-Collection » Bridge Icon">
            <a:extLst>
              <a:ext uri="{FF2B5EF4-FFF2-40B4-BE49-F238E27FC236}">
                <a16:creationId xmlns:a16="http://schemas.microsoft.com/office/drawing/2014/main" id="{9AF6A86E-8CB1-4D99-9E04-C0BB1BA3E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214220"/>
            <a:ext cx="3644579" cy="364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47D2AA-714A-4EC3-BAC8-213826D85C6C}"/>
              </a:ext>
            </a:extLst>
          </p:cNvPr>
          <p:cNvSpPr/>
          <p:nvPr/>
        </p:nvSpPr>
        <p:spPr>
          <a:xfrm>
            <a:off x="3907708" y="5740345"/>
            <a:ext cx="5919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/>
              <a:t>Conflicting Interests!</a:t>
            </a:r>
          </a:p>
        </p:txBody>
      </p:sp>
      <p:pic>
        <p:nvPicPr>
          <p:cNvPr id="7174" name="Picture 6" descr="Concrete Reinforcement Rods: Over 361 Royalty-Free Licensable Stock Vectors  &amp; Vector Art | Shutterstock">
            <a:extLst>
              <a:ext uri="{FF2B5EF4-FFF2-40B4-BE49-F238E27FC236}">
                <a16:creationId xmlns:a16="http://schemas.microsoft.com/office/drawing/2014/main" id="{787A52D8-8615-41D9-B7C1-92659B8BE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9"/>
          <a:stretch/>
        </p:blipFill>
        <p:spPr bwMode="auto">
          <a:xfrm>
            <a:off x="6418418" y="2014040"/>
            <a:ext cx="3095625" cy="243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ement - Free construction and tools icons">
            <a:extLst>
              <a:ext uri="{FF2B5EF4-FFF2-40B4-BE49-F238E27FC236}">
                <a16:creationId xmlns:a16="http://schemas.microsoft.com/office/drawing/2014/main" id="{CAADCEDC-F4C1-4D3C-A188-8FFAFAC99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395" y="3718651"/>
            <a:ext cx="1734458" cy="173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923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67C9-2CA0-4107-B143-C6C253B0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 dirty="0"/>
              <a:t>Defining Conflicting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BD7B-EFF0-4F1D-8AEE-9C094151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058653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 </a:t>
            </a:r>
            <a:endParaRPr lang="en-GB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56DD6-677E-4C11-A835-A0315764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554" y="2180496"/>
            <a:ext cx="4317203" cy="4317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12243-975F-4D47-B652-D28F7AC80427}"/>
              </a:ext>
            </a:extLst>
          </p:cNvPr>
          <p:cNvSpPr txBox="1"/>
          <p:nvPr/>
        </p:nvSpPr>
        <p:spPr>
          <a:xfrm>
            <a:off x="2237172" y="3193039"/>
            <a:ext cx="195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Personal Interest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B91E3-D8EA-4702-87BB-1B6052AC899F}"/>
              </a:ext>
            </a:extLst>
          </p:cNvPr>
          <p:cNvSpPr txBox="1"/>
          <p:nvPr/>
        </p:nvSpPr>
        <p:spPr>
          <a:xfrm>
            <a:off x="6865400" y="3193039"/>
            <a:ext cx="279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Professional Duties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5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0BA7-0E34-43E6-9D67-2806474A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Conflicting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7FBF-61D5-42A9-BAFD-C1FA1C990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GB" b="1" dirty="0"/>
              <a:t>Financial Conflicts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GB" b="1" dirty="0"/>
              <a:t>Personal Relationships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GB" b="1" dirty="0"/>
              <a:t>External Pressures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GB" b="1" dirty="0"/>
              <a:t>Internal Pressures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D8801-9C8E-4BEC-B018-70EE4AF73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5" t="16571" r="13705" b="18866"/>
          <a:stretch/>
        </p:blipFill>
        <p:spPr>
          <a:xfrm>
            <a:off x="5036413" y="2699646"/>
            <a:ext cx="825623" cy="683581"/>
          </a:xfrm>
          <a:prstGeom prst="rect">
            <a:avLst/>
          </a:prstGeom>
        </p:spPr>
      </p:pic>
      <p:pic>
        <p:nvPicPr>
          <p:cNvPr id="3074" name="Picture 2" descr="Public relation ">
            <a:extLst>
              <a:ext uri="{FF2B5EF4-FFF2-40B4-BE49-F238E27FC236}">
                <a16:creationId xmlns:a16="http://schemas.microsoft.com/office/drawing/2014/main" id="{95106214-9ECC-4FF0-95C3-C505B947E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945" y="3448294"/>
            <a:ext cx="612560" cy="61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ang up beating Icon - Free PNG &amp; SVG 2740661 - Noun Project">
            <a:extLst>
              <a:ext uri="{FF2B5EF4-FFF2-40B4-BE49-F238E27FC236}">
                <a16:creationId xmlns:a16="http://schemas.microsoft.com/office/drawing/2014/main" id="{81AEAFBF-118C-4A96-B2AE-CD346A91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53" y="4149018"/>
            <a:ext cx="752752" cy="75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w to deal with office politics">
            <a:extLst>
              <a:ext uri="{FF2B5EF4-FFF2-40B4-BE49-F238E27FC236}">
                <a16:creationId xmlns:a16="http://schemas.microsoft.com/office/drawing/2014/main" id="{292D98A5-2189-4C6E-9A7A-B4610BFC8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0" b="45711"/>
          <a:stretch/>
        </p:blipFill>
        <p:spPr bwMode="auto">
          <a:xfrm>
            <a:off x="4942025" y="4939627"/>
            <a:ext cx="987668" cy="75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455F-39FC-427C-A3EC-69A0EFFC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Consequences of Conflicting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5532F-FF5B-47FA-999D-44580A95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98" y="1715956"/>
            <a:ext cx="4940718" cy="5256835"/>
          </a:xfrm>
        </p:spPr>
        <p:txBody>
          <a:bodyPr>
            <a:normAutofit/>
          </a:bodyPr>
          <a:lstStyle/>
          <a:p>
            <a:pPr algn="just">
              <a:lnSpc>
                <a:spcPct val="310000"/>
              </a:lnSpc>
            </a:pPr>
            <a:r>
              <a:rPr lang="en-GB" b="1" dirty="0"/>
              <a:t>Legal and Regulatory Consequences</a:t>
            </a:r>
          </a:p>
          <a:p>
            <a:pPr marL="0" indent="0" algn="just">
              <a:lnSpc>
                <a:spcPct val="310000"/>
              </a:lnSpc>
              <a:buNone/>
            </a:pPr>
            <a:endParaRPr lang="en-GB" b="1" dirty="0"/>
          </a:p>
          <a:p>
            <a:pPr algn="just">
              <a:lnSpc>
                <a:spcPct val="310000"/>
              </a:lnSpc>
            </a:pPr>
            <a:r>
              <a:rPr lang="en-GB" b="1" dirty="0"/>
              <a:t>Loss of trust and credibility</a:t>
            </a:r>
          </a:p>
          <a:p>
            <a:pPr marL="0" indent="0" algn="just">
              <a:lnSpc>
                <a:spcPct val="310000"/>
              </a:lnSpc>
              <a:buNone/>
            </a:pPr>
            <a:endParaRPr lang="en-GB" b="1" dirty="0"/>
          </a:p>
          <a:p>
            <a:pPr algn="just">
              <a:lnSpc>
                <a:spcPct val="310000"/>
              </a:lnSpc>
            </a:pPr>
            <a:r>
              <a:rPr lang="en-GB" b="1" dirty="0"/>
              <a:t>Damaged Professional reputation</a:t>
            </a:r>
          </a:p>
          <a:p>
            <a:pPr marL="0" indent="0" algn="just">
              <a:lnSpc>
                <a:spcPct val="310000"/>
              </a:lnSpc>
              <a:buNone/>
            </a:pPr>
            <a:endParaRPr lang="en-GB" b="1" dirty="0"/>
          </a:p>
        </p:txBody>
      </p:sp>
      <p:pic>
        <p:nvPicPr>
          <p:cNvPr id="4098" name="Picture 2" descr="Prison Special Lineal color icon">
            <a:extLst>
              <a:ext uri="{FF2B5EF4-FFF2-40B4-BE49-F238E27FC236}">
                <a16:creationId xmlns:a16="http://schemas.microsoft.com/office/drawing/2014/main" id="{C4379630-75B8-41D0-A2CD-3F225AB9D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40" y="1913679"/>
            <a:ext cx="1193691" cy="119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to Do When You Lose Trust in a Relationship | Stephen Blandino">
            <a:extLst>
              <a:ext uri="{FF2B5EF4-FFF2-40B4-BE49-F238E27FC236}">
                <a16:creationId xmlns:a16="http://schemas.microsoft.com/office/drawing/2014/main" id="{40A7B326-7B1A-4089-BDDC-D6E43D24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40" y="3429000"/>
            <a:ext cx="1871310" cy="123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pair damaged reputation protect online reputation by Marketingboss07 |  Fiverr">
            <a:extLst>
              <a:ext uri="{FF2B5EF4-FFF2-40B4-BE49-F238E27FC236}">
                <a16:creationId xmlns:a16="http://schemas.microsoft.com/office/drawing/2014/main" id="{19745A82-BED5-4FBB-A2BB-6B6B5C6A0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40" y="5142580"/>
            <a:ext cx="1708539" cy="14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30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478D-572A-437B-8E11-0080E5DF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Conflicting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4012-866A-461D-BE88-1BC3ED138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49" y="1654160"/>
            <a:ext cx="6680363" cy="4737762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en-GB" sz="2000" b="1" dirty="0"/>
              <a:t>Transparency and Open Communication</a:t>
            </a:r>
          </a:p>
          <a:p>
            <a:pPr>
              <a:lnSpc>
                <a:spcPct val="300000"/>
              </a:lnSpc>
            </a:pPr>
            <a:r>
              <a:rPr lang="en-GB" sz="2000" b="1" dirty="0"/>
              <a:t>Ethical Decision-Making Frameworks</a:t>
            </a:r>
          </a:p>
          <a:p>
            <a:pPr>
              <a:lnSpc>
                <a:spcPct val="300000"/>
              </a:lnSpc>
            </a:pPr>
            <a:r>
              <a:rPr lang="en-GB" sz="2000" b="1" dirty="0"/>
              <a:t>Professional Development and Training</a:t>
            </a:r>
          </a:p>
          <a:p>
            <a:pPr>
              <a:lnSpc>
                <a:spcPct val="300000"/>
              </a:lnSpc>
            </a:pPr>
            <a:r>
              <a:rPr lang="en-GB" sz="2000" b="1" dirty="0"/>
              <a:t>Peer Consultation</a:t>
            </a:r>
          </a:p>
        </p:txBody>
      </p:sp>
      <p:pic>
        <p:nvPicPr>
          <p:cNvPr id="5122" name="Picture 2" descr="Transparent Team Communication: Why and How to Embrace It - BlogIn">
            <a:extLst>
              <a:ext uri="{FF2B5EF4-FFF2-40B4-BE49-F238E27FC236}">
                <a16:creationId xmlns:a16="http://schemas.microsoft.com/office/drawing/2014/main" id="{5C4C1EB0-3592-4B26-9DE4-217240C64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6" r="22484"/>
          <a:stretch/>
        </p:blipFill>
        <p:spPr bwMode="auto">
          <a:xfrm>
            <a:off x="8904303" y="1926933"/>
            <a:ext cx="1318255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thical Frameworks: Your Ultimate Guide to Responsible Software Development  | Knowledge Hub Media">
            <a:extLst>
              <a:ext uri="{FF2B5EF4-FFF2-40B4-BE49-F238E27FC236}">
                <a16:creationId xmlns:a16="http://schemas.microsoft.com/office/drawing/2014/main" id="{3BEB0856-022D-48C1-A04C-B718531A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74" y="3184481"/>
            <a:ext cx="869458" cy="86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8888C1-B709-4859-A226-8BDF7D4C2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574" y="4165511"/>
            <a:ext cx="1385458" cy="976534"/>
          </a:xfrm>
          <a:prstGeom prst="rect">
            <a:avLst/>
          </a:prstGeom>
        </p:spPr>
      </p:pic>
      <p:pic>
        <p:nvPicPr>
          <p:cNvPr id="5130" name="Picture 10" descr="Support, help, information, question, service, communication, peer to peer  icon - Download on Iconfinder">
            <a:extLst>
              <a:ext uri="{FF2B5EF4-FFF2-40B4-BE49-F238E27FC236}">
                <a16:creationId xmlns:a16="http://schemas.microsoft.com/office/drawing/2014/main" id="{20365529-9846-472D-BA8D-3A2B23FFA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299" y="5250292"/>
            <a:ext cx="1219513" cy="121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25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52A7-528E-4AF7-9646-603837ED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C3F2-6E0E-4948-9643-1AAC4DF2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conflicts</a:t>
            </a:r>
          </a:p>
          <a:p>
            <a:r>
              <a:rPr lang="en-GB" dirty="0"/>
              <a:t>Potential consequences</a:t>
            </a:r>
          </a:p>
          <a:p>
            <a:r>
              <a:rPr lang="en-GB" dirty="0"/>
              <a:t>Proactive strategies to address them</a:t>
            </a:r>
          </a:p>
        </p:txBody>
      </p:sp>
    </p:spTree>
    <p:extLst>
      <p:ext uri="{BB962C8B-B14F-4D97-AF65-F5344CB8AC3E}">
        <p14:creationId xmlns:p14="http://schemas.microsoft.com/office/powerpoint/2010/main" val="106154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3A17F8-8261-44B1-8BBA-CEA6922B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 for your time and attention.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278ACA-F1AE-45BD-8695-3ECA223A6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3345" y="5357781"/>
            <a:ext cx="5079802" cy="598671"/>
          </a:xfrm>
        </p:spPr>
        <p:txBody>
          <a:bodyPr/>
          <a:lstStyle/>
          <a:p>
            <a:pPr algn="ctr"/>
            <a:r>
              <a:rPr lang="en-US" dirty="0"/>
              <a:t>.</a:t>
            </a:r>
          </a:p>
        </p:txBody>
      </p:sp>
      <p:pic>
        <p:nvPicPr>
          <p:cNvPr id="6148" name="Picture 4" descr="Gratitude, thank you, thanks, boards icon - Download on Iconfinder">
            <a:extLst>
              <a:ext uri="{FF2B5EF4-FFF2-40B4-BE49-F238E27FC236}">
                <a16:creationId xmlns:a16="http://schemas.microsoft.com/office/drawing/2014/main" id="{CB2F3F47-7A55-4B17-8786-20FDDFD0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93" y="1916265"/>
            <a:ext cx="2648505" cy="264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6213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"/>
</p:tagLst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384</TotalTime>
  <Words>92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Bodoni MT</vt:lpstr>
      <vt:lpstr>Gill Sans MT</vt:lpstr>
      <vt:lpstr>Wingdings 2</vt:lpstr>
      <vt:lpstr>Dividend</vt:lpstr>
      <vt:lpstr>PowerPoint Presentation</vt:lpstr>
      <vt:lpstr>Introduction</vt:lpstr>
      <vt:lpstr>Defining Conflicting Interests</vt:lpstr>
      <vt:lpstr>Types of Conflicting Interests</vt:lpstr>
      <vt:lpstr>Consequences of Conflicting Interests</vt:lpstr>
      <vt:lpstr>Dealing with Conflicting Interests</vt:lpstr>
      <vt:lpstr>Conclusion</vt:lpstr>
      <vt:lpstr>Thank you for your time and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Engineers and Conflicting Interests</dc:title>
  <dc:creator>Raj</dc:creator>
  <cp:lastModifiedBy>Raj</cp:lastModifiedBy>
  <cp:revision>24</cp:revision>
  <dcterms:created xsi:type="dcterms:W3CDTF">2024-03-01T04:47:38Z</dcterms:created>
  <dcterms:modified xsi:type="dcterms:W3CDTF">2024-03-30T03:28:36Z</dcterms:modified>
</cp:coreProperties>
</file>