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Microsoft Yahei" panose="020B0503020204020204" pitchFamily="34" charset="-122"/>
      <p:regular r:id="rId29"/>
      <p:bold r:id="rId30"/>
    </p:embeddedFont>
    <p:embeddedFont>
      <p:font typeface="Bookman Old Style" panose="02050604050505020204" pitchFamily="18"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Limelight"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guide id="3" orient="horz" pos="3135">
          <p15:clr>
            <a:srgbClr val="000000"/>
          </p15:clr>
        </p15:guide>
        <p15:guide id="4" orient="horz" pos="1094">
          <p15:clr>
            <a:srgbClr val="000000"/>
          </p15:clr>
        </p15:guide>
        <p15:guide id="5" orient="horz" pos="2727">
          <p15:clr>
            <a:srgbClr val="000000"/>
          </p15:clr>
        </p15:guide>
        <p15:guide id="6" orient="horz" pos="1696">
          <p15:clr>
            <a:srgbClr val="000000"/>
          </p15:clr>
        </p15:guide>
        <p15:guide id="7" orient="horz" pos="400">
          <p15:clr>
            <a:srgbClr val="000000"/>
          </p15:clr>
        </p15:guide>
        <p15:guide id="8" orient="horz" pos="3906">
          <p15:clr>
            <a:srgbClr val="000000"/>
          </p15:clr>
        </p15:guide>
        <p15:guide id="9" pos="341">
          <p15:clr>
            <a:srgbClr val="000000"/>
          </p15:clr>
        </p15:guide>
        <p15:guide id="10" pos="7310">
          <p15:clr>
            <a:srgbClr val="000000"/>
          </p15:clr>
        </p15:guide>
        <p15:guide id="11" orient="horz" pos="2908">
          <p15:clr>
            <a:srgbClr val="000000"/>
          </p15:clr>
        </p15:guide>
        <p15:guide id="12" orient="horz" pos="227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2160"/>
        <p:guide pos="3840"/>
        <p:guide orient="horz" pos="3135"/>
        <p:guide orient="horz" pos="1094"/>
        <p:guide orient="horz" pos="2727"/>
        <p:guide orient="horz" pos="1696"/>
        <p:guide orient="horz" pos="400"/>
        <p:guide orient="horz" pos="3906"/>
        <p:guide pos="341"/>
        <p:guide pos="7310"/>
        <p:guide orient="horz" pos="2908"/>
        <p:guide orient="horz" pos="22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9c5b2c11b_3_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59c5b2c11b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9c5b2c11b_3_1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59c5b2c11b_3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9c5b2c11b_3_1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59c5b2c11b_3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9c5b2c11b_3_1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59c5b2c11b_3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9c5b2c11b_3_1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59c5b2c11b_3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9c5b2c11b_3_1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59c5b2c11b_3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9c5b2c11b_3_1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59c5b2c11b_3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9c37121fb_0_3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59c37121fb_0_3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9c5b2c11b_3_10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59c5b2c11b_3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9c37121fb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59c37121fb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59c37121fb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9c37121fb_0_2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g59c37121fb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9c5b2c11b_3_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59c5b2c11b_3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9c5b2c11b_3_1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59c5b2c11b_3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9c37121fb_0_2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59c37121fb_0_2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9c5b2c11b_3_1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59c5b2c11b_3_1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59c5b2c11b_3_18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9c37121fb_0_3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59c37121fb_0_3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9c5b2c11b_3_2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59c5b2c11b_3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59c5b2c11b_3_2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g59c5b2c11b_3_2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9c37121fb_0_3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59c37121fb_0_3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9c5b2c11b_3_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59c5b2c11b_3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9c5b2c11b_3_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59c5b2c11b_3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9c5b2c11b_3_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59c5b2c11b_3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9c5b2c11b_3_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59c5b2c11b_3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9c37121fb_0_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59c37121fb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9c5b2c11b_3_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59c5b2c11b_3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9c37121fb_0_2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59c37121fb_0_2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jp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5897245" y="1972945"/>
            <a:ext cx="5921375" cy="18796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txBox="1"/>
          <p:nvPr/>
        </p:nvSpPr>
        <p:spPr>
          <a:xfrm>
            <a:off x="1083733" y="440162"/>
            <a:ext cx="5260796" cy="5835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0" i="0" u="none" strike="noStrike" cap="none">
                <a:solidFill>
                  <a:srgbClr val="595959"/>
                </a:solidFill>
                <a:latin typeface="Calibri"/>
                <a:ea typeface="Calibri"/>
                <a:cs typeface="Calibri"/>
                <a:sym typeface="Calibri"/>
              </a:rPr>
              <a:t>Experimental Design  </a:t>
            </a:r>
            <a:endParaRPr sz="3200">
              <a:solidFill>
                <a:srgbClr val="595959"/>
              </a:solidFill>
              <a:latin typeface="Calibri"/>
              <a:ea typeface="Calibri"/>
              <a:cs typeface="Calibri"/>
              <a:sym typeface="Calibri"/>
            </a:endParaRPr>
          </a:p>
        </p:txBody>
      </p:sp>
      <p:sp>
        <p:nvSpPr>
          <p:cNvPr id="90" name="Google Shape;90;p13"/>
          <p:cNvSpPr txBox="1"/>
          <p:nvPr/>
        </p:nvSpPr>
        <p:spPr>
          <a:xfrm>
            <a:off x="6263640" y="2600960"/>
            <a:ext cx="5053330" cy="8299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a:solidFill>
                  <a:schemeClr val="lt1"/>
                </a:solidFill>
                <a:latin typeface="Bookman Old Style"/>
                <a:ea typeface="Bookman Old Style"/>
                <a:cs typeface="Bookman Old Style"/>
                <a:sym typeface="Bookman Old Style"/>
              </a:rPr>
              <a:t> Dart Madness</a:t>
            </a:r>
            <a:endParaRPr sz="4800" b="1">
              <a:solidFill>
                <a:schemeClr val="lt1"/>
              </a:solidFill>
              <a:latin typeface="Bookman Old Style"/>
              <a:ea typeface="Bookman Old Style"/>
              <a:cs typeface="Bookman Old Style"/>
              <a:sym typeface="Bookman Old Style"/>
            </a:endParaRPr>
          </a:p>
        </p:txBody>
      </p:sp>
      <p:sp>
        <p:nvSpPr>
          <p:cNvPr id="92" name="Google Shape;92;p13"/>
          <p:cNvSpPr/>
          <p:nvPr/>
        </p:nvSpPr>
        <p:spPr>
          <a:xfrm>
            <a:off x="4949190" y="1972945"/>
            <a:ext cx="948055" cy="1880235"/>
          </a:xfrm>
          <a:prstGeom prst="rect">
            <a:avLst/>
          </a:prstGeom>
          <a:solidFill>
            <a:srgbClr val="DB5355">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3"/>
          <p:cNvSpPr/>
          <p:nvPr/>
        </p:nvSpPr>
        <p:spPr>
          <a:xfrm>
            <a:off x="575733" y="478550"/>
            <a:ext cx="508000" cy="5080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4" name="Google Shape;94;p13" descr="1"/>
          <p:cNvPicPr preferRelativeResize="0"/>
          <p:nvPr/>
        </p:nvPicPr>
        <p:blipFill rotWithShape="1">
          <a:blip r:embed="rId3">
            <a:alphaModFix/>
          </a:blip>
          <a:srcRect/>
          <a:stretch/>
        </p:blipFill>
        <p:spPr>
          <a:xfrm>
            <a:off x="79375" y="1506855"/>
            <a:ext cx="5551170" cy="41541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822"/>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p:nvPr/>
        </p:nvSpPr>
        <p:spPr>
          <a:xfrm>
            <a:off x="0" y="0"/>
            <a:ext cx="12192000" cy="68580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 name="Google Shape;215;p22"/>
          <p:cNvSpPr/>
          <p:nvPr/>
        </p:nvSpPr>
        <p:spPr>
          <a:xfrm>
            <a:off x="1510748" y="0"/>
            <a:ext cx="993913" cy="27082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22"/>
          <p:cNvSpPr txBox="1"/>
          <p:nvPr/>
        </p:nvSpPr>
        <p:spPr>
          <a:xfrm>
            <a:off x="1550504" y="1642040"/>
            <a:ext cx="121257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a:solidFill>
                  <a:srgbClr val="DB5355"/>
                </a:solidFill>
                <a:latin typeface="Limelight"/>
                <a:ea typeface="Limelight"/>
                <a:cs typeface="Limelight"/>
                <a:sym typeface="Limelight"/>
              </a:rPr>
              <a:t>02</a:t>
            </a:r>
            <a:endParaRPr sz="4800">
              <a:solidFill>
                <a:srgbClr val="DB5355"/>
              </a:solidFill>
              <a:latin typeface="Limelight"/>
              <a:ea typeface="Limelight"/>
              <a:cs typeface="Limelight"/>
              <a:sym typeface="Limelight"/>
            </a:endParaRPr>
          </a:p>
        </p:txBody>
      </p:sp>
      <p:sp>
        <p:nvSpPr>
          <p:cNvPr id="217" name="Google Shape;217;p22"/>
          <p:cNvSpPr txBox="1"/>
          <p:nvPr/>
        </p:nvSpPr>
        <p:spPr>
          <a:xfrm>
            <a:off x="3223747" y="2412923"/>
            <a:ext cx="7825693" cy="8299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a:solidFill>
                  <a:schemeClr val="lt1"/>
                </a:solidFill>
                <a:latin typeface="Microsoft Yahei"/>
                <a:ea typeface="Microsoft Yahei"/>
                <a:cs typeface="Microsoft Yahei"/>
                <a:sym typeface="Microsoft Yahei"/>
              </a:rPr>
              <a:t>Assumptions Checking</a:t>
            </a:r>
            <a:endParaRPr sz="4800" b="1">
              <a:solidFill>
                <a:schemeClr val="lt1"/>
              </a:solidFill>
              <a:latin typeface="Microsoft Yahei"/>
              <a:ea typeface="Microsoft Yahei"/>
              <a:cs typeface="Microsoft Yahei"/>
              <a:sym typeface="Microsoft Yahei"/>
            </a:endParaRPr>
          </a:p>
        </p:txBody>
      </p:sp>
      <p:sp>
        <p:nvSpPr>
          <p:cNvPr id="218" name="Google Shape;218;p22"/>
          <p:cNvSpPr/>
          <p:nvPr/>
        </p:nvSpPr>
        <p:spPr>
          <a:xfrm>
            <a:off x="0" y="5206448"/>
            <a:ext cx="12364278"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p:nvPr/>
        </p:nvSpPr>
        <p:spPr>
          <a:xfrm>
            <a:off x="0" y="3075654"/>
            <a:ext cx="1569720" cy="10668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23"/>
          <p:cNvSpPr/>
          <p:nvPr/>
        </p:nvSpPr>
        <p:spPr>
          <a:xfrm>
            <a:off x="1504315" y="3075654"/>
            <a:ext cx="1783080" cy="10668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595959"/>
              </a:solidFill>
              <a:latin typeface="Calibri"/>
              <a:ea typeface="Calibri"/>
              <a:cs typeface="Calibri"/>
              <a:sym typeface="Calibri"/>
            </a:endParaRPr>
          </a:p>
        </p:txBody>
      </p:sp>
      <p:sp>
        <p:nvSpPr>
          <p:cNvPr id="225" name="Google Shape;225;p23"/>
          <p:cNvSpPr/>
          <p:nvPr/>
        </p:nvSpPr>
        <p:spPr>
          <a:xfrm>
            <a:off x="3287395" y="3075654"/>
            <a:ext cx="1783080" cy="10668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595959"/>
              </a:solidFill>
              <a:latin typeface="Calibri"/>
              <a:ea typeface="Calibri"/>
              <a:cs typeface="Calibri"/>
              <a:sym typeface="Calibri"/>
            </a:endParaRPr>
          </a:p>
        </p:txBody>
      </p:sp>
      <p:sp>
        <p:nvSpPr>
          <p:cNvPr id="226" name="Google Shape;226;p23"/>
          <p:cNvSpPr/>
          <p:nvPr/>
        </p:nvSpPr>
        <p:spPr>
          <a:xfrm>
            <a:off x="5043170" y="3075654"/>
            <a:ext cx="1783080" cy="10668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595959"/>
              </a:solidFill>
              <a:latin typeface="Calibri"/>
              <a:ea typeface="Calibri"/>
              <a:cs typeface="Calibri"/>
              <a:sym typeface="Calibri"/>
            </a:endParaRPr>
          </a:p>
        </p:txBody>
      </p:sp>
      <p:sp>
        <p:nvSpPr>
          <p:cNvPr id="227" name="Google Shape;227;p23"/>
          <p:cNvSpPr/>
          <p:nvPr/>
        </p:nvSpPr>
        <p:spPr>
          <a:xfrm rot="10800000" flipH="1">
            <a:off x="6826250" y="3075654"/>
            <a:ext cx="1783080" cy="10668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595959"/>
              </a:solidFill>
              <a:latin typeface="Calibri"/>
              <a:ea typeface="Calibri"/>
              <a:cs typeface="Calibri"/>
              <a:sym typeface="Calibri"/>
            </a:endParaRPr>
          </a:p>
        </p:txBody>
      </p:sp>
      <p:sp>
        <p:nvSpPr>
          <p:cNvPr id="228" name="Google Shape;228;p23"/>
          <p:cNvSpPr/>
          <p:nvPr/>
        </p:nvSpPr>
        <p:spPr>
          <a:xfrm rot="10800000" flipH="1">
            <a:off x="8609330" y="3075654"/>
            <a:ext cx="1783080" cy="10668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595959"/>
              </a:solidFill>
              <a:latin typeface="Calibri"/>
              <a:ea typeface="Calibri"/>
              <a:cs typeface="Calibri"/>
              <a:sym typeface="Calibri"/>
            </a:endParaRPr>
          </a:p>
        </p:txBody>
      </p:sp>
      <p:sp>
        <p:nvSpPr>
          <p:cNvPr id="229" name="Google Shape;229;p23"/>
          <p:cNvSpPr/>
          <p:nvPr/>
        </p:nvSpPr>
        <p:spPr>
          <a:xfrm rot="10800000" flipH="1">
            <a:off x="10392410" y="3075654"/>
            <a:ext cx="1783080" cy="10668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23"/>
          <p:cNvSpPr/>
          <p:nvPr/>
        </p:nvSpPr>
        <p:spPr>
          <a:xfrm>
            <a:off x="2407285" y="2970879"/>
            <a:ext cx="289560" cy="289560"/>
          </a:xfrm>
          <a:prstGeom prst="ellipse">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595959"/>
              </a:solidFill>
              <a:latin typeface="Calibri"/>
              <a:ea typeface="Calibri"/>
              <a:cs typeface="Calibri"/>
              <a:sym typeface="Calibri"/>
            </a:endParaRPr>
          </a:p>
        </p:txBody>
      </p:sp>
      <p:sp>
        <p:nvSpPr>
          <p:cNvPr id="231" name="Google Shape;231;p23"/>
          <p:cNvSpPr/>
          <p:nvPr/>
        </p:nvSpPr>
        <p:spPr>
          <a:xfrm>
            <a:off x="6291744" y="2984214"/>
            <a:ext cx="289560" cy="289560"/>
          </a:xfrm>
          <a:prstGeom prst="ellipse">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595959"/>
              </a:solidFill>
              <a:latin typeface="Calibri"/>
              <a:ea typeface="Calibri"/>
              <a:cs typeface="Calibri"/>
              <a:sym typeface="Calibri"/>
            </a:endParaRPr>
          </a:p>
        </p:txBody>
      </p:sp>
      <p:sp>
        <p:nvSpPr>
          <p:cNvPr id="232" name="Google Shape;232;p23"/>
          <p:cNvSpPr/>
          <p:nvPr/>
        </p:nvSpPr>
        <p:spPr>
          <a:xfrm>
            <a:off x="9586124" y="2984214"/>
            <a:ext cx="289560" cy="289560"/>
          </a:xfrm>
          <a:prstGeom prst="ellipse">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595959"/>
              </a:solidFill>
              <a:latin typeface="Calibri"/>
              <a:ea typeface="Calibri"/>
              <a:cs typeface="Calibri"/>
              <a:sym typeface="Calibri"/>
            </a:endParaRPr>
          </a:p>
        </p:txBody>
      </p:sp>
      <p:sp>
        <p:nvSpPr>
          <p:cNvPr id="233" name="Google Shape;233;p23"/>
          <p:cNvSpPr txBox="1"/>
          <p:nvPr/>
        </p:nvSpPr>
        <p:spPr>
          <a:xfrm>
            <a:off x="869315" y="2371725"/>
            <a:ext cx="3207385" cy="4603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595959"/>
                </a:solidFill>
                <a:latin typeface="Calibri"/>
                <a:ea typeface="Calibri"/>
                <a:cs typeface="Calibri"/>
                <a:sym typeface="Calibri"/>
              </a:rPr>
              <a:t>Normality Assumption</a:t>
            </a:r>
            <a:endParaRPr sz="2400" b="1">
              <a:solidFill>
                <a:srgbClr val="595959"/>
              </a:solidFill>
              <a:latin typeface="Calibri"/>
              <a:ea typeface="Calibri"/>
              <a:cs typeface="Calibri"/>
              <a:sym typeface="Calibri"/>
            </a:endParaRPr>
          </a:p>
        </p:txBody>
      </p:sp>
      <p:sp>
        <p:nvSpPr>
          <p:cNvPr id="234" name="Google Shape;234;p23"/>
          <p:cNvSpPr txBox="1"/>
          <p:nvPr/>
        </p:nvSpPr>
        <p:spPr>
          <a:xfrm>
            <a:off x="5034444" y="3447515"/>
            <a:ext cx="2804100" cy="460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595959"/>
                </a:solidFill>
                <a:latin typeface="Calibri"/>
                <a:ea typeface="Calibri"/>
                <a:cs typeface="Calibri"/>
                <a:sym typeface="Calibri"/>
              </a:rPr>
              <a:t>Independence</a:t>
            </a:r>
            <a:endParaRPr sz="2400" b="1">
              <a:solidFill>
                <a:srgbClr val="595959"/>
              </a:solidFill>
              <a:latin typeface="Calibri"/>
              <a:ea typeface="Calibri"/>
              <a:cs typeface="Calibri"/>
              <a:sym typeface="Calibri"/>
            </a:endParaRPr>
          </a:p>
        </p:txBody>
      </p:sp>
      <p:sp>
        <p:nvSpPr>
          <p:cNvPr id="235" name="Google Shape;235;p23"/>
          <p:cNvSpPr txBox="1"/>
          <p:nvPr/>
        </p:nvSpPr>
        <p:spPr>
          <a:xfrm>
            <a:off x="8479692" y="2371324"/>
            <a:ext cx="2804100" cy="460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595959"/>
                </a:solidFill>
                <a:latin typeface="Calibri"/>
                <a:ea typeface="Calibri"/>
                <a:cs typeface="Calibri"/>
                <a:sym typeface="Calibri"/>
              </a:rPr>
              <a:t>Constant Variance</a:t>
            </a:r>
            <a:endParaRPr sz="2400" b="1">
              <a:solidFill>
                <a:srgbClr val="595959"/>
              </a:solidFill>
              <a:latin typeface="Calibri"/>
              <a:ea typeface="Calibri"/>
              <a:cs typeface="Calibri"/>
              <a:sym typeface="Calibri"/>
            </a:endParaRPr>
          </a:p>
        </p:txBody>
      </p:sp>
      <p:sp>
        <p:nvSpPr>
          <p:cNvPr id="236" name="Google Shape;236;p23"/>
          <p:cNvSpPr/>
          <p:nvPr/>
        </p:nvSpPr>
        <p:spPr>
          <a:xfrm>
            <a:off x="0" y="0"/>
            <a:ext cx="609600" cy="620713"/>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23"/>
          <p:cNvSpPr txBox="1"/>
          <p:nvPr/>
        </p:nvSpPr>
        <p:spPr>
          <a:xfrm>
            <a:off x="693420" y="113030"/>
            <a:ext cx="4879340"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Assumptions Checking</a:t>
            </a:r>
            <a:endParaRPr sz="2800">
              <a:solidFill>
                <a:schemeClr val="dk1"/>
              </a:solidFill>
              <a:latin typeface="Times New Roman"/>
              <a:ea typeface="Times New Roman"/>
              <a:cs typeface="Times New Roman"/>
              <a:sym typeface="Times New Roman"/>
            </a:endParaRPr>
          </a:p>
        </p:txBody>
      </p:sp>
      <p:pic>
        <p:nvPicPr>
          <p:cNvPr id="238" name="Google Shape;238;p23"/>
          <p:cNvPicPr preferRelativeResize="0"/>
          <p:nvPr/>
        </p:nvPicPr>
        <p:blipFill rotWithShape="1">
          <a:blip r:embed="rId3">
            <a:alphaModFix/>
          </a:blip>
          <a:srcRect/>
          <a:stretch/>
        </p:blipFill>
        <p:spPr>
          <a:xfrm>
            <a:off x="373380" y="3299460"/>
            <a:ext cx="4357370" cy="3220720"/>
          </a:xfrm>
          <a:prstGeom prst="rect">
            <a:avLst/>
          </a:prstGeom>
          <a:noFill/>
          <a:ln>
            <a:noFill/>
          </a:ln>
        </p:spPr>
      </p:pic>
      <p:pic>
        <p:nvPicPr>
          <p:cNvPr id="239" name="Google Shape;239;p23"/>
          <p:cNvPicPr preferRelativeResize="0"/>
          <p:nvPr/>
        </p:nvPicPr>
        <p:blipFill rotWithShape="1">
          <a:blip r:embed="rId4">
            <a:alphaModFix/>
          </a:blip>
          <a:srcRect t="-5320" r="-3539"/>
          <a:stretch/>
        </p:blipFill>
        <p:spPr>
          <a:xfrm>
            <a:off x="7667618" y="3426170"/>
            <a:ext cx="3864610" cy="3016885"/>
          </a:xfrm>
          <a:prstGeom prst="rect">
            <a:avLst/>
          </a:prstGeom>
          <a:noFill/>
          <a:ln>
            <a:noFill/>
          </a:ln>
        </p:spPr>
      </p:pic>
      <p:pic>
        <p:nvPicPr>
          <p:cNvPr id="240" name="Google Shape;240;p23"/>
          <p:cNvPicPr preferRelativeResize="0"/>
          <p:nvPr/>
        </p:nvPicPr>
        <p:blipFill rotWithShape="1">
          <a:blip r:embed="rId5">
            <a:alphaModFix/>
          </a:blip>
          <a:srcRect/>
          <a:stretch/>
        </p:blipFill>
        <p:spPr>
          <a:xfrm>
            <a:off x="4615263" y="113026"/>
            <a:ext cx="3455675" cy="26974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 calcmode="lin" valueType="num">
                                      <p:cBhvr additive="base">
                                        <p:cTn id="7" dur="500"/>
                                        <p:tgtEl>
                                          <p:spTgt spid="223"/>
                                        </p:tgtEl>
                                        <p:attrNameLst>
                                          <p:attrName>ppt_w</p:attrName>
                                        </p:attrNameLst>
                                      </p:cBhvr>
                                      <p:tavLst>
                                        <p:tav tm="0">
                                          <p:val>
                                            <p:strVal val="0"/>
                                          </p:val>
                                        </p:tav>
                                        <p:tav tm="100000">
                                          <p:val>
                                            <p:strVal val="#ppt_w"/>
                                          </p:val>
                                        </p:tav>
                                      </p:tavLst>
                                    </p:anim>
                                    <p:anim calcmode="lin" valueType="num">
                                      <p:cBhvr additive="base">
                                        <p:cTn id="8" dur="500"/>
                                        <p:tgtEl>
                                          <p:spTgt spid="223"/>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24"/>
                                        </p:tgtEl>
                                        <p:attrNameLst>
                                          <p:attrName>style.visibility</p:attrName>
                                        </p:attrNameLst>
                                      </p:cBhvr>
                                      <p:to>
                                        <p:strVal val="visible"/>
                                      </p:to>
                                    </p:set>
                                    <p:anim calcmode="lin" valueType="num">
                                      <p:cBhvr additive="base">
                                        <p:cTn id="11" dur="500"/>
                                        <p:tgtEl>
                                          <p:spTgt spid="224"/>
                                        </p:tgtEl>
                                        <p:attrNameLst>
                                          <p:attrName>ppt_w</p:attrName>
                                        </p:attrNameLst>
                                      </p:cBhvr>
                                      <p:tavLst>
                                        <p:tav tm="0">
                                          <p:val>
                                            <p:strVal val="0"/>
                                          </p:val>
                                        </p:tav>
                                        <p:tav tm="100000">
                                          <p:val>
                                            <p:strVal val="#ppt_w"/>
                                          </p:val>
                                        </p:tav>
                                      </p:tavLst>
                                    </p:anim>
                                    <p:anim calcmode="lin" valueType="num">
                                      <p:cBhvr additive="base">
                                        <p:cTn id="12" dur="500"/>
                                        <p:tgtEl>
                                          <p:spTgt spid="224"/>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25"/>
                                        </p:tgtEl>
                                        <p:attrNameLst>
                                          <p:attrName>style.visibility</p:attrName>
                                        </p:attrNameLst>
                                      </p:cBhvr>
                                      <p:to>
                                        <p:strVal val="visible"/>
                                      </p:to>
                                    </p:set>
                                    <p:anim calcmode="lin" valueType="num">
                                      <p:cBhvr additive="base">
                                        <p:cTn id="15" dur="500"/>
                                        <p:tgtEl>
                                          <p:spTgt spid="225"/>
                                        </p:tgtEl>
                                        <p:attrNameLst>
                                          <p:attrName>ppt_w</p:attrName>
                                        </p:attrNameLst>
                                      </p:cBhvr>
                                      <p:tavLst>
                                        <p:tav tm="0">
                                          <p:val>
                                            <p:strVal val="0"/>
                                          </p:val>
                                        </p:tav>
                                        <p:tav tm="100000">
                                          <p:val>
                                            <p:strVal val="#ppt_w"/>
                                          </p:val>
                                        </p:tav>
                                      </p:tavLst>
                                    </p:anim>
                                    <p:anim calcmode="lin" valueType="num">
                                      <p:cBhvr additive="base">
                                        <p:cTn id="16" dur="500"/>
                                        <p:tgtEl>
                                          <p:spTgt spid="225"/>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26"/>
                                        </p:tgtEl>
                                        <p:attrNameLst>
                                          <p:attrName>style.visibility</p:attrName>
                                        </p:attrNameLst>
                                      </p:cBhvr>
                                      <p:to>
                                        <p:strVal val="visible"/>
                                      </p:to>
                                    </p:set>
                                    <p:anim calcmode="lin" valueType="num">
                                      <p:cBhvr additive="base">
                                        <p:cTn id="19" dur="500"/>
                                        <p:tgtEl>
                                          <p:spTgt spid="226"/>
                                        </p:tgtEl>
                                        <p:attrNameLst>
                                          <p:attrName>ppt_w</p:attrName>
                                        </p:attrNameLst>
                                      </p:cBhvr>
                                      <p:tavLst>
                                        <p:tav tm="0">
                                          <p:val>
                                            <p:strVal val="0"/>
                                          </p:val>
                                        </p:tav>
                                        <p:tav tm="100000">
                                          <p:val>
                                            <p:strVal val="#ppt_w"/>
                                          </p:val>
                                        </p:tav>
                                      </p:tavLst>
                                    </p:anim>
                                    <p:anim calcmode="lin" valueType="num">
                                      <p:cBhvr additive="base">
                                        <p:cTn id="20" dur="500"/>
                                        <p:tgtEl>
                                          <p:spTgt spid="226"/>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27"/>
                                        </p:tgtEl>
                                        <p:attrNameLst>
                                          <p:attrName>style.visibility</p:attrName>
                                        </p:attrNameLst>
                                      </p:cBhvr>
                                      <p:to>
                                        <p:strVal val="visible"/>
                                      </p:to>
                                    </p:set>
                                    <p:anim calcmode="lin" valueType="num">
                                      <p:cBhvr additive="base">
                                        <p:cTn id="23" dur="500"/>
                                        <p:tgtEl>
                                          <p:spTgt spid="227"/>
                                        </p:tgtEl>
                                        <p:attrNameLst>
                                          <p:attrName>ppt_w</p:attrName>
                                        </p:attrNameLst>
                                      </p:cBhvr>
                                      <p:tavLst>
                                        <p:tav tm="0">
                                          <p:val>
                                            <p:strVal val="0"/>
                                          </p:val>
                                        </p:tav>
                                        <p:tav tm="100000">
                                          <p:val>
                                            <p:strVal val="#ppt_w"/>
                                          </p:val>
                                        </p:tav>
                                      </p:tavLst>
                                    </p:anim>
                                    <p:anim calcmode="lin" valueType="num">
                                      <p:cBhvr additive="base">
                                        <p:cTn id="24" dur="500"/>
                                        <p:tgtEl>
                                          <p:spTgt spid="227"/>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228"/>
                                        </p:tgtEl>
                                        <p:attrNameLst>
                                          <p:attrName>style.visibility</p:attrName>
                                        </p:attrNameLst>
                                      </p:cBhvr>
                                      <p:to>
                                        <p:strVal val="visible"/>
                                      </p:to>
                                    </p:set>
                                    <p:anim calcmode="lin" valueType="num">
                                      <p:cBhvr additive="base">
                                        <p:cTn id="27" dur="500"/>
                                        <p:tgtEl>
                                          <p:spTgt spid="228"/>
                                        </p:tgtEl>
                                        <p:attrNameLst>
                                          <p:attrName>ppt_w</p:attrName>
                                        </p:attrNameLst>
                                      </p:cBhvr>
                                      <p:tavLst>
                                        <p:tav tm="0">
                                          <p:val>
                                            <p:strVal val="0"/>
                                          </p:val>
                                        </p:tav>
                                        <p:tav tm="100000">
                                          <p:val>
                                            <p:strVal val="#ppt_w"/>
                                          </p:val>
                                        </p:tav>
                                      </p:tavLst>
                                    </p:anim>
                                    <p:anim calcmode="lin" valueType="num">
                                      <p:cBhvr additive="base">
                                        <p:cTn id="28" dur="500"/>
                                        <p:tgtEl>
                                          <p:spTgt spid="228"/>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229"/>
                                        </p:tgtEl>
                                        <p:attrNameLst>
                                          <p:attrName>style.visibility</p:attrName>
                                        </p:attrNameLst>
                                      </p:cBhvr>
                                      <p:to>
                                        <p:strVal val="visible"/>
                                      </p:to>
                                    </p:set>
                                    <p:anim calcmode="lin" valueType="num">
                                      <p:cBhvr additive="base">
                                        <p:cTn id="31" dur="500"/>
                                        <p:tgtEl>
                                          <p:spTgt spid="229"/>
                                        </p:tgtEl>
                                        <p:attrNameLst>
                                          <p:attrName>ppt_w</p:attrName>
                                        </p:attrNameLst>
                                      </p:cBhvr>
                                      <p:tavLst>
                                        <p:tav tm="0">
                                          <p:val>
                                            <p:strVal val="0"/>
                                          </p:val>
                                        </p:tav>
                                        <p:tav tm="100000">
                                          <p:val>
                                            <p:strVal val="#ppt_w"/>
                                          </p:val>
                                        </p:tav>
                                      </p:tavLst>
                                    </p:anim>
                                    <p:anim calcmode="lin" valueType="num">
                                      <p:cBhvr additive="base">
                                        <p:cTn id="32" dur="500"/>
                                        <p:tgtEl>
                                          <p:spTgt spid="229"/>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230"/>
                                        </p:tgtEl>
                                        <p:attrNameLst>
                                          <p:attrName>style.visibility</p:attrName>
                                        </p:attrNameLst>
                                      </p:cBhvr>
                                      <p:to>
                                        <p:strVal val="visible"/>
                                      </p:to>
                                    </p:set>
                                    <p:anim calcmode="lin" valueType="num">
                                      <p:cBhvr additive="base">
                                        <p:cTn id="35" dur="500"/>
                                        <p:tgtEl>
                                          <p:spTgt spid="230"/>
                                        </p:tgtEl>
                                        <p:attrNameLst>
                                          <p:attrName>ppt_w</p:attrName>
                                        </p:attrNameLst>
                                      </p:cBhvr>
                                      <p:tavLst>
                                        <p:tav tm="0">
                                          <p:val>
                                            <p:strVal val="0"/>
                                          </p:val>
                                        </p:tav>
                                        <p:tav tm="100000">
                                          <p:val>
                                            <p:strVal val="#ppt_w"/>
                                          </p:val>
                                        </p:tav>
                                      </p:tavLst>
                                    </p:anim>
                                    <p:anim calcmode="lin" valueType="num">
                                      <p:cBhvr additive="base">
                                        <p:cTn id="36" dur="500"/>
                                        <p:tgtEl>
                                          <p:spTgt spid="230"/>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231"/>
                                        </p:tgtEl>
                                        <p:attrNameLst>
                                          <p:attrName>style.visibility</p:attrName>
                                        </p:attrNameLst>
                                      </p:cBhvr>
                                      <p:to>
                                        <p:strVal val="visible"/>
                                      </p:to>
                                    </p:set>
                                    <p:anim calcmode="lin" valueType="num">
                                      <p:cBhvr additive="base">
                                        <p:cTn id="39" dur="500"/>
                                        <p:tgtEl>
                                          <p:spTgt spid="231"/>
                                        </p:tgtEl>
                                        <p:attrNameLst>
                                          <p:attrName>ppt_w</p:attrName>
                                        </p:attrNameLst>
                                      </p:cBhvr>
                                      <p:tavLst>
                                        <p:tav tm="0">
                                          <p:val>
                                            <p:strVal val="0"/>
                                          </p:val>
                                        </p:tav>
                                        <p:tav tm="100000">
                                          <p:val>
                                            <p:strVal val="#ppt_w"/>
                                          </p:val>
                                        </p:tav>
                                      </p:tavLst>
                                    </p:anim>
                                    <p:anim calcmode="lin" valueType="num">
                                      <p:cBhvr additive="base">
                                        <p:cTn id="40" dur="500"/>
                                        <p:tgtEl>
                                          <p:spTgt spid="231"/>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232"/>
                                        </p:tgtEl>
                                        <p:attrNameLst>
                                          <p:attrName>style.visibility</p:attrName>
                                        </p:attrNameLst>
                                      </p:cBhvr>
                                      <p:to>
                                        <p:strVal val="visible"/>
                                      </p:to>
                                    </p:set>
                                    <p:anim calcmode="lin" valueType="num">
                                      <p:cBhvr additive="base">
                                        <p:cTn id="43" dur="500"/>
                                        <p:tgtEl>
                                          <p:spTgt spid="232"/>
                                        </p:tgtEl>
                                        <p:attrNameLst>
                                          <p:attrName>ppt_w</p:attrName>
                                        </p:attrNameLst>
                                      </p:cBhvr>
                                      <p:tavLst>
                                        <p:tav tm="0">
                                          <p:val>
                                            <p:strVal val="0"/>
                                          </p:val>
                                        </p:tav>
                                        <p:tav tm="100000">
                                          <p:val>
                                            <p:strVal val="#ppt_w"/>
                                          </p:val>
                                        </p:tav>
                                      </p:tavLst>
                                    </p:anim>
                                    <p:anim calcmode="lin" valueType="num">
                                      <p:cBhvr additive="base">
                                        <p:cTn id="44" dur="500"/>
                                        <p:tgtEl>
                                          <p:spTgt spid="232"/>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233"/>
                                        </p:tgtEl>
                                        <p:attrNameLst>
                                          <p:attrName>style.visibility</p:attrName>
                                        </p:attrNameLst>
                                      </p:cBhvr>
                                      <p:to>
                                        <p:strVal val="visible"/>
                                      </p:to>
                                    </p:set>
                                    <p:anim calcmode="lin" valueType="num">
                                      <p:cBhvr additive="base">
                                        <p:cTn id="47" dur="500"/>
                                        <p:tgtEl>
                                          <p:spTgt spid="233"/>
                                        </p:tgtEl>
                                        <p:attrNameLst>
                                          <p:attrName>ppt_w</p:attrName>
                                        </p:attrNameLst>
                                      </p:cBhvr>
                                      <p:tavLst>
                                        <p:tav tm="0">
                                          <p:val>
                                            <p:strVal val="0"/>
                                          </p:val>
                                        </p:tav>
                                        <p:tav tm="100000">
                                          <p:val>
                                            <p:strVal val="#ppt_w"/>
                                          </p:val>
                                        </p:tav>
                                      </p:tavLst>
                                    </p:anim>
                                    <p:anim calcmode="lin" valueType="num">
                                      <p:cBhvr additive="base">
                                        <p:cTn id="48" dur="500"/>
                                        <p:tgtEl>
                                          <p:spTgt spid="23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34"/>
                                        </p:tgtEl>
                                        <p:attrNameLst>
                                          <p:attrName>style.visibility</p:attrName>
                                        </p:attrNameLst>
                                      </p:cBhvr>
                                      <p:to>
                                        <p:strVal val="visible"/>
                                      </p:to>
                                    </p:set>
                                    <p:anim calcmode="lin" valueType="num">
                                      <p:cBhvr additive="base">
                                        <p:cTn id="51" dur="500"/>
                                        <p:tgtEl>
                                          <p:spTgt spid="234"/>
                                        </p:tgtEl>
                                        <p:attrNameLst>
                                          <p:attrName>ppt_w</p:attrName>
                                        </p:attrNameLst>
                                      </p:cBhvr>
                                      <p:tavLst>
                                        <p:tav tm="0">
                                          <p:val>
                                            <p:strVal val="0"/>
                                          </p:val>
                                        </p:tav>
                                        <p:tav tm="100000">
                                          <p:val>
                                            <p:strVal val="#ppt_w"/>
                                          </p:val>
                                        </p:tav>
                                      </p:tavLst>
                                    </p:anim>
                                    <p:anim calcmode="lin" valueType="num">
                                      <p:cBhvr additive="base">
                                        <p:cTn id="52" dur="500"/>
                                        <p:tgtEl>
                                          <p:spTgt spid="23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35"/>
                                        </p:tgtEl>
                                        <p:attrNameLst>
                                          <p:attrName>style.visibility</p:attrName>
                                        </p:attrNameLst>
                                      </p:cBhvr>
                                      <p:to>
                                        <p:strVal val="visible"/>
                                      </p:to>
                                    </p:set>
                                    <p:anim calcmode="lin" valueType="num">
                                      <p:cBhvr additive="base">
                                        <p:cTn id="55" dur="500"/>
                                        <p:tgtEl>
                                          <p:spTgt spid="235"/>
                                        </p:tgtEl>
                                        <p:attrNameLst>
                                          <p:attrName>ppt_w</p:attrName>
                                        </p:attrNameLst>
                                      </p:cBhvr>
                                      <p:tavLst>
                                        <p:tav tm="0">
                                          <p:val>
                                            <p:strVal val="0"/>
                                          </p:val>
                                        </p:tav>
                                        <p:tav tm="100000">
                                          <p:val>
                                            <p:strVal val="#ppt_w"/>
                                          </p:val>
                                        </p:tav>
                                      </p:tavLst>
                                    </p:anim>
                                    <p:anim calcmode="lin" valueType="num">
                                      <p:cBhvr additive="base">
                                        <p:cTn id="56" dur="500"/>
                                        <p:tgtEl>
                                          <p:spTgt spid="23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4"/>
          <p:cNvSpPr/>
          <p:nvPr/>
        </p:nvSpPr>
        <p:spPr>
          <a:xfrm>
            <a:off x="0" y="0"/>
            <a:ext cx="609600" cy="620713"/>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4"/>
          <p:cNvSpPr txBox="1"/>
          <p:nvPr/>
        </p:nvSpPr>
        <p:spPr>
          <a:xfrm>
            <a:off x="693426" y="113219"/>
            <a:ext cx="4484094"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Box-Cox Transformation</a:t>
            </a:r>
            <a:endParaRPr sz="2800">
              <a:solidFill>
                <a:schemeClr val="dk1"/>
              </a:solidFill>
              <a:latin typeface="Times New Roman"/>
              <a:ea typeface="Times New Roman"/>
              <a:cs typeface="Times New Roman"/>
              <a:sym typeface="Times New Roman"/>
            </a:endParaRPr>
          </a:p>
        </p:txBody>
      </p:sp>
      <p:pic>
        <p:nvPicPr>
          <p:cNvPr id="247" name="Google Shape;247;p24"/>
          <p:cNvPicPr preferRelativeResize="0"/>
          <p:nvPr/>
        </p:nvPicPr>
        <p:blipFill rotWithShape="1">
          <a:blip r:embed="rId3">
            <a:alphaModFix/>
          </a:blip>
          <a:srcRect/>
          <a:stretch/>
        </p:blipFill>
        <p:spPr>
          <a:xfrm>
            <a:off x="2100275" y="1054526"/>
            <a:ext cx="7991450" cy="549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p:nvPr/>
        </p:nvSpPr>
        <p:spPr>
          <a:xfrm>
            <a:off x="676910" y="37465"/>
            <a:ext cx="5080000" cy="5835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0">
                <a:solidFill>
                  <a:schemeClr val="dk1"/>
                </a:solidFill>
                <a:latin typeface="Times New Roman"/>
                <a:ea typeface="Times New Roman"/>
                <a:cs typeface="Times New Roman"/>
                <a:sym typeface="Times New Roman"/>
              </a:rPr>
              <a:t>Breusch-Pagan Test</a:t>
            </a:r>
            <a:endParaRPr sz="3200" b="0">
              <a:solidFill>
                <a:schemeClr val="dk1"/>
              </a:solidFill>
              <a:latin typeface="Times New Roman"/>
              <a:ea typeface="Times New Roman"/>
              <a:cs typeface="Times New Roman"/>
              <a:sym typeface="Times New Roman"/>
            </a:endParaRPr>
          </a:p>
        </p:txBody>
      </p:sp>
      <p:sp>
        <p:nvSpPr>
          <p:cNvPr id="253" name="Google Shape;253;p25"/>
          <p:cNvSpPr/>
          <p:nvPr/>
        </p:nvSpPr>
        <p:spPr>
          <a:xfrm>
            <a:off x="0" y="0"/>
            <a:ext cx="609600" cy="620713"/>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25"/>
          <p:cNvSpPr txBox="1"/>
          <p:nvPr/>
        </p:nvSpPr>
        <p:spPr>
          <a:xfrm>
            <a:off x="3164325" y="1676400"/>
            <a:ext cx="6183600" cy="238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endParaRPr sz="2800" b="0">
              <a:solidFill>
                <a:srgbClr val="F43308"/>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a:solidFill>
                  <a:srgbClr val="CC0000"/>
                </a:solidFill>
                <a:highlight>
                  <a:schemeClr val="lt1"/>
                </a:highlight>
                <a:latin typeface="Times New Roman"/>
                <a:ea typeface="Times New Roman"/>
                <a:cs typeface="Times New Roman"/>
                <a:sym typeface="Times New Roman"/>
              </a:rPr>
              <a:t>Non-constant Variance Score Test</a:t>
            </a:r>
            <a:endParaRPr sz="2400">
              <a:solidFill>
                <a:srgbClr val="CC0000"/>
              </a:solidFill>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a:solidFill>
                  <a:srgbClr val="CC0000"/>
                </a:solidFill>
                <a:highlight>
                  <a:schemeClr val="lt1"/>
                </a:highlight>
                <a:latin typeface="Times New Roman"/>
                <a:ea typeface="Times New Roman"/>
                <a:cs typeface="Times New Roman"/>
                <a:sym typeface="Times New Roman"/>
              </a:rPr>
              <a:t>Variance formula: ~ fitted.values</a:t>
            </a:r>
            <a:endParaRPr sz="2400">
              <a:solidFill>
                <a:srgbClr val="CC0000"/>
              </a:solidFill>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a:solidFill>
                  <a:srgbClr val="CC0000"/>
                </a:solidFill>
                <a:highlight>
                  <a:schemeClr val="lt1"/>
                </a:highlight>
                <a:latin typeface="Times New Roman"/>
                <a:ea typeface="Times New Roman"/>
                <a:cs typeface="Times New Roman"/>
                <a:sym typeface="Times New Roman"/>
              </a:rPr>
              <a:t>Chisquare = 0.02546167, Df = 1, p = 0.87322</a:t>
            </a:r>
            <a:endParaRPr sz="2400">
              <a:solidFill>
                <a:srgbClr val="CC0000"/>
              </a:solidFill>
              <a:latin typeface="Times New Roman"/>
              <a:ea typeface="Times New Roman"/>
              <a:cs typeface="Times New Roman"/>
              <a:sym typeface="Times New Roman"/>
            </a:endParaRPr>
          </a:p>
        </p:txBody>
      </p:sp>
      <p:pic>
        <p:nvPicPr>
          <p:cNvPr id="255" name="Google Shape;255;p25" descr="大头针"/>
          <p:cNvPicPr preferRelativeResize="0"/>
          <p:nvPr/>
        </p:nvPicPr>
        <p:blipFill rotWithShape="1">
          <a:blip r:embed="rId3">
            <a:alphaModFix/>
          </a:blip>
          <a:srcRect/>
          <a:stretch/>
        </p:blipFill>
        <p:spPr>
          <a:xfrm>
            <a:off x="2691580" y="1118625"/>
            <a:ext cx="766445" cy="766445"/>
          </a:xfrm>
          <a:prstGeom prst="rect">
            <a:avLst/>
          </a:prstGeom>
          <a:noFill/>
          <a:ln>
            <a:noFill/>
          </a:ln>
        </p:spPr>
      </p:pic>
      <p:sp>
        <p:nvSpPr>
          <p:cNvPr id="256" name="Google Shape;256;p25"/>
          <p:cNvSpPr/>
          <p:nvPr/>
        </p:nvSpPr>
        <p:spPr>
          <a:xfrm flipH="1">
            <a:off x="3035763" y="1353500"/>
            <a:ext cx="5990013" cy="2385923"/>
          </a:xfrm>
          <a:custGeom>
            <a:avLst/>
            <a:gdLst/>
            <a:ahLst/>
            <a:cxnLst/>
            <a:rect l="l" t="t" r="r" b="b"/>
            <a:pathLst>
              <a:path w="4123933" h="1452617" extrusionOk="0">
                <a:moveTo>
                  <a:pt x="3651318" y="0"/>
                </a:moveTo>
                <a:lnTo>
                  <a:pt x="0" y="0"/>
                </a:lnTo>
                <a:lnTo>
                  <a:pt x="0" y="1452617"/>
                </a:lnTo>
                <a:lnTo>
                  <a:pt x="4123933" y="1452617"/>
                </a:lnTo>
                <a:lnTo>
                  <a:pt x="4123933" y="475572"/>
                </a:lnTo>
                <a:lnTo>
                  <a:pt x="4071596" y="480848"/>
                </a:lnTo>
                <a:cubicBezTo>
                  <a:pt x="3836419" y="480848"/>
                  <a:pt x="3645771" y="290200"/>
                  <a:pt x="3645771" y="55023"/>
                </a:cubicBezTo>
                <a:lnTo>
                  <a:pt x="3651318" y="0"/>
                </a:lnTo>
                <a:close/>
              </a:path>
            </a:pathLst>
          </a:custGeom>
          <a:solidFill>
            <a:srgbClr val="E58183">
              <a:alpha val="39607"/>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Font typeface="Arial"/>
              <a:buNone/>
            </a:pP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1000"/>
                                        <p:tgtEl>
                                          <p:spTgt spid="25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5"/>
                                        </p:tgtEl>
                                        <p:attrNameLst>
                                          <p:attrName>style.visibility</p:attrName>
                                        </p:attrNameLst>
                                      </p:cBhvr>
                                      <p:to>
                                        <p:strVal val="visible"/>
                                      </p:to>
                                    </p:set>
                                    <p:animEffect transition="in" filter="fade">
                                      <p:cBhvr>
                                        <p:cTn id="11" dur="2000"/>
                                        <p:tgtEl>
                                          <p:spTgt spid="25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54"/>
                                        </p:tgtEl>
                                        <p:attrNameLst>
                                          <p:attrName>style.visibility</p:attrName>
                                        </p:attrNameLst>
                                      </p:cBhvr>
                                      <p:to>
                                        <p:strVal val="visible"/>
                                      </p:to>
                                    </p:set>
                                    <p:anim calcmode="lin" valueType="num">
                                      <p:cBhvr additive="base">
                                        <p:cTn id="16" dur="500"/>
                                        <p:tgtEl>
                                          <p:spTgt spid="2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6"/>
          <p:cNvSpPr/>
          <p:nvPr/>
        </p:nvSpPr>
        <p:spPr>
          <a:xfrm>
            <a:off x="0" y="0"/>
            <a:ext cx="609600" cy="620713"/>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26"/>
          <p:cNvSpPr txBox="1"/>
          <p:nvPr/>
        </p:nvSpPr>
        <p:spPr>
          <a:xfrm>
            <a:off x="693420" y="97790"/>
            <a:ext cx="5549900"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Plot of Factors vs Residuals</a:t>
            </a:r>
            <a:endParaRPr sz="2800">
              <a:solidFill>
                <a:schemeClr val="dk1"/>
              </a:solidFill>
              <a:latin typeface="Times New Roman"/>
              <a:ea typeface="Times New Roman"/>
              <a:cs typeface="Times New Roman"/>
              <a:sym typeface="Times New Roman"/>
            </a:endParaRPr>
          </a:p>
        </p:txBody>
      </p:sp>
      <p:sp>
        <p:nvSpPr>
          <p:cNvPr id="263" name="Google Shape;263;p26"/>
          <p:cNvSpPr/>
          <p:nvPr/>
        </p:nvSpPr>
        <p:spPr>
          <a:xfrm>
            <a:off x="10595632" y="3420422"/>
            <a:ext cx="19266" cy="17677"/>
          </a:xfrm>
          <a:prstGeom prst="ellipse">
            <a:avLst/>
          </a:prstGeom>
          <a:solidFill>
            <a:srgbClr val="DB5355"/>
          </a:solidFill>
          <a:ln>
            <a:noFill/>
          </a:ln>
        </p:spPr>
        <p:txBody>
          <a:bodyPr spcFirstLastPara="1" wrap="square" lIns="121900" tIns="60950" rIns="121900" bIns="60950" anchor="t" anchorCtr="0">
            <a:noAutofit/>
          </a:bodyPr>
          <a:lstStyle/>
          <a:p>
            <a:pPr marL="0" marR="0" lvl="0" indent="0" algn="l" rtl="0">
              <a:spcBef>
                <a:spcPts val="0"/>
              </a:spcBef>
              <a:spcAft>
                <a:spcPts val="0"/>
              </a:spcAft>
              <a:buClr>
                <a:schemeClr val="dk1"/>
              </a:buClr>
              <a:buSzPts val="3200"/>
              <a:buFont typeface="Arial"/>
              <a:buNone/>
            </a:pPr>
            <a:endParaRPr sz="3200">
              <a:solidFill>
                <a:srgbClr val="FFD860"/>
              </a:solidFill>
              <a:latin typeface="Calibri"/>
              <a:ea typeface="Calibri"/>
              <a:cs typeface="Calibri"/>
              <a:sym typeface="Calibri"/>
            </a:endParaRPr>
          </a:p>
        </p:txBody>
      </p:sp>
      <p:pic>
        <p:nvPicPr>
          <p:cNvPr id="264" name="Google Shape;264;p26"/>
          <p:cNvPicPr preferRelativeResize="0"/>
          <p:nvPr/>
        </p:nvPicPr>
        <p:blipFill rotWithShape="1">
          <a:blip r:embed="rId3">
            <a:alphaModFix/>
          </a:blip>
          <a:srcRect/>
          <a:stretch/>
        </p:blipFill>
        <p:spPr>
          <a:xfrm>
            <a:off x="1177290" y="1134110"/>
            <a:ext cx="3611245" cy="2819400"/>
          </a:xfrm>
          <a:prstGeom prst="rect">
            <a:avLst/>
          </a:prstGeom>
          <a:noFill/>
          <a:ln>
            <a:noFill/>
          </a:ln>
        </p:spPr>
      </p:pic>
      <p:pic>
        <p:nvPicPr>
          <p:cNvPr id="265" name="Google Shape;265;p26"/>
          <p:cNvPicPr preferRelativeResize="0"/>
          <p:nvPr/>
        </p:nvPicPr>
        <p:blipFill rotWithShape="1">
          <a:blip r:embed="rId4">
            <a:alphaModFix/>
          </a:blip>
          <a:srcRect/>
          <a:stretch/>
        </p:blipFill>
        <p:spPr>
          <a:xfrm>
            <a:off x="5767070" y="1134110"/>
            <a:ext cx="3604895" cy="2814320"/>
          </a:xfrm>
          <a:prstGeom prst="rect">
            <a:avLst/>
          </a:prstGeom>
          <a:noFill/>
          <a:ln>
            <a:noFill/>
          </a:ln>
        </p:spPr>
      </p:pic>
      <p:pic>
        <p:nvPicPr>
          <p:cNvPr id="266" name="Google Shape;266;p26"/>
          <p:cNvPicPr preferRelativeResize="0"/>
          <p:nvPr/>
        </p:nvPicPr>
        <p:blipFill rotWithShape="1">
          <a:blip r:embed="rId5">
            <a:alphaModFix/>
          </a:blip>
          <a:srcRect/>
          <a:stretch/>
        </p:blipFill>
        <p:spPr>
          <a:xfrm>
            <a:off x="1220470" y="3609975"/>
            <a:ext cx="3682365" cy="2875280"/>
          </a:xfrm>
          <a:prstGeom prst="rect">
            <a:avLst/>
          </a:prstGeom>
          <a:noFill/>
          <a:ln>
            <a:noFill/>
          </a:ln>
        </p:spPr>
      </p:pic>
      <p:pic>
        <p:nvPicPr>
          <p:cNvPr id="267" name="Google Shape;267;p26"/>
          <p:cNvPicPr preferRelativeResize="0"/>
          <p:nvPr/>
        </p:nvPicPr>
        <p:blipFill rotWithShape="1">
          <a:blip r:embed="rId6">
            <a:alphaModFix/>
          </a:blip>
          <a:srcRect/>
          <a:stretch/>
        </p:blipFill>
        <p:spPr>
          <a:xfrm>
            <a:off x="5832475" y="3609975"/>
            <a:ext cx="3539490" cy="27635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1000"/>
                                        <p:tgtEl>
                                          <p:spTgt spid="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
                                        </p:tgtEl>
                                        <p:attrNameLst>
                                          <p:attrName>style.visibility</p:attrName>
                                        </p:attrNameLst>
                                      </p:cBhvr>
                                      <p:to>
                                        <p:strVal val="visible"/>
                                      </p:to>
                                    </p:set>
                                    <p:animEffect transition="in" filter="fade">
                                      <p:cBhvr>
                                        <p:cTn id="12" dur="500"/>
                                        <p:tgtEl>
                                          <p:spTgt spid="2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5"/>
                                        </p:tgtEl>
                                        <p:attrNameLst>
                                          <p:attrName>style.visibility</p:attrName>
                                        </p:attrNameLst>
                                      </p:cBhvr>
                                      <p:to>
                                        <p:strVal val="visible"/>
                                      </p:to>
                                    </p:set>
                                    <p:animEffect transition="in" filter="fade">
                                      <p:cBhvr>
                                        <p:cTn id="17" dur="500"/>
                                        <p:tgtEl>
                                          <p:spTgt spid="2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6"/>
                                        </p:tgtEl>
                                        <p:attrNameLst>
                                          <p:attrName>style.visibility</p:attrName>
                                        </p:attrNameLst>
                                      </p:cBhvr>
                                      <p:to>
                                        <p:strVal val="visible"/>
                                      </p:to>
                                    </p:set>
                                    <p:animEffect transition="in" filter="fade">
                                      <p:cBhvr>
                                        <p:cTn id="22" dur="1000"/>
                                        <p:tgtEl>
                                          <p:spTgt spid="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7"/>
          <p:cNvSpPr/>
          <p:nvPr/>
        </p:nvSpPr>
        <p:spPr>
          <a:xfrm>
            <a:off x="-266065" y="0"/>
            <a:ext cx="12192000" cy="68580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27"/>
          <p:cNvSpPr/>
          <p:nvPr/>
        </p:nvSpPr>
        <p:spPr>
          <a:xfrm>
            <a:off x="1324058" y="0"/>
            <a:ext cx="993913" cy="27082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p27"/>
          <p:cNvSpPr txBox="1"/>
          <p:nvPr/>
        </p:nvSpPr>
        <p:spPr>
          <a:xfrm>
            <a:off x="1323809" y="1670615"/>
            <a:ext cx="121257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a:solidFill>
                  <a:srgbClr val="DB5355"/>
                </a:solidFill>
                <a:latin typeface="Limelight"/>
                <a:ea typeface="Limelight"/>
                <a:cs typeface="Limelight"/>
                <a:sym typeface="Limelight"/>
              </a:rPr>
              <a:t>03</a:t>
            </a:r>
            <a:endParaRPr sz="4800">
              <a:solidFill>
                <a:srgbClr val="DB5355"/>
              </a:solidFill>
              <a:latin typeface="Limelight"/>
              <a:ea typeface="Limelight"/>
              <a:cs typeface="Limelight"/>
              <a:sym typeface="Limelight"/>
            </a:endParaRPr>
          </a:p>
        </p:txBody>
      </p:sp>
      <p:sp>
        <p:nvSpPr>
          <p:cNvPr id="275" name="Google Shape;275;p27"/>
          <p:cNvSpPr txBox="1"/>
          <p:nvPr/>
        </p:nvSpPr>
        <p:spPr>
          <a:xfrm>
            <a:off x="2390146" y="2375525"/>
            <a:ext cx="6353700" cy="76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1">
                <a:solidFill>
                  <a:schemeClr val="lt1"/>
                </a:solidFill>
                <a:latin typeface="Microsoft Yahei"/>
                <a:ea typeface="Microsoft Yahei"/>
                <a:cs typeface="Microsoft Yahei"/>
                <a:sym typeface="Microsoft Yahei"/>
              </a:rPr>
              <a:t>  Data   Analysis</a:t>
            </a:r>
            <a:endParaRPr sz="4400" b="1">
              <a:solidFill>
                <a:schemeClr val="lt1"/>
              </a:solidFill>
              <a:latin typeface="Microsoft Yahei"/>
              <a:ea typeface="Microsoft Yahei"/>
              <a:cs typeface="Microsoft Yahei"/>
              <a:sym typeface="Microsoft Yahei"/>
            </a:endParaRPr>
          </a:p>
        </p:txBody>
      </p:sp>
      <p:sp>
        <p:nvSpPr>
          <p:cNvPr id="276" name="Google Shape;276;p27"/>
          <p:cNvSpPr/>
          <p:nvPr/>
        </p:nvSpPr>
        <p:spPr>
          <a:xfrm>
            <a:off x="0" y="5206448"/>
            <a:ext cx="12364278"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p:nvPr/>
        </p:nvSpPr>
        <p:spPr>
          <a:xfrm rot="10800000" flipH="1">
            <a:off x="1016000" y="922982"/>
            <a:ext cx="945000" cy="945000"/>
          </a:xfrm>
          <a:prstGeom prst="corner">
            <a:avLst>
              <a:gd name="adj1" fmla="val 50000"/>
              <a:gd name="adj2" fmla="val 50000"/>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2" name="Google Shape;282;p28"/>
          <p:cNvSpPr/>
          <p:nvPr/>
        </p:nvSpPr>
        <p:spPr>
          <a:xfrm flipH="1">
            <a:off x="10413880" y="4671084"/>
            <a:ext cx="945000" cy="945000"/>
          </a:xfrm>
          <a:prstGeom prst="corner">
            <a:avLst>
              <a:gd name="adj1" fmla="val 50000"/>
              <a:gd name="adj2" fmla="val 50000"/>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28"/>
          <p:cNvSpPr txBox="1"/>
          <p:nvPr/>
        </p:nvSpPr>
        <p:spPr>
          <a:xfrm>
            <a:off x="1698025" y="1736725"/>
            <a:ext cx="8919300" cy="3240300"/>
          </a:xfrm>
          <a:prstGeom prst="rect">
            <a:avLst/>
          </a:prstGeom>
          <a:noFill/>
          <a:ln>
            <a:noFill/>
          </a:ln>
        </p:spPr>
        <p:txBody>
          <a:bodyPr spcFirstLastPara="1" wrap="square" lIns="91425" tIns="45700" rIns="91425" bIns="45700" anchor="t" anchorCtr="0">
            <a:noAutofit/>
          </a:bodyPr>
          <a:lstStyle/>
          <a:p>
            <a:pPr marL="457200" marR="0" lvl="0" indent="-431800" algn="l" rtl="0">
              <a:spcBef>
                <a:spcPts val="0"/>
              </a:spcBef>
              <a:spcAft>
                <a:spcPts val="0"/>
              </a:spcAft>
              <a:buSzPts val="3200"/>
              <a:buFont typeface="Calibri"/>
              <a:buChar char="●"/>
            </a:pPr>
            <a:r>
              <a:rPr lang="en-US" sz="3200" dirty="0">
                <a:latin typeface="Calibri"/>
                <a:ea typeface="Calibri"/>
                <a:cs typeface="Calibri"/>
                <a:sym typeface="Calibri"/>
              </a:rPr>
              <a:t>Collected at a local bar, Campus Quarters</a:t>
            </a:r>
            <a:endParaRPr sz="3200" dirty="0">
              <a:latin typeface="Calibri"/>
              <a:ea typeface="Calibri"/>
              <a:cs typeface="Calibri"/>
              <a:sym typeface="Calibri"/>
            </a:endParaRPr>
          </a:p>
          <a:p>
            <a:pPr marL="457200" marR="0" lvl="0" indent="-431800" algn="l" rtl="0">
              <a:spcBef>
                <a:spcPts val="0"/>
              </a:spcBef>
              <a:spcAft>
                <a:spcPts val="0"/>
              </a:spcAft>
              <a:buSzPts val="3200"/>
              <a:buFont typeface="Calibri"/>
              <a:buChar char="●"/>
            </a:pPr>
            <a:r>
              <a:rPr lang="en-US" sz="3200" dirty="0">
                <a:latin typeface="Calibri"/>
                <a:ea typeface="Calibri"/>
                <a:cs typeface="Calibri"/>
                <a:sym typeface="Calibri"/>
              </a:rPr>
              <a:t>Measured and marked our physical locations to throw from (6 unique locations)</a:t>
            </a:r>
            <a:endParaRPr sz="3200" dirty="0">
              <a:latin typeface="Calibri"/>
              <a:ea typeface="Calibri"/>
              <a:cs typeface="Calibri"/>
              <a:sym typeface="Calibri"/>
            </a:endParaRPr>
          </a:p>
          <a:p>
            <a:pPr marL="457200" marR="0" lvl="0" indent="-431800" algn="l" rtl="0">
              <a:spcBef>
                <a:spcPts val="0"/>
              </a:spcBef>
              <a:spcAft>
                <a:spcPts val="0"/>
              </a:spcAft>
              <a:buSzPts val="3200"/>
              <a:buFont typeface="Calibri"/>
              <a:buChar char="●"/>
            </a:pPr>
            <a:r>
              <a:rPr lang="en-US" sz="3200" dirty="0">
                <a:latin typeface="Calibri"/>
                <a:ea typeface="Calibri"/>
                <a:cs typeface="Calibri"/>
                <a:sym typeface="Calibri"/>
              </a:rPr>
              <a:t>Not much difficulty running experiment; picked opportune time to run experiment</a:t>
            </a:r>
            <a:endParaRPr sz="3200" dirty="0">
              <a:latin typeface="Calibri"/>
              <a:ea typeface="Calibri"/>
              <a:cs typeface="Calibri"/>
              <a:sym typeface="Calibri"/>
            </a:endParaRPr>
          </a:p>
        </p:txBody>
      </p:sp>
      <p:sp>
        <p:nvSpPr>
          <p:cNvPr id="284" name="Google Shape;284;p28"/>
          <p:cNvSpPr/>
          <p:nvPr/>
        </p:nvSpPr>
        <p:spPr>
          <a:xfrm>
            <a:off x="0" y="0"/>
            <a:ext cx="609600" cy="6207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28"/>
          <p:cNvSpPr txBox="1"/>
          <p:nvPr/>
        </p:nvSpPr>
        <p:spPr>
          <a:xfrm>
            <a:off x="693429" y="113025"/>
            <a:ext cx="5752500" cy="52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Data Collection on Experiment Day</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9"/>
          <p:cNvSpPr/>
          <p:nvPr/>
        </p:nvSpPr>
        <p:spPr>
          <a:xfrm>
            <a:off x="0" y="0"/>
            <a:ext cx="609600" cy="620713"/>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29"/>
          <p:cNvSpPr txBox="1"/>
          <p:nvPr/>
        </p:nvSpPr>
        <p:spPr>
          <a:xfrm>
            <a:off x="707396" y="99249"/>
            <a:ext cx="4484094"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Table of Means</a:t>
            </a:r>
            <a:endParaRPr sz="2800">
              <a:solidFill>
                <a:schemeClr val="dk1"/>
              </a:solidFill>
              <a:latin typeface="Times New Roman"/>
              <a:ea typeface="Times New Roman"/>
              <a:cs typeface="Times New Roman"/>
              <a:sym typeface="Times New Roman"/>
            </a:endParaRPr>
          </a:p>
        </p:txBody>
      </p:sp>
      <p:pic>
        <p:nvPicPr>
          <p:cNvPr id="292" name="Google Shape;292;p29"/>
          <p:cNvPicPr preferRelativeResize="0"/>
          <p:nvPr/>
        </p:nvPicPr>
        <p:blipFill>
          <a:blip r:embed="rId3">
            <a:alphaModFix/>
          </a:blip>
          <a:stretch>
            <a:fillRect/>
          </a:stretch>
        </p:blipFill>
        <p:spPr>
          <a:xfrm>
            <a:off x="255363" y="2191800"/>
            <a:ext cx="11681281" cy="283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p:nvPr/>
        </p:nvSpPr>
        <p:spPr>
          <a:xfrm>
            <a:off x="0" y="0"/>
            <a:ext cx="609600" cy="6207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30"/>
          <p:cNvSpPr txBox="1"/>
          <p:nvPr/>
        </p:nvSpPr>
        <p:spPr>
          <a:xfrm>
            <a:off x="707396" y="99249"/>
            <a:ext cx="4484100" cy="52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ANOVA Table</a:t>
            </a:r>
            <a:endParaRPr sz="2800">
              <a:solidFill>
                <a:schemeClr val="dk1"/>
              </a:solidFill>
              <a:latin typeface="Times New Roman"/>
              <a:ea typeface="Times New Roman"/>
              <a:cs typeface="Times New Roman"/>
              <a:sym typeface="Times New Roman"/>
            </a:endParaRPr>
          </a:p>
        </p:txBody>
      </p:sp>
      <p:pic>
        <p:nvPicPr>
          <p:cNvPr id="300" name="Google Shape;300;p30"/>
          <p:cNvPicPr preferRelativeResize="0"/>
          <p:nvPr/>
        </p:nvPicPr>
        <p:blipFill rotWithShape="1">
          <a:blip r:embed="rId3">
            <a:alphaModFix/>
          </a:blip>
          <a:srcRect/>
          <a:stretch/>
        </p:blipFill>
        <p:spPr>
          <a:xfrm>
            <a:off x="402075" y="821175"/>
            <a:ext cx="7731225" cy="4588450"/>
          </a:xfrm>
          <a:prstGeom prst="rect">
            <a:avLst/>
          </a:prstGeom>
          <a:noFill/>
          <a:ln>
            <a:noFill/>
          </a:ln>
        </p:spPr>
      </p:pic>
      <p:sp>
        <p:nvSpPr>
          <p:cNvPr id="301" name="Google Shape;301;p30"/>
          <p:cNvSpPr txBox="1"/>
          <p:nvPr/>
        </p:nvSpPr>
        <p:spPr>
          <a:xfrm>
            <a:off x="7707825" y="3708475"/>
            <a:ext cx="4484100" cy="209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libri"/>
                <a:ea typeface="Calibri"/>
                <a:cs typeface="Calibri"/>
                <a:sym typeface="Calibri"/>
              </a:rPr>
              <a:t>Significant variables:</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Blocks</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A (Distance)</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B (Horizontal)</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A:B (Distance and Horizontal Interaction)</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A:D (Distance and Hand Interaction)</a:t>
            </a:r>
            <a:endParaRPr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1"/>
          <p:cNvSpPr/>
          <p:nvPr/>
        </p:nvSpPr>
        <p:spPr>
          <a:xfrm>
            <a:off x="0" y="0"/>
            <a:ext cx="609600" cy="6207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31"/>
          <p:cNvSpPr txBox="1"/>
          <p:nvPr/>
        </p:nvSpPr>
        <p:spPr>
          <a:xfrm>
            <a:off x="707396" y="99249"/>
            <a:ext cx="4484100" cy="52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Relative Efficiency</a:t>
            </a:r>
            <a:endParaRPr sz="2800">
              <a:solidFill>
                <a:schemeClr val="dk1"/>
              </a:solidFill>
              <a:latin typeface="Times New Roman"/>
              <a:ea typeface="Times New Roman"/>
              <a:cs typeface="Times New Roman"/>
              <a:sym typeface="Times New Roman"/>
            </a:endParaRPr>
          </a:p>
        </p:txBody>
      </p:sp>
      <p:sp>
        <p:nvSpPr>
          <p:cNvPr id="308" name="Google Shape;308;p31"/>
          <p:cNvSpPr txBox="1"/>
          <p:nvPr/>
        </p:nvSpPr>
        <p:spPr>
          <a:xfrm>
            <a:off x="862965" y="1470025"/>
            <a:ext cx="10053900" cy="30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•CRD vs RCBD~ The RCBD's p-value from ANOVA is 2e-16 which is highly significant to our “dart madness” model.​</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•Relative efficiency obtained is 3.21 which states that “Blocking” effect is worthwhile to control unnecessary noise.​</a:t>
            </a: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09" name="Google Shape;309;p31"/>
          <p:cNvSpPr txBox="1"/>
          <p:nvPr/>
        </p:nvSpPr>
        <p:spPr>
          <a:xfrm>
            <a:off x="6176100" y="5597925"/>
            <a:ext cx="6015900" cy="12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        </a:t>
            </a:r>
            <a:r>
              <a:rPr lang="en-US" sz="2400">
                <a:latin typeface="Calibri"/>
                <a:ea typeface="Calibri"/>
                <a:cs typeface="Calibri"/>
                <a:sym typeface="Calibri"/>
              </a:rPr>
              <a:t>           Df Sum Sq Mean Sq F value   Pr(&gt;F)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blocks       4   3355   838.7  53.978  &lt; 2e-16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Residuals   92   1430    15.5                  </a:t>
            </a:r>
            <a:endParaRPr sz="24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p:nvPr/>
        </p:nvSpPr>
        <p:spPr>
          <a:xfrm>
            <a:off x="0" y="1042731"/>
            <a:ext cx="10535478" cy="5118499"/>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14"/>
          <p:cNvSpPr/>
          <p:nvPr/>
        </p:nvSpPr>
        <p:spPr>
          <a:xfrm>
            <a:off x="0" y="1410550"/>
            <a:ext cx="2253133" cy="5238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 name="Google Shape;101;p14"/>
          <p:cNvSpPr txBox="1"/>
          <p:nvPr/>
        </p:nvSpPr>
        <p:spPr>
          <a:xfrm>
            <a:off x="343082" y="1395137"/>
            <a:ext cx="191005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rgbClr val="595959"/>
                </a:solidFill>
                <a:latin typeface="Calibri"/>
                <a:ea typeface="Calibri"/>
                <a:cs typeface="Calibri"/>
                <a:sym typeface="Calibri"/>
              </a:rPr>
              <a:t>MENU</a:t>
            </a:r>
            <a:endParaRPr sz="3200">
              <a:solidFill>
                <a:srgbClr val="595959"/>
              </a:solidFill>
              <a:latin typeface="Calibri"/>
              <a:ea typeface="Calibri"/>
              <a:cs typeface="Calibri"/>
              <a:sym typeface="Calibri"/>
            </a:endParaRPr>
          </a:p>
        </p:txBody>
      </p:sp>
      <p:sp>
        <p:nvSpPr>
          <p:cNvPr id="102" name="Google Shape;102;p14"/>
          <p:cNvSpPr txBox="1"/>
          <p:nvPr/>
        </p:nvSpPr>
        <p:spPr>
          <a:xfrm>
            <a:off x="2245800" y="2893667"/>
            <a:ext cx="121257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a:solidFill>
                  <a:schemeClr val="lt1"/>
                </a:solidFill>
                <a:latin typeface="Limelight"/>
                <a:ea typeface="Limelight"/>
                <a:cs typeface="Limelight"/>
                <a:sym typeface="Limelight"/>
              </a:rPr>
              <a:t>02</a:t>
            </a:r>
            <a:endParaRPr sz="4800">
              <a:solidFill>
                <a:schemeClr val="lt1"/>
              </a:solidFill>
              <a:latin typeface="Limelight"/>
              <a:ea typeface="Limelight"/>
              <a:cs typeface="Limelight"/>
              <a:sym typeface="Limelight"/>
            </a:endParaRPr>
          </a:p>
        </p:txBody>
      </p:sp>
      <p:sp>
        <p:nvSpPr>
          <p:cNvPr id="103" name="Google Shape;103;p14"/>
          <p:cNvSpPr txBox="1"/>
          <p:nvPr/>
        </p:nvSpPr>
        <p:spPr>
          <a:xfrm>
            <a:off x="3157898" y="3042524"/>
            <a:ext cx="6407674" cy="5835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lt1"/>
                </a:solidFill>
                <a:latin typeface="Microsoft Yahei"/>
                <a:ea typeface="Microsoft Yahei"/>
                <a:cs typeface="Microsoft Yahei"/>
                <a:sym typeface="Microsoft Yahei"/>
              </a:rPr>
              <a:t>Assumptions Checking</a:t>
            </a:r>
            <a:endParaRPr sz="3200">
              <a:solidFill>
                <a:schemeClr val="lt1"/>
              </a:solidFill>
              <a:latin typeface="Microsoft Yahei"/>
              <a:ea typeface="Microsoft Yahei"/>
              <a:cs typeface="Microsoft Yahei"/>
              <a:sym typeface="Microsoft Yahei"/>
            </a:endParaRPr>
          </a:p>
        </p:txBody>
      </p:sp>
      <p:sp>
        <p:nvSpPr>
          <p:cNvPr id="104" name="Google Shape;104;p14"/>
          <p:cNvSpPr txBox="1"/>
          <p:nvPr/>
        </p:nvSpPr>
        <p:spPr>
          <a:xfrm>
            <a:off x="2253133" y="1998532"/>
            <a:ext cx="121257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a:solidFill>
                  <a:schemeClr val="lt1"/>
                </a:solidFill>
                <a:latin typeface="Limelight"/>
                <a:ea typeface="Limelight"/>
                <a:cs typeface="Limelight"/>
                <a:sym typeface="Limelight"/>
              </a:rPr>
              <a:t>01</a:t>
            </a:r>
            <a:endParaRPr sz="4800">
              <a:solidFill>
                <a:schemeClr val="lt1"/>
              </a:solidFill>
              <a:latin typeface="Limelight"/>
              <a:ea typeface="Limelight"/>
              <a:cs typeface="Limelight"/>
              <a:sym typeface="Limelight"/>
            </a:endParaRPr>
          </a:p>
        </p:txBody>
      </p:sp>
      <p:sp>
        <p:nvSpPr>
          <p:cNvPr id="105" name="Google Shape;105;p14"/>
          <p:cNvSpPr txBox="1"/>
          <p:nvPr/>
        </p:nvSpPr>
        <p:spPr>
          <a:xfrm>
            <a:off x="3127775" y="2152420"/>
            <a:ext cx="5495720" cy="5835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lt1"/>
                </a:solidFill>
                <a:latin typeface="Microsoft Yahei"/>
                <a:ea typeface="Microsoft Yahei"/>
                <a:cs typeface="Microsoft Yahei"/>
                <a:sym typeface="Microsoft Yahei"/>
              </a:rPr>
              <a:t>Design Introduction</a:t>
            </a:r>
            <a:endParaRPr sz="3200">
              <a:solidFill>
                <a:schemeClr val="lt1"/>
              </a:solidFill>
              <a:latin typeface="Microsoft Yahei"/>
              <a:ea typeface="Microsoft Yahei"/>
              <a:cs typeface="Microsoft Yahei"/>
              <a:sym typeface="Microsoft Yahei"/>
            </a:endParaRPr>
          </a:p>
        </p:txBody>
      </p:sp>
      <p:sp>
        <p:nvSpPr>
          <p:cNvPr id="106" name="Google Shape;106;p14"/>
          <p:cNvSpPr txBox="1"/>
          <p:nvPr/>
        </p:nvSpPr>
        <p:spPr>
          <a:xfrm>
            <a:off x="2257880" y="3807422"/>
            <a:ext cx="121257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a:solidFill>
                  <a:schemeClr val="lt1"/>
                </a:solidFill>
                <a:latin typeface="Limelight"/>
                <a:ea typeface="Limelight"/>
                <a:cs typeface="Limelight"/>
                <a:sym typeface="Limelight"/>
              </a:rPr>
              <a:t>03</a:t>
            </a:r>
            <a:endParaRPr sz="4800">
              <a:solidFill>
                <a:schemeClr val="lt1"/>
              </a:solidFill>
              <a:latin typeface="Limelight"/>
              <a:ea typeface="Limelight"/>
              <a:cs typeface="Limelight"/>
              <a:sym typeface="Limelight"/>
            </a:endParaRPr>
          </a:p>
        </p:txBody>
      </p:sp>
      <p:sp>
        <p:nvSpPr>
          <p:cNvPr id="107" name="Google Shape;107;p14"/>
          <p:cNvSpPr txBox="1"/>
          <p:nvPr/>
        </p:nvSpPr>
        <p:spPr>
          <a:xfrm>
            <a:off x="3157855" y="3923030"/>
            <a:ext cx="6802755" cy="5835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lt1"/>
                </a:solidFill>
                <a:latin typeface="Microsoft Yahei"/>
                <a:ea typeface="Microsoft Yahei"/>
                <a:cs typeface="Microsoft Yahei"/>
                <a:sym typeface="Microsoft Yahei"/>
              </a:rPr>
              <a:t>Data Analysis</a:t>
            </a:r>
            <a:endParaRPr sz="3200">
              <a:solidFill>
                <a:schemeClr val="lt1"/>
              </a:solidFill>
              <a:latin typeface="Microsoft Yahei"/>
              <a:ea typeface="Microsoft Yahei"/>
              <a:cs typeface="Microsoft Yahei"/>
              <a:sym typeface="Microsoft Yahei"/>
            </a:endParaRPr>
          </a:p>
        </p:txBody>
      </p:sp>
      <p:sp>
        <p:nvSpPr>
          <p:cNvPr id="108" name="Google Shape;108;p14"/>
          <p:cNvSpPr txBox="1"/>
          <p:nvPr/>
        </p:nvSpPr>
        <p:spPr>
          <a:xfrm>
            <a:off x="2253133" y="4742810"/>
            <a:ext cx="121257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a:solidFill>
                  <a:schemeClr val="lt1"/>
                </a:solidFill>
                <a:latin typeface="Limelight"/>
                <a:ea typeface="Limelight"/>
                <a:cs typeface="Limelight"/>
                <a:sym typeface="Limelight"/>
              </a:rPr>
              <a:t>04</a:t>
            </a:r>
            <a:endParaRPr sz="4800">
              <a:solidFill>
                <a:schemeClr val="lt1"/>
              </a:solidFill>
              <a:latin typeface="Limelight"/>
              <a:ea typeface="Limelight"/>
              <a:cs typeface="Limelight"/>
              <a:sym typeface="Limelight"/>
            </a:endParaRPr>
          </a:p>
        </p:txBody>
      </p:sp>
      <p:sp>
        <p:nvSpPr>
          <p:cNvPr id="109" name="Google Shape;109;p14"/>
          <p:cNvSpPr txBox="1"/>
          <p:nvPr/>
        </p:nvSpPr>
        <p:spPr>
          <a:xfrm>
            <a:off x="3157898" y="4895897"/>
            <a:ext cx="6467921" cy="5835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lt1"/>
                </a:solidFill>
                <a:latin typeface="Microsoft Yahei"/>
                <a:ea typeface="Microsoft Yahei"/>
                <a:cs typeface="Microsoft Yahei"/>
                <a:sym typeface="Microsoft Yahei"/>
              </a:rPr>
              <a:t>Conclusion and Summary</a:t>
            </a:r>
            <a:endParaRPr sz="3200">
              <a:solidFill>
                <a:schemeClr val="lt1"/>
              </a:solidFill>
              <a:latin typeface="Microsoft Yahei"/>
              <a:ea typeface="Microsoft Yahei"/>
              <a:cs typeface="Microsoft Yahei"/>
              <a:sym typeface="Microsoft Yahe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p:nvPr/>
        </p:nvSpPr>
        <p:spPr>
          <a:xfrm>
            <a:off x="0" y="0"/>
            <a:ext cx="609600" cy="620713"/>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32"/>
          <p:cNvSpPr txBox="1"/>
          <p:nvPr/>
        </p:nvSpPr>
        <p:spPr>
          <a:xfrm>
            <a:off x="693420" y="113030"/>
            <a:ext cx="6972935"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A:B Interaction Plot and Polynomial Contrasts</a:t>
            </a:r>
            <a:endParaRPr sz="2800">
              <a:solidFill>
                <a:schemeClr val="dk1"/>
              </a:solidFill>
              <a:latin typeface="Times New Roman"/>
              <a:ea typeface="Times New Roman"/>
              <a:cs typeface="Times New Roman"/>
              <a:sym typeface="Times New Roman"/>
            </a:endParaRPr>
          </a:p>
        </p:txBody>
      </p:sp>
      <p:pic>
        <p:nvPicPr>
          <p:cNvPr id="316" name="Google Shape;316;p32"/>
          <p:cNvPicPr preferRelativeResize="0"/>
          <p:nvPr/>
        </p:nvPicPr>
        <p:blipFill rotWithShape="1">
          <a:blip r:embed="rId3">
            <a:alphaModFix/>
          </a:blip>
          <a:srcRect/>
          <a:stretch/>
        </p:blipFill>
        <p:spPr>
          <a:xfrm>
            <a:off x="824230" y="984250"/>
            <a:ext cx="5698490" cy="4448810"/>
          </a:xfrm>
          <a:prstGeom prst="rect">
            <a:avLst/>
          </a:prstGeom>
          <a:noFill/>
          <a:ln>
            <a:noFill/>
          </a:ln>
        </p:spPr>
      </p:pic>
      <p:grpSp>
        <p:nvGrpSpPr>
          <p:cNvPr id="317" name="Google Shape;317;p32"/>
          <p:cNvGrpSpPr/>
          <p:nvPr/>
        </p:nvGrpSpPr>
        <p:grpSpPr>
          <a:xfrm>
            <a:off x="6309995" y="2231390"/>
            <a:ext cx="5126990" cy="741680"/>
            <a:chOff x="230895" y="130347"/>
            <a:chExt cx="11870433" cy="1196404"/>
          </a:xfrm>
        </p:grpSpPr>
        <p:sp>
          <p:nvSpPr>
            <p:cNvPr id="318" name="Google Shape;318;p32"/>
            <p:cNvSpPr/>
            <p:nvPr/>
          </p:nvSpPr>
          <p:spPr>
            <a:xfrm>
              <a:off x="1497773" y="464614"/>
              <a:ext cx="10603555" cy="862137"/>
            </a:xfrm>
            <a:custGeom>
              <a:avLst/>
              <a:gdLst/>
              <a:ahLst/>
              <a:cxnLst/>
              <a:rect l="l" t="t" r="r" b="b"/>
              <a:pathLst>
                <a:path w="7847420" h="284234" extrusionOk="0">
                  <a:moveTo>
                    <a:pt x="0" y="36968"/>
                  </a:moveTo>
                  <a:cubicBezTo>
                    <a:pt x="245726" y="330597"/>
                    <a:pt x="1444528" y="284066"/>
                    <a:pt x="2752431" y="277905"/>
                  </a:cubicBezTo>
                  <a:cubicBezTo>
                    <a:pt x="4060334" y="271744"/>
                    <a:pt x="6588860" y="131718"/>
                    <a:pt x="7847420" y="0"/>
                  </a:cubicBezTo>
                </a:path>
              </a:pathLst>
            </a:custGeom>
            <a:noFill/>
            <a:ln w="12700" cap="flat" cmpd="sng">
              <a:solidFill>
                <a:srgbClr val="59595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19" name="Google Shape;319;p32"/>
            <p:cNvPicPr preferRelativeResize="0"/>
            <p:nvPr/>
          </p:nvPicPr>
          <p:blipFill rotWithShape="1">
            <a:blip r:embed="rId4">
              <a:alphaModFix/>
            </a:blip>
            <a:srcRect/>
            <a:stretch/>
          </p:blipFill>
          <p:spPr>
            <a:xfrm>
              <a:off x="230895" y="130347"/>
              <a:ext cx="1335140" cy="963251"/>
            </a:xfrm>
            <a:prstGeom prst="rect">
              <a:avLst/>
            </a:prstGeom>
            <a:noFill/>
            <a:ln>
              <a:noFill/>
            </a:ln>
          </p:spPr>
        </p:pic>
      </p:grpSp>
      <p:pic>
        <p:nvPicPr>
          <p:cNvPr id="320" name="Google Shape;320;p32"/>
          <p:cNvPicPr preferRelativeResize="0"/>
          <p:nvPr/>
        </p:nvPicPr>
        <p:blipFill rotWithShape="1">
          <a:blip r:embed="rId5">
            <a:alphaModFix/>
          </a:blip>
          <a:srcRect/>
          <a:stretch/>
        </p:blipFill>
        <p:spPr>
          <a:xfrm>
            <a:off x="7139950" y="1389070"/>
            <a:ext cx="3053080" cy="1143000"/>
          </a:xfrm>
          <a:prstGeom prst="rect">
            <a:avLst/>
          </a:prstGeom>
          <a:noFill/>
          <a:ln>
            <a:noFill/>
          </a:ln>
        </p:spPr>
      </p:pic>
      <p:grpSp>
        <p:nvGrpSpPr>
          <p:cNvPr id="321" name="Google Shape;321;p32"/>
          <p:cNvGrpSpPr/>
          <p:nvPr/>
        </p:nvGrpSpPr>
        <p:grpSpPr>
          <a:xfrm>
            <a:off x="6184900" y="4500245"/>
            <a:ext cx="5126990" cy="741680"/>
            <a:chOff x="230895" y="130347"/>
            <a:chExt cx="11870433" cy="1196404"/>
          </a:xfrm>
        </p:grpSpPr>
        <p:sp>
          <p:nvSpPr>
            <p:cNvPr id="322" name="Google Shape;322;p32"/>
            <p:cNvSpPr/>
            <p:nvPr/>
          </p:nvSpPr>
          <p:spPr>
            <a:xfrm>
              <a:off x="1497773" y="464614"/>
              <a:ext cx="10603555" cy="862137"/>
            </a:xfrm>
            <a:custGeom>
              <a:avLst/>
              <a:gdLst/>
              <a:ahLst/>
              <a:cxnLst/>
              <a:rect l="l" t="t" r="r" b="b"/>
              <a:pathLst>
                <a:path w="7847420" h="284234" extrusionOk="0">
                  <a:moveTo>
                    <a:pt x="0" y="36968"/>
                  </a:moveTo>
                  <a:cubicBezTo>
                    <a:pt x="245726" y="330597"/>
                    <a:pt x="1444528" y="284066"/>
                    <a:pt x="2752431" y="277905"/>
                  </a:cubicBezTo>
                  <a:cubicBezTo>
                    <a:pt x="4060334" y="271744"/>
                    <a:pt x="6588860" y="131718"/>
                    <a:pt x="7847420" y="0"/>
                  </a:cubicBezTo>
                </a:path>
              </a:pathLst>
            </a:custGeom>
            <a:noFill/>
            <a:ln w="12700" cap="flat" cmpd="sng">
              <a:solidFill>
                <a:srgbClr val="59595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23" name="Google Shape;323;p32"/>
            <p:cNvPicPr preferRelativeResize="0"/>
            <p:nvPr/>
          </p:nvPicPr>
          <p:blipFill rotWithShape="1">
            <a:blip r:embed="rId4">
              <a:alphaModFix/>
            </a:blip>
            <a:srcRect/>
            <a:stretch/>
          </p:blipFill>
          <p:spPr>
            <a:xfrm>
              <a:off x="230895" y="130347"/>
              <a:ext cx="1335140" cy="963251"/>
            </a:xfrm>
            <a:prstGeom prst="rect">
              <a:avLst/>
            </a:prstGeom>
            <a:noFill/>
            <a:ln>
              <a:noFill/>
            </a:ln>
          </p:spPr>
        </p:pic>
      </p:grpSp>
      <p:pic>
        <p:nvPicPr>
          <p:cNvPr id="324" name="Google Shape;324;p32"/>
          <p:cNvPicPr preferRelativeResize="0"/>
          <p:nvPr/>
        </p:nvPicPr>
        <p:blipFill rotWithShape="1">
          <a:blip r:embed="rId6">
            <a:alphaModFix/>
          </a:blip>
          <a:srcRect/>
          <a:stretch/>
        </p:blipFill>
        <p:spPr>
          <a:xfrm>
            <a:off x="7139940" y="3714750"/>
            <a:ext cx="3124200" cy="1238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20"/>
                                        </p:tgtEl>
                                        <p:attrNameLst>
                                          <p:attrName>style.visibility</p:attrName>
                                        </p:attrNameLst>
                                      </p:cBhvr>
                                      <p:to>
                                        <p:strVal val="visible"/>
                                      </p:to>
                                    </p:set>
                                    <p:animEffect transition="in" filter="fade">
                                      <p:cBhvr>
                                        <p:cTn id="11" dur="1822"/>
                                        <p:tgtEl>
                                          <p:spTgt spid="3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4"/>
                                        </p:tgtEl>
                                        <p:attrNameLst>
                                          <p:attrName>style.visibility</p:attrName>
                                        </p:attrNameLst>
                                      </p:cBhvr>
                                      <p:to>
                                        <p:strVal val="visible"/>
                                      </p:to>
                                    </p:set>
                                    <p:animEffect transition="in" filter="fade">
                                      <p:cBhvr>
                                        <p:cTn id="20" dur="1822"/>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3"/>
          <p:cNvSpPr txBox="1"/>
          <p:nvPr/>
        </p:nvSpPr>
        <p:spPr>
          <a:xfrm>
            <a:off x="8927100" y="3916200"/>
            <a:ext cx="3264900" cy="2941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latin typeface="Calibri"/>
                <a:ea typeface="Calibri"/>
                <a:cs typeface="Calibri"/>
                <a:sym typeface="Calibri"/>
              </a:rPr>
              <a:t>Factor B fixed at H (Straight On)</a:t>
            </a:r>
            <a:endParaRPr sz="1800" b="1">
              <a:latin typeface="Calibri"/>
              <a:ea typeface="Calibri"/>
              <a:cs typeface="Calibri"/>
              <a:sym typeface="Calibri"/>
            </a:endParaRPr>
          </a:p>
          <a:p>
            <a:pPr marL="0" marR="0" lvl="0" indent="0" algn="l" rtl="0">
              <a:spcBef>
                <a:spcPts val="0"/>
              </a:spcBef>
              <a:spcAft>
                <a:spcPts val="0"/>
              </a:spcAft>
              <a:buNone/>
            </a:pPr>
            <a:endParaRPr sz="1800" b="1">
              <a:latin typeface="Calibri"/>
              <a:ea typeface="Calibri"/>
              <a:cs typeface="Calibri"/>
              <a:sym typeface="Calibri"/>
            </a:endParaRPr>
          </a:p>
          <a:p>
            <a:pPr marL="457200" marR="0" lvl="0" indent="-342900" algn="l" rtl="0">
              <a:spcBef>
                <a:spcPts val="0"/>
              </a:spcBef>
              <a:spcAft>
                <a:spcPts val="0"/>
              </a:spcAft>
              <a:buSzPts val="1800"/>
              <a:buFont typeface="Calibri"/>
              <a:buChar char="●"/>
            </a:pPr>
            <a:r>
              <a:rPr lang="en-US" sz="1800">
                <a:latin typeface="Calibri"/>
                <a:ea typeface="Calibri"/>
                <a:cs typeface="Calibri"/>
                <a:sym typeface="Calibri"/>
              </a:rPr>
              <a:t>8 feet-10 feet: (2.28, 8.22)</a:t>
            </a:r>
            <a:endParaRPr sz="1800">
              <a:latin typeface="Calibri"/>
              <a:ea typeface="Calibri"/>
              <a:cs typeface="Calibri"/>
              <a:sym typeface="Calibri"/>
            </a:endParaRPr>
          </a:p>
          <a:p>
            <a:pPr marL="457200" marR="0" lvl="0" indent="-342900" algn="l" rtl="0">
              <a:spcBef>
                <a:spcPts val="0"/>
              </a:spcBef>
              <a:spcAft>
                <a:spcPts val="0"/>
              </a:spcAft>
              <a:buSzPts val="1800"/>
              <a:buFont typeface="Calibri"/>
              <a:buChar char="●"/>
            </a:pPr>
            <a:r>
              <a:rPr lang="en-US" sz="1800">
                <a:latin typeface="Calibri"/>
                <a:ea typeface="Calibri"/>
                <a:cs typeface="Calibri"/>
                <a:sym typeface="Calibri"/>
              </a:rPr>
              <a:t>8 feet-12 feet: (2.23, 8.17)</a:t>
            </a:r>
            <a:endParaRPr sz="1800">
              <a:latin typeface="Calibri"/>
              <a:ea typeface="Calibri"/>
              <a:cs typeface="Calibri"/>
              <a:sym typeface="Calibri"/>
            </a:endParaRPr>
          </a:p>
          <a:p>
            <a:pPr marL="457200" marR="0" lvl="0" indent="-342900" algn="l" rtl="0">
              <a:spcBef>
                <a:spcPts val="0"/>
              </a:spcBef>
              <a:spcAft>
                <a:spcPts val="0"/>
              </a:spcAft>
              <a:buSzPts val="1800"/>
              <a:buFont typeface="Calibri"/>
              <a:buChar char="●"/>
            </a:pPr>
            <a:r>
              <a:rPr lang="en-US" sz="1800">
                <a:latin typeface="Calibri"/>
                <a:ea typeface="Calibri"/>
                <a:cs typeface="Calibri"/>
                <a:sym typeface="Calibri"/>
              </a:rPr>
              <a:t>10 feet-12 feet: (-2.92, 3.02)</a:t>
            </a: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r>
              <a:rPr lang="en-US" sz="1800" b="1">
                <a:latin typeface="Calibri"/>
                <a:ea typeface="Calibri"/>
                <a:cs typeface="Calibri"/>
                <a:sym typeface="Calibri"/>
              </a:rPr>
              <a:t>Factor B fixed at R (To The Right)</a:t>
            </a:r>
            <a:endParaRPr sz="1800" b="1">
              <a:latin typeface="Calibri"/>
              <a:ea typeface="Calibri"/>
              <a:cs typeface="Calibri"/>
              <a:sym typeface="Calibri"/>
            </a:endParaRPr>
          </a:p>
          <a:p>
            <a:pPr marL="457200" marR="0" lvl="0" indent="-342900" algn="l" rtl="0">
              <a:spcBef>
                <a:spcPts val="0"/>
              </a:spcBef>
              <a:spcAft>
                <a:spcPts val="0"/>
              </a:spcAft>
              <a:buSzPts val="1800"/>
              <a:buFont typeface="Calibri"/>
              <a:buChar char="●"/>
            </a:pPr>
            <a:r>
              <a:rPr lang="en-US" sz="1800">
                <a:latin typeface="Calibri"/>
                <a:ea typeface="Calibri"/>
                <a:cs typeface="Calibri"/>
                <a:sym typeface="Calibri"/>
              </a:rPr>
              <a:t>8 feet-10 feet: (-1.42, 4.52)</a:t>
            </a:r>
            <a:endParaRPr sz="1800">
              <a:latin typeface="Calibri"/>
              <a:ea typeface="Calibri"/>
              <a:cs typeface="Calibri"/>
              <a:sym typeface="Calibri"/>
            </a:endParaRPr>
          </a:p>
          <a:p>
            <a:pPr marL="457200" marR="0" lvl="0" indent="-342900" algn="l" rtl="0">
              <a:spcBef>
                <a:spcPts val="0"/>
              </a:spcBef>
              <a:spcAft>
                <a:spcPts val="0"/>
              </a:spcAft>
              <a:buSzPts val="1800"/>
              <a:buFont typeface="Calibri"/>
              <a:buChar char="●"/>
            </a:pPr>
            <a:r>
              <a:rPr lang="en-US" sz="1800">
                <a:latin typeface="Calibri"/>
                <a:ea typeface="Calibri"/>
                <a:cs typeface="Calibri"/>
                <a:sym typeface="Calibri"/>
              </a:rPr>
              <a:t>8 feet-12 feet: (3.18 , 9.12)</a:t>
            </a:r>
            <a:endParaRPr sz="1800">
              <a:latin typeface="Calibri"/>
              <a:ea typeface="Calibri"/>
              <a:cs typeface="Calibri"/>
              <a:sym typeface="Calibri"/>
            </a:endParaRPr>
          </a:p>
          <a:p>
            <a:pPr marL="457200" marR="0" lvl="0" indent="-342900" algn="l" rtl="0">
              <a:spcBef>
                <a:spcPts val="0"/>
              </a:spcBef>
              <a:spcAft>
                <a:spcPts val="0"/>
              </a:spcAft>
              <a:buSzPts val="1800"/>
              <a:buFont typeface="Calibri"/>
              <a:buChar char="●"/>
            </a:pPr>
            <a:r>
              <a:rPr lang="en-US" sz="1800">
                <a:latin typeface="Calibri"/>
                <a:ea typeface="Calibri"/>
                <a:cs typeface="Calibri"/>
                <a:sym typeface="Calibri"/>
              </a:rPr>
              <a:t>10 feet-12 feet: (1.63, 7.57)</a:t>
            </a:r>
            <a:endParaRPr sz="1800">
              <a:latin typeface="Calibri"/>
              <a:ea typeface="Calibri"/>
              <a:cs typeface="Calibri"/>
              <a:sym typeface="Calibri"/>
            </a:endParaRPr>
          </a:p>
        </p:txBody>
      </p:sp>
      <p:sp>
        <p:nvSpPr>
          <p:cNvPr id="330" name="Google Shape;330;p33"/>
          <p:cNvSpPr/>
          <p:nvPr/>
        </p:nvSpPr>
        <p:spPr>
          <a:xfrm>
            <a:off x="0" y="0"/>
            <a:ext cx="609600" cy="6207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1" name="Google Shape;331;p33"/>
          <p:cNvSpPr txBox="1"/>
          <p:nvPr/>
        </p:nvSpPr>
        <p:spPr>
          <a:xfrm>
            <a:off x="693429" y="113025"/>
            <a:ext cx="5653500" cy="52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Confidence Intervals</a:t>
            </a:r>
            <a:endParaRPr sz="2800">
              <a:solidFill>
                <a:schemeClr val="dk1"/>
              </a:solidFill>
              <a:latin typeface="Times New Roman"/>
              <a:ea typeface="Times New Roman"/>
              <a:cs typeface="Times New Roman"/>
              <a:sym typeface="Times New Roman"/>
            </a:endParaRPr>
          </a:p>
        </p:txBody>
      </p:sp>
      <p:pic>
        <p:nvPicPr>
          <p:cNvPr id="332" name="Google Shape;332;p33"/>
          <p:cNvPicPr preferRelativeResize="0"/>
          <p:nvPr/>
        </p:nvPicPr>
        <p:blipFill>
          <a:blip r:embed="rId3">
            <a:alphaModFix/>
          </a:blip>
          <a:stretch>
            <a:fillRect/>
          </a:stretch>
        </p:blipFill>
        <p:spPr>
          <a:xfrm>
            <a:off x="609600" y="940825"/>
            <a:ext cx="7986443" cy="5917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p:nvPr/>
        </p:nvSpPr>
        <p:spPr>
          <a:xfrm>
            <a:off x="0" y="0"/>
            <a:ext cx="609600" cy="620713"/>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9" name="Google Shape;339;p34"/>
          <p:cNvSpPr txBox="1"/>
          <p:nvPr/>
        </p:nvSpPr>
        <p:spPr>
          <a:xfrm>
            <a:off x="693420" y="113030"/>
            <a:ext cx="7034530"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A:D Interaction Plot and Polynomial Contrasts</a:t>
            </a:r>
            <a:endParaRPr sz="2800">
              <a:solidFill>
                <a:srgbClr val="595959"/>
              </a:solidFill>
              <a:latin typeface="Microsoft Yahei"/>
              <a:ea typeface="Microsoft Yahei"/>
              <a:cs typeface="Microsoft Yahei"/>
              <a:sym typeface="Microsoft Yahei"/>
            </a:endParaRPr>
          </a:p>
        </p:txBody>
      </p:sp>
      <p:sp>
        <p:nvSpPr>
          <p:cNvPr id="340" name="Google Shape;340;p34"/>
          <p:cNvSpPr txBox="1"/>
          <p:nvPr/>
        </p:nvSpPr>
        <p:spPr>
          <a:xfrm>
            <a:off x="1436370" y="814705"/>
            <a:ext cx="3462020"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A:D Interaction Plot</a:t>
            </a:r>
            <a:endParaRPr sz="2800">
              <a:solidFill>
                <a:srgbClr val="595959"/>
              </a:solidFill>
              <a:latin typeface="Microsoft Yahei"/>
              <a:ea typeface="Microsoft Yahei"/>
              <a:cs typeface="Microsoft Yahei"/>
              <a:sym typeface="Microsoft Yahei"/>
            </a:endParaRPr>
          </a:p>
        </p:txBody>
      </p:sp>
      <p:sp>
        <p:nvSpPr>
          <p:cNvPr id="341" name="Google Shape;341;p34"/>
          <p:cNvSpPr txBox="1"/>
          <p:nvPr/>
        </p:nvSpPr>
        <p:spPr>
          <a:xfrm>
            <a:off x="7886888" y="814760"/>
            <a:ext cx="3700382"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Polynomial Contrasts</a:t>
            </a:r>
            <a:endParaRPr sz="2800">
              <a:solidFill>
                <a:srgbClr val="595959"/>
              </a:solidFill>
              <a:latin typeface="Microsoft Yahei"/>
              <a:ea typeface="Microsoft Yahei"/>
              <a:cs typeface="Microsoft Yahei"/>
              <a:sym typeface="Microsoft Yahei"/>
            </a:endParaRPr>
          </a:p>
        </p:txBody>
      </p:sp>
      <p:sp>
        <p:nvSpPr>
          <p:cNvPr id="342" name="Google Shape;342;p34"/>
          <p:cNvSpPr/>
          <p:nvPr/>
        </p:nvSpPr>
        <p:spPr>
          <a:xfrm rot="10800000">
            <a:off x="2690575" y="1400732"/>
            <a:ext cx="491066" cy="423333"/>
          </a:xfrm>
          <a:prstGeom prst="triangle">
            <a:avLst>
              <a:gd name="adj" fmla="val 50000"/>
            </a:avLst>
          </a:prstGeom>
          <a:solidFill>
            <a:srgbClr val="DB5355"/>
          </a:solidFill>
          <a:ln w="12700" cap="flat" cmpd="sng">
            <a:solidFill>
              <a:srgbClr val="DB535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3" name="Google Shape;343;p34"/>
          <p:cNvSpPr/>
          <p:nvPr/>
        </p:nvSpPr>
        <p:spPr>
          <a:xfrm rot="10800000">
            <a:off x="9115721" y="1465501"/>
            <a:ext cx="491066" cy="423333"/>
          </a:xfrm>
          <a:prstGeom prst="triangle">
            <a:avLst>
              <a:gd name="adj" fmla="val 50000"/>
            </a:avLst>
          </a:prstGeom>
          <a:solidFill>
            <a:srgbClr val="DB5355"/>
          </a:solidFill>
          <a:ln w="12700" cap="flat" cmpd="sng">
            <a:solidFill>
              <a:srgbClr val="DB535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44" name="Google Shape;344;p34"/>
          <p:cNvCxnSpPr/>
          <p:nvPr/>
        </p:nvCxnSpPr>
        <p:spPr>
          <a:xfrm rot="10800000">
            <a:off x="7462000" y="1889225"/>
            <a:ext cx="3770400" cy="546000"/>
          </a:xfrm>
          <a:prstGeom prst="bentConnector3">
            <a:avLst>
              <a:gd name="adj1" fmla="val 218"/>
            </a:avLst>
          </a:prstGeom>
          <a:noFill/>
          <a:ln w="19050" cap="flat" cmpd="sng">
            <a:solidFill>
              <a:srgbClr val="DB5355"/>
            </a:solidFill>
            <a:prstDash val="solid"/>
            <a:bevel/>
            <a:headEnd type="oval" w="med" len="med"/>
            <a:tailEnd type="oval" w="med" len="med"/>
          </a:ln>
        </p:spPr>
      </p:cxnSp>
      <p:cxnSp>
        <p:nvCxnSpPr>
          <p:cNvPr id="345" name="Google Shape;345;p34"/>
          <p:cNvCxnSpPr/>
          <p:nvPr/>
        </p:nvCxnSpPr>
        <p:spPr>
          <a:xfrm flipH="1">
            <a:off x="7462000" y="5318125"/>
            <a:ext cx="3770400" cy="544500"/>
          </a:xfrm>
          <a:prstGeom prst="bentConnector3">
            <a:avLst>
              <a:gd name="adj1" fmla="val 218"/>
            </a:avLst>
          </a:prstGeom>
          <a:noFill/>
          <a:ln w="19050" cap="flat" cmpd="sng">
            <a:solidFill>
              <a:srgbClr val="DB5355"/>
            </a:solidFill>
            <a:prstDash val="solid"/>
            <a:bevel/>
            <a:headEnd type="oval" w="med" len="med"/>
            <a:tailEnd type="oval" w="med" len="med"/>
          </a:ln>
        </p:spPr>
      </p:cxnSp>
      <p:cxnSp>
        <p:nvCxnSpPr>
          <p:cNvPr id="346" name="Google Shape;346;p34"/>
          <p:cNvCxnSpPr/>
          <p:nvPr/>
        </p:nvCxnSpPr>
        <p:spPr>
          <a:xfrm rot="10800000" flipH="1">
            <a:off x="1197904" y="1889225"/>
            <a:ext cx="3635400" cy="546000"/>
          </a:xfrm>
          <a:prstGeom prst="bentConnector3">
            <a:avLst>
              <a:gd name="adj1" fmla="val 218"/>
            </a:avLst>
          </a:prstGeom>
          <a:noFill/>
          <a:ln w="19050" cap="flat" cmpd="sng">
            <a:solidFill>
              <a:srgbClr val="DB5355"/>
            </a:solidFill>
            <a:prstDash val="solid"/>
            <a:bevel/>
            <a:headEnd type="oval" w="med" len="med"/>
            <a:tailEnd type="oval" w="med" len="med"/>
          </a:ln>
        </p:spPr>
      </p:cxnSp>
      <p:cxnSp>
        <p:nvCxnSpPr>
          <p:cNvPr id="347" name="Google Shape;347;p34"/>
          <p:cNvCxnSpPr/>
          <p:nvPr/>
        </p:nvCxnSpPr>
        <p:spPr>
          <a:xfrm>
            <a:off x="1197904" y="5318125"/>
            <a:ext cx="3635400" cy="544500"/>
          </a:xfrm>
          <a:prstGeom prst="bentConnector3">
            <a:avLst>
              <a:gd name="adj1" fmla="val 218"/>
            </a:avLst>
          </a:prstGeom>
          <a:noFill/>
          <a:ln w="19050" cap="flat" cmpd="sng">
            <a:solidFill>
              <a:srgbClr val="DB5355"/>
            </a:solidFill>
            <a:prstDash val="solid"/>
            <a:bevel/>
            <a:headEnd type="oval" w="med" len="med"/>
            <a:tailEnd type="oval" w="med" len="med"/>
          </a:ln>
        </p:spPr>
      </p:cxnSp>
      <p:cxnSp>
        <p:nvCxnSpPr>
          <p:cNvPr id="348" name="Google Shape;348;p34"/>
          <p:cNvCxnSpPr/>
          <p:nvPr/>
        </p:nvCxnSpPr>
        <p:spPr>
          <a:xfrm>
            <a:off x="1197904" y="3406110"/>
            <a:ext cx="0" cy="2456528"/>
          </a:xfrm>
          <a:prstGeom prst="straightConnector1">
            <a:avLst/>
          </a:prstGeom>
          <a:noFill/>
          <a:ln w="9525" cap="flat" cmpd="sng">
            <a:solidFill>
              <a:srgbClr val="DB5355"/>
            </a:solidFill>
            <a:prstDash val="solid"/>
            <a:miter lim="800000"/>
            <a:headEnd type="none" w="sm" len="sm"/>
            <a:tailEnd type="none" w="sm" len="sm"/>
          </a:ln>
        </p:spPr>
      </p:cxnSp>
      <p:cxnSp>
        <p:nvCxnSpPr>
          <p:cNvPr id="349" name="Google Shape;349;p34"/>
          <p:cNvCxnSpPr/>
          <p:nvPr/>
        </p:nvCxnSpPr>
        <p:spPr>
          <a:xfrm>
            <a:off x="11232400" y="2162175"/>
            <a:ext cx="0" cy="1977559"/>
          </a:xfrm>
          <a:prstGeom prst="straightConnector1">
            <a:avLst/>
          </a:prstGeom>
          <a:noFill/>
          <a:ln w="9525" cap="flat" cmpd="sng">
            <a:solidFill>
              <a:srgbClr val="DB5355"/>
            </a:solidFill>
            <a:prstDash val="solid"/>
            <a:miter lim="800000"/>
            <a:headEnd type="none" w="sm" len="sm"/>
            <a:tailEnd type="none" w="sm" len="sm"/>
          </a:ln>
        </p:spPr>
      </p:cxnSp>
      <p:grpSp>
        <p:nvGrpSpPr>
          <p:cNvPr id="350" name="Google Shape;350;p34"/>
          <p:cNvGrpSpPr/>
          <p:nvPr/>
        </p:nvGrpSpPr>
        <p:grpSpPr>
          <a:xfrm rot="10800000">
            <a:off x="6242685" y="3406140"/>
            <a:ext cx="661670" cy="1055370"/>
            <a:chOff x="0" y="0"/>
            <a:chExt cx="213756" cy="427512"/>
          </a:xfrm>
        </p:grpSpPr>
        <p:cxnSp>
          <p:nvCxnSpPr>
            <p:cNvPr id="351" name="Google Shape;351;p34"/>
            <p:cNvCxnSpPr/>
            <p:nvPr/>
          </p:nvCxnSpPr>
          <p:spPr>
            <a:xfrm>
              <a:off x="0" y="0"/>
              <a:ext cx="213756" cy="213756"/>
            </a:xfrm>
            <a:prstGeom prst="straightConnector1">
              <a:avLst/>
            </a:prstGeom>
            <a:noFill/>
            <a:ln w="19050" cap="flat" cmpd="sng">
              <a:solidFill>
                <a:srgbClr val="DB5355"/>
              </a:solidFill>
              <a:prstDash val="solid"/>
              <a:bevel/>
              <a:headEnd type="oval" w="med" len="med"/>
              <a:tailEnd type="oval" w="lg" len="lg"/>
            </a:ln>
          </p:spPr>
        </p:cxnSp>
        <p:cxnSp>
          <p:nvCxnSpPr>
            <p:cNvPr id="352" name="Google Shape;352;p34"/>
            <p:cNvCxnSpPr/>
            <p:nvPr/>
          </p:nvCxnSpPr>
          <p:spPr>
            <a:xfrm flipH="1">
              <a:off x="0" y="213756"/>
              <a:ext cx="213756" cy="213756"/>
            </a:xfrm>
            <a:prstGeom prst="straightConnector1">
              <a:avLst/>
            </a:prstGeom>
            <a:noFill/>
            <a:ln w="19050" cap="flat" cmpd="sng">
              <a:solidFill>
                <a:srgbClr val="DB5355"/>
              </a:solidFill>
              <a:prstDash val="solid"/>
              <a:bevel/>
              <a:headEnd type="oval" w="med" len="med"/>
              <a:tailEnd type="oval" w="lg" len="lg"/>
            </a:ln>
          </p:spPr>
        </p:cxnSp>
      </p:grpSp>
      <p:pic>
        <p:nvPicPr>
          <p:cNvPr id="353" name="Google Shape;353;p34" descr="电视"/>
          <p:cNvPicPr preferRelativeResize="0"/>
          <p:nvPr/>
        </p:nvPicPr>
        <p:blipFill rotWithShape="1">
          <a:blip r:embed="rId3">
            <a:alphaModFix/>
          </a:blip>
          <a:srcRect/>
          <a:stretch/>
        </p:blipFill>
        <p:spPr>
          <a:xfrm>
            <a:off x="10969510" y="4177906"/>
            <a:ext cx="914400" cy="914400"/>
          </a:xfrm>
          <a:prstGeom prst="rect">
            <a:avLst/>
          </a:prstGeom>
          <a:noFill/>
          <a:ln>
            <a:noFill/>
          </a:ln>
        </p:spPr>
      </p:pic>
      <p:pic>
        <p:nvPicPr>
          <p:cNvPr id="354" name="Google Shape;354;p34" descr="箱车"/>
          <p:cNvPicPr preferRelativeResize="0"/>
          <p:nvPr/>
        </p:nvPicPr>
        <p:blipFill rotWithShape="1">
          <a:blip r:embed="rId4">
            <a:alphaModFix/>
          </a:blip>
          <a:srcRect/>
          <a:stretch/>
        </p:blipFill>
        <p:spPr>
          <a:xfrm>
            <a:off x="751920" y="2430718"/>
            <a:ext cx="914400" cy="914400"/>
          </a:xfrm>
          <a:prstGeom prst="rect">
            <a:avLst/>
          </a:prstGeom>
          <a:noFill/>
          <a:ln>
            <a:noFill/>
          </a:ln>
        </p:spPr>
      </p:pic>
      <p:sp>
        <p:nvSpPr>
          <p:cNvPr id="355" name="Google Shape;355;p34"/>
          <p:cNvSpPr/>
          <p:nvPr/>
        </p:nvSpPr>
        <p:spPr>
          <a:xfrm>
            <a:off x="4632965" y="3806776"/>
            <a:ext cx="428371" cy="360160"/>
          </a:xfrm>
          <a:prstGeom prst="stripedRightArrow">
            <a:avLst>
              <a:gd name="adj1" fmla="val 50000"/>
              <a:gd name="adj2" fmla="val 50000"/>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56" name="Google Shape;356;p34"/>
          <p:cNvPicPr preferRelativeResize="0"/>
          <p:nvPr/>
        </p:nvPicPr>
        <p:blipFill rotWithShape="1">
          <a:blip r:embed="rId5">
            <a:alphaModFix/>
          </a:blip>
          <a:srcRect/>
          <a:stretch/>
        </p:blipFill>
        <p:spPr>
          <a:xfrm>
            <a:off x="1731010" y="1824355"/>
            <a:ext cx="4117975" cy="4173855"/>
          </a:xfrm>
          <a:prstGeom prst="rect">
            <a:avLst/>
          </a:prstGeom>
          <a:noFill/>
          <a:ln>
            <a:noFill/>
          </a:ln>
        </p:spPr>
      </p:pic>
      <p:pic>
        <p:nvPicPr>
          <p:cNvPr id="357" name="Google Shape;357;p34"/>
          <p:cNvPicPr preferRelativeResize="0"/>
          <p:nvPr/>
        </p:nvPicPr>
        <p:blipFill rotWithShape="1">
          <a:blip r:embed="rId6">
            <a:alphaModFix/>
          </a:blip>
          <a:srcRect/>
          <a:stretch/>
        </p:blipFill>
        <p:spPr>
          <a:xfrm>
            <a:off x="7298055" y="2486660"/>
            <a:ext cx="3156585" cy="1328420"/>
          </a:xfrm>
          <a:prstGeom prst="rect">
            <a:avLst/>
          </a:prstGeom>
          <a:noFill/>
          <a:ln>
            <a:noFill/>
          </a:ln>
        </p:spPr>
      </p:pic>
      <p:pic>
        <p:nvPicPr>
          <p:cNvPr id="358" name="Google Shape;358;p34"/>
          <p:cNvPicPr preferRelativeResize="0"/>
          <p:nvPr/>
        </p:nvPicPr>
        <p:blipFill rotWithShape="1">
          <a:blip r:embed="rId7">
            <a:alphaModFix/>
          </a:blip>
          <a:srcRect/>
          <a:stretch/>
        </p:blipFill>
        <p:spPr>
          <a:xfrm>
            <a:off x="7185025" y="4166870"/>
            <a:ext cx="3730625" cy="12458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1000"/>
                                        <p:tgtEl>
                                          <p:spTgt spid="340"/>
                                        </p:tgtEl>
                                      </p:cBhvr>
                                    </p:animEffect>
                                  </p:childTnLst>
                                </p:cTn>
                              </p:par>
                              <p:par>
                                <p:cTn id="8" presetID="10" presetClass="entr" presetSubtype="0" fill="hold" nodeType="withEffect">
                                  <p:stCondLst>
                                    <p:cond delay="0"/>
                                  </p:stCondLst>
                                  <p:childTnLst>
                                    <p:set>
                                      <p:cBhvr>
                                        <p:cTn id="9" dur="1" fill="hold">
                                          <p:stCondLst>
                                            <p:cond delay="0"/>
                                          </p:stCondLst>
                                        </p:cTn>
                                        <p:tgtEl>
                                          <p:spTgt spid="342"/>
                                        </p:tgtEl>
                                        <p:attrNameLst>
                                          <p:attrName>style.visibility</p:attrName>
                                        </p:attrNameLst>
                                      </p:cBhvr>
                                      <p:to>
                                        <p:strVal val="visible"/>
                                      </p:to>
                                    </p:set>
                                    <p:animEffect transition="in" filter="fade">
                                      <p:cBhvr>
                                        <p:cTn id="10" dur="1000"/>
                                        <p:tgtEl>
                                          <p:spTgt spid="3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5"/>
                                        </p:tgtEl>
                                        <p:attrNameLst>
                                          <p:attrName>style.visibility</p:attrName>
                                        </p:attrNameLst>
                                      </p:cBhvr>
                                      <p:to>
                                        <p:strVal val="visible"/>
                                      </p:to>
                                    </p:set>
                                    <p:animEffect transition="in" filter="fade">
                                      <p:cBhvr>
                                        <p:cTn id="15" dur="1000"/>
                                        <p:tgtEl>
                                          <p:spTgt spid="3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41"/>
                                        </p:tgtEl>
                                        <p:attrNameLst>
                                          <p:attrName>style.visibility</p:attrName>
                                        </p:attrNameLst>
                                      </p:cBhvr>
                                      <p:to>
                                        <p:strVal val="visible"/>
                                      </p:to>
                                    </p:set>
                                    <p:animEffect transition="in" filter="fade">
                                      <p:cBhvr>
                                        <p:cTn id="20" dur="1000"/>
                                        <p:tgtEl>
                                          <p:spTgt spid="341"/>
                                        </p:tgtEl>
                                      </p:cBhvr>
                                    </p:animEffect>
                                  </p:childTnLst>
                                </p:cTn>
                              </p:par>
                              <p:par>
                                <p:cTn id="21" presetID="10" presetClass="entr" presetSubtype="0" fill="hold" nodeType="withEffect">
                                  <p:stCondLst>
                                    <p:cond delay="0"/>
                                  </p:stCondLst>
                                  <p:childTnLst>
                                    <p:set>
                                      <p:cBhvr>
                                        <p:cTn id="22" dur="1" fill="hold">
                                          <p:stCondLst>
                                            <p:cond delay="0"/>
                                          </p:stCondLst>
                                        </p:cTn>
                                        <p:tgtEl>
                                          <p:spTgt spid="343"/>
                                        </p:tgtEl>
                                        <p:attrNameLst>
                                          <p:attrName>style.visibility</p:attrName>
                                        </p:attrNameLst>
                                      </p:cBhvr>
                                      <p:to>
                                        <p:strVal val="visible"/>
                                      </p:to>
                                    </p:set>
                                    <p:animEffect transition="in" filter="fade">
                                      <p:cBhvr>
                                        <p:cTn id="23" dur="1000"/>
                                        <p:tgtEl>
                                          <p:spTgt spid="343"/>
                                        </p:tgtEl>
                                      </p:cBhvr>
                                    </p:animEffect>
                                  </p:childTnLst>
                                </p:cTn>
                              </p:par>
                              <p:par>
                                <p:cTn id="24" presetID="23" presetClass="entr" presetSubtype="16" fill="hold" nodeType="withEffect">
                                  <p:stCondLst>
                                    <p:cond delay="0"/>
                                  </p:stCondLst>
                                  <p:childTnLst>
                                    <p:set>
                                      <p:cBhvr>
                                        <p:cTn id="25" dur="1" fill="hold">
                                          <p:stCondLst>
                                            <p:cond delay="0"/>
                                          </p:stCondLst>
                                        </p:cTn>
                                        <p:tgtEl>
                                          <p:spTgt spid="350"/>
                                        </p:tgtEl>
                                        <p:attrNameLst>
                                          <p:attrName>style.visibility</p:attrName>
                                        </p:attrNameLst>
                                      </p:cBhvr>
                                      <p:to>
                                        <p:strVal val="visible"/>
                                      </p:to>
                                    </p:set>
                                    <p:anim calcmode="lin" valueType="num">
                                      <p:cBhvr additive="base">
                                        <p:cTn id="26" dur="500"/>
                                        <p:tgtEl>
                                          <p:spTgt spid="350"/>
                                        </p:tgtEl>
                                        <p:attrNameLst>
                                          <p:attrName>ppt_w</p:attrName>
                                        </p:attrNameLst>
                                      </p:cBhvr>
                                      <p:tavLst>
                                        <p:tav tm="0">
                                          <p:val>
                                            <p:strVal val="0"/>
                                          </p:val>
                                        </p:tav>
                                        <p:tav tm="100000">
                                          <p:val>
                                            <p:strVal val="#ppt_w"/>
                                          </p:val>
                                        </p:tav>
                                      </p:tavLst>
                                    </p:anim>
                                    <p:anim calcmode="lin" valueType="num">
                                      <p:cBhvr additive="base">
                                        <p:cTn id="27" dur="500"/>
                                        <p:tgtEl>
                                          <p:spTgt spid="35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p:nvPr/>
        </p:nvSpPr>
        <p:spPr>
          <a:xfrm>
            <a:off x="8262900" y="3916200"/>
            <a:ext cx="3929100" cy="2941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latin typeface="Calibri"/>
                <a:ea typeface="Calibri"/>
                <a:cs typeface="Calibri"/>
                <a:sym typeface="Calibri"/>
              </a:rPr>
              <a:t>Factor D fixed at D (Dominant)</a:t>
            </a:r>
            <a:endParaRPr sz="1800" b="1">
              <a:latin typeface="Calibri"/>
              <a:ea typeface="Calibri"/>
              <a:cs typeface="Calibri"/>
              <a:sym typeface="Calibri"/>
            </a:endParaRPr>
          </a:p>
          <a:p>
            <a:pPr marL="0" marR="0" lvl="0" indent="0" algn="l" rtl="0">
              <a:spcBef>
                <a:spcPts val="0"/>
              </a:spcBef>
              <a:spcAft>
                <a:spcPts val="0"/>
              </a:spcAft>
              <a:buNone/>
            </a:pPr>
            <a:endParaRPr sz="1800" b="1">
              <a:latin typeface="Calibri"/>
              <a:ea typeface="Calibri"/>
              <a:cs typeface="Calibri"/>
              <a:sym typeface="Calibri"/>
            </a:endParaRPr>
          </a:p>
          <a:p>
            <a:pPr marL="457200" marR="0" lvl="0" indent="-342900" algn="l" rtl="0">
              <a:spcBef>
                <a:spcPts val="0"/>
              </a:spcBef>
              <a:spcAft>
                <a:spcPts val="0"/>
              </a:spcAft>
              <a:buSzPts val="1800"/>
              <a:buFont typeface="Calibri"/>
              <a:buChar char="●"/>
            </a:pPr>
            <a:r>
              <a:rPr lang="en-US" sz="1800">
                <a:latin typeface="Calibri"/>
                <a:ea typeface="Calibri"/>
                <a:cs typeface="Calibri"/>
                <a:sym typeface="Calibri"/>
              </a:rPr>
              <a:t>8 feet-10 feet: (-0.67, 5.27)</a:t>
            </a:r>
            <a:endParaRPr sz="1800">
              <a:latin typeface="Calibri"/>
              <a:ea typeface="Calibri"/>
              <a:cs typeface="Calibri"/>
              <a:sym typeface="Calibri"/>
            </a:endParaRPr>
          </a:p>
          <a:p>
            <a:pPr marL="457200" marR="0" lvl="0" indent="-342900" algn="l" rtl="0">
              <a:spcBef>
                <a:spcPts val="0"/>
              </a:spcBef>
              <a:spcAft>
                <a:spcPts val="0"/>
              </a:spcAft>
              <a:buSzPts val="1800"/>
              <a:buFont typeface="Calibri"/>
              <a:buChar char="●"/>
            </a:pPr>
            <a:r>
              <a:rPr lang="en-US" sz="1800">
                <a:latin typeface="Calibri"/>
                <a:ea typeface="Calibri"/>
                <a:cs typeface="Calibri"/>
                <a:sym typeface="Calibri"/>
              </a:rPr>
              <a:t>8 feet-12 feet: (0.48, 6.42)</a:t>
            </a:r>
            <a:endParaRPr sz="1800">
              <a:latin typeface="Calibri"/>
              <a:ea typeface="Calibri"/>
              <a:cs typeface="Calibri"/>
              <a:sym typeface="Calibri"/>
            </a:endParaRPr>
          </a:p>
          <a:p>
            <a:pPr marL="457200" marR="0" lvl="0" indent="-342900" algn="l" rtl="0">
              <a:spcBef>
                <a:spcPts val="0"/>
              </a:spcBef>
              <a:spcAft>
                <a:spcPts val="0"/>
              </a:spcAft>
              <a:buSzPts val="1800"/>
              <a:buFont typeface="Calibri"/>
              <a:buChar char="●"/>
            </a:pPr>
            <a:r>
              <a:rPr lang="en-US" sz="1800">
                <a:latin typeface="Calibri"/>
                <a:ea typeface="Calibri"/>
                <a:cs typeface="Calibri"/>
                <a:sym typeface="Calibri"/>
              </a:rPr>
              <a:t>10 feet-12 feet: (-1.82, 4.12)</a:t>
            </a: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marR="0" lvl="0" indent="0" algn="l" rtl="0">
              <a:spcBef>
                <a:spcPts val="0"/>
              </a:spcBef>
              <a:spcAft>
                <a:spcPts val="0"/>
              </a:spcAft>
              <a:buNone/>
            </a:pPr>
            <a:r>
              <a:rPr lang="en-US" sz="1800" b="1">
                <a:latin typeface="Calibri"/>
                <a:ea typeface="Calibri"/>
                <a:cs typeface="Calibri"/>
                <a:sym typeface="Calibri"/>
              </a:rPr>
              <a:t>Factor D fixed at ND (Nondominant) </a:t>
            </a:r>
            <a:endParaRPr sz="1800" b="1">
              <a:latin typeface="Calibri"/>
              <a:ea typeface="Calibri"/>
              <a:cs typeface="Calibri"/>
              <a:sym typeface="Calibri"/>
            </a:endParaRPr>
          </a:p>
          <a:p>
            <a:pPr marL="457200" marR="0" lvl="0" indent="-342900" algn="l" rtl="0">
              <a:spcBef>
                <a:spcPts val="0"/>
              </a:spcBef>
              <a:spcAft>
                <a:spcPts val="0"/>
              </a:spcAft>
              <a:buSzPts val="1800"/>
              <a:buFont typeface="Calibri"/>
              <a:buChar char="●"/>
            </a:pPr>
            <a:r>
              <a:rPr lang="en-US" sz="1800">
                <a:latin typeface="Calibri"/>
                <a:ea typeface="Calibri"/>
                <a:cs typeface="Calibri"/>
                <a:sym typeface="Calibri"/>
              </a:rPr>
              <a:t>8 feet-10 feet: (0.43, 6.37)</a:t>
            </a:r>
            <a:endParaRPr sz="1800">
              <a:latin typeface="Calibri"/>
              <a:ea typeface="Calibri"/>
              <a:cs typeface="Calibri"/>
              <a:sym typeface="Calibri"/>
            </a:endParaRPr>
          </a:p>
          <a:p>
            <a:pPr marL="457200" marR="0" lvl="0" indent="-342900" algn="l" rtl="0">
              <a:spcBef>
                <a:spcPts val="0"/>
              </a:spcBef>
              <a:spcAft>
                <a:spcPts val="0"/>
              </a:spcAft>
              <a:buSzPts val="1800"/>
              <a:buFont typeface="Calibri"/>
              <a:buChar char="●"/>
            </a:pPr>
            <a:r>
              <a:rPr lang="en-US" sz="1800">
                <a:latin typeface="Calibri"/>
                <a:ea typeface="Calibri"/>
                <a:cs typeface="Calibri"/>
                <a:sym typeface="Calibri"/>
              </a:rPr>
              <a:t>8 feet-12 feet: (4.93, 10.87)</a:t>
            </a:r>
            <a:endParaRPr sz="1800">
              <a:latin typeface="Calibri"/>
              <a:ea typeface="Calibri"/>
              <a:cs typeface="Calibri"/>
              <a:sym typeface="Calibri"/>
            </a:endParaRPr>
          </a:p>
          <a:p>
            <a:pPr marL="457200" marR="0" lvl="0" indent="-342900" algn="l" rtl="0">
              <a:spcBef>
                <a:spcPts val="0"/>
              </a:spcBef>
              <a:spcAft>
                <a:spcPts val="0"/>
              </a:spcAft>
              <a:buSzPts val="1800"/>
              <a:buFont typeface="Calibri"/>
              <a:buChar char="●"/>
            </a:pPr>
            <a:r>
              <a:rPr lang="en-US" sz="1800">
                <a:latin typeface="Calibri"/>
                <a:ea typeface="Calibri"/>
                <a:cs typeface="Calibri"/>
                <a:sym typeface="Calibri"/>
              </a:rPr>
              <a:t>10 feet-12 feet: (1.63, 7.57)</a:t>
            </a:r>
            <a:endParaRPr sz="1800">
              <a:latin typeface="Calibri"/>
              <a:ea typeface="Calibri"/>
              <a:cs typeface="Calibri"/>
              <a:sym typeface="Calibri"/>
            </a:endParaRPr>
          </a:p>
        </p:txBody>
      </p:sp>
      <p:sp>
        <p:nvSpPr>
          <p:cNvPr id="364" name="Google Shape;364;p35"/>
          <p:cNvSpPr/>
          <p:nvPr/>
        </p:nvSpPr>
        <p:spPr>
          <a:xfrm>
            <a:off x="0" y="0"/>
            <a:ext cx="609600" cy="6207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35"/>
          <p:cNvSpPr txBox="1"/>
          <p:nvPr/>
        </p:nvSpPr>
        <p:spPr>
          <a:xfrm>
            <a:off x="693429" y="113025"/>
            <a:ext cx="5653500" cy="52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Confidence Intervals</a:t>
            </a:r>
            <a:endParaRPr sz="2800">
              <a:solidFill>
                <a:schemeClr val="dk1"/>
              </a:solidFill>
              <a:latin typeface="Times New Roman"/>
              <a:ea typeface="Times New Roman"/>
              <a:cs typeface="Times New Roman"/>
              <a:sym typeface="Times New Roman"/>
            </a:endParaRPr>
          </a:p>
        </p:txBody>
      </p:sp>
      <p:pic>
        <p:nvPicPr>
          <p:cNvPr id="366" name="Google Shape;366;p35"/>
          <p:cNvPicPr preferRelativeResize="0"/>
          <p:nvPr/>
        </p:nvPicPr>
        <p:blipFill>
          <a:blip r:embed="rId3">
            <a:alphaModFix/>
          </a:blip>
          <a:stretch>
            <a:fillRect/>
          </a:stretch>
        </p:blipFill>
        <p:spPr>
          <a:xfrm>
            <a:off x="609599" y="758050"/>
            <a:ext cx="7653299" cy="534419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p:nvPr/>
        </p:nvSpPr>
        <p:spPr>
          <a:xfrm>
            <a:off x="-655320" y="0"/>
            <a:ext cx="12192000" cy="68580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36"/>
          <p:cNvSpPr/>
          <p:nvPr/>
        </p:nvSpPr>
        <p:spPr>
          <a:xfrm>
            <a:off x="1510748" y="0"/>
            <a:ext cx="993913" cy="27082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3" name="Google Shape;373;p36"/>
          <p:cNvSpPr txBox="1"/>
          <p:nvPr/>
        </p:nvSpPr>
        <p:spPr>
          <a:xfrm>
            <a:off x="1550504" y="1642040"/>
            <a:ext cx="121257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a:solidFill>
                  <a:srgbClr val="DB5355"/>
                </a:solidFill>
                <a:latin typeface="Limelight"/>
                <a:ea typeface="Limelight"/>
                <a:cs typeface="Limelight"/>
                <a:sym typeface="Limelight"/>
              </a:rPr>
              <a:t>04</a:t>
            </a:r>
            <a:endParaRPr sz="4800">
              <a:solidFill>
                <a:srgbClr val="DB5355"/>
              </a:solidFill>
              <a:latin typeface="Limelight"/>
              <a:ea typeface="Limelight"/>
              <a:cs typeface="Limelight"/>
              <a:sym typeface="Limelight"/>
            </a:endParaRPr>
          </a:p>
        </p:txBody>
      </p:sp>
      <p:sp>
        <p:nvSpPr>
          <p:cNvPr id="374" name="Google Shape;374;p36"/>
          <p:cNvSpPr txBox="1"/>
          <p:nvPr/>
        </p:nvSpPr>
        <p:spPr>
          <a:xfrm>
            <a:off x="2865120" y="2361565"/>
            <a:ext cx="8472805" cy="8299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a:solidFill>
                  <a:schemeClr val="lt1"/>
                </a:solidFill>
                <a:latin typeface="Microsoft Yahei"/>
                <a:ea typeface="Microsoft Yahei"/>
                <a:cs typeface="Microsoft Yahei"/>
                <a:sym typeface="Microsoft Yahei"/>
              </a:rPr>
              <a:t>Conclusion and Summary</a:t>
            </a:r>
            <a:endParaRPr sz="4800" b="1">
              <a:solidFill>
                <a:schemeClr val="lt1"/>
              </a:solidFill>
              <a:latin typeface="Microsoft Yahei"/>
              <a:ea typeface="Microsoft Yahei"/>
              <a:cs typeface="Microsoft Yahei"/>
              <a:sym typeface="Microsoft Yahei"/>
            </a:endParaRPr>
          </a:p>
        </p:txBody>
      </p:sp>
      <p:sp>
        <p:nvSpPr>
          <p:cNvPr id="375" name="Google Shape;375;p36"/>
          <p:cNvSpPr/>
          <p:nvPr/>
        </p:nvSpPr>
        <p:spPr>
          <a:xfrm>
            <a:off x="0" y="5206448"/>
            <a:ext cx="12364278"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7"/>
          <p:cNvSpPr/>
          <p:nvPr/>
        </p:nvSpPr>
        <p:spPr>
          <a:xfrm rot="10800000" flipH="1">
            <a:off x="609600" y="791732"/>
            <a:ext cx="945000" cy="945000"/>
          </a:xfrm>
          <a:prstGeom prst="corner">
            <a:avLst>
              <a:gd name="adj1" fmla="val 50000"/>
              <a:gd name="adj2" fmla="val 50000"/>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1" name="Google Shape;381;p37"/>
          <p:cNvSpPr/>
          <p:nvPr/>
        </p:nvSpPr>
        <p:spPr>
          <a:xfrm flipH="1">
            <a:off x="11215405" y="5887159"/>
            <a:ext cx="945000" cy="945000"/>
          </a:xfrm>
          <a:prstGeom prst="corner">
            <a:avLst>
              <a:gd name="adj1" fmla="val 50000"/>
              <a:gd name="adj2" fmla="val 50000"/>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2" name="Google Shape;382;p37"/>
          <p:cNvSpPr txBox="1"/>
          <p:nvPr/>
        </p:nvSpPr>
        <p:spPr>
          <a:xfrm>
            <a:off x="1202275" y="1146175"/>
            <a:ext cx="8795400" cy="2502300"/>
          </a:xfrm>
          <a:prstGeom prst="rect">
            <a:avLst/>
          </a:prstGeom>
          <a:noFill/>
          <a:ln>
            <a:noFill/>
          </a:ln>
        </p:spPr>
        <p:txBody>
          <a:bodyPr spcFirstLastPara="1" wrap="square" lIns="91425" tIns="45700" rIns="91425" bIns="45700" anchor="t" anchorCtr="0">
            <a:noAutofit/>
          </a:bodyPr>
          <a:lstStyle/>
          <a:p>
            <a:pPr marL="457200" marR="0" lvl="0" indent="-393700" algn="l" rtl="0">
              <a:spcBef>
                <a:spcPts val="0"/>
              </a:spcBef>
              <a:spcAft>
                <a:spcPts val="0"/>
              </a:spcAft>
              <a:buSzPts val="2600"/>
              <a:buFont typeface="Calibri"/>
              <a:buChar char="●"/>
            </a:pPr>
            <a:r>
              <a:rPr lang="en-US" sz="2600">
                <a:latin typeface="Calibri"/>
                <a:ea typeface="Calibri"/>
                <a:cs typeface="Calibri"/>
                <a:sym typeface="Calibri"/>
              </a:rPr>
              <a:t>Blocking was highly significant</a:t>
            </a:r>
            <a:endParaRPr sz="2600">
              <a:latin typeface="Calibri"/>
              <a:ea typeface="Calibri"/>
              <a:cs typeface="Calibri"/>
              <a:sym typeface="Calibri"/>
            </a:endParaRPr>
          </a:p>
          <a:p>
            <a:pPr marL="457200" marR="0" lvl="0" indent="-393700" algn="l" rtl="0">
              <a:spcBef>
                <a:spcPts val="0"/>
              </a:spcBef>
              <a:spcAft>
                <a:spcPts val="0"/>
              </a:spcAft>
              <a:buSzPts val="2600"/>
              <a:buFont typeface="Calibri"/>
              <a:buChar char="●"/>
            </a:pPr>
            <a:r>
              <a:rPr lang="en-US" sz="2600">
                <a:latin typeface="Calibri"/>
                <a:ea typeface="Calibri"/>
                <a:cs typeface="Calibri"/>
                <a:sym typeface="Calibri"/>
              </a:rPr>
              <a:t>Factor D (hand): individually insignificant but significant through A:D interaction</a:t>
            </a:r>
            <a:endParaRPr sz="2600">
              <a:latin typeface="Calibri"/>
              <a:ea typeface="Calibri"/>
              <a:cs typeface="Calibri"/>
              <a:sym typeface="Calibri"/>
            </a:endParaRPr>
          </a:p>
          <a:p>
            <a:pPr marL="457200" marR="0" lvl="0" indent="-393700" algn="l" rtl="0">
              <a:spcBef>
                <a:spcPts val="0"/>
              </a:spcBef>
              <a:spcAft>
                <a:spcPts val="0"/>
              </a:spcAft>
              <a:buSzPts val="2600"/>
              <a:buFont typeface="Calibri"/>
              <a:buChar char="●"/>
            </a:pPr>
            <a:r>
              <a:rPr lang="en-US" sz="2600">
                <a:latin typeface="Calibri"/>
                <a:ea typeface="Calibri"/>
                <a:cs typeface="Calibri"/>
                <a:sym typeface="Calibri"/>
              </a:rPr>
              <a:t>Factor B (horizontal position): individually significant and significant through A:B interaction</a:t>
            </a:r>
            <a:endParaRPr sz="2600">
              <a:latin typeface="Calibri"/>
              <a:ea typeface="Calibri"/>
              <a:cs typeface="Calibri"/>
              <a:sym typeface="Calibri"/>
            </a:endParaRPr>
          </a:p>
          <a:p>
            <a:pPr marL="457200" marR="0" lvl="0" indent="-393700" algn="l" rtl="0">
              <a:spcBef>
                <a:spcPts val="0"/>
              </a:spcBef>
              <a:spcAft>
                <a:spcPts val="0"/>
              </a:spcAft>
              <a:buSzPts val="2600"/>
              <a:buFont typeface="Calibri"/>
              <a:buChar char="●"/>
            </a:pPr>
            <a:r>
              <a:rPr lang="en-US" sz="2600">
                <a:latin typeface="Calibri"/>
                <a:ea typeface="Calibri"/>
                <a:cs typeface="Calibri"/>
                <a:sym typeface="Calibri"/>
              </a:rPr>
              <a:t>Nondominant hand prevails?</a:t>
            </a:r>
            <a:endParaRPr sz="2600">
              <a:latin typeface="Calibri"/>
              <a:ea typeface="Calibri"/>
              <a:cs typeface="Calibri"/>
              <a:sym typeface="Calibri"/>
            </a:endParaRPr>
          </a:p>
        </p:txBody>
      </p:sp>
      <p:sp>
        <p:nvSpPr>
          <p:cNvPr id="383" name="Google Shape;383;p37"/>
          <p:cNvSpPr/>
          <p:nvPr/>
        </p:nvSpPr>
        <p:spPr>
          <a:xfrm>
            <a:off x="0" y="0"/>
            <a:ext cx="609600" cy="620713"/>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4" name="Google Shape;384;p37"/>
          <p:cNvSpPr txBox="1"/>
          <p:nvPr/>
        </p:nvSpPr>
        <p:spPr>
          <a:xfrm>
            <a:off x="693420" y="113030"/>
            <a:ext cx="3293110"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Conclusion</a:t>
            </a:r>
            <a:endParaRPr sz="2800">
              <a:solidFill>
                <a:schemeClr val="dk1"/>
              </a:solidFill>
              <a:latin typeface="Times New Roman"/>
              <a:ea typeface="Times New Roman"/>
              <a:cs typeface="Times New Roman"/>
              <a:sym typeface="Times New Roman"/>
            </a:endParaRPr>
          </a:p>
        </p:txBody>
      </p:sp>
      <p:pic>
        <p:nvPicPr>
          <p:cNvPr id="385" name="Google Shape;385;p37"/>
          <p:cNvPicPr preferRelativeResize="0"/>
          <p:nvPr/>
        </p:nvPicPr>
        <p:blipFill>
          <a:blip r:embed="rId3">
            <a:alphaModFix/>
          </a:blip>
          <a:stretch>
            <a:fillRect/>
          </a:stretch>
        </p:blipFill>
        <p:spPr>
          <a:xfrm>
            <a:off x="261755" y="3648475"/>
            <a:ext cx="10951369" cy="2659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8"/>
          <p:cNvSpPr/>
          <p:nvPr/>
        </p:nvSpPr>
        <p:spPr>
          <a:xfrm rot="10800000" flipH="1">
            <a:off x="1016000" y="922982"/>
            <a:ext cx="945000" cy="945000"/>
          </a:xfrm>
          <a:prstGeom prst="corner">
            <a:avLst>
              <a:gd name="adj1" fmla="val 50000"/>
              <a:gd name="adj2" fmla="val 50000"/>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1" name="Google Shape;391;p38"/>
          <p:cNvSpPr/>
          <p:nvPr/>
        </p:nvSpPr>
        <p:spPr>
          <a:xfrm flipH="1">
            <a:off x="10413880" y="4671084"/>
            <a:ext cx="945000" cy="945000"/>
          </a:xfrm>
          <a:prstGeom prst="corner">
            <a:avLst>
              <a:gd name="adj1" fmla="val 50000"/>
              <a:gd name="adj2" fmla="val 50000"/>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2" name="Google Shape;392;p38"/>
          <p:cNvSpPr txBox="1"/>
          <p:nvPr/>
        </p:nvSpPr>
        <p:spPr>
          <a:xfrm>
            <a:off x="1698025" y="1736725"/>
            <a:ext cx="8919300" cy="3240300"/>
          </a:xfrm>
          <a:prstGeom prst="rect">
            <a:avLst/>
          </a:prstGeom>
          <a:noFill/>
          <a:ln>
            <a:noFill/>
          </a:ln>
        </p:spPr>
        <p:txBody>
          <a:bodyPr spcFirstLastPara="1" wrap="square" lIns="91425" tIns="45700" rIns="91425" bIns="45700" anchor="t" anchorCtr="0">
            <a:noAutofit/>
          </a:bodyPr>
          <a:lstStyle/>
          <a:p>
            <a:pPr marL="457200" marR="0" lvl="0" indent="-431800" algn="l" rtl="0">
              <a:spcBef>
                <a:spcPts val="0"/>
              </a:spcBef>
              <a:spcAft>
                <a:spcPts val="0"/>
              </a:spcAft>
              <a:buSzPts val="3200"/>
              <a:buFont typeface="Calibri"/>
              <a:buChar char="●"/>
            </a:pPr>
            <a:r>
              <a:rPr lang="en-US" sz="3200">
                <a:latin typeface="Calibri"/>
                <a:ea typeface="Calibri"/>
                <a:cs typeface="Calibri"/>
                <a:sym typeface="Calibri"/>
              </a:rPr>
              <a:t>Keeping a fixed angle for our horizontal position “to the right” provided its challenges</a:t>
            </a:r>
            <a:endParaRPr sz="3200">
              <a:latin typeface="Calibri"/>
              <a:ea typeface="Calibri"/>
              <a:cs typeface="Calibri"/>
              <a:sym typeface="Calibri"/>
            </a:endParaRPr>
          </a:p>
          <a:p>
            <a:pPr marL="457200" marR="0" lvl="0" indent="-431800" algn="l" rtl="0">
              <a:spcBef>
                <a:spcPts val="0"/>
              </a:spcBef>
              <a:spcAft>
                <a:spcPts val="0"/>
              </a:spcAft>
              <a:buSzPts val="3200"/>
              <a:buFont typeface="Calibri"/>
              <a:buChar char="●"/>
            </a:pPr>
            <a:r>
              <a:rPr lang="en-US" sz="3200">
                <a:latin typeface="Calibri"/>
                <a:ea typeface="Calibri"/>
                <a:cs typeface="Calibri"/>
                <a:sym typeface="Calibri"/>
              </a:rPr>
              <a:t>Uncertainty with specious Box-Cox test</a:t>
            </a:r>
            <a:endParaRPr sz="3200">
              <a:latin typeface="Calibri"/>
              <a:ea typeface="Calibri"/>
              <a:cs typeface="Calibri"/>
              <a:sym typeface="Calibri"/>
            </a:endParaRPr>
          </a:p>
          <a:p>
            <a:pPr marL="457200" marR="0" lvl="0" indent="-431800" algn="l" rtl="0">
              <a:spcBef>
                <a:spcPts val="0"/>
              </a:spcBef>
              <a:spcAft>
                <a:spcPts val="0"/>
              </a:spcAft>
              <a:buSzPts val="3200"/>
              <a:buFont typeface="Calibri"/>
              <a:buChar char="●"/>
            </a:pPr>
            <a:r>
              <a:rPr lang="en-US" sz="3200">
                <a:latin typeface="Calibri"/>
                <a:ea typeface="Calibri"/>
                <a:cs typeface="Calibri"/>
                <a:sym typeface="Calibri"/>
              </a:rPr>
              <a:t>Difficulties in analysis</a:t>
            </a:r>
            <a:endParaRPr sz="3200">
              <a:latin typeface="Calibri"/>
              <a:ea typeface="Calibri"/>
              <a:cs typeface="Calibri"/>
              <a:sym typeface="Calibri"/>
            </a:endParaRPr>
          </a:p>
        </p:txBody>
      </p:sp>
      <p:sp>
        <p:nvSpPr>
          <p:cNvPr id="393" name="Google Shape;393;p38"/>
          <p:cNvSpPr/>
          <p:nvPr/>
        </p:nvSpPr>
        <p:spPr>
          <a:xfrm>
            <a:off x="0" y="0"/>
            <a:ext cx="609600" cy="6207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4" name="Google Shape;394;p38"/>
          <p:cNvSpPr txBox="1"/>
          <p:nvPr/>
        </p:nvSpPr>
        <p:spPr>
          <a:xfrm>
            <a:off x="693420" y="113030"/>
            <a:ext cx="3293100" cy="52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Difficulties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p:nvPr/>
        </p:nvSpPr>
        <p:spPr>
          <a:xfrm>
            <a:off x="85725" y="-50165"/>
            <a:ext cx="12192000" cy="68580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15"/>
          <p:cNvSpPr/>
          <p:nvPr/>
        </p:nvSpPr>
        <p:spPr>
          <a:xfrm>
            <a:off x="1510748" y="0"/>
            <a:ext cx="993913" cy="27082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15"/>
          <p:cNvSpPr txBox="1"/>
          <p:nvPr/>
        </p:nvSpPr>
        <p:spPr>
          <a:xfrm>
            <a:off x="1550504" y="1642040"/>
            <a:ext cx="121257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a:solidFill>
                  <a:srgbClr val="DB5355"/>
                </a:solidFill>
                <a:latin typeface="Limelight"/>
                <a:ea typeface="Limelight"/>
                <a:cs typeface="Limelight"/>
                <a:sym typeface="Limelight"/>
              </a:rPr>
              <a:t>01</a:t>
            </a:r>
            <a:endParaRPr sz="4800">
              <a:solidFill>
                <a:srgbClr val="DB5355"/>
              </a:solidFill>
              <a:latin typeface="Limelight"/>
              <a:ea typeface="Limelight"/>
              <a:cs typeface="Limelight"/>
              <a:sym typeface="Limelight"/>
            </a:endParaRPr>
          </a:p>
        </p:txBody>
      </p:sp>
      <p:sp>
        <p:nvSpPr>
          <p:cNvPr id="117" name="Google Shape;117;p15"/>
          <p:cNvSpPr txBox="1"/>
          <p:nvPr/>
        </p:nvSpPr>
        <p:spPr>
          <a:xfrm>
            <a:off x="3850492" y="2117013"/>
            <a:ext cx="7825693" cy="8299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a:solidFill>
                  <a:schemeClr val="lt1"/>
                </a:solidFill>
                <a:latin typeface="Microsoft Yahei"/>
                <a:ea typeface="Microsoft Yahei"/>
                <a:cs typeface="Microsoft Yahei"/>
                <a:sym typeface="Microsoft Yahei"/>
              </a:rPr>
              <a:t>Design Introduction</a:t>
            </a:r>
            <a:endParaRPr sz="4800" b="1">
              <a:solidFill>
                <a:schemeClr val="lt1"/>
              </a:solidFill>
              <a:latin typeface="Microsoft Yahei"/>
              <a:ea typeface="Microsoft Yahei"/>
              <a:cs typeface="Microsoft Yahei"/>
              <a:sym typeface="Microsoft Yahei"/>
            </a:endParaRPr>
          </a:p>
        </p:txBody>
      </p:sp>
      <p:sp>
        <p:nvSpPr>
          <p:cNvPr id="118" name="Google Shape;118;p15"/>
          <p:cNvSpPr/>
          <p:nvPr/>
        </p:nvSpPr>
        <p:spPr>
          <a:xfrm>
            <a:off x="0" y="5206448"/>
            <a:ext cx="12364278"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p:nvPr/>
        </p:nvSpPr>
        <p:spPr>
          <a:xfrm>
            <a:off x="0" y="0"/>
            <a:ext cx="609600" cy="620713"/>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16"/>
          <p:cNvSpPr txBox="1"/>
          <p:nvPr/>
        </p:nvSpPr>
        <p:spPr>
          <a:xfrm>
            <a:off x="818521" y="99249"/>
            <a:ext cx="4484094"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Goal</a:t>
            </a:r>
            <a:endParaRPr sz="2800">
              <a:solidFill>
                <a:schemeClr val="dk1"/>
              </a:solidFill>
              <a:latin typeface="Times New Roman"/>
              <a:ea typeface="Times New Roman"/>
              <a:cs typeface="Times New Roman"/>
              <a:sym typeface="Times New Roman"/>
            </a:endParaRPr>
          </a:p>
        </p:txBody>
      </p:sp>
      <p:sp>
        <p:nvSpPr>
          <p:cNvPr id="125" name="Google Shape;125;p16"/>
          <p:cNvSpPr txBox="1"/>
          <p:nvPr/>
        </p:nvSpPr>
        <p:spPr>
          <a:xfrm>
            <a:off x="818515" y="2219325"/>
            <a:ext cx="9926320" cy="181483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a:solidFill>
                  <a:schemeClr val="dk1"/>
                </a:solidFill>
                <a:latin typeface="Times New Roman"/>
                <a:ea typeface="Times New Roman"/>
                <a:cs typeface="Times New Roman"/>
                <a:sym typeface="Times New Roman"/>
              </a:rPr>
              <a:t>Our goal is to study four factors that could potentially impact our group's accuracy with respect to throwing darts. If all goes according to plan, we will find an optimal technique to wow all our friends.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p:nvPr/>
        </p:nvSpPr>
        <p:spPr>
          <a:xfrm>
            <a:off x="0" y="0"/>
            <a:ext cx="609600" cy="620713"/>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17"/>
          <p:cNvSpPr txBox="1"/>
          <p:nvPr/>
        </p:nvSpPr>
        <p:spPr>
          <a:xfrm>
            <a:off x="693420" y="113030"/>
            <a:ext cx="8013700"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Response Variable and Controllable Factors</a:t>
            </a:r>
            <a:endParaRPr sz="2800">
              <a:solidFill>
                <a:schemeClr val="dk1"/>
              </a:solidFill>
              <a:latin typeface="Times New Roman"/>
              <a:ea typeface="Times New Roman"/>
              <a:cs typeface="Times New Roman"/>
              <a:sym typeface="Times New Roman"/>
            </a:endParaRPr>
          </a:p>
        </p:txBody>
      </p:sp>
      <p:pic>
        <p:nvPicPr>
          <p:cNvPr id="132" name="Google Shape;132;p17"/>
          <p:cNvPicPr preferRelativeResize="0"/>
          <p:nvPr/>
        </p:nvPicPr>
        <p:blipFill rotWithShape="1">
          <a:blip r:embed="rId3">
            <a:alphaModFix/>
          </a:blip>
          <a:srcRect/>
          <a:stretch/>
        </p:blipFill>
        <p:spPr>
          <a:xfrm>
            <a:off x="56515" y="907415"/>
            <a:ext cx="4932045" cy="4590415"/>
          </a:xfrm>
          <a:prstGeom prst="rect">
            <a:avLst/>
          </a:prstGeom>
          <a:noFill/>
          <a:ln>
            <a:noFill/>
          </a:ln>
        </p:spPr>
      </p:pic>
      <p:pic>
        <p:nvPicPr>
          <p:cNvPr id="133" name="Google Shape;133;p17"/>
          <p:cNvPicPr preferRelativeResize="0"/>
          <p:nvPr/>
        </p:nvPicPr>
        <p:blipFill rotWithShape="1">
          <a:blip r:embed="rId4">
            <a:alphaModFix/>
          </a:blip>
          <a:srcRect/>
          <a:stretch/>
        </p:blipFill>
        <p:spPr>
          <a:xfrm>
            <a:off x="4989200" y="1607648"/>
            <a:ext cx="7202801" cy="26735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p:nvPr/>
        </p:nvSpPr>
        <p:spPr>
          <a:xfrm>
            <a:off x="0" y="0"/>
            <a:ext cx="609600" cy="620713"/>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18"/>
          <p:cNvSpPr txBox="1"/>
          <p:nvPr/>
        </p:nvSpPr>
        <p:spPr>
          <a:xfrm>
            <a:off x="693420" y="113030"/>
            <a:ext cx="6638290"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 More Details for “to the right” Position</a:t>
            </a:r>
            <a:endParaRPr sz="2800">
              <a:solidFill>
                <a:srgbClr val="595959"/>
              </a:solidFill>
              <a:latin typeface="Microsoft Yahei"/>
              <a:ea typeface="Microsoft Yahei"/>
              <a:cs typeface="Microsoft Yahei"/>
              <a:sym typeface="Microsoft Yahei"/>
            </a:endParaRPr>
          </a:p>
        </p:txBody>
      </p:sp>
      <p:sp>
        <p:nvSpPr>
          <p:cNvPr id="140" name="Google Shape;140;p18"/>
          <p:cNvSpPr/>
          <p:nvPr/>
        </p:nvSpPr>
        <p:spPr>
          <a:xfrm rot="5400000">
            <a:off x="1096" y="1239639"/>
            <a:ext cx="4090987" cy="4092575"/>
          </a:xfrm>
          <a:custGeom>
            <a:avLst/>
            <a:gdLst/>
            <a:ahLst/>
            <a:cxnLst/>
            <a:rect l="l" t="t" r="r" b="b"/>
            <a:pathLst>
              <a:path w="21600" h="21600" extrusionOk="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lnTo>
                  <a:pt x="269" y="10800"/>
                </a:lnTo>
                <a:close/>
              </a:path>
            </a:pathLst>
          </a:custGeom>
          <a:solidFill>
            <a:srgbClr val="E58183">
              <a:alpha val="39607"/>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8"/>
          <p:cNvSpPr/>
          <p:nvPr/>
        </p:nvSpPr>
        <p:spPr>
          <a:xfrm>
            <a:off x="3924112" y="2181908"/>
            <a:ext cx="512763" cy="512762"/>
          </a:xfrm>
          <a:prstGeom prst="ellipse">
            <a:avLst/>
          </a:prstGeom>
          <a:solidFill>
            <a:srgbClr val="DB5355"/>
          </a:solidFill>
          <a:ln w="9525" cap="flat" cmpd="sng">
            <a:solidFill>
              <a:srgbClr val="DB53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a:solidFill>
                <a:srgbClr val="FFFFFF"/>
              </a:solidFill>
              <a:latin typeface="Arial"/>
              <a:ea typeface="Arial"/>
              <a:cs typeface="Arial"/>
              <a:sym typeface="Arial"/>
            </a:endParaRPr>
          </a:p>
        </p:txBody>
      </p:sp>
      <p:sp>
        <p:nvSpPr>
          <p:cNvPr id="142" name="Google Shape;142;p18"/>
          <p:cNvSpPr/>
          <p:nvPr/>
        </p:nvSpPr>
        <p:spPr>
          <a:xfrm>
            <a:off x="6103433" y="4429763"/>
            <a:ext cx="512762" cy="512763"/>
          </a:xfrm>
          <a:prstGeom prst="ellipse">
            <a:avLst/>
          </a:prstGeom>
          <a:solidFill>
            <a:srgbClr val="DB5355"/>
          </a:solidFill>
          <a:ln w="9525" cap="flat" cmpd="sng">
            <a:solidFill>
              <a:srgbClr val="DB53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a:solidFill>
                <a:srgbClr val="FFFFFF"/>
              </a:solidFill>
              <a:latin typeface="Arial"/>
              <a:ea typeface="Arial"/>
              <a:cs typeface="Arial"/>
              <a:sym typeface="Arial"/>
            </a:endParaRPr>
          </a:p>
        </p:txBody>
      </p:sp>
      <p:cxnSp>
        <p:nvCxnSpPr>
          <p:cNvPr id="143" name="Google Shape;143;p18"/>
          <p:cNvCxnSpPr/>
          <p:nvPr/>
        </p:nvCxnSpPr>
        <p:spPr>
          <a:xfrm>
            <a:off x="4437380" y="2690495"/>
            <a:ext cx="1880870" cy="3810"/>
          </a:xfrm>
          <a:prstGeom prst="straightConnector1">
            <a:avLst/>
          </a:prstGeom>
          <a:noFill/>
          <a:ln w="12700" cap="flat" cmpd="sng">
            <a:solidFill>
              <a:srgbClr val="E58183"/>
            </a:solidFill>
            <a:prstDash val="solid"/>
            <a:bevel/>
            <a:headEnd type="none" w="sm" len="sm"/>
            <a:tailEnd type="none" w="sm" len="sm"/>
          </a:ln>
        </p:spPr>
      </p:cxnSp>
      <p:cxnSp>
        <p:nvCxnSpPr>
          <p:cNvPr id="144" name="Google Shape;144;p18"/>
          <p:cNvCxnSpPr/>
          <p:nvPr/>
        </p:nvCxnSpPr>
        <p:spPr>
          <a:xfrm rot="10800000" flipH="1">
            <a:off x="4363720" y="4730750"/>
            <a:ext cx="1703070" cy="3810"/>
          </a:xfrm>
          <a:prstGeom prst="straightConnector1">
            <a:avLst/>
          </a:prstGeom>
          <a:noFill/>
          <a:ln w="12700" cap="flat" cmpd="sng">
            <a:solidFill>
              <a:srgbClr val="E58183"/>
            </a:solidFill>
            <a:prstDash val="solid"/>
            <a:bevel/>
            <a:headEnd type="none" w="sm" len="sm"/>
            <a:tailEnd type="none" w="sm" len="sm"/>
          </a:ln>
        </p:spPr>
      </p:cxnSp>
      <p:pic>
        <p:nvPicPr>
          <p:cNvPr id="145" name="Google Shape;145;p18"/>
          <p:cNvPicPr preferRelativeResize="0"/>
          <p:nvPr/>
        </p:nvPicPr>
        <p:blipFill rotWithShape="1">
          <a:blip r:embed="rId3">
            <a:alphaModFix/>
          </a:blip>
          <a:srcRect/>
          <a:stretch/>
        </p:blipFill>
        <p:spPr>
          <a:xfrm>
            <a:off x="74930" y="1525905"/>
            <a:ext cx="2698750" cy="3472815"/>
          </a:xfrm>
          <a:prstGeom prst="rect">
            <a:avLst/>
          </a:prstGeom>
          <a:noFill/>
          <a:ln>
            <a:noFill/>
          </a:ln>
        </p:spPr>
      </p:pic>
      <p:pic>
        <p:nvPicPr>
          <p:cNvPr id="146" name="Google Shape;146;p18" descr="IMG_256"/>
          <p:cNvPicPr preferRelativeResize="0"/>
          <p:nvPr/>
        </p:nvPicPr>
        <p:blipFill rotWithShape="1">
          <a:blip r:embed="rId4">
            <a:alphaModFix/>
          </a:blip>
          <a:srcRect/>
          <a:stretch/>
        </p:blipFill>
        <p:spPr>
          <a:xfrm>
            <a:off x="6616065" y="1525905"/>
            <a:ext cx="4840605" cy="3806825"/>
          </a:xfrm>
          <a:prstGeom prst="rect">
            <a:avLst/>
          </a:prstGeom>
          <a:noFill/>
          <a:ln>
            <a:noFill/>
          </a:ln>
        </p:spPr>
      </p:pic>
      <p:sp>
        <p:nvSpPr>
          <p:cNvPr id="147" name="Google Shape;147;p18"/>
          <p:cNvSpPr txBox="1"/>
          <p:nvPr/>
        </p:nvSpPr>
        <p:spPr>
          <a:xfrm>
            <a:off x="4432935" y="2132965"/>
            <a:ext cx="2569210" cy="3987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Overhead View</a:t>
            </a:r>
            <a:endParaRPr sz="2000" b="1">
              <a:solidFill>
                <a:schemeClr val="dk1"/>
              </a:solidFill>
              <a:latin typeface="Calibri"/>
              <a:ea typeface="Calibri"/>
              <a:cs typeface="Calibri"/>
              <a:sym typeface="Calibri"/>
            </a:endParaRPr>
          </a:p>
        </p:txBody>
      </p:sp>
      <p:sp>
        <p:nvSpPr>
          <p:cNvPr id="148" name="Google Shape;148;p18"/>
          <p:cNvSpPr txBox="1"/>
          <p:nvPr/>
        </p:nvSpPr>
        <p:spPr>
          <a:xfrm>
            <a:off x="4432935" y="4260215"/>
            <a:ext cx="1460500" cy="3987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Calculations</a:t>
            </a:r>
            <a:endParaRPr sz="20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2000"/>
                                        <p:tgtEl>
                                          <p:spTgt spid="1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fade">
                                      <p:cBhvr>
                                        <p:cTn id="12" dur="35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animEffect transition="in" filter="fade">
                                      <p:cBhvr>
                                        <p:cTn id="23" dur="400"/>
                                        <p:tgtEl>
                                          <p:spTgt spid="141"/>
                                        </p:tgtEl>
                                      </p:cBhvr>
                                    </p:animEffect>
                                  </p:childTnLst>
                                </p:cTn>
                              </p:par>
                              <p:par>
                                <p:cTn id="24" presetID="10" presetClass="entr" presetSubtype="0" fill="hold" nodeType="withEffect">
                                  <p:stCondLst>
                                    <p:cond delay="0"/>
                                  </p:stCondLst>
                                  <p:childTnLst>
                                    <p:set>
                                      <p:cBhvr>
                                        <p:cTn id="25" dur="1" fill="hold">
                                          <p:stCondLst>
                                            <p:cond delay="0"/>
                                          </p:stCondLst>
                                        </p:cTn>
                                        <p:tgtEl>
                                          <p:spTgt spid="142"/>
                                        </p:tgtEl>
                                        <p:attrNameLst>
                                          <p:attrName>style.visibility</p:attrName>
                                        </p:attrNameLst>
                                      </p:cBhvr>
                                      <p:to>
                                        <p:strVal val="visible"/>
                                      </p:to>
                                    </p:set>
                                    <p:animEffect transition="in" filter="fade">
                                      <p:cBhvr>
                                        <p:cTn id="26" dur="400"/>
                                        <p:tgtEl>
                                          <p:spTgt spid="142"/>
                                        </p:tgtEl>
                                      </p:cBhvr>
                                    </p:animEffect>
                                  </p:childTnLst>
                                </p:cTn>
                              </p:par>
                              <p:par>
                                <p:cTn id="27" presetID="10" presetClass="entr" presetSubtype="0" fill="hold" nodeType="withEffect">
                                  <p:stCondLst>
                                    <p:cond delay="0"/>
                                  </p:stCondLst>
                                  <p:childTnLst>
                                    <p:set>
                                      <p:cBhvr>
                                        <p:cTn id="28" dur="1" fill="hold">
                                          <p:stCondLst>
                                            <p:cond delay="0"/>
                                          </p:stCondLst>
                                        </p:cTn>
                                        <p:tgtEl>
                                          <p:spTgt spid="143"/>
                                        </p:tgtEl>
                                        <p:attrNameLst>
                                          <p:attrName>style.visibility</p:attrName>
                                        </p:attrNameLst>
                                      </p:cBhvr>
                                      <p:to>
                                        <p:strVal val="visible"/>
                                      </p:to>
                                    </p:set>
                                    <p:animEffect transition="in" filter="fade">
                                      <p:cBhvr>
                                        <p:cTn id="29" dur="500"/>
                                        <p:tgtEl>
                                          <p:spTgt spid="143"/>
                                        </p:tgtEl>
                                      </p:cBhvr>
                                    </p:animEffect>
                                  </p:childTnLst>
                                </p:cTn>
                              </p:par>
                              <p:par>
                                <p:cTn id="30" presetID="10" presetClass="entr" presetSubtype="0" fill="hold" nodeType="with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6"/>
                                        </p:tgtEl>
                                        <p:attrNameLst>
                                          <p:attrName>style.visibility</p:attrName>
                                        </p:attrNameLst>
                                      </p:cBhvr>
                                      <p:to>
                                        <p:strVal val="visible"/>
                                      </p:to>
                                    </p:set>
                                    <p:animEffect transition="in" filter="fade">
                                      <p:cBhvr>
                                        <p:cTn id="37" dur="2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p:nvPr/>
        </p:nvSpPr>
        <p:spPr>
          <a:xfrm>
            <a:off x="0" y="0"/>
            <a:ext cx="609600" cy="6207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19"/>
          <p:cNvSpPr txBox="1"/>
          <p:nvPr/>
        </p:nvSpPr>
        <p:spPr>
          <a:xfrm>
            <a:off x="693420" y="113030"/>
            <a:ext cx="5664300" cy="52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 Treatment Combinations </a:t>
            </a:r>
            <a:endParaRPr sz="2800">
              <a:solidFill>
                <a:schemeClr val="dk1"/>
              </a:solidFill>
              <a:latin typeface="Times New Roman"/>
              <a:ea typeface="Times New Roman"/>
              <a:cs typeface="Times New Roman"/>
              <a:sym typeface="Times New Roman"/>
            </a:endParaRPr>
          </a:p>
        </p:txBody>
      </p:sp>
      <p:pic>
        <p:nvPicPr>
          <p:cNvPr id="155" name="Google Shape;155;p19"/>
          <p:cNvPicPr preferRelativeResize="0"/>
          <p:nvPr/>
        </p:nvPicPr>
        <p:blipFill rotWithShape="1">
          <a:blip r:embed="rId3">
            <a:alphaModFix/>
          </a:blip>
          <a:srcRect/>
          <a:stretch/>
        </p:blipFill>
        <p:spPr>
          <a:xfrm>
            <a:off x="483235" y="1384300"/>
            <a:ext cx="10799446" cy="2649855"/>
          </a:xfrm>
          <a:prstGeom prst="rect">
            <a:avLst/>
          </a:prstGeom>
          <a:noFill/>
          <a:ln>
            <a:noFill/>
          </a:ln>
        </p:spPr>
      </p:pic>
      <p:sp>
        <p:nvSpPr>
          <p:cNvPr id="156" name="Google Shape;156;p19"/>
          <p:cNvSpPr txBox="1"/>
          <p:nvPr/>
        </p:nvSpPr>
        <p:spPr>
          <a:xfrm>
            <a:off x="609600" y="4329125"/>
            <a:ext cx="10882800" cy="20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Model: score~blocks+{(distance)*(horizontal)*(posture)*(hand)}​</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p:nvPr/>
        </p:nvSpPr>
        <p:spPr>
          <a:xfrm>
            <a:off x="0" y="0"/>
            <a:ext cx="609600" cy="620713"/>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20"/>
          <p:cNvSpPr txBox="1"/>
          <p:nvPr/>
        </p:nvSpPr>
        <p:spPr>
          <a:xfrm>
            <a:off x="693425" y="99975"/>
            <a:ext cx="5617800" cy="52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Original Proposal Number of Blocks</a:t>
            </a:r>
            <a:endParaRPr sz="2800">
              <a:solidFill>
                <a:srgbClr val="595959"/>
              </a:solidFill>
              <a:latin typeface="Microsoft Yahei"/>
              <a:ea typeface="Microsoft Yahei"/>
              <a:cs typeface="Microsoft Yahei"/>
              <a:sym typeface="Microsoft Yahei"/>
            </a:endParaRPr>
          </a:p>
        </p:txBody>
      </p:sp>
      <p:grpSp>
        <p:nvGrpSpPr>
          <p:cNvPr id="163" name="Google Shape;163;p20"/>
          <p:cNvGrpSpPr/>
          <p:nvPr/>
        </p:nvGrpSpPr>
        <p:grpSpPr>
          <a:xfrm>
            <a:off x="1217295" y="1344295"/>
            <a:ext cx="2132330" cy="2209165"/>
            <a:chOff x="0" y="0"/>
            <a:chExt cx="1080120" cy="1080120"/>
          </a:xfrm>
        </p:grpSpPr>
        <p:sp>
          <p:nvSpPr>
            <p:cNvPr id="164" name="Google Shape;164;p20"/>
            <p:cNvSpPr/>
            <p:nvPr/>
          </p:nvSpPr>
          <p:spPr>
            <a:xfrm>
              <a:off x="0" y="0"/>
              <a:ext cx="1080120" cy="1080120"/>
            </a:xfrm>
            <a:prstGeom prst="ellipse">
              <a:avLst/>
            </a:prstGeom>
            <a:solidFill>
              <a:srgbClr val="F5CDC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sp>
          <p:nvSpPr>
            <p:cNvPr id="165" name="Google Shape;165;p20"/>
            <p:cNvSpPr/>
            <p:nvPr/>
          </p:nvSpPr>
          <p:spPr>
            <a:xfrm>
              <a:off x="72008" y="72008"/>
              <a:ext cx="936104" cy="936104"/>
            </a:xfrm>
            <a:prstGeom prst="ellipse">
              <a:avLst/>
            </a:prstGeom>
            <a:solidFill>
              <a:srgbClr val="F5CDCD"/>
            </a:solidFill>
            <a:ln w="19050" cap="flat" cmpd="sng">
              <a:solidFill>
                <a:srgbClr val="E581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grpSp>
      <p:grpSp>
        <p:nvGrpSpPr>
          <p:cNvPr id="166" name="Google Shape;166;p20"/>
          <p:cNvGrpSpPr/>
          <p:nvPr/>
        </p:nvGrpSpPr>
        <p:grpSpPr>
          <a:xfrm>
            <a:off x="3638550" y="3406140"/>
            <a:ext cx="1725930" cy="1703705"/>
            <a:chOff x="0" y="0"/>
            <a:chExt cx="1080120" cy="1080120"/>
          </a:xfrm>
        </p:grpSpPr>
        <p:sp>
          <p:nvSpPr>
            <p:cNvPr id="167" name="Google Shape;167;p20"/>
            <p:cNvSpPr/>
            <p:nvPr/>
          </p:nvSpPr>
          <p:spPr>
            <a:xfrm>
              <a:off x="0" y="0"/>
              <a:ext cx="1080120" cy="1080120"/>
            </a:xfrm>
            <a:prstGeom prst="ellipse">
              <a:avLst/>
            </a:prstGeom>
            <a:solidFill>
              <a:srgbClr val="F5CDC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sp>
          <p:nvSpPr>
            <p:cNvPr id="168" name="Google Shape;168;p20"/>
            <p:cNvSpPr/>
            <p:nvPr/>
          </p:nvSpPr>
          <p:spPr>
            <a:xfrm>
              <a:off x="72008" y="72008"/>
              <a:ext cx="936104" cy="936104"/>
            </a:xfrm>
            <a:prstGeom prst="ellipse">
              <a:avLst/>
            </a:prstGeom>
            <a:solidFill>
              <a:srgbClr val="F5CDCD"/>
            </a:solidFill>
            <a:ln w="19050" cap="flat" cmpd="sng">
              <a:solidFill>
                <a:srgbClr val="E581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grpSp>
      <p:grpSp>
        <p:nvGrpSpPr>
          <p:cNvPr id="169" name="Google Shape;169;p20"/>
          <p:cNvGrpSpPr/>
          <p:nvPr/>
        </p:nvGrpSpPr>
        <p:grpSpPr>
          <a:xfrm>
            <a:off x="6086475" y="869950"/>
            <a:ext cx="2401570" cy="2286000"/>
            <a:chOff x="0" y="0"/>
            <a:chExt cx="1080120" cy="1080120"/>
          </a:xfrm>
        </p:grpSpPr>
        <p:sp>
          <p:nvSpPr>
            <p:cNvPr id="170" name="Google Shape;170;p20"/>
            <p:cNvSpPr/>
            <p:nvPr/>
          </p:nvSpPr>
          <p:spPr>
            <a:xfrm>
              <a:off x="0" y="0"/>
              <a:ext cx="1080120" cy="1080120"/>
            </a:xfrm>
            <a:prstGeom prst="ellipse">
              <a:avLst/>
            </a:prstGeom>
            <a:solidFill>
              <a:srgbClr val="F5CDC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sp>
          <p:nvSpPr>
            <p:cNvPr id="171" name="Google Shape;171;p20"/>
            <p:cNvSpPr/>
            <p:nvPr/>
          </p:nvSpPr>
          <p:spPr>
            <a:xfrm>
              <a:off x="72008" y="72008"/>
              <a:ext cx="936104" cy="936104"/>
            </a:xfrm>
            <a:prstGeom prst="ellipse">
              <a:avLst/>
            </a:prstGeom>
            <a:solidFill>
              <a:srgbClr val="F5CDCD"/>
            </a:solidFill>
            <a:ln w="19050" cap="flat" cmpd="sng">
              <a:solidFill>
                <a:srgbClr val="E581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grpSp>
      <p:cxnSp>
        <p:nvCxnSpPr>
          <p:cNvPr id="172" name="Google Shape;172;p20"/>
          <p:cNvCxnSpPr/>
          <p:nvPr/>
        </p:nvCxnSpPr>
        <p:spPr>
          <a:xfrm>
            <a:off x="3207385" y="3030220"/>
            <a:ext cx="749935" cy="523240"/>
          </a:xfrm>
          <a:prstGeom prst="straightConnector1">
            <a:avLst/>
          </a:prstGeom>
          <a:noFill/>
          <a:ln w="28575" cap="flat" cmpd="sng">
            <a:solidFill>
              <a:srgbClr val="E58183"/>
            </a:solidFill>
            <a:prstDash val="solid"/>
            <a:round/>
            <a:headEnd type="none" w="sm" len="sm"/>
            <a:tailEnd type="none" w="sm" len="sm"/>
          </a:ln>
        </p:spPr>
      </p:cxnSp>
      <p:cxnSp>
        <p:nvCxnSpPr>
          <p:cNvPr id="173" name="Google Shape;173;p20"/>
          <p:cNvCxnSpPr>
            <a:stCxn id="167" idx="7"/>
          </p:cNvCxnSpPr>
          <p:nvPr/>
        </p:nvCxnSpPr>
        <p:spPr>
          <a:xfrm rot="10800000" flipH="1">
            <a:off x="5111723" y="2456842"/>
            <a:ext cx="1077000" cy="1198800"/>
          </a:xfrm>
          <a:prstGeom prst="straightConnector1">
            <a:avLst/>
          </a:prstGeom>
          <a:noFill/>
          <a:ln w="28575" cap="flat" cmpd="sng">
            <a:solidFill>
              <a:srgbClr val="E58183"/>
            </a:solidFill>
            <a:prstDash val="solid"/>
            <a:round/>
            <a:headEnd type="none" w="sm" len="sm"/>
            <a:tailEnd type="none" w="sm" len="sm"/>
          </a:ln>
        </p:spPr>
      </p:cxnSp>
      <p:cxnSp>
        <p:nvCxnSpPr>
          <p:cNvPr id="174" name="Google Shape;174;p20"/>
          <p:cNvCxnSpPr>
            <a:stCxn id="170" idx="6"/>
            <a:endCxn id="175" idx="1"/>
          </p:cNvCxnSpPr>
          <p:nvPr/>
        </p:nvCxnSpPr>
        <p:spPr>
          <a:xfrm>
            <a:off x="8488045" y="2012950"/>
            <a:ext cx="1197900" cy="725700"/>
          </a:xfrm>
          <a:prstGeom prst="straightConnector1">
            <a:avLst/>
          </a:prstGeom>
          <a:noFill/>
          <a:ln w="28575" cap="flat" cmpd="sng">
            <a:solidFill>
              <a:srgbClr val="E58183"/>
            </a:solidFill>
            <a:prstDash val="solid"/>
            <a:round/>
            <a:headEnd type="none" w="sm" len="sm"/>
            <a:tailEnd type="none" w="sm" len="sm"/>
          </a:ln>
        </p:spPr>
      </p:cxnSp>
      <p:grpSp>
        <p:nvGrpSpPr>
          <p:cNvPr id="176" name="Google Shape;176;p20"/>
          <p:cNvGrpSpPr/>
          <p:nvPr/>
        </p:nvGrpSpPr>
        <p:grpSpPr>
          <a:xfrm>
            <a:off x="9321800" y="2366010"/>
            <a:ext cx="2486004" cy="2544439"/>
            <a:chOff x="0" y="0"/>
            <a:chExt cx="1080120" cy="1080120"/>
          </a:xfrm>
        </p:grpSpPr>
        <p:sp>
          <p:nvSpPr>
            <p:cNvPr id="175" name="Google Shape;175;p20"/>
            <p:cNvSpPr/>
            <p:nvPr/>
          </p:nvSpPr>
          <p:spPr>
            <a:xfrm>
              <a:off x="0" y="0"/>
              <a:ext cx="1080120" cy="1080120"/>
            </a:xfrm>
            <a:prstGeom prst="ellipse">
              <a:avLst/>
            </a:prstGeom>
            <a:solidFill>
              <a:srgbClr val="F5CDC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sp>
          <p:nvSpPr>
            <p:cNvPr id="177" name="Google Shape;177;p20"/>
            <p:cNvSpPr/>
            <p:nvPr/>
          </p:nvSpPr>
          <p:spPr>
            <a:xfrm>
              <a:off x="72008" y="72008"/>
              <a:ext cx="936104" cy="936104"/>
            </a:xfrm>
            <a:prstGeom prst="ellipse">
              <a:avLst/>
            </a:prstGeom>
            <a:solidFill>
              <a:srgbClr val="F5CDCD"/>
            </a:solidFill>
            <a:ln w="19050" cap="flat" cmpd="sng">
              <a:solidFill>
                <a:srgbClr val="E581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grpSp>
      <p:sp>
        <p:nvSpPr>
          <p:cNvPr id="178" name="Google Shape;178;p20"/>
          <p:cNvSpPr txBox="1"/>
          <p:nvPr/>
        </p:nvSpPr>
        <p:spPr>
          <a:xfrm>
            <a:off x="9874885" y="3070860"/>
            <a:ext cx="1767205" cy="8299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Number of Blocks=4</a:t>
            </a:r>
            <a:endParaRPr sz="2400">
              <a:solidFill>
                <a:srgbClr val="595959"/>
              </a:solidFill>
              <a:latin typeface="Times New Roman"/>
              <a:ea typeface="Times New Roman"/>
              <a:cs typeface="Times New Roman"/>
              <a:sym typeface="Times New Roman"/>
            </a:endParaRPr>
          </a:p>
        </p:txBody>
      </p:sp>
      <p:sp>
        <p:nvSpPr>
          <p:cNvPr id="179" name="Google Shape;179;p20"/>
          <p:cNvSpPr txBox="1"/>
          <p:nvPr/>
        </p:nvSpPr>
        <p:spPr>
          <a:xfrm>
            <a:off x="1441450" y="2033905"/>
            <a:ext cx="1863725" cy="8299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chemeClr val="dk1"/>
                </a:solidFill>
                <a:latin typeface="Times New Roman"/>
                <a:ea typeface="Times New Roman"/>
                <a:cs typeface="Times New Roman"/>
                <a:sym typeface="Times New Roman"/>
              </a:rPr>
              <a:t>D</a:t>
            </a:r>
            <a:r>
              <a:rPr lang="en-US" sz="2400" b="0" baseline="-25000">
                <a:solidFill>
                  <a:schemeClr val="dk1"/>
                </a:solidFill>
                <a:latin typeface="Times New Roman"/>
                <a:ea typeface="Times New Roman"/>
                <a:cs typeface="Times New Roman"/>
                <a:sym typeface="Times New Roman"/>
              </a:rPr>
              <a:t>A</a:t>
            </a:r>
            <a:r>
              <a:rPr lang="en-US" sz="2400" b="0">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3</a:t>
            </a:r>
            <a:r>
              <a:rPr lang="en-US" sz="2400" b="0">
                <a:solidFill>
                  <a:schemeClr val="dk1"/>
                </a:solidFill>
                <a:latin typeface="Times New Roman"/>
                <a:ea typeface="Times New Roman"/>
                <a:cs typeface="Times New Roman"/>
                <a:sym typeface="Times New Roman"/>
              </a:rPr>
              <a:t>, D</a:t>
            </a:r>
            <a:r>
              <a:rPr lang="en-US" sz="2400" b="0" baseline="-25000">
                <a:solidFill>
                  <a:schemeClr val="dk1"/>
                </a:solidFill>
                <a:latin typeface="Times New Roman"/>
                <a:ea typeface="Times New Roman"/>
                <a:cs typeface="Times New Roman"/>
                <a:sym typeface="Times New Roman"/>
              </a:rPr>
              <a:t>B</a:t>
            </a:r>
            <a:r>
              <a:rPr lang="en-US" sz="2400">
                <a:solidFill>
                  <a:schemeClr val="dk1"/>
                </a:solidFill>
                <a:latin typeface="Times New Roman"/>
                <a:ea typeface="Times New Roman"/>
                <a:cs typeface="Times New Roman"/>
                <a:sym typeface="Times New Roman"/>
              </a:rPr>
              <a:t>=2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0">
                <a:solidFill>
                  <a:schemeClr val="dk1"/>
                </a:solidFill>
                <a:latin typeface="Times New Roman"/>
                <a:ea typeface="Times New Roman"/>
                <a:cs typeface="Times New Roman"/>
                <a:sym typeface="Times New Roman"/>
              </a:rPr>
              <a:t>D</a:t>
            </a:r>
            <a:r>
              <a:rPr lang="en-US" sz="2400" b="0" baseline="-25000">
                <a:solidFill>
                  <a:schemeClr val="dk1"/>
                </a:solidFill>
                <a:latin typeface="Times New Roman"/>
                <a:ea typeface="Times New Roman"/>
                <a:cs typeface="Times New Roman"/>
                <a:sym typeface="Times New Roman"/>
              </a:rPr>
              <a:t>C</a:t>
            </a:r>
            <a:r>
              <a:rPr lang="en-US" sz="2400">
                <a:solidFill>
                  <a:schemeClr val="dk1"/>
                </a:solidFill>
                <a:latin typeface="Times New Roman"/>
                <a:ea typeface="Times New Roman"/>
                <a:cs typeface="Times New Roman"/>
                <a:sym typeface="Times New Roman"/>
              </a:rPr>
              <a:t>=2,</a:t>
            </a:r>
            <a:r>
              <a:rPr lang="en-US" sz="2400" b="0">
                <a:solidFill>
                  <a:schemeClr val="dk1"/>
                </a:solidFill>
                <a:latin typeface="Times New Roman"/>
                <a:ea typeface="Times New Roman"/>
                <a:cs typeface="Times New Roman"/>
                <a:sym typeface="Times New Roman"/>
              </a:rPr>
              <a:t> D</a:t>
            </a:r>
            <a:r>
              <a:rPr lang="en-US" sz="2400" b="0" baseline="-25000">
                <a:solidFill>
                  <a:schemeClr val="dk1"/>
                </a:solidFill>
                <a:latin typeface="Times New Roman"/>
                <a:ea typeface="Times New Roman"/>
                <a:cs typeface="Times New Roman"/>
                <a:sym typeface="Times New Roman"/>
              </a:rPr>
              <a:t>D</a:t>
            </a:r>
            <a:r>
              <a:rPr lang="en-US" sz="2400">
                <a:solidFill>
                  <a:schemeClr val="dk1"/>
                </a:solidFill>
                <a:latin typeface="Times New Roman"/>
                <a:ea typeface="Times New Roman"/>
                <a:cs typeface="Times New Roman"/>
                <a:sym typeface="Times New Roman"/>
              </a:rPr>
              <a:t>=4</a:t>
            </a:r>
            <a:endParaRPr sz="2400">
              <a:solidFill>
                <a:schemeClr val="dk1"/>
              </a:solidFill>
              <a:latin typeface="Times New Roman"/>
              <a:ea typeface="Times New Roman"/>
              <a:cs typeface="Times New Roman"/>
              <a:sym typeface="Times New Roman"/>
            </a:endParaRPr>
          </a:p>
        </p:txBody>
      </p:sp>
      <p:sp>
        <p:nvSpPr>
          <p:cNvPr id="180" name="Google Shape;180;p20"/>
          <p:cNvSpPr txBox="1"/>
          <p:nvPr/>
        </p:nvSpPr>
        <p:spPr>
          <a:xfrm>
            <a:off x="3753485" y="3982085"/>
            <a:ext cx="1561465" cy="4603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chemeClr val="dk1"/>
                </a:solidFill>
                <a:latin typeface="Times New Roman"/>
                <a:ea typeface="Times New Roman"/>
                <a:cs typeface="Times New Roman"/>
                <a:sym typeface="Times New Roman"/>
              </a:rPr>
              <a:t>Power=0.8</a:t>
            </a:r>
            <a:endParaRPr sz="2400">
              <a:solidFill>
                <a:schemeClr val="dk1"/>
              </a:solidFill>
              <a:latin typeface="Times New Roman"/>
              <a:ea typeface="Times New Roman"/>
              <a:cs typeface="Times New Roman"/>
              <a:sym typeface="Times New Roman"/>
            </a:endParaRPr>
          </a:p>
        </p:txBody>
      </p:sp>
      <p:sp>
        <p:nvSpPr>
          <p:cNvPr id="181" name="Google Shape;181;p20"/>
          <p:cNvSpPr txBox="1"/>
          <p:nvPr/>
        </p:nvSpPr>
        <p:spPr>
          <a:xfrm>
            <a:off x="6920885" y="1831350"/>
            <a:ext cx="1567800" cy="46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t>
            </a:r>
            <a:r>
              <a:rPr lang="en-US" sz="2400">
                <a:solidFill>
                  <a:schemeClr val="dk1"/>
                </a:solidFill>
                <a:latin typeface="Times New Roman"/>
                <a:ea typeface="Times New Roman"/>
                <a:cs typeface="Times New Roman"/>
                <a:sym typeface="Times New Roman"/>
              </a:rPr>
              <a:t>11.86667</a:t>
            </a:r>
            <a:endParaRPr sz="2400">
              <a:solidFill>
                <a:schemeClr val="dk1"/>
              </a:solidFill>
              <a:latin typeface="Times New Roman"/>
              <a:ea typeface="Times New Roman"/>
              <a:cs typeface="Times New Roman"/>
              <a:sym typeface="Times New Roman"/>
            </a:endParaRPr>
          </a:p>
        </p:txBody>
      </p:sp>
      <p:pic>
        <p:nvPicPr>
          <p:cNvPr id="182" name="Google Shape;182;p20"/>
          <p:cNvPicPr preferRelativeResize="0"/>
          <p:nvPr/>
        </p:nvPicPr>
        <p:blipFill rotWithShape="1">
          <a:blip r:embed="rId3">
            <a:alphaModFix/>
          </a:blip>
          <a:srcRect/>
          <a:stretch/>
        </p:blipFill>
        <p:spPr>
          <a:xfrm>
            <a:off x="6311275" y="1577975"/>
            <a:ext cx="609601" cy="713751"/>
          </a:xfrm>
          <a:prstGeom prst="rect">
            <a:avLst/>
          </a:prstGeom>
          <a:noFill/>
          <a:ln>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p:nvPr/>
        </p:nvSpPr>
        <p:spPr>
          <a:xfrm>
            <a:off x="0" y="0"/>
            <a:ext cx="609600" cy="620700"/>
          </a:xfrm>
          <a:prstGeom prst="rect">
            <a:avLst/>
          </a:prstGeom>
          <a:solidFill>
            <a:srgbClr val="DB53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21"/>
          <p:cNvSpPr txBox="1"/>
          <p:nvPr/>
        </p:nvSpPr>
        <p:spPr>
          <a:xfrm>
            <a:off x="693425" y="99967"/>
            <a:ext cx="4990800" cy="52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Changes from Original Proposal</a:t>
            </a:r>
            <a:endParaRPr sz="2800">
              <a:solidFill>
                <a:schemeClr val="dk1"/>
              </a:solidFill>
              <a:latin typeface="Times New Roman"/>
              <a:ea typeface="Times New Roman"/>
              <a:cs typeface="Times New Roman"/>
              <a:sym typeface="Times New Roman"/>
            </a:endParaRPr>
          </a:p>
        </p:txBody>
      </p:sp>
      <p:grpSp>
        <p:nvGrpSpPr>
          <p:cNvPr id="189" name="Google Shape;189;p21"/>
          <p:cNvGrpSpPr/>
          <p:nvPr/>
        </p:nvGrpSpPr>
        <p:grpSpPr>
          <a:xfrm>
            <a:off x="1121000" y="3470035"/>
            <a:ext cx="2074356" cy="1803276"/>
            <a:chOff x="0" y="0"/>
            <a:chExt cx="1080000" cy="1080000"/>
          </a:xfrm>
        </p:grpSpPr>
        <p:sp>
          <p:nvSpPr>
            <p:cNvPr id="190" name="Google Shape;190;p21"/>
            <p:cNvSpPr/>
            <p:nvPr/>
          </p:nvSpPr>
          <p:spPr>
            <a:xfrm>
              <a:off x="0" y="0"/>
              <a:ext cx="1080000" cy="1080000"/>
            </a:xfrm>
            <a:prstGeom prst="ellipse">
              <a:avLst/>
            </a:prstGeom>
            <a:solidFill>
              <a:srgbClr val="F5CDC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sp>
          <p:nvSpPr>
            <p:cNvPr id="191" name="Google Shape;191;p21"/>
            <p:cNvSpPr/>
            <p:nvPr/>
          </p:nvSpPr>
          <p:spPr>
            <a:xfrm>
              <a:off x="72008" y="72008"/>
              <a:ext cx="936000" cy="936000"/>
            </a:xfrm>
            <a:prstGeom prst="ellipse">
              <a:avLst/>
            </a:prstGeom>
            <a:solidFill>
              <a:srgbClr val="F5CDCD"/>
            </a:solidFill>
            <a:ln w="19050" cap="flat" cmpd="sng">
              <a:solidFill>
                <a:srgbClr val="E581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grpSp>
      <p:grpSp>
        <p:nvGrpSpPr>
          <p:cNvPr id="192" name="Google Shape;192;p21"/>
          <p:cNvGrpSpPr/>
          <p:nvPr/>
        </p:nvGrpSpPr>
        <p:grpSpPr>
          <a:xfrm>
            <a:off x="3476701" y="5153234"/>
            <a:ext cx="1679076" cy="1390608"/>
            <a:chOff x="0" y="0"/>
            <a:chExt cx="1080000" cy="1080000"/>
          </a:xfrm>
        </p:grpSpPr>
        <p:sp>
          <p:nvSpPr>
            <p:cNvPr id="193" name="Google Shape;193;p21"/>
            <p:cNvSpPr/>
            <p:nvPr/>
          </p:nvSpPr>
          <p:spPr>
            <a:xfrm>
              <a:off x="0" y="0"/>
              <a:ext cx="1080000" cy="1080000"/>
            </a:xfrm>
            <a:prstGeom prst="ellipse">
              <a:avLst/>
            </a:prstGeom>
            <a:solidFill>
              <a:srgbClr val="F5CDC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sp>
          <p:nvSpPr>
            <p:cNvPr id="194" name="Google Shape;194;p21"/>
            <p:cNvSpPr/>
            <p:nvPr/>
          </p:nvSpPr>
          <p:spPr>
            <a:xfrm>
              <a:off x="72008" y="72008"/>
              <a:ext cx="936000" cy="936000"/>
            </a:xfrm>
            <a:prstGeom prst="ellipse">
              <a:avLst/>
            </a:prstGeom>
            <a:solidFill>
              <a:srgbClr val="F5CDCD"/>
            </a:solidFill>
            <a:ln w="19050" cap="flat" cmpd="sng">
              <a:solidFill>
                <a:srgbClr val="E581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grpSp>
      <p:grpSp>
        <p:nvGrpSpPr>
          <p:cNvPr id="195" name="Google Shape;195;p21"/>
          <p:cNvGrpSpPr/>
          <p:nvPr/>
        </p:nvGrpSpPr>
        <p:grpSpPr>
          <a:xfrm>
            <a:off x="5858350" y="3082823"/>
            <a:ext cx="2336364" cy="2011392"/>
            <a:chOff x="0" y="0"/>
            <a:chExt cx="1080000" cy="1080000"/>
          </a:xfrm>
        </p:grpSpPr>
        <p:sp>
          <p:nvSpPr>
            <p:cNvPr id="196" name="Google Shape;196;p21"/>
            <p:cNvSpPr/>
            <p:nvPr/>
          </p:nvSpPr>
          <p:spPr>
            <a:xfrm>
              <a:off x="0" y="0"/>
              <a:ext cx="1080000" cy="1080000"/>
            </a:xfrm>
            <a:prstGeom prst="ellipse">
              <a:avLst/>
            </a:prstGeom>
            <a:solidFill>
              <a:srgbClr val="F5CDC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sp>
          <p:nvSpPr>
            <p:cNvPr id="197" name="Google Shape;197;p21"/>
            <p:cNvSpPr/>
            <p:nvPr/>
          </p:nvSpPr>
          <p:spPr>
            <a:xfrm>
              <a:off x="72008" y="72008"/>
              <a:ext cx="936000" cy="936000"/>
            </a:xfrm>
            <a:prstGeom prst="ellipse">
              <a:avLst/>
            </a:prstGeom>
            <a:solidFill>
              <a:srgbClr val="F5CDCD"/>
            </a:solidFill>
            <a:ln w="19050" cap="flat" cmpd="sng">
              <a:solidFill>
                <a:srgbClr val="E581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grpSp>
      <p:cxnSp>
        <p:nvCxnSpPr>
          <p:cNvPr id="198" name="Google Shape;198;p21"/>
          <p:cNvCxnSpPr/>
          <p:nvPr/>
        </p:nvCxnSpPr>
        <p:spPr>
          <a:xfrm>
            <a:off x="3057210" y="4846349"/>
            <a:ext cx="729900" cy="427200"/>
          </a:xfrm>
          <a:prstGeom prst="straightConnector1">
            <a:avLst/>
          </a:prstGeom>
          <a:noFill/>
          <a:ln w="28575" cap="flat" cmpd="sng">
            <a:solidFill>
              <a:srgbClr val="E58183"/>
            </a:solidFill>
            <a:prstDash val="solid"/>
            <a:round/>
            <a:headEnd type="none" w="sm" len="sm"/>
            <a:tailEnd type="none" w="sm" len="sm"/>
          </a:ln>
        </p:spPr>
      </p:cxnSp>
      <p:cxnSp>
        <p:nvCxnSpPr>
          <p:cNvPr id="199" name="Google Shape;199;p21"/>
          <p:cNvCxnSpPr>
            <a:stCxn id="193" idx="7"/>
          </p:cNvCxnSpPr>
          <p:nvPr/>
        </p:nvCxnSpPr>
        <p:spPr>
          <a:xfrm rot="10800000" flipH="1">
            <a:off x="4909882" y="4378284"/>
            <a:ext cx="1047900" cy="978600"/>
          </a:xfrm>
          <a:prstGeom prst="straightConnector1">
            <a:avLst/>
          </a:prstGeom>
          <a:noFill/>
          <a:ln w="28575" cap="flat" cmpd="sng">
            <a:solidFill>
              <a:srgbClr val="E58183"/>
            </a:solidFill>
            <a:prstDash val="solid"/>
            <a:round/>
            <a:headEnd type="none" w="sm" len="sm"/>
            <a:tailEnd type="none" w="sm" len="sm"/>
          </a:ln>
        </p:spPr>
      </p:cxnSp>
      <p:cxnSp>
        <p:nvCxnSpPr>
          <p:cNvPr id="200" name="Google Shape;200;p21"/>
          <p:cNvCxnSpPr>
            <a:stCxn id="196" idx="6"/>
            <a:endCxn id="201" idx="1"/>
          </p:cNvCxnSpPr>
          <p:nvPr/>
        </p:nvCxnSpPr>
        <p:spPr>
          <a:xfrm>
            <a:off x="8194714" y="4088519"/>
            <a:ext cx="1165500" cy="395400"/>
          </a:xfrm>
          <a:prstGeom prst="straightConnector1">
            <a:avLst/>
          </a:prstGeom>
          <a:noFill/>
          <a:ln w="28575" cap="flat" cmpd="sng">
            <a:solidFill>
              <a:srgbClr val="E58183"/>
            </a:solidFill>
            <a:prstDash val="solid"/>
            <a:round/>
            <a:headEnd type="none" w="sm" len="sm"/>
            <a:tailEnd type="none" w="sm" len="sm"/>
          </a:ln>
        </p:spPr>
      </p:cxnSp>
      <p:grpSp>
        <p:nvGrpSpPr>
          <p:cNvPr id="202" name="Google Shape;202;p21"/>
          <p:cNvGrpSpPr/>
          <p:nvPr/>
        </p:nvGrpSpPr>
        <p:grpSpPr>
          <a:xfrm>
            <a:off x="9006081" y="4179705"/>
            <a:ext cx="2418444" cy="2076948"/>
            <a:chOff x="0" y="0"/>
            <a:chExt cx="1080000" cy="1080000"/>
          </a:xfrm>
        </p:grpSpPr>
        <p:sp>
          <p:nvSpPr>
            <p:cNvPr id="201" name="Google Shape;201;p21"/>
            <p:cNvSpPr/>
            <p:nvPr/>
          </p:nvSpPr>
          <p:spPr>
            <a:xfrm>
              <a:off x="0" y="0"/>
              <a:ext cx="1080000" cy="1080000"/>
            </a:xfrm>
            <a:prstGeom prst="ellipse">
              <a:avLst/>
            </a:prstGeom>
            <a:solidFill>
              <a:srgbClr val="F5CDC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sp>
          <p:nvSpPr>
            <p:cNvPr id="203" name="Google Shape;203;p21"/>
            <p:cNvSpPr/>
            <p:nvPr/>
          </p:nvSpPr>
          <p:spPr>
            <a:xfrm>
              <a:off x="72008" y="72008"/>
              <a:ext cx="936000" cy="936000"/>
            </a:xfrm>
            <a:prstGeom prst="ellipse">
              <a:avLst/>
            </a:prstGeom>
            <a:solidFill>
              <a:srgbClr val="F5CDCD"/>
            </a:solidFill>
            <a:ln w="19050" cap="flat" cmpd="sng">
              <a:solidFill>
                <a:srgbClr val="E581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00"/>
                <a:buFont typeface="Arial"/>
                <a:buNone/>
              </a:pPr>
              <a:endParaRPr sz="2100">
                <a:solidFill>
                  <a:srgbClr val="FFFFFF"/>
                </a:solidFill>
                <a:latin typeface="Arial"/>
                <a:ea typeface="Arial"/>
                <a:cs typeface="Arial"/>
                <a:sym typeface="Arial"/>
              </a:endParaRPr>
            </a:p>
          </p:txBody>
        </p:sp>
      </p:grpSp>
      <p:sp>
        <p:nvSpPr>
          <p:cNvPr id="204" name="Google Shape;204;p21"/>
          <p:cNvSpPr txBox="1"/>
          <p:nvPr/>
        </p:nvSpPr>
        <p:spPr>
          <a:xfrm>
            <a:off x="9544191" y="4879526"/>
            <a:ext cx="1719600" cy="677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Number of Blocks=5</a:t>
            </a:r>
            <a:endParaRPr sz="2400">
              <a:solidFill>
                <a:srgbClr val="595959"/>
              </a:solidFill>
              <a:latin typeface="Times New Roman"/>
              <a:ea typeface="Times New Roman"/>
              <a:cs typeface="Times New Roman"/>
              <a:sym typeface="Times New Roman"/>
            </a:endParaRPr>
          </a:p>
        </p:txBody>
      </p:sp>
      <p:sp>
        <p:nvSpPr>
          <p:cNvPr id="205" name="Google Shape;205;p21"/>
          <p:cNvSpPr txBox="1"/>
          <p:nvPr/>
        </p:nvSpPr>
        <p:spPr>
          <a:xfrm>
            <a:off x="1339086" y="4033002"/>
            <a:ext cx="1813200" cy="677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chemeClr val="dk1"/>
                </a:solidFill>
                <a:latin typeface="Times New Roman"/>
                <a:ea typeface="Times New Roman"/>
                <a:cs typeface="Times New Roman"/>
                <a:sym typeface="Times New Roman"/>
              </a:rPr>
              <a:t>D</a:t>
            </a:r>
            <a:r>
              <a:rPr lang="en-US" sz="2400" b="0" baseline="-25000">
                <a:solidFill>
                  <a:schemeClr val="dk1"/>
                </a:solidFill>
                <a:latin typeface="Times New Roman"/>
                <a:ea typeface="Times New Roman"/>
                <a:cs typeface="Times New Roman"/>
                <a:sym typeface="Times New Roman"/>
              </a:rPr>
              <a:t>A</a:t>
            </a:r>
            <a:r>
              <a:rPr lang="en-US" sz="2400" b="0">
                <a:solidFill>
                  <a:schemeClr val="dk1"/>
                </a:solidFill>
                <a:latin typeface="Times New Roman"/>
                <a:ea typeface="Times New Roman"/>
                <a:cs typeface="Times New Roman"/>
                <a:sym typeface="Times New Roman"/>
              </a:rPr>
              <a:t>=4, D</a:t>
            </a:r>
            <a:r>
              <a:rPr lang="en-US" sz="2400" b="0" baseline="-25000">
                <a:solidFill>
                  <a:schemeClr val="dk1"/>
                </a:solidFill>
                <a:latin typeface="Times New Roman"/>
                <a:ea typeface="Times New Roman"/>
                <a:cs typeface="Times New Roman"/>
                <a:sym typeface="Times New Roman"/>
              </a:rPr>
              <a:t>B</a:t>
            </a:r>
            <a:r>
              <a:rPr lang="en-US" sz="2400">
                <a:solidFill>
                  <a:schemeClr val="dk1"/>
                </a:solidFill>
                <a:latin typeface="Times New Roman"/>
                <a:ea typeface="Times New Roman"/>
                <a:cs typeface="Times New Roman"/>
                <a:sym typeface="Times New Roman"/>
              </a:rPr>
              <a:t>=3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0">
                <a:solidFill>
                  <a:schemeClr val="dk1"/>
                </a:solidFill>
                <a:latin typeface="Times New Roman"/>
                <a:ea typeface="Times New Roman"/>
                <a:cs typeface="Times New Roman"/>
                <a:sym typeface="Times New Roman"/>
              </a:rPr>
              <a:t>D</a:t>
            </a:r>
            <a:r>
              <a:rPr lang="en-US" sz="2400" b="0" baseline="-25000">
                <a:solidFill>
                  <a:schemeClr val="dk1"/>
                </a:solidFill>
                <a:latin typeface="Times New Roman"/>
                <a:ea typeface="Times New Roman"/>
                <a:cs typeface="Times New Roman"/>
                <a:sym typeface="Times New Roman"/>
              </a:rPr>
              <a:t>C</a:t>
            </a:r>
            <a:r>
              <a:rPr lang="en-US" sz="2400">
                <a:solidFill>
                  <a:schemeClr val="dk1"/>
                </a:solidFill>
                <a:latin typeface="Times New Roman"/>
                <a:ea typeface="Times New Roman"/>
                <a:cs typeface="Times New Roman"/>
                <a:sym typeface="Times New Roman"/>
              </a:rPr>
              <a:t>=3,</a:t>
            </a:r>
            <a:r>
              <a:rPr lang="en-US" sz="2400" b="0">
                <a:solidFill>
                  <a:schemeClr val="dk1"/>
                </a:solidFill>
                <a:latin typeface="Times New Roman"/>
                <a:ea typeface="Times New Roman"/>
                <a:cs typeface="Times New Roman"/>
                <a:sym typeface="Times New Roman"/>
              </a:rPr>
              <a:t> D</a:t>
            </a:r>
            <a:r>
              <a:rPr lang="en-US" sz="2400" b="0" baseline="-25000">
                <a:solidFill>
                  <a:schemeClr val="dk1"/>
                </a:solidFill>
                <a:latin typeface="Times New Roman"/>
                <a:ea typeface="Times New Roman"/>
                <a:cs typeface="Times New Roman"/>
                <a:sym typeface="Times New Roman"/>
              </a:rPr>
              <a:t>D</a:t>
            </a:r>
            <a:r>
              <a:rPr lang="en-US" sz="2400">
                <a:solidFill>
                  <a:schemeClr val="dk1"/>
                </a:solidFill>
                <a:latin typeface="Times New Roman"/>
                <a:ea typeface="Times New Roman"/>
                <a:cs typeface="Times New Roman"/>
                <a:sym typeface="Times New Roman"/>
              </a:rPr>
              <a:t>=5</a:t>
            </a:r>
            <a:endParaRPr sz="2400">
              <a:solidFill>
                <a:schemeClr val="dk1"/>
              </a:solidFill>
              <a:latin typeface="Times New Roman"/>
              <a:ea typeface="Times New Roman"/>
              <a:cs typeface="Times New Roman"/>
              <a:sym typeface="Times New Roman"/>
            </a:endParaRPr>
          </a:p>
        </p:txBody>
      </p:sp>
      <p:sp>
        <p:nvSpPr>
          <p:cNvPr id="206" name="Google Shape;206;p21"/>
          <p:cNvSpPr txBox="1"/>
          <p:nvPr/>
        </p:nvSpPr>
        <p:spPr>
          <a:xfrm>
            <a:off x="3588524" y="5623410"/>
            <a:ext cx="1519200" cy="37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chemeClr val="dk1"/>
                </a:solidFill>
                <a:latin typeface="Times New Roman"/>
                <a:ea typeface="Times New Roman"/>
                <a:cs typeface="Times New Roman"/>
                <a:sym typeface="Times New Roman"/>
              </a:rPr>
              <a:t>Power=0.8</a:t>
            </a:r>
            <a:endParaRPr sz="2400">
              <a:solidFill>
                <a:schemeClr val="dk1"/>
              </a:solidFill>
              <a:latin typeface="Times New Roman"/>
              <a:ea typeface="Times New Roman"/>
              <a:cs typeface="Times New Roman"/>
              <a:sym typeface="Times New Roman"/>
            </a:endParaRPr>
          </a:p>
        </p:txBody>
      </p:sp>
      <p:sp>
        <p:nvSpPr>
          <p:cNvPr id="207" name="Google Shape;207;p21"/>
          <p:cNvSpPr txBox="1"/>
          <p:nvPr/>
        </p:nvSpPr>
        <p:spPr>
          <a:xfrm>
            <a:off x="6606515" y="3953689"/>
            <a:ext cx="1525500" cy="37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t>
            </a:r>
            <a:r>
              <a:rPr lang="en-US" sz="2400">
                <a:solidFill>
                  <a:schemeClr val="dk1"/>
                </a:solidFill>
                <a:latin typeface="Times New Roman"/>
                <a:ea typeface="Times New Roman"/>
                <a:cs typeface="Times New Roman"/>
                <a:sym typeface="Times New Roman"/>
              </a:rPr>
              <a:t>27.46667</a:t>
            </a:r>
            <a:endParaRPr sz="2400">
              <a:solidFill>
                <a:schemeClr val="dk1"/>
              </a:solidFill>
              <a:latin typeface="Times New Roman"/>
              <a:ea typeface="Times New Roman"/>
              <a:cs typeface="Times New Roman"/>
              <a:sym typeface="Times New Roman"/>
            </a:endParaRPr>
          </a:p>
        </p:txBody>
      </p:sp>
      <p:pic>
        <p:nvPicPr>
          <p:cNvPr id="208" name="Google Shape;208;p21"/>
          <p:cNvPicPr preferRelativeResize="0"/>
          <p:nvPr/>
        </p:nvPicPr>
        <p:blipFill rotWithShape="1">
          <a:blip r:embed="rId3">
            <a:alphaModFix/>
          </a:blip>
          <a:srcRect/>
          <a:stretch/>
        </p:blipFill>
        <p:spPr>
          <a:xfrm>
            <a:off x="6077050" y="3660800"/>
            <a:ext cx="609601" cy="822950"/>
          </a:xfrm>
          <a:prstGeom prst="rect">
            <a:avLst/>
          </a:prstGeom>
          <a:noFill/>
          <a:ln>
            <a:noFill/>
          </a:ln>
        </p:spPr>
      </p:pic>
      <p:sp>
        <p:nvSpPr>
          <p:cNvPr id="209" name="Google Shape;209;p21"/>
          <p:cNvSpPr txBox="1"/>
          <p:nvPr/>
        </p:nvSpPr>
        <p:spPr>
          <a:xfrm>
            <a:off x="609600" y="1048150"/>
            <a:ext cx="10164900" cy="2034600"/>
          </a:xfrm>
          <a:prstGeom prst="rect">
            <a:avLst/>
          </a:prstGeom>
          <a:noFill/>
          <a:ln>
            <a:noFill/>
          </a:ln>
        </p:spPr>
        <p:txBody>
          <a:bodyPr spcFirstLastPara="1" wrap="square" lIns="91425" tIns="45700" rIns="91425" bIns="45700" anchor="t" anchorCtr="0">
            <a:noAutofit/>
          </a:bodyPr>
          <a:lstStyle/>
          <a:p>
            <a:pPr marL="457200" marR="0" lvl="0" indent="-381000" algn="just"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Few easily corrected mistakes (i.e. spelling, notation errors)</a:t>
            </a:r>
            <a:endParaRPr sz="2400">
              <a:solidFill>
                <a:schemeClr val="dk1"/>
              </a:solidFill>
              <a:latin typeface="Times New Roman"/>
              <a:ea typeface="Times New Roman"/>
              <a:cs typeface="Times New Roman"/>
              <a:sym typeface="Times New Roman"/>
            </a:endParaRPr>
          </a:p>
          <a:p>
            <a:pPr marL="457200" marR="0" lvl="0" indent="-381000" algn="just"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Larger increments of distance (8/9/10 feet vs 8/10/12 feet)</a:t>
            </a:r>
            <a:endParaRPr sz="2400">
              <a:solidFill>
                <a:schemeClr val="dk1"/>
              </a:solidFill>
              <a:latin typeface="Times New Roman"/>
              <a:ea typeface="Times New Roman"/>
              <a:cs typeface="Times New Roman"/>
              <a:sym typeface="Times New Roman"/>
            </a:endParaRPr>
          </a:p>
          <a:p>
            <a:pPr marL="457200" marR="0" lvl="0" indent="-381000" algn="just"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Clearly define the horizontal “to the right” position</a:t>
            </a:r>
            <a:endParaRPr sz="2400">
              <a:solidFill>
                <a:schemeClr val="dk1"/>
              </a:solidFill>
              <a:latin typeface="Times New Roman"/>
              <a:ea typeface="Times New Roman"/>
              <a:cs typeface="Times New Roman"/>
              <a:sym typeface="Times New Roman"/>
            </a:endParaRPr>
          </a:p>
          <a:p>
            <a:pPr marL="457200" marR="0" lvl="0" indent="-381000" algn="just"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Obtain new pilot sample</a:t>
            </a:r>
            <a:endParaRPr sz="2400">
              <a:solidFill>
                <a:schemeClr val="dk1"/>
              </a:solidFill>
              <a:latin typeface="Times New Roman"/>
              <a:ea typeface="Times New Roman"/>
              <a:cs typeface="Times New Roman"/>
              <a:sym typeface="Times New Roman"/>
            </a:endParaRPr>
          </a:p>
          <a:p>
            <a:pPr marL="457200" marR="0" lvl="0" indent="-381000" algn="just"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Recalculate number of blocks needed</a:t>
            </a: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629</Words>
  <Application>Microsoft Office PowerPoint</Application>
  <PresentationFormat>Widescreen</PresentationFormat>
  <Paragraphs>113</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Times New Roman</vt:lpstr>
      <vt:lpstr>Calibri</vt:lpstr>
      <vt:lpstr>Limelight</vt:lpstr>
      <vt:lpstr>Microsoft Yahei</vt:lpstr>
      <vt:lpstr>Bookman Old Style</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Kowshik Kumar Bandameedipalli</cp:lastModifiedBy>
  <cp:revision>1</cp:revision>
  <dcterms:modified xsi:type="dcterms:W3CDTF">2019-09-09T17:39:53Z</dcterms:modified>
</cp:coreProperties>
</file>