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93" d="100"/>
          <a:sy n="93" d="100"/>
        </p:scale>
        <p:origin x="1110"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671F7-78C1-40FE-BDD3-416152438662}"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F1E42-692D-4EE5-9A88-5D780FC272EB}" type="slidenum">
              <a:rPr lang="en-US" smtClean="0"/>
              <a:t>‹#›</a:t>
            </a:fld>
            <a:endParaRPr lang="en-US"/>
          </a:p>
        </p:txBody>
      </p:sp>
    </p:spTree>
    <p:extLst>
      <p:ext uri="{BB962C8B-B14F-4D97-AF65-F5344CB8AC3E}">
        <p14:creationId xmlns:p14="http://schemas.microsoft.com/office/powerpoint/2010/main" val="172644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2FEED11-FC13-4E99-B735-F2DF35537633}" type="datetimeFigureOut">
              <a:rPr lang="en-US" smtClean="0"/>
              <a:t>10/27/2020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265141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FEED11-FC13-4E99-B735-F2DF3553763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420514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2FEED11-FC13-4E99-B735-F2DF35537633}" type="datetimeFigureOut">
              <a:rPr lang="en-US" smtClean="0"/>
              <a:t>10/27/2020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2313911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2FEED11-FC13-4E99-B735-F2DF35537633}" type="datetimeFigureOut">
              <a:rPr lang="en-US" smtClean="0"/>
              <a:t>10/27/2020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8B19503-C21D-4CF6-A287-41CF332956E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69516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2FEED11-FC13-4E99-B735-F2DF35537633}" type="datetimeFigureOut">
              <a:rPr lang="en-US" smtClean="0"/>
              <a:t>10/27/2020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888636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FEED11-FC13-4E99-B735-F2DF35537633}"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409821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FEED11-FC13-4E99-B735-F2DF35537633}"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2110425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EED11-FC13-4E99-B735-F2DF3553763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3583986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2FEED11-FC13-4E99-B735-F2DF35537633}" type="datetimeFigureOut">
              <a:rPr lang="en-US" smtClean="0"/>
              <a:t>10/27/2020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221256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EED11-FC13-4E99-B735-F2DF3553763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166203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2FEED11-FC13-4E99-B735-F2DF35537633}" type="datetimeFigureOut">
              <a:rPr lang="en-US" smtClean="0"/>
              <a:t>10/27/2020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21294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FEED11-FC13-4E99-B735-F2DF3553763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264501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FEED11-FC13-4E99-B735-F2DF35537633}"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304745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FEED11-FC13-4E99-B735-F2DF35537633}"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417588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EED11-FC13-4E99-B735-F2DF35537633}"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39425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FEED11-FC13-4E99-B735-F2DF3553763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120460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FEED11-FC13-4E99-B735-F2DF3553763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19503-C21D-4CF6-A287-41CF332956E0}" type="slidenum">
              <a:rPr lang="en-US" smtClean="0"/>
              <a:t>‹#›</a:t>
            </a:fld>
            <a:endParaRPr lang="en-US"/>
          </a:p>
        </p:txBody>
      </p:sp>
    </p:spTree>
    <p:extLst>
      <p:ext uri="{BB962C8B-B14F-4D97-AF65-F5344CB8AC3E}">
        <p14:creationId xmlns:p14="http://schemas.microsoft.com/office/powerpoint/2010/main" val="106143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FEED11-FC13-4E99-B735-F2DF35537633}" type="datetimeFigureOut">
              <a:rPr lang="en-US" smtClean="0"/>
              <a:t>10/27/2020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B19503-C21D-4CF6-A287-41CF332956E0}" type="slidenum">
              <a:rPr lang="en-US" smtClean="0"/>
              <a:t>‹#›</a:t>
            </a:fld>
            <a:endParaRPr lang="en-US"/>
          </a:p>
        </p:txBody>
      </p:sp>
    </p:spTree>
    <p:extLst>
      <p:ext uri="{BB962C8B-B14F-4D97-AF65-F5344CB8AC3E}">
        <p14:creationId xmlns:p14="http://schemas.microsoft.com/office/powerpoint/2010/main" val="228494505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127.0.0.1:800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kafka.apache.org/documentation/#producerapi" TargetMode="External"/><Relationship Id="rId2" Type="http://schemas.openxmlformats.org/officeDocument/2006/relationships/hyperlink" Target="https://github.com/indiacloudtv/pyspark_structured_streaming/tree/main/kafka_producer_consumer" TargetMode="External"/><Relationship Id="rId1" Type="http://schemas.openxmlformats.org/officeDocument/2006/relationships/slideLayout" Target="../slideLayouts/slideLayout2.xml"/><Relationship Id="rId5" Type="http://schemas.openxmlformats.org/officeDocument/2006/relationships/hyperlink" Target="https://hub.docker.com/_/postgres" TargetMode="External"/><Relationship Id="rId4" Type="http://schemas.openxmlformats.org/officeDocument/2006/relationships/hyperlink" Target="https://github.com/flexmonster/pivot-djan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1AFD-59AC-4B2E-9C63-B90FDF6BB088}"/>
              </a:ext>
            </a:extLst>
          </p:cNvPr>
          <p:cNvSpPr>
            <a:spLocks noGrp="1"/>
          </p:cNvSpPr>
          <p:nvPr>
            <p:ph type="ctrTitle"/>
          </p:nvPr>
        </p:nvSpPr>
        <p:spPr/>
        <p:txBody>
          <a:bodyPr/>
          <a:lstStyle/>
          <a:p>
            <a:pPr algn="ctr"/>
            <a:r>
              <a:rPr lang="en-US" dirty="0"/>
              <a:t>Advanced big data analytics project</a:t>
            </a:r>
          </a:p>
        </p:txBody>
      </p:sp>
      <p:sp>
        <p:nvSpPr>
          <p:cNvPr id="3" name="Subtitle 2">
            <a:extLst>
              <a:ext uri="{FF2B5EF4-FFF2-40B4-BE49-F238E27FC236}">
                <a16:creationId xmlns:a16="http://schemas.microsoft.com/office/drawing/2014/main" id="{349F7429-275E-4303-8AA8-81FFC4A1C24F}"/>
              </a:ext>
            </a:extLst>
          </p:cNvPr>
          <p:cNvSpPr>
            <a:spLocks noGrp="1"/>
          </p:cNvSpPr>
          <p:nvPr>
            <p:ph type="subTitle" idx="1"/>
          </p:nvPr>
        </p:nvSpPr>
        <p:spPr>
          <a:xfrm>
            <a:off x="443449" y="3640653"/>
            <a:ext cx="9448800" cy="685800"/>
          </a:xfrm>
        </p:spPr>
        <p:txBody>
          <a:bodyPr/>
          <a:lstStyle/>
          <a:p>
            <a:pPr algn="r"/>
            <a:r>
              <a:rPr lang="en-US" dirty="0"/>
              <a:t>Kowshik Raj Durai Murugan – KXD180034</a:t>
            </a:r>
          </a:p>
        </p:txBody>
      </p:sp>
    </p:spTree>
    <p:extLst>
      <p:ext uri="{BB962C8B-B14F-4D97-AF65-F5344CB8AC3E}">
        <p14:creationId xmlns:p14="http://schemas.microsoft.com/office/powerpoint/2010/main" val="425122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2172-4C90-42C1-847D-BE44E2AD832E}"/>
              </a:ext>
            </a:extLst>
          </p:cNvPr>
          <p:cNvSpPr>
            <a:spLocks noGrp="1"/>
          </p:cNvSpPr>
          <p:nvPr>
            <p:ph type="title"/>
          </p:nvPr>
        </p:nvSpPr>
        <p:spPr/>
        <p:txBody>
          <a:bodyPr/>
          <a:lstStyle/>
          <a:p>
            <a:r>
              <a:rPr lang="en-US" dirty="0"/>
              <a:t>RESULTS OF RUNNING THE </a:t>
            </a:r>
            <a:br>
              <a:rPr lang="en-US" dirty="0"/>
            </a:br>
            <a:r>
              <a:rPr lang="en-US" dirty="0"/>
              <a:t>DATA PIPELINE </a:t>
            </a:r>
          </a:p>
        </p:txBody>
      </p:sp>
      <p:pic>
        <p:nvPicPr>
          <p:cNvPr id="5" name="Content Placeholder 4">
            <a:extLst>
              <a:ext uri="{FF2B5EF4-FFF2-40B4-BE49-F238E27FC236}">
                <a16:creationId xmlns:a16="http://schemas.microsoft.com/office/drawing/2014/main" id="{9652DF6E-C929-4DF3-88DA-5221220767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408" y="2242053"/>
            <a:ext cx="5581507" cy="2859336"/>
          </a:xfrm>
        </p:spPr>
      </p:pic>
      <p:pic>
        <p:nvPicPr>
          <p:cNvPr id="7" name="Picture 6">
            <a:extLst>
              <a:ext uri="{FF2B5EF4-FFF2-40B4-BE49-F238E27FC236}">
                <a16:creationId xmlns:a16="http://schemas.microsoft.com/office/drawing/2014/main" id="{E1EFFF76-E14C-45BB-AA65-D6427BA7B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411" y="2242053"/>
            <a:ext cx="6152486" cy="3421825"/>
          </a:xfrm>
          <a:prstGeom prst="rect">
            <a:avLst/>
          </a:prstGeom>
        </p:spPr>
      </p:pic>
      <p:sp>
        <p:nvSpPr>
          <p:cNvPr id="8" name="TextBox 7">
            <a:extLst>
              <a:ext uri="{FF2B5EF4-FFF2-40B4-BE49-F238E27FC236}">
                <a16:creationId xmlns:a16="http://schemas.microsoft.com/office/drawing/2014/main" id="{C5213E61-C335-4FA2-9B97-396825B3A4C5}"/>
              </a:ext>
            </a:extLst>
          </p:cNvPr>
          <p:cNvSpPr txBox="1"/>
          <p:nvPr/>
        </p:nvSpPr>
        <p:spPr>
          <a:xfrm>
            <a:off x="168103" y="5204517"/>
            <a:ext cx="5517857" cy="646331"/>
          </a:xfrm>
          <a:prstGeom prst="rect">
            <a:avLst/>
          </a:prstGeom>
          <a:noFill/>
        </p:spPr>
        <p:txBody>
          <a:bodyPr wrap="none" rtlCol="0">
            <a:spAutoFit/>
          </a:bodyPr>
          <a:lstStyle/>
          <a:p>
            <a:r>
              <a:rPr lang="en-US" dirty="0"/>
              <a:t>Initially, the program displays the schema of the</a:t>
            </a:r>
          </a:p>
          <a:p>
            <a:r>
              <a:rPr lang="en-US" dirty="0"/>
              <a:t>messages being displayed</a:t>
            </a:r>
          </a:p>
        </p:txBody>
      </p:sp>
      <p:sp>
        <p:nvSpPr>
          <p:cNvPr id="9" name="TextBox 8">
            <a:extLst>
              <a:ext uri="{FF2B5EF4-FFF2-40B4-BE49-F238E27FC236}">
                <a16:creationId xmlns:a16="http://schemas.microsoft.com/office/drawing/2014/main" id="{C7E3C827-F2D2-44E8-9122-A1F227BAF7B3}"/>
              </a:ext>
            </a:extLst>
          </p:cNvPr>
          <p:cNvSpPr txBox="1"/>
          <p:nvPr/>
        </p:nvSpPr>
        <p:spPr>
          <a:xfrm>
            <a:off x="5810915" y="5770461"/>
            <a:ext cx="6143028" cy="646331"/>
          </a:xfrm>
          <a:prstGeom prst="rect">
            <a:avLst/>
          </a:prstGeom>
          <a:noFill/>
        </p:spPr>
        <p:txBody>
          <a:bodyPr wrap="none" rtlCol="0">
            <a:spAutoFit/>
          </a:bodyPr>
          <a:lstStyle/>
          <a:p>
            <a:r>
              <a:rPr lang="en-US" dirty="0"/>
              <a:t>The above screenshot shows the aggregated results </a:t>
            </a:r>
          </a:p>
          <a:p>
            <a:r>
              <a:rPr lang="en-US" dirty="0"/>
              <a:t>for batches of messages published to the Kafka topic</a:t>
            </a:r>
          </a:p>
        </p:txBody>
      </p:sp>
    </p:spTree>
    <p:extLst>
      <p:ext uri="{BB962C8B-B14F-4D97-AF65-F5344CB8AC3E}">
        <p14:creationId xmlns:p14="http://schemas.microsoft.com/office/powerpoint/2010/main" val="159304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9FB6-81E6-4136-BA2D-3CB7666385DC}"/>
              </a:ext>
            </a:extLst>
          </p:cNvPr>
          <p:cNvSpPr>
            <a:spLocks noGrp="1"/>
          </p:cNvSpPr>
          <p:nvPr>
            <p:ph type="title"/>
          </p:nvPr>
        </p:nvSpPr>
        <p:spPr>
          <a:xfrm>
            <a:off x="3039979" y="764373"/>
            <a:ext cx="8610600" cy="1293028"/>
          </a:xfrm>
        </p:spPr>
        <p:txBody>
          <a:bodyPr/>
          <a:lstStyle/>
          <a:p>
            <a:r>
              <a:rPr lang="en-US" dirty="0"/>
              <a:t>SETTING UP THE EVENTS DATABASE</a:t>
            </a:r>
            <a:br>
              <a:rPr lang="en-US" dirty="0"/>
            </a:br>
            <a:r>
              <a:rPr lang="en-US" dirty="0"/>
              <a:t>USING POSTGRESQL </a:t>
            </a:r>
          </a:p>
        </p:txBody>
      </p:sp>
      <p:pic>
        <p:nvPicPr>
          <p:cNvPr id="5" name="Content Placeholder 4">
            <a:extLst>
              <a:ext uri="{FF2B5EF4-FFF2-40B4-BE49-F238E27FC236}">
                <a16:creationId xmlns:a16="http://schemas.microsoft.com/office/drawing/2014/main" id="{42A267A1-4269-416B-BC99-16D1D1498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915" y="2057401"/>
            <a:ext cx="4486847" cy="4497936"/>
          </a:xfrm>
        </p:spPr>
      </p:pic>
      <p:sp>
        <p:nvSpPr>
          <p:cNvPr id="6" name="TextBox 5">
            <a:extLst>
              <a:ext uri="{FF2B5EF4-FFF2-40B4-BE49-F238E27FC236}">
                <a16:creationId xmlns:a16="http://schemas.microsoft.com/office/drawing/2014/main" id="{FDFAF8AF-963C-41EB-977E-DE88AE4908CD}"/>
              </a:ext>
            </a:extLst>
          </p:cNvPr>
          <p:cNvSpPr txBox="1"/>
          <p:nvPr/>
        </p:nvSpPr>
        <p:spPr>
          <a:xfrm>
            <a:off x="137504" y="2159549"/>
            <a:ext cx="7438255" cy="2862322"/>
          </a:xfrm>
          <a:prstGeom prst="rect">
            <a:avLst/>
          </a:prstGeom>
          <a:noFill/>
        </p:spPr>
        <p:txBody>
          <a:bodyPr wrap="none" rtlCol="0">
            <a:spAutoFit/>
          </a:bodyPr>
          <a:lstStyle/>
          <a:p>
            <a:pPr algn="just"/>
            <a:r>
              <a:rPr lang="en-US" dirty="0"/>
              <a:t>First, to make use of the container for PostgreSQL, we use</a:t>
            </a:r>
          </a:p>
          <a:p>
            <a:pPr algn="just"/>
            <a:r>
              <a:rPr lang="en-US" dirty="0"/>
              <a:t>the command </a:t>
            </a:r>
            <a:r>
              <a:rPr lang="en-US" dirty="0">
                <a:solidFill>
                  <a:schemeClr val="accent3">
                    <a:lumMod val="60000"/>
                    <a:lumOff val="40000"/>
                  </a:schemeClr>
                </a:solidFill>
              </a:rPr>
              <a:t>docker exec –it &lt;&lt;</a:t>
            </a:r>
            <a:r>
              <a:rPr lang="en-US" i="1" dirty="0">
                <a:solidFill>
                  <a:schemeClr val="accent3">
                    <a:lumMod val="60000"/>
                    <a:lumOff val="40000"/>
                  </a:schemeClr>
                </a:solidFill>
              </a:rPr>
              <a:t>container-id</a:t>
            </a:r>
            <a:r>
              <a:rPr lang="en-US" dirty="0">
                <a:solidFill>
                  <a:schemeClr val="accent3">
                    <a:lumMod val="60000"/>
                    <a:lumOff val="40000"/>
                  </a:schemeClr>
                </a:solidFill>
              </a:rPr>
              <a:t>&gt;&gt; bash </a:t>
            </a:r>
            <a:r>
              <a:rPr lang="en-US" dirty="0"/>
              <a:t>(shown </a:t>
            </a:r>
          </a:p>
          <a:p>
            <a:pPr algn="just"/>
            <a:r>
              <a:rPr lang="en-US" dirty="0"/>
              <a:t>right). Once in, we login to the database by creating a user and</a:t>
            </a:r>
          </a:p>
          <a:p>
            <a:pPr algn="just"/>
            <a:r>
              <a:rPr lang="en-US" dirty="0"/>
              <a:t>granting all privileges.</a:t>
            </a:r>
          </a:p>
          <a:p>
            <a:pPr algn="just"/>
            <a:endParaRPr lang="en-US" dirty="0"/>
          </a:p>
          <a:p>
            <a:pPr algn="just"/>
            <a:r>
              <a:rPr lang="en-US" dirty="0"/>
              <a:t>Following this, I create a database called ‘event_message_db’</a:t>
            </a:r>
          </a:p>
          <a:p>
            <a:pPr algn="just"/>
            <a:r>
              <a:rPr lang="en-US" dirty="0"/>
              <a:t>and grant the user created all privileges to edit the database.</a:t>
            </a:r>
          </a:p>
          <a:p>
            <a:pPr algn="just"/>
            <a:r>
              <a:rPr lang="en-US" dirty="0"/>
              <a:t>As expected, upon executing any query on the database, no</a:t>
            </a:r>
          </a:p>
          <a:p>
            <a:pPr algn="just"/>
            <a:r>
              <a:rPr lang="en-US" dirty="0"/>
              <a:t>results are generated as shown below,</a:t>
            </a:r>
          </a:p>
          <a:p>
            <a:r>
              <a:rPr lang="en-US" dirty="0"/>
              <a:t> </a:t>
            </a:r>
          </a:p>
        </p:txBody>
      </p:sp>
      <p:pic>
        <p:nvPicPr>
          <p:cNvPr id="8" name="Picture 7">
            <a:extLst>
              <a:ext uri="{FF2B5EF4-FFF2-40B4-BE49-F238E27FC236}">
                <a16:creationId xmlns:a16="http://schemas.microsoft.com/office/drawing/2014/main" id="{80EB4964-1627-4BE2-A856-E3370D5F0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857" y="4927103"/>
            <a:ext cx="5628762" cy="1116185"/>
          </a:xfrm>
          <a:prstGeom prst="rect">
            <a:avLst/>
          </a:prstGeom>
        </p:spPr>
      </p:pic>
    </p:spTree>
    <p:extLst>
      <p:ext uri="{BB962C8B-B14F-4D97-AF65-F5344CB8AC3E}">
        <p14:creationId xmlns:p14="http://schemas.microsoft.com/office/powerpoint/2010/main" val="293573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CF2D-C792-4F62-97E7-24128EFFC9D2}"/>
              </a:ext>
            </a:extLst>
          </p:cNvPr>
          <p:cNvSpPr>
            <a:spLocks noGrp="1"/>
          </p:cNvSpPr>
          <p:nvPr>
            <p:ph type="title"/>
          </p:nvPr>
        </p:nvSpPr>
        <p:spPr/>
        <p:txBody>
          <a:bodyPr/>
          <a:lstStyle/>
          <a:p>
            <a:r>
              <a:rPr lang="en-US" dirty="0"/>
              <a:t>BUILDING THE DASHBOARD USING DJANGO AND FLEXMONSTER</a:t>
            </a:r>
          </a:p>
        </p:txBody>
      </p:sp>
      <p:pic>
        <p:nvPicPr>
          <p:cNvPr id="5" name="Content Placeholder 4">
            <a:extLst>
              <a:ext uri="{FF2B5EF4-FFF2-40B4-BE49-F238E27FC236}">
                <a16:creationId xmlns:a16="http://schemas.microsoft.com/office/drawing/2014/main" id="{D8CB3B2C-5487-4564-B340-34DFBFAAD9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18" y="2506012"/>
            <a:ext cx="10328564" cy="2984500"/>
          </a:xfrm>
        </p:spPr>
      </p:pic>
      <p:sp>
        <p:nvSpPr>
          <p:cNvPr id="6" name="TextBox 5">
            <a:extLst>
              <a:ext uri="{FF2B5EF4-FFF2-40B4-BE49-F238E27FC236}">
                <a16:creationId xmlns:a16="http://schemas.microsoft.com/office/drawing/2014/main" id="{E182808C-9456-4197-B088-D9AB9D02713D}"/>
              </a:ext>
            </a:extLst>
          </p:cNvPr>
          <p:cNvSpPr txBox="1"/>
          <p:nvPr/>
        </p:nvSpPr>
        <p:spPr>
          <a:xfrm>
            <a:off x="581891" y="5615957"/>
            <a:ext cx="11323934" cy="646331"/>
          </a:xfrm>
          <a:prstGeom prst="rect">
            <a:avLst/>
          </a:prstGeom>
          <a:noFill/>
        </p:spPr>
        <p:txBody>
          <a:bodyPr wrap="none" rtlCol="0">
            <a:spAutoFit/>
          </a:bodyPr>
          <a:lstStyle/>
          <a:p>
            <a:r>
              <a:rPr lang="en-US" dirty="0"/>
              <a:t>On Visual Studio Code, I run manage.py program which manages the files and applications such as </a:t>
            </a:r>
          </a:p>
          <a:p>
            <a:r>
              <a:rPr lang="en-US" dirty="0"/>
              <a:t>Flexmonster (package in the Django web framework) required to setup the dashboard </a:t>
            </a:r>
          </a:p>
        </p:txBody>
      </p:sp>
    </p:spTree>
    <p:extLst>
      <p:ext uri="{BB962C8B-B14F-4D97-AF65-F5344CB8AC3E}">
        <p14:creationId xmlns:p14="http://schemas.microsoft.com/office/powerpoint/2010/main" val="179480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D18980-D87D-454D-883C-80FDD2FBE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7081" y="1329926"/>
            <a:ext cx="7263245" cy="2859848"/>
          </a:xfrm>
        </p:spPr>
      </p:pic>
      <p:pic>
        <p:nvPicPr>
          <p:cNvPr id="7" name="Picture 6">
            <a:extLst>
              <a:ext uri="{FF2B5EF4-FFF2-40B4-BE49-F238E27FC236}">
                <a16:creationId xmlns:a16="http://schemas.microsoft.com/office/drawing/2014/main" id="{97FF3CCF-E2E9-4B7C-985A-6322FF923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055" y="4482613"/>
            <a:ext cx="7082271" cy="2137352"/>
          </a:xfrm>
          <a:prstGeom prst="rect">
            <a:avLst/>
          </a:prstGeom>
        </p:spPr>
      </p:pic>
      <p:sp>
        <p:nvSpPr>
          <p:cNvPr id="8" name="TextBox 7">
            <a:extLst>
              <a:ext uri="{FF2B5EF4-FFF2-40B4-BE49-F238E27FC236}">
                <a16:creationId xmlns:a16="http://schemas.microsoft.com/office/drawing/2014/main" id="{B106E0C5-577F-4BF4-8024-850FB9E45563}"/>
              </a:ext>
            </a:extLst>
          </p:cNvPr>
          <p:cNvSpPr txBox="1"/>
          <p:nvPr/>
        </p:nvSpPr>
        <p:spPr>
          <a:xfrm>
            <a:off x="131790" y="1693717"/>
            <a:ext cx="4541628" cy="1754326"/>
          </a:xfrm>
          <a:prstGeom prst="rect">
            <a:avLst/>
          </a:prstGeom>
          <a:noFill/>
        </p:spPr>
        <p:txBody>
          <a:bodyPr wrap="none" rtlCol="0">
            <a:spAutoFit/>
          </a:bodyPr>
          <a:lstStyle/>
          <a:p>
            <a:r>
              <a:rPr lang="en-US" dirty="0"/>
              <a:t>After running manage.py, when we </a:t>
            </a:r>
          </a:p>
          <a:p>
            <a:r>
              <a:rPr lang="en-US" dirty="0"/>
              <a:t>view the development server </a:t>
            </a:r>
          </a:p>
          <a:p>
            <a:r>
              <a:rPr lang="en-US" dirty="0"/>
              <a:t>(</a:t>
            </a:r>
            <a:r>
              <a:rPr lang="en-US" dirty="0">
                <a:hlinkClick r:id="rId4"/>
              </a:rPr>
              <a:t>http://127.0.0.1:8000/</a:t>
            </a:r>
            <a:r>
              <a:rPr lang="en-US" dirty="0"/>
              <a:t>) on which</a:t>
            </a:r>
          </a:p>
          <a:p>
            <a:r>
              <a:rPr lang="en-US" dirty="0"/>
              <a:t>our dashboard gets published we </a:t>
            </a:r>
          </a:p>
          <a:p>
            <a:r>
              <a:rPr lang="en-US" dirty="0"/>
              <a:t>observe that it is empty as there are no</a:t>
            </a:r>
          </a:p>
          <a:p>
            <a:r>
              <a:rPr lang="en-US" dirty="0"/>
              <a:t>event messages to be populated with.</a:t>
            </a:r>
          </a:p>
        </p:txBody>
      </p:sp>
      <p:sp>
        <p:nvSpPr>
          <p:cNvPr id="9" name="TextBox 8">
            <a:extLst>
              <a:ext uri="{FF2B5EF4-FFF2-40B4-BE49-F238E27FC236}">
                <a16:creationId xmlns:a16="http://schemas.microsoft.com/office/drawing/2014/main" id="{B0987783-0A05-4FA3-B0C6-F222B6E6CAE9}"/>
              </a:ext>
            </a:extLst>
          </p:cNvPr>
          <p:cNvSpPr txBox="1"/>
          <p:nvPr/>
        </p:nvSpPr>
        <p:spPr>
          <a:xfrm>
            <a:off x="131790" y="4779818"/>
            <a:ext cx="4743606" cy="1200329"/>
          </a:xfrm>
          <a:prstGeom prst="rect">
            <a:avLst/>
          </a:prstGeom>
          <a:noFill/>
        </p:spPr>
        <p:txBody>
          <a:bodyPr wrap="none" rtlCol="0">
            <a:spAutoFit/>
          </a:bodyPr>
          <a:lstStyle/>
          <a:p>
            <a:r>
              <a:rPr lang="en-US" dirty="0"/>
              <a:t>Prior to starting the simulator and running</a:t>
            </a:r>
          </a:p>
          <a:p>
            <a:r>
              <a:rPr lang="en-US" dirty="0"/>
              <a:t>the data pipeline, I grant permissions for</a:t>
            </a:r>
          </a:p>
          <a:p>
            <a:r>
              <a:rPr lang="en-US" dirty="0"/>
              <a:t>the data to be migrated and published </a:t>
            </a:r>
          </a:p>
          <a:p>
            <a:r>
              <a:rPr lang="en-US" dirty="0"/>
              <a:t>on the dashboard.</a:t>
            </a:r>
          </a:p>
        </p:txBody>
      </p:sp>
    </p:spTree>
    <p:extLst>
      <p:ext uri="{BB962C8B-B14F-4D97-AF65-F5344CB8AC3E}">
        <p14:creationId xmlns:p14="http://schemas.microsoft.com/office/powerpoint/2010/main" val="281253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4BE5-2E28-4AF1-81D0-49C1AB212347}"/>
              </a:ext>
            </a:extLst>
          </p:cNvPr>
          <p:cNvSpPr>
            <a:spLocks noGrp="1"/>
          </p:cNvSpPr>
          <p:nvPr>
            <p:ph type="title"/>
          </p:nvPr>
        </p:nvSpPr>
        <p:spPr/>
        <p:txBody>
          <a:bodyPr/>
          <a:lstStyle/>
          <a:p>
            <a:r>
              <a:rPr lang="en-US" dirty="0"/>
              <a:t>FINAL RESULTS</a:t>
            </a:r>
          </a:p>
        </p:txBody>
      </p:sp>
      <p:pic>
        <p:nvPicPr>
          <p:cNvPr id="5" name="Content Placeholder 4">
            <a:extLst>
              <a:ext uri="{FF2B5EF4-FFF2-40B4-BE49-F238E27FC236}">
                <a16:creationId xmlns:a16="http://schemas.microsoft.com/office/drawing/2014/main" id="{FFA1134E-72D3-4AD4-9E8F-ADAB65B1DF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927" y="3138219"/>
            <a:ext cx="10820400" cy="2634489"/>
          </a:xfrm>
        </p:spPr>
      </p:pic>
      <p:sp>
        <p:nvSpPr>
          <p:cNvPr id="7" name="TextBox 6">
            <a:extLst>
              <a:ext uri="{FF2B5EF4-FFF2-40B4-BE49-F238E27FC236}">
                <a16:creationId xmlns:a16="http://schemas.microsoft.com/office/drawing/2014/main" id="{8DBAA813-46E0-499C-A592-6E4E46EEF5BA}"/>
              </a:ext>
            </a:extLst>
          </p:cNvPr>
          <p:cNvSpPr txBox="1"/>
          <p:nvPr/>
        </p:nvSpPr>
        <p:spPr>
          <a:xfrm>
            <a:off x="279915" y="2088575"/>
            <a:ext cx="11926663" cy="646331"/>
          </a:xfrm>
          <a:prstGeom prst="rect">
            <a:avLst/>
          </a:prstGeom>
          <a:noFill/>
        </p:spPr>
        <p:txBody>
          <a:bodyPr wrap="none" rtlCol="0">
            <a:spAutoFit/>
          </a:bodyPr>
          <a:lstStyle/>
          <a:p>
            <a:r>
              <a:rPr lang="en-US" dirty="0"/>
              <a:t>Once the simulator starts running and publishing messages to the Kafka topic and the data pipeline</a:t>
            </a:r>
          </a:p>
          <a:p>
            <a:r>
              <a:rPr lang="en-US" dirty="0"/>
              <a:t>aggregates the results, running a ‘SELECT *’ query on the events database yields the below sample result,</a:t>
            </a:r>
          </a:p>
        </p:txBody>
      </p:sp>
    </p:spTree>
    <p:extLst>
      <p:ext uri="{BB962C8B-B14F-4D97-AF65-F5344CB8AC3E}">
        <p14:creationId xmlns:p14="http://schemas.microsoft.com/office/powerpoint/2010/main" val="90359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1450-19C5-49D4-8427-878D4277096E}"/>
              </a:ext>
            </a:extLst>
          </p:cNvPr>
          <p:cNvSpPr>
            <a:spLocks noGrp="1"/>
          </p:cNvSpPr>
          <p:nvPr>
            <p:ph type="title"/>
          </p:nvPr>
        </p:nvSpPr>
        <p:spPr>
          <a:xfrm>
            <a:off x="2989119" y="120137"/>
            <a:ext cx="8610600" cy="1293028"/>
          </a:xfrm>
        </p:spPr>
        <p:txBody>
          <a:bodyPr/>
          <a:lstStyle/>
          <a:p>
            <a:r>
              <a:rPr lang="en-US" dirty="0"/>
              <a:t>FINAL results (contd…)</a:t>
            </a:r>
          </a:p>
        </p:txBody>
      </p:sp>
      <p:pic>
        <p:nvPicPr>
          <p:cNvPr id="5" name="Content Placeholder 4">
            <a:extLst>
              <a:ext uri="{FF2B5EF4-FFF2-40B4-BE49-F238E27FC236}">
                <a16:creationId xmlns:a16="http://schemas.microsoft.com/office/drawing/2014/main" id="{46BD9D7E-1A0D-4313-AE23-BBC1A8FD4F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928" y="2422605"/>
            <a:ext cx="9274324" cy="4024313"/>
          </a:xfrm>
        </p:spPr>
      </p:pic>
      <p:sp>
        <p:nvSpPr>
          <p:cNvPr id="6" name="TextBox 5">
            <a:extLst>
              <a:ext uri="{FF2B5EF4-FFF2-40B4-BE49-F238E27FC236}">
                <a16:creationId xmlns:a16="http://schemas.microsoft.com/office/drawing/2014/main" id="{77761841-72BF-47F9-B3E8-85BF00551637}"/>
              </a:ext>
            </a:extLst>
          </p:cNvPr>
          <p:cNvSpPr txBox="1"/>
          <p:nvPr/>
        </p:nvSpPr>
        <p:spPr>
          <a:xfrm>
            <a:off x="1074374" y="1340427"/>
            <a:ext cx="10738837" cy="923330"/>
          </a:xfrm>
          <a:prstGeom prst="rect">
            <a:avLst/>
          </a:prstGeom>
          <a:noFill/>
        </p:spPr>
        <p:txBody>
          <a:bodyPr wrap="none" rtlCol="0">
            <a:spAutoFit/>
          </a:bodyPr>
          <a:lstStyle/>
          <a:p>
            <a:r>
              <a:rPr lang="en-US" dirty="0"/>
              <a:t>Now, upon refreshing the dashboard server as the data pipeline aggregates the results, it gets</a:t>
            </a:r>
          </a:p>
          <a:p>
            <a:r>
              <a:rPr lang="en-US" dirty="0"/>
              <a:t>Populated with various visualizations about the server status which were previously JSON strings</a:t>
            </a:r>
          </a:p>
          <a:p>
            <a:r>
              <a:rPr lang="en-US" dirty="0"/>
              <a:t>Making it more appealing and enabling effective story-telling.</a:t>
            </a:r>
          </a:p>
        </p:txBody>
      </p:sp>
    </p:spTree>
    <p:extLst>
      <p:ext uri="{BB962C8B-B14F-4D97-AF65-F5344CB8AC3E}">
        <p14:creationId xmlns:p14="http://schemas.microsoft.com/office/powerpoint/2010/main" val="257632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0DEE0A-F96D-4A12-A643-B05BB5E471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853" y="1457297"/>
            <a:ext cx="9246294" cy="2852079"/>
          </a:xfrm>
        </p:spPr>
      </p:pic>
      <p:pic>
        <p:nvPicPr>
          <p:cNvPr id="7" name="Picture 6">
            <a:extLst>
              <a:ext uri="{FF2B5EF4-FFF2-40B4-BE49-F238E27FC236}">
                <a16:creationId xmlns:a16="http://schemas.microsoft.com/office/drawing/2014/main" id="{3BF97AC6-B81B-4ABC-B7C2-378FC9E4E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857" y="4457530"/>
            <a:ext cx="10628286" cy="2119915"/>
          </a:xfrm>
          <a:prstGeom prst="rect">
            <a:avLst/>
          </a:prstGeom>
        </p:spPr>
      </p:pic>
      <p:sp>
        <p:nvSpPr>
          <p:cNvPr id="8" name="TextBox 7">
            <a:extLst>
              <a:ext uri="{FF2B5EF4-FFF2-40B4-BE49-F238E27FC236}">
                <a16:creationId xmlns:a16="http://schemas.microsoft.com/office/drawing/2014/main" id="{89D8D922-BD7C-4CF4-85EC-1A8C6DA82CCD}"/>
              </a:ext>
            </a:extLst>
          </p:cNvPr>
          <p:cNvSpPr txBox="1"/>
          <p:nvPr/>
        </p:nvSpPr>
        <p:spPr>
          <a:xfrm>
            <a:off x="5330537" y="601257"/>
            <a:ext cx="6452407" cy="707886"/>
          </a:xfrm>
          <a:prstGeom prst="rect">
            <a:avLst/>
          </a:prstGeom>
          <a:noFill/>
        </p:spPr>
        <p:txBody>
          <a:bodyPr wrap="none" rtlCol="0">
            <a:spAutoFit/>
          </a:bodyPr>
          <a:lstStyle/>
          <a:p>
            <a:r>
              <a:rPr lang="en-US" sz="4000" dirty="0">
                <a:latin typeface="+mj-lt"/>
              </a:rPr>
              <a:t>FINAL RESULTS (CONTD…)</a:t>
            </a:r>
          </a:p>
        </p:txBody>
      </p:sp>
    </p:spTree>
    <p:extLst>
      <p:ext uri="{BB962C8B-B14F-4D97-AF65-F5344CB8AC3E}">
        <p14:creationId xmlns:p14="http://schemas.microsoft.com/office/powerpoint/2010/main" val="1412393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8F7E-6666-4FF1-8893-898194348AD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5412F9C-0B0A-46E9-B29C-9CFA30B49A2D}"/>
              </a:ext>
            </a:extLst>
          </p:cNvPr>
          <p:cNvSpPr>
            <a:spLocks noGrp="1"/>
          </p:cNvSpPr>
          <p:nvPr>
            <p:ph idx="1"/>
          </p:nvPr>
        </p:nvSpPr>
        <p:spPr/>
        <p:txBody>
          <a:bodyPr/>
          <a:lstStyle/>
          <a:p>
            <a:r>
              <a:rPr lang="en-US" dirty="0">
                <a:hlinkClick r:id="rId2"/>
              </a:rPr>
              <a:t>https://github.com/indiacloudtv/pyspark_structured_streaming/tree/main/kafka_producer_consumer</a:t>
            </a:r>
            <a:endParaRPr lang="en-US" dirty="0"/>
          </a:p>
          <a:p>
            <a:pPr marL="0" indent="0">
              <a:buNone/>
            </a:pPr>
            <a:endParaRPr lang="en-US" dirty="0"/>
          </a:p>
          <a:p>
            <a:r>
              <a:rPr lang="en-US" dirty="0">
                <a:hlinkClick r:id="rId3"/>
              </a:rPr>
              <a:t>https://kafka.apache.org/documentation/#producerapi</a:t>
            </a:r>
            <a:endParaRPr lang="en-US" dirty="0"/>
          </a:p>
          <a:p>
            <a:pPr marL="0" indent="0">
              <a:buNone/>
            </a:pPr>
            <a:endParaRPr lang="en-US" dirty="0"/>
          </a:p>
          <a:p>
            <a:r>
              <a:rPr lang="en-US" dirty="0">
                <a:hlinkClick r:id="rId4"/>
              </a:rPr>
              <a:t>https://github.com/flexmonster/pivot-django</a:t>
            </a:r>
            <a:endParaRPr lang="en-US" dirty="0"/>
          </a:p>
          <a:p>
            <a:pPr marL="0" indent="0">
              <a:buNone/>
            </a:pPr>
            <a:endParaRPr lang="en-US" dirty="0"/>
          </a:p>
          <a:p>
            <a:r>
              <a:rPr lang="en-US" dirty="0">
                <a:hlinkClick r:id="rId5"/>
              </a:rPr>
              <a:t>https://hub.docker.com/_/postgres</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8615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8409-B62F-485A-8FED-E9B7380E8F25}"/>
              </a:ext>
            </a:extLst>
          </p:cNvPr>
          <p:cNvSpPr>
            <a:spLocks noGrp="1"/>
          </p:cNvSpPr>
          <p:nvPr>
            <p:ph type="title"/>
          </p:nvPr>
        </p:nvSpPr>
        <p:spPr/>
        <p:txBody>
          <a:bodyPr>
            <a:normAutofit fontScale="90000"/>
          </a:bodyPr>
          <a:lstStyle/>
          <a:p>
            <a:r>
              <a:rPr lang="en-US" dirty="0"/>
              <a:t>BUILDING A Streaming data pipeline USING APACHE HADOOP, SCALA and KAFKA on DOCKER </a:t>
            </a:r>
          </a:p>
        </p:txBody>
      </p:sp>
      <p:sp>
        <p:nvSpPr>
          <p:cNvPr id="3" name="Content Placeholder 2">
            <a:extLst>
              <a:ext uri="{FF2B5EF4-FFF2-40B4-BE49-F238E27FC236}">
                <a16:creationId xmlns:a16="http://schemas.microsoft.com/office/drawing/2014/main" id="{36A400D8-B844-4823-96E9-4CA7724F59F1}"/>
              </a:ext>
            </a:extLst>
          </p:cNvPr>
          <p:cNvSpPr>
            <a:spLocks noGrp="1"/>
          </p:cNvSpPr>
          <p:nvPr>
            <p:ph idx="1"/>
          </p:nvPr>
        </p:nvSpPr>
        <p:spPr/>
        <p:txBody>
          <a:bodyPr>
            <a:normAutofit/>
          </a:bodyPr>
          <a:lstStyle/>
          <a:p>
            <a:pPr marL="0" indent="0" algn="just">
              <a:buNone/>
            </a:pPr>
            <a:endParaRPr lang="en-US" b="0" i="0" dirty="0">
              <a:effectLst/>
              <a:latin typeface="sf pro text"/>
            </a:endParaRPr>
          </a:p>
          <a:p>
            <a:pPr marL="0" indent="0" algn="just">
              <a:buNone/>
            </a:pPr>
            <a:r>
              <a:rPr lang="en-US" b="0" i="0" dirty="0">
                <a:effectLst/>
                <a:latin typeface="sf pro text"/>
              </a:rPr>
              <a:t>In many data centers, different type of servers generate large amount of data (basically events, where ‘event’ in this case is the status of the server in the data center) in real-time.</a:t>
            </a:r>
          </a:p>
          <a:p>
            <a:pPr marL="0" indent="0">
              <a:buNone/>
            </a:pPr>
            <a:endParaRPr lang="en-US" dirty="0">
              <a:latin typeface="sf pro text"/>
            </a:endParaRPr>
          </a:p>
          <a:p>
            <a:pPr marL="0" indent="0" algn="just">
              <a:buNone/>
            </a:pPr>
            <a:r>
              <a:rPr lang="en-US" b="0" i="0" dirty="0">
                <a:effectLst/>
                <a:latin typeface="sf pro text"/>
              </a:rPr>
              <a:t>There is always a need to process these data in real-time and generate insights which will be used by the server/data center monitoring personnel. Also, they have to track these servers’ status regularly and find the resolution in case of issues for better server stability.</a:t>
            </a:r>
          </a:p>
          <a:p>
            <a:pPr marL="0" indent="0" algn="just">
              <a:buNone/>
            </a:pPr>
            <a:endParaRPr lang="en-US" dirty="0">
              <a:latin typeface="sf pro text"/>
            </a:endParaRPr>
          </a:p>
          <a:p>
            <a:pPr marL="0" indent="0" algn="just">
              <a:buNone/>
            </a:pPr>
            <a:r>
              <a:rPr lang="en-US" dirty="0">
                <a:latin typeface="sf pro text"/>
              </a:rPr>
              <a:t>Since the incoming data is huge and in real-time, the right architecture with scalable storage and computation is required.</a:t>
            </a:r>
            <a:endParaRPr lang="en-US" dirty="0"/>
          </a:p>
        </p:txBody>
      </p:sp>
    </p:spTree>
    <p:extLst>
      <p:ext uri="{BB962C8B-B14F-4D97-AF65-F5344CB8AC3E}">
        <p14:creationId xmlns:p14="http://schemas.microsoft.com/office/powerpoint/2010/main" val="168511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8481-D4F7-48E4-8A2D-F077556A914B}"/>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6D5435-E1C6-4CF6-9AB8-97950DE453E3}"/>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Single Node Hadoop &amp; Spark cluster on Docker</a:t>
            </a:r>
          </a:p>
          <a:p>
            <a:pPr marL="0" indent="0">
              <a:buNone/>
            </a:pPr>
            <a:endParaRPr lang="en-US" dirty="0"/>
          </a:p>
          <a:p>
            <a:pPr>
              <a:buFont typeface="Wingdings" panose="05000000000000000000" pitchFamily="2" charset="2"/>
              <a:buChar char="v"/>
            </a:pPr>
            <a:r>
              <a:rPr lang="en-US" dirty="0"/>
              <a:t>Data Source Layer (Simulator) – Python program</a:t>
            </a:r>
          </a:p>
          <a:p>
            <a:pPr marL="0" indent="0">
              <a:buNone/>
            </a:pPr>
            <a:endParaRPr lang="en-US" dirty="0"/>
          </a:p>
          <a:p>
            <a:pPr>
              <a:buFont typeface="Wingdings" panose="05000000000000000000" pitchFamily="2" charset="2"/>
              <a:buChar char="v"/>
            </a:pPr>
            <a:r>
              <a:rPr lang="en-US" dirty="0"/>
              <a:t>Messaging Layer – Apache Kafka</a:t>
            </a:r>
          </a:p>
          <a:p>
            <a:pPr marL="0" indent="0">
              <a:buNone/>
            </a:pPr>
            <a:endParaRPr lang="en-US" dirty="0"/>
          </a:p>
          <a:p>
            <a:pPr>
              <a:buFont typeface="Wingdings" panose="05000000000000000000" pitchFamily="2" charset="2"/>
              <a:buChar char="v"/>
            </a:pPr>
            <a:r>
              <a:rPr lang="en-US" dirty="0"/>
              <a:t>Data Processing Layer – Spark Structured Streaming &amp; PostgreSQL</a:t>
            </a:r>
          </a:p>
          <a:p>
            <a:pPr marL="0" indent="0">
              <a:buNone/>
            </a:pPr>
            <a:endParaRPr lang="en-US" dirty="0"/>
          </a:p>
          <a:p>
            <a:pPr>
              <a:buFont typeface="Wingdings" panose="05000000000000000000" pitchFamily="2" charset="2"/>
              <a:buChar char="v"/>
            </a:pPr>
            <a:r>
              <a:rPr lang="en-US" dirty="0"/>
              <a:t>Data Visualization Layer (Dashboard) – Django Web Framework &amp; Flexmonster (trial)</a:t>
            </a:r>
          </a:p>
        </p:txBody>
      </p:sp>
    </p:spTree>
    <p:extLst>
      <p:ext uri="{BB962C8B-B14F-4D97-AF65-F5344CB8AC3E}">
        <p14:creationId xmlns:p14="http://schemas.microsoft.com/office/powerpoint/2010/main" val="353056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C8C0-6251-42CF-82D3-4156E82B40FB}"/>
              </a:ext>
            </a:extLst>
          </p:cNvPr>
          <p:cNvSpPr>
            <a:spLocks noGrp="1"/>
          </p:cNvSpPr>
          <p:nvPr>
            <p:ph type="title"/>
          </p:nvPr>
        </p:nvSpPr>
        <p:spPr>
          <a:xfrm>
            <a:off x="2895600" y="454989"/>
            <a:ext cx="8610600" cy="1293028"/>
          </a:xfrm>
        </p:spPr>
        <p:txBody>
          <a:bodyPr/>
          <a:lstStyle/>
          <a:p>
            <a:r>
              <a:rPr lang="en-US" dirty="0"/>
              <a:t>INITIAL SETUP </a:t>
            </a:r>
          </a:p>
        </p:txBody>
      </p:sp>
      <p:sp>
        <p:nvSpPr>
          <p:cNvPr id="3" name="Content Placeholder 2">
            <a:extLst>
              <a:ext uri="{FF2B5EF4-FFF2-40B4-BE49-F238E27FC236}">
                <a16:creationId xmlns:a16="http://schemas.microsoft.com/office/drawing/2014/main" id="{F7D69825-5015-4E15-B081-0034C4300B86}"/>
              </a:ext>
            </a:extLst>
          </p:cNvPr>
          <p:cNvSpPr>
            <a:spLocks noGrp="1"/>
          </p:cNvSpPr>
          <p:nvPr>
            <p:ph idx="1"/>
          </p:nvPr>
        </p:nvSpPr>
        <p:spPr>
          <a:xfrm>
            <a:off x="685800" y="1650046"/>
            <a:ext cx="10820400" cy="4568640"/>
          </a:xfrm>
        </p:spPr>
        <p:txBody>
          <a:bodyPr>
            <a:normAutofit/>
          </a:bodyPr>
          <a:lstStyle/>
          <a:p>
            <a:pPr marL="0" indent="0">
              <a:buNone/>
            </a:pPr>
            <a:r>
              <a:rPr lang="en-US" dirty="0"/>
              <a:t>First I run the below command to create a custom network,</a:t>
            </a:r>
          </a:p>
          <a:p>
            <a:pPr marL="0" indent="0" algn="ctr">
              <a:buNone/>
            </a:pPr>
            <a:r>
              <a:rPr lang="en-US" sz="1800" dirty="0">
                <a:solidFill>
                  <a:schemeClr val="accent3">
                    <a:lumMod val="60000"/>
                    <a:lumOff val="40000"/>
                  </a:schemeClr>
                </a:solidFill>
              </a:rPr>
              <a:t>docker network create --subnet=186.20.0.0/16 datamakingnet12</a:t>
            </a:r>
          </a:p>
          <a:p>
            <a:pPr marL="0" indent="0">
              <a:buNone/>
            </a:pPr>
            <a:endParaRPr lang="en-US" dirty="0"/>
          </a:p>
          <a:p>
            <a:pPr marL="0" indent="0">
              <a:buNone/>
            </a:pPr>
            <a:r>
              <a:rPr lang="en-US" dirty="0"/>
              <a:t>Initially to get Kafka and Zookeeper up and running on our system, I run the following commands,</a:t>
            </a:r>
          </a:p>
          <a:p>
            <a:pPr marL="0" indent="0">
              <a:buNone/>
            </a:pPr>
            <a:endParaRPr lang="en-US" dirty="0"/>
          </a:p>
          <a:p>
            <a:pPr marL="0" indent="0" algn="ctr">
              <a:buNone/>
            </a:pPr>
            <a:r>
              <a:rPr lang="en-US" sz="1800" dirty="0">
                <a:solidFill>
                  <a:schemeClr val="accent3">
                    <a:lumMod val="60000"/>
                    <a:lumOff val="40000"/>
                  </a:schemeClr>
                </a:solidFill>
              </a:rPr>
              <a:t>docker run -d --hostname zookeepernode --net datamakingnet12 --ip 186.20.1.3 --name datamaking_zookeeper --publish 2181:2181 zookeeper:3.4</a:t>
            </a:r>
          </a:p>
          <a:p>
            <a:pPr marL="0" indent="0" algn="ctr">
              <a:buNone/>
            </a:pPr>
            <a:endParaRPr lang="en-US" sz="1800" dirty="0">
              <a:solidFill>
                <a:schemeClr val="accent3">
                  <a:lumMod val="60000"/>
                  <a:lumOff val="40000"/>
                </a:schemeClr>
              </a:solidFill>
            </a:endParaRPr>
          </a:p>
          <a:p>
            <a:pPr marL="0" indent="0" algn="ctr">
              <a:buNone/>
            </a:pPr>
            <a:r>
              <a:rPr lang="en-US" sz="1800" dirty="0">
                <a:solidFill>
                  <a:schemeClr val="accent3">
                    <a:lumMod val="60000"/>
                    <a:lumOff val="40000"/>
                  </a:schemeClr>
                </a:solidFill>
              </a:rPr>
              <a:t>docker run -d --hostname kafkanode --net datamakingnet12 --ip 186.20.1.4 --name datamaking_kafka --publish 9092:9092 --publish 7203:7203 --env KAFKA_ADVERTISED_HOST_NAME=192.168.99.100 --env ZOOKEEPER_IP=192.168.99.100 ches/kafka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0210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ED4C-9E21-4F99-8FCC-67845C1C440D}"/>
              </a:ext>
            </a:extLst>
          </p:cNvPr>
          <p:cNvSpPr>
            <a:spLocks noGrp="1"/>
          </p:cNvSpPr>
          <p:nvPr>
            <p:ph type="title"/>
          </p:nvPr>
        </p:nvSpPr>
        <p:spPr/>
        <p:txBody>
          <a:bodyPr/>
          <a:lstStyle/>
          <a:p>
            <a:r>
              <a:rPr lang="en-US" dirty="0"/>
              <a:t>Creating Hadoop &amp; spark cluster on docker</a:t>
            </a:r>
          </a:p>
        </p:txBody>
      </p:sp>
      <p:sp>
        <p:nvSpPr>
          <p:cNvPr id="3" name="Content Placeholder 2">
            <a:extLst>
              <a:ext uri="{FF2B5EF4-FFF2-40B4-BE49-F238E27FC236}">
                <a16:creationId xmlns:a16="http://schemas.microsoft.com/office/drawing/2014/main" id="{FE3E077D-F6AD-40AA-953D-1B61DB00FF60}"/>
              </a:ext>
            </a:extLst>
          </p:cNvPr>
          <p:cNvSpPr>
            <a:spLocks noGrp="1"/>
          </p:cNvSpPr>
          <p:nvPr>
            <p:ph idx="1"/>
          </p:nvPr>
        </p:nvSpPr>
        <p:spPr/>
        <p:txBody>
          <a:bodyPr/>
          <a:lstStyle/>
          <a:p>
            <a:pPr marL="0" indent="0">
              <a:buNone/>
            </a:pPr>
            <a:r>
              <a:rPr lang="en-US" dirty="0"/>
              <a:t>First, I run the below command to create set of docker images for Apache Hadoop, Apache Spark, Apache Hive and PostgreSQL,</a:t>
            </a:r>
          </a:p>
          <a:p>
            <a:pPr marL="0" indent="0" algn="ctr">
              <a:buNone/>
            </a:pPr>
            <a:endParaRPr lang="en-US" dirty="0"/>
          </a:p>
          <a:p>
            <a:pPr marL="0" indent="0" algn="ctr">
              <a:buNone/>
            </a:pPr>
            <a:r>
              <a:rPr lang="en-US" dirty="0">
                <a:solidFill>
                  <a:schemeClr val="accent3">
                    <a:lumMod val="60000"/>
                    <a:lumOff val="40000"/>
                  </a:schemeClr>
                </a:solidFill>
              </a:rPr>
              <a:t>./1_create_hadoop_spark_image.sh</a:t>
            </a:r>
          </a:p>
          <a:p>
            <a:pPr marL="0" indent="0">
              <a:buNone/>
            </a:pPr>
            <a:endParaRPr lang="en-US" dirty="0">
              <a:solidFill>
                <a:schemeClr val="accent3">
                  <a:lumMod val="60000"/>
                  <a:lumOff val="40000"/>
                </a:schemeClr>
              </a:solidFill>
            </a:endParaRPr>
          </a:p>
          <a:p>
            <a:pPr marL="0" indent="0">
              <a:buNone/>
            </a:pPr>
            <a:r>
              <a:rPr lang="en-US" dirty="0"/>
              <a:t>Next, I run the below command to create set of containers for Apache Hadoop, Apache Spark, Apache Hive and PostgreSQL to build a Create Single Node Hadoop Spark Cluster</a:t>
            </a:r>
          </a:p>
          <a:p>
            <a:pPr marL="0" indent="0">
              <a:buNone/>
            </a:pPr>
            <a:endParaRPr lang="en-US" dirty="0">
              <a:solidFill>
                <a:schemeClr val="accent3">
                  <a:lumMod val="60000"/>
                  <a:lumOff val="40000"/>
                </a:schemeClr>
              </a:solidFill>
            </a:endParaRPr>
          </a:p>
          <a:p>
            <a:pPr marL="0" indent="0" algn="ctr">
              <a:buNone/>
            </a:pPr>
            <a:r>
              <a:rPr lang="en-US" dirty="0">
                <a:solidFill>
                  <a:schemeClr val="accent3">
                    <a:lumMod val="60000"/>
                    <a:lumOff val="40000"/>
                  </a:schemeClr>
                </a:solidFill>
              </a:rPr>
              <a:t>./2_create_hadoop_spark_cluster.sh create</a:t>
            </a:r>
          </a:p>
          <a:p>
            <a:pPr marL="0" indent="0" algn="ctr">
              <a:buNone/>
            </a:pPr>
            <a:endParaRPr lang="en-US" dirty="0"/>
          </a:p>
        </p:txBody>
      </p:sp>
    </p:spTree>
    <p:extLst>
      <p:ext uri="{BB962C8B-B14F-4D97-AF65-F5344CB8AC3E}">
        <p14:creationId xmlns:p14="http://schemas.microsoft.com/office/powerpoint/2010/main" val="242607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BDA6B9A-8786-49F4-8C0F-9C54230AB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024" y="2689844"/>
            <a:ext cx="11129951" cy="2892807"/>
          </a:xfrm>
        </p:spPr>
      </p:pic>
      <p:sp>
        <p:nvSpPr>
          <p:cNvPr id="10" name="TextBox 9">
            <a:extLst>
              <a:ext uri="{FF2B5EF4-FFF2-40B4-BE49-F238E27FC236}">
                <a16:creationId xmlns:a16="http://schemas.microsoft.com/office/drawing/2014/main" id="{656B472E-838F-4FB4-871B-167C5DBF80B4}"/>
              </a:ext>
            </a:extLst>
          </p:cNvPr>
          <p:cNvSpPr txBox="1"/>
          <p:nvPr/>
        </p:nvSpPr>
        <p:spPr>
          <a:xfrm>
            <a:off x="531024" y="1835675"/>
            <a:ext cx="10974479" cy="646331"/>
          </a:xfrm>
          <a:prstGeom prst="rect">
            <a:avLst/>
          </a:prstGeom>
          <a:noFill/>
        </p:spPr>
        <p:txBody>
          <a:bodyPr wrap="none" rtlCol="0">
            <a:spAutoFit/>
          </a:bodyPr>
          <a:lstStyle/>
          <a:p>
            <a:pPr algn="just"/>
            <a:r>
              <a:rPr lang="en-US" dirty="0"/>
              <a:t>The below screenshot displays the images created and the various containers running to support</a:t>
            </a:r>
          </a:p>
          <a:p>
            <a:pPr algn="just"/>
            <a:r>
              <a:rPr lang="en-US" dirty="0"/>
              <a:t>Kafka, Zookeeper, Hadoop, Hive, Spark and PostgreSQL for the next steps in the project.</a:t>
            </a:r>
          </a:p>
        </p:txBody>
      </p:sp>
    </p:spTree>
    <p:extLst>
      <p:ext uri="{BB962C8B-B14F-4D97-AF65-F5344CB8AC3E}">
        <p14:creationId xmlns:p14="http://schemas.microsoft.com/office/powerpoint/2010/main" val="21493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8498-A586-4C49-AF10-5B86449DAE32}"/>
              </a:ext>
            </a:extLst>
          </p:cNvPr>
          <p:cNvSpPr>
            <a:spLocks noGrp="1"/>
          </p:cNvSpPr>
          <p:nvPr>
            <p:ph type="title"/>
          </p:nvPr>
        </p:nvSpPr>
        <p:spPr/>
        <p:txBody>
          <a:bodyPr/>
          <a:lstStyle/>
          <a:p>
            <a:r>
              <a:rPr lang="en-US" dirty="0"/>
              <a:t>CREATING THE Data source layer using python </a:t>
            </a:r>
          </a:p>
        </p:txBody>
      </p:sp>
      <p:pic>
        <p:nvPicPr>
          <p:cNvPr id="5" name="Content Placeholder 4">
            <a:extLst>
              <a:ext uri="{FF2B5EF4-FFF2-40B4-BE49-F238E27FC236}">
                <a16:creationId xmlns:a16="http://schemas.microsoft.com/office/drawing/2014/main" id="{A985781C-EA45-424A-B0BB-6DC9DEFAA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057401"/>
            <a:ext cx="5282023" cy="4232135"/>
          </a:xfrm>
        </p:spPr>
      </p:pic>
      <p:sp>
        <p:nvSpPr>
          <p:cNvPr id="6" name="TextBox 5">
            <a:extLst>
              <a:ext uri="{FF2B5EF4-FFF2-40B4-BE49-F238E27FC236}">
                <a16:creationId xmlns:a16="http://schemas.microsoft.com/office/drawing/2014/main" id="{757D3138-AFEE-42C6-9B0D-CEAD943C05B5}"/>
              </a:ext>
            </a:extLst>
          </p:cNvPr>
          <p:cNvSpPr txBox="1"/>
          <p:nvPr/>
        </p:nvSpPr>
        <p:spPr>
          <a:xfrm>
            <a:off x="522514" y="2296313"/>
            <a:ext cx="4984512" cy="3416320"/>
          </a:xfrm>
          <a:prstGeom prst="rect">
            <a:avLst/>
          </a:prstGeom>
          <a:noFill/>
        </p:spPr>
        <p:txBody>
          <a:bodyPr wrap="square" rtlCol="0">
            <a:spAutoFit/>
          </a:bodyPr>
          <a:lstStyle/>
          <a:p>
            <a:r>
              <a:rPr lang="en-US" dirty="0"/>
              <a:t>The image on the right shows a snippet of the Python program used to simulate the events (i.e.) live status of servers and send the messages to the Kafka topic which is basically the messaging layer.</a:t>
            </a:r>
          </a:p>
          <a:p>
            <a:endParaRPr lang="en-US" dirty="0"/>
          </a:p>
          <a:p>
            <a:r>
              <a:rPr lang="en-US" dirty="0"/>
              <a:t>The messages are sent as JSON strings with random countries and random numbers. The countries are extracted from random users’ information generated using an API as specified in the code: </a:t>
            </a:r>
          </a:p>
          <a:p>
            <a:r>
              <a:rPr lang="en-US" dirty="0">
                <a:solidFill>
                  <a:schemeClr val="accent3">
                    <a:lumMod val="60000"/>
                    <a:lumOff val="40000"/>
                  </a:schemeClr>
                </a:solidFill>
              </a:rPr>
              <a:t>https://randomuser.me/api/0.8</a:t>
            </a:r>
          </a:p>
        </p:txBody>
      </p:sp>
    </p:spTree>
    <p:extLst>
      <p:ext uri="{BB962C8B-B14F-4D97-AF65-F5344CB8AC3E}">
        <p14:creationId xmlns:p14="http://schemas.microsoft.com/office/powerpoint/2010/main" val="17619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19B21E-4540-4AA8-94E2-75D2C3509F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90" y="1478906"/>
            <a:ext cx="4004720" cy="4024313"/>
          </a:xfrm>
        </p:spPr>
      </p:pic>
      <p:pic>
        <p:nvPicPr>
          <p:cNvPr id="7" name="Picture 6">
            <a:extLst>
              <a:ext uri="{FF2B5EF4-FFF2-40B4-BE49-F238E27FC236}">
                <a16:creationId xmlns:a16="http://schemas.microsoft.com/office/drawing/2014/main" id="{B3C4537E-0F77-479F-97EF-314F40E98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222" y="2022422"/>
            <a:ext cx="7070525" cy="3033533"/>
          </a:xfrm>
          <a:prstGeom prst="rect">
            <a:avLst/>
          </a:prstGeom>
        </p:spPr>
      </p:pic>
      <p:sp>
        <p:nvSpPr>
          <p:cNvPr id="8" name="TextBox 7">
            <a:extLst>
              <a:ext uri="{FF2B5EF4-FFF2-40B4-BE49-F238E27FC236}">
                <a16:creationId xmlns:a16="http://schemas.microsoft.com/office/drawing/2014/main" id="{79ADB94E-56D7-428E-A7E8-5D9C3C455F05}"/>
              </a:ext>
            </a:extLst>
          </p:cNvPr>
          <p:cNvSpPr txBox="1"/>
          <p:nvPr/>
        </p:nvSpPr>
        <p:spPr>
          <a:xfrm>
            <a:off x="91937" y="5503219"/>
            <a:ext cx="4331635" cy="646331"/>
          </a:xfrm>
          <a:prstGeom prst="rect">
            <a:avLst/>
          </a:prstGeom>
          <a:noFill/>
        </p:spPr>
        <p:txBody>
          <a:bodyPr wrap="none" rtlCol="0">
            <a:spAutoFit/>
          </a:bodyPr>
          <a:lstStyle/>
          <a:p>
            <a:r>
              <a:rPr lang="en-US" dirty="0"/>
              <a:t>API showing random user information</a:t>
            </a:r>
          </a:p>
          <a:p>
            <a:r>
              <a:rPr lang="en-US" dirty="0"/>
              <a:t>generated</a:t>
            </a:r>
          </a:p>
        </p:txBody>
      </p:sp>
      <p:sp>
        <p:nvSpPr>
          <p:cNvPr id="9" name="TextBox 8">
            <a:extLst>
              <a:ext uri="{FF2B5EF4-FFF2-40B4-BE49-F238E27FC236}">
                <a16:creationId xmlns:a16="http://schemas.microsoft.com/office/drawing/2014/main" id="{84C4386A-48CE-4003-86FF-FC0D456ACC36}"/>
              </a:ext>
            </a:extLst>
          </p:cNvPr>
          <p:cNvSpPr txBox="1"/>
          <p:nvPr/>
        </p:nvSpPr>
        <p:spPr>
          <a:xfrm>
            <a:off x="4631234" y="5503219"/>
            <a:ext cx="7349576" cy="923330"/>
          </a:xfrm>
          <a:prstGeom prst="rect">
            <a:avLst/>
          </a:prstGeom>
          <a:noFill/>
        </p:spPr>
        <p:txBody>
          <a:bodyPr wrap="square" rtlCol="0">
            <a:spAutoFit/>
          </a:bodyPr>
          <a:lstStyle/>
          <a:p>
            <a:r>
              <a:rPr lang="en-US" dirty="0"/>
              <a:t>The above screenshot shows 10 random messages generated which are then published to the Kafka topic every 1 second using the ‘kafka producer object’</a:t>
            </a:r>
          </a:p>
        </p:txBody>
      </p:sp>
    </p:spTree>
    <p:extLst>
      <p:ext uri="{BB962C8B-B14F-4D97-AF65-F5344CB8AC3E}">
        <p14:creationId xmlns:p14="http://schemas.microsoft.com/office/powerpoint/2010/main" val="284907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91E3-918B-4F8A-B11A-3E21ED9EE22F}"/>
              </a:ext>
            </a:extLst>
          </p:cNvPr>
          <p:cNvSpPr>
            <a:spLocks noGrp="1"/>
          </p:cNvSpPr>
          <p:nvPr>
            <p:ph type="title"/>
          </p:nvPr>
        </p:nvSpPr>
        <p:spPr/>
        <p:txBody>
          <a:bodyPr/>
          <a:lstStyle/>
          <a:p>
            <a:r>
              <a:rPr lang="en-US" dirty="0"/>
              <a:t>CREATING THE streaming DATA PIPELINE USING SCALA ON intellij    </a:t>
            </a:r>
          </a:p>
        </p:txBody>
      </p:sp>
      <p:pic>
        <p:nvPicPr>
          <p:cNvPr id="5" name="Content Placeholder 4">
            <a:extLst>
              <a:ext uri="{FF2B5EF4-FFF2-40B4-BE49-F238E27FC236}">
                <a16:creationId xmlns:a16="http://schemas.microsoft.com/office/drawing/2014/main" id="{4FCB11FF-B7A4-4F49-89B3-49188EA14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2045" y="2152674"/>
            <a:ext cx="5149167" cy="4376605"/>
          </a:xfrm>
        </p:spPr>
      </p:pic>
      <p:sp>
        <p:nvSpPr>
          <p:cNvPr id="6" name="TextBox 5">
            <a:extLst>
              <a:ext uri="{FF2B5EF4-FFF2-40B4-BE49-F238E27FC236}">
                <a16:creationId xmlns:a16="http://schemas.microsoft.com/office/drawing/2014/main" id="{E25FB17A-A6F0-4C5C-B0DD-4A33970EFB00}"/>
              </a:ext>
            </a:extLst>
          </p:cNvPr>
          <p:cNvSpPr txBox="1"/>
          <p:nvPr/>
        </p:nvSpPr>
        <p:spPr>
          <a:xfrm>
            <a:off x="375067" y="2247947"/>
            <a:ext cx="5783956" cy="1477328"/>
          </a:xfrm>
          <a:prstGeom prst="rect">
            <a:avLst/>
          </a:prstGeom>
          <a:noFill/>
        </p:spPr>
        <p:txBody>
          <a:bodyPr wrap="none" rtlCol="0">
            <a:spAutoFit/>
          </a:bodyPr>
          <a:lstStyle/>
          <a:p>
            <a:pPr algn="just"/>
            <a:r>
              <a:rPr lang="en-US" dirty="0"/>
              <a:t>First, we run the python simulator program (shown </a:t>
            </a:r>
          </a:p>
          <a:p>
            <a:pPr algn="just"/>
            <a:r>
              <a:rPr lang="en-US" dirty="0"/>
              <a:t>below) to publish messages to the Kafka topic so </a:t>
            </a:r>
          </a:p>
          <a:p>
            <a:pPr algn="just"/>
            <a:r>
              <a:rPr lang="en-US" dirty="0"/>
              <a:t>that the streaming pipeline will consume these </a:t>
            </a:r>
          </a:p>
          <a:p>
            <a:pPr algn="just"/>
            <a:r>
              <a:rPr lang="en-US" dirty="0"/>
              <a:t>messages and perform the necessary</a:t>
            </a:r>
          </a:p>
          <a:p>
            <a:pPr algn="just"/>
            <a:r>
              <a:rPr lang="en-US" dirty="0"/>
              <a:t>transformations and aggregation (shown right).</a:t>
            </a:r>
          </a:p>
        </p:txBody>
      </p:sp>
      <p:pic>
        <p:nvPicPr>
          <p:cNvPr id="8" name="Picture 7">
            <a:extLst>
              <a:ext uri="{FF2B5EF4-FFF2-40B4-BE49-F238E27FC236}">
                <a16:creationId xmlns:a16="http://schemas.microsoft.com/office/drawing/2014/main" id="{6A0BE0C6-8B1E-49D6-804F-14A328842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90" y="3725275"/>
            <a:ext cx="5843910" cy="2865739"/>
          </a:xfrm>
          <a:prstGeom prst="rect">
            <a:avLst/>
          </a:prstGeom>
        </p:spPr>
      </p:pic>
    </p:spTree>
    <p:extLst>
      <p:ext uri="{BB962C8B-B14F-4D97-AF65-F5344CB8AC3E}">
        <p14:creationId xmlns:p14="http://schemas.microsoft.com/office/powerpoint/2010/main" val="33284056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434</TotalTime>
  <Words>966</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sf pro text</vt:lpstr>
      <vt:lpstr>Wingdings</vt:lpstr>
      <vt:lpstr>Vapor Trail</vt:lpstr>
      <vt:lpstr>Advanced big data analytics project</vt:lpstr>
      <vt:lpstr>BUILDING A Streaming data pipeline USING APACHE HADOOP, SCALA and KAFKA on DOCKER </vt:lpstr>
      <vt:lpstr>PIPELINE ARCHITECTURE</vt:lpstr>
      <vt:lpstr>INITIAL SETUP </vt:lpstr>
      <vt:lpstr>Creating Hadoop &amp; spark cluster on docker</vt:lpstr>
      <vt:lpstr>PowerPoint Presentation</vt:lpstr>
      <vt:lpstr>CREATING THE Data source layer using python </vt:lpstr>
      <vt:lpstr>PowerPoint Presentation</vt:lpstr>
      <vt:lpstr>CREATING THE streaming DATA PIPELINE USING SCALA ON intellij    </vt:lpstr>
      <vt:lpstr>RESULTS OF RUNNING THE  DATA PIPELINE </vt:lpstr>
      <vt:lpstr>SETTING UP THE EVENTS DATABASE USING POSTGRESQL </vt:lpstr>
      <vt:lpstr>BUILDING THE DASHBOARD USING DJANGO AND FLEXMONSTER</vt:lpstr>
      <vt:lpstr>PowerPoint Presentation</vt:lpstr>
      <vt:lpstr>FINAL RESULTS</vt:lpstr>
      <vt:lpstr>FINAL results (contd…)</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big data analytics project</dc:title>
  <dc:creator>Kowshik Raj</dc:creator>
  <cp:lastModifiedBy>Kowshik Raj</cp:lastModifiedBy>
  <cp:revision>76</cp:revision>
  <dcterms:created xsi:type="dcterms:W3CDTF">2020-10-27T15:36:01Z</dcterms:created>
  <dcterms:modified xsi:type="dcterms:W3CDTF">2020-10-27T22:50:22Z</dcterms:modified>
</cp:coreProperties>
</file>