
<file path=[Content_Types].xml><?xml version="1.0" encoding="utf-8"?>
<Types xmlns="http://schemas.openxmlformats.org/package/2006/content-types">
  <Default Extension="jpg" ContentType="image/jp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370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0F3140-8915-4B3C-9132-C4D5C073D0D6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1E5561-8F29-4DF5-B427-FD6D162B28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07255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1E5561-8F29-4DF5-B427-FD6D162B285F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38920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 u="sng">
                <a:solidFill>
                  <a:srgbClr val="2E5395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425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 u="sng">
                <a:solidFill>
                  <a:srgbClr val="2E5395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425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2/28/2025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425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2/28/2025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425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2/28/2025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425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6376418"/>
            <a:ext cx="12187174" cy="476859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0" y="6355079"/>
            <a:ext cx="12192000" cy="502920"/>
          </a:xfrm>
          <a:custGeom>
            <a:avLst/>
            <a:gdLst/>
            <a:ahLst/>
            <a:cxnLst/>
            <a:rect l="l" t="t" r="r" b="b"/>
            <a:pathLst>
              <a:path w="12192000" h="502920">
                <a:moveTo>
                  <a:pt x="12192000" y="0"/>
                </a:moveTo>
                <a:lnTo>
                  <a:pt x="0" y="0"/>
                </a:lnTo>
                <a:lnTo>
                  <a:pt x="0" y="502920"/>
                </a:lnTo>
                <a:lnTo>
                  <a:pt x="12192000" y="502920"/>
                </a:lnTo>
                <a:lnTo>
                  <a:pt x="12192000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614295" y="221691"/>
            <a:ext cx="6963409" cy="5746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33322" y="1395729"/>
            <a:ext cx="9095105" cy="39490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 u="sng">
                <a:solidFill>
                  <a:srgbClr val="2E5395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69293" y="6449170"/>
            <a:ext cx="173990" cy="1962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425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16070" y="323164"/>
            <a:ext cx="3552825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000" spc="55" dirty="0">
                <a:solidFill>
                  <a:srgbClr val="1F487C"/>
                </a:solidFill>
              </a:rPr>
              <a:t>HOIST</a:t>
            </a:r>
            <a:r>
              <a:rPr sz="4000" dirty="0">
                <a:solidFill>
                  <a:srgbClr val="1F487C"/>
                </a:solidFill>
              </a:rPr>
              <a:t> </a:t>
            </a:r>
            <a:r>
              <a:rPr sz="4000" spc="-30" dirty="0">
                <a:solidFill>
                  <a:srgbClr val="1F487C"/>
                </a:solidFill>
              </a:rPr>
              <a:t>CRATE</a:t>
            </a:r>
            <a:endParaRPr sz="40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37447" y="2670048"/>
            <a:ext cx="2627376" cy="1898903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153270" y="1876501"/>
            <a:ext cx="1262380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spc="-20" dirty="0">
                <a:latin typeface="Times New Roman"/>
                <a:cs typeface="Times New Roman"/>
              </a:rPr>
              <a:t>FROM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791193" y="5056454"/>
            <a:ext cx="213804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Times New Roman"/>
                <a:cs typeface="Times New Roman"/>
              </a:rPr>
              <a:t>CMR</a:t>
            </a:r>
            <a:r>
              <a:rPr sz="1800" b="1" spc="-2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COLLEGE</a:t>
            </a:r>
            <a:r>
              <a:rPr sz="1800" b="1" spc="30" dirty="0">
                <a:latin typeface="Times New Roman"/>
                <a:cs typeface="Times New Roman"/>
              </a:rPr>
              <a:t> </a:t>
            </a:r>
            <a:r>
              <a:rPr sz="1800" b="1" spc="-25" dirty="0">
                <a:latin typeface="Times New Roman"/>
                <a:cs typeface="Times New Roman"/>
              </a:rPr>
              <a:t>OF </a:t>
            </a:r>
            <a:r>
              <a:rPr sz="1800" b="1" dirty="0">
                <a:latin typeface="Times New Roman"/>
                <a:cs typeface="Times New Roman"/>
              </a:rPr>
              <a:t>ENGINEERING</a:t>
            </a:r>
            <a:r>
              <a:rPr sz="1800" b="1" spc="-20" dirty="0">
                <a:latin typeface="Times New Roman"/>
                <a:cs typeface="Times New Roman"/>
              </a:rPr>
              <a:t> </a:t>
            </a:r>
            <a:r>
              <a:rPr sz="1800" b="1" spc="-50" dirty="0">
                <a:latin typeface="Times New Roman"/>
                <a:cs typeface="Times New Roman"/>
              </a:rPr>
              <a:t>&amp; </a:t>
            </a:r>
            <a:r>
              <a:rPr sz="1800" b="1" spc="-10" dirty="0">
                <a:latin typeface="Times New Roman"/>
                <a:cs typeface="Times New Roman"/>
              </a:rPr>
              <a:t>TECHNOLOGY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-12191" y="1649115"/>
            <a:ext cx="12206605" cy="187325"/>
            <a:chOff x="-12191" y="1649115"/>
            <a:chExt cx="12206605" cy="187325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649115"/>
              <a:ext cx="12192000" cy="186851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0" y="1676400"/>
              <a:ext cx="12181840" cy="96520"/>
            </a:xfrm>
            <a:custGeom>
              <a:avLst/>
              <a:gdLst/>
              <a:ahLst/>
              <a:cxnLst/>
              <a:rect l="l" t="t" r="r" b="b"/>
              <a:pathLst>
                <a:path w="12181840" h="96519">
                  <a:moveTo>
                    <a:pt x="0" y="96520"/>
                  </a:moveTo>
                  <a:lnTo>
                    <a:pt x="12181840" y="0"/>
                  </a:lnTo>
                </a:path>
              </a:pathLst>
            </a:custGeom>
            <a:ln w="24384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52400" y="1932432"/>
            <a:ext cx="7997952" cy="462076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97782" y="269189"/>
            <a:ext cx="314452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HOIST</a:t>
            </a:r>
            <a:r>
              <a:rPr spc="-80" dirty="0"/>
              <a:t> </a:t>
            </a:r>
            <a:r>
              <a:rPr spc="-50" dirty="0"/>
              <a:t>CRATE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39" y="1324178"/>
            <a:ext cx="3995420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74650" indent="-363855">
              <a:lnSpc>
                <a:spcPct val="100000"/>
              </a:lnSpc>
              <a:spcBef>
                <a:spcPts val="95"/>
              </a:spcBef>
              <a:buSzPct val="96875"/>
              <a:buFont typeface="Wingdings"/>
              <a:buChar char=""/>
              <a:tabLst>
                <a:tab pos="374650" algn="l"/>
              </a:tabLst>
            </a:pPr>
            <a:r>
              <a:rPr sz="3200" b="1" u="sng" dirty="0">
                <a:solidFill>
                  <a:srgbClr val="1F487C"/>
                </a:solidFill>
                <a:uFill>
                  <a:solidFill>
                    <a:srgbClr val="1F487C"/>
                  </a:solidFill>
                </a:uFill>
                <a:latin typeface="Arial"/>
                <a:cs typeface="Arial"/>
              </a:rPr>
              <a:t>Proposed</a:t>
            </a:r>
            <a:r>
              <a:rPr sz="3200" b="1" u="sng" spc="-20" dirty="0">
                <a:solidFill>
                  <a:srgbClr val="1F487C"/>
                </a:solidFill>
                <a:uFill>
                  <a:solidFill>
                    <a:srgbClr val="1F487C"/>
                  </a:solidFill>
                </a:uFill>
                <a:latin typeface="Arial"/>
                <a:cs typeface="Arial"/>
              </a:rPr>
              <a:t> </a:t>
            </a:r>
            <a:r>
              <a:rPr sz="3200" b="1" u="sng" spc="-10" dirty="0">
                <a:solidFill>
                  <a:srgbClr val="1F487C"/>
                </a:solidFill>
                <a:uFill>
                  <a:solidFill>
                    <a:srgbClr val="1F487C"/>
                  </a:solidFill>
                </a:uFill>
                <a:latin typeface="Arial"/>
                <a:cs typeface="Arial"/>
              </a:rPr>
              <a:t>Solution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29184" y="252984"/>
            <a:ext cx="1445260" cy="807720"/>
          </a:xfrm>
          <a:custGeom>
            <a:avLst/>
            <a:gdLst/>
            <a:ahLst/>
            <a:cxnLst/>
            <a:rect l="l" t="t" r="r" b="b"/>
            <a:pathLst>
              <a:path w="1445260" h="807719">
                <a:moveTo>
                  <a:pt x="0" y="403860"/>
                </a:moveTo>
                <a:lnTo>
                  <a:pt x="9454" y="338360"/>
                </a:lnTo>
                <a:lnTo>
                  <a:pt x="36827" y="276221"/>
                </a:lnTo>
                <a:lnTo>
                  <a:pt x="80630" y="218277"/>
                </a:lnTo>
                <a:lnTo>
                  <a:pt x="108228" y="191138"/>
                </a:lnTo>
                <a:lnTo>
                  <a:pt x="139376" y="165360"/>
                </a:lnTo>
                <a:lnTo>
                  <a:pt x="173888" y="141046"/>
                </a:lnTo>
                <a:lnTo>
                  <a:pt x="211578" y="118300"/>
                </a:lnTo>
                <a:lnTo>
                  <a:pt x="252261" y="97227"/>
                </a:lnTo>
                <a:lnTo>
                  <a:pt x="295749" y="77931"/>
                </a:lnTo>
                <a:lnTo>
                  <a:pt x="341858" y="60515"/>
                </a:lnTo>
                <a:lnTo>
                  <a:pt x="390402" y="45084"/>
                </a:lnTo>
                <a:lnTo>
                  <a:pt x="441194" y="31742"/>
                </a:lnTo>
                <a:lnTo>
                  <a:pt x="494049" y="20592"/>
                </a:lnTo>
                <a:lnTo>
                  <a:pt x="548780" y="11739"/>
                </a:lnTo>
                <a:lnTo>
                  <a:pt x="605202" y="5286"/>
                </a:lnTo>
                <a:lnTo>
                  <a:pt x="663129" y="1339"/>
                </a:lnTo>
                <a:lnTo>
                  <a:pt x="722376" y="0"/>
                </a:lnTo>
                <a:lnTo>
                  <a:pt x="781615" y="1339"/>
                </a:lnTo>
                <a:lnTo>
                  <a:pt x="839536" y="5286"/>
                </a:lnTo>
                <a:lnTo>
                  <a:pt x="895954" y="11739"/>
                </a:lnTo>
                <a:lnTo>
                  <a:pt x="950683" y="20592"/>
                </a:lnTo>
                <a:lnTo>
                  <a:pt x="1003536" y="31742"/>
                </a:lnTo>
                <a:lnTo>
                  <a:pt x="1054327" y="45084"/>
                </a:lnTo>
                <a:lnTo>
                  <a:pt x="1102870" y="60515"/>
                </a:lnTo>
                <a:lnTo>
                  <a:pt x="1148980" y="77931"/>
                </a:lnTo>
                <a:lnTo>
                  <a:pt x="1192470" y="97227"/>
                </a:lnTo>
                <a:lnTo>
                  <a:pt x="1233154" y="118300"/>
                </a:lnTo>
                <a:lnTo>
                  <a:pt x="1270846" y="141046"/>
                </a:lnTo>
                <a:lnTo>
                  <a:pt x="1305360" y="165360"/>
                </a:lnTo>
                <a:lnTo>
                  <a:pt x="1336511" y="191138"/>
                </a:lnTo>
                <a:lnTo>
                  <a:pt x="1364112" y="218277"/>
                </a:lnTo>
                <a:lnTo>
                  <a:pt x="1407919" y="276221"/>
                </a:lnTo>
                <a:lnTo>
                  <a:pt x="1435295" y="338360"/>
                </a:lnTo>
                <a:lnTo>
                  <a:pt x="1444752" y="403860"/>
                </a:lnTo>
                <a:lnTo>
                  <a:pt x="1442356" y="436978"/>
                </a:lnTo>
                <a:lnTo>
                  <a:pt x="1423754" y="500901"/>
                </a:lnTo>
                <a:lnTo>
                  <a:pt x="1387977" y="561046"/>
                </a:lnTo>
                <a:lnTo>
                  <a:pt x="1336511" y="616581"/>
                </a:lnTo>
                <a:lnTo>
                  <a:pt x="1305360" y="642359"/>
                </a:lnTo>
                <a:lnTo>
                  <a:pt x="1270846" y="666673"/>
                </a:lnTo>
                <a:lnTo>
                  <a:pt x="1233154" y="689419"/>
                </a:lnTo>
                <a:lnTo>
                  <a:pt x="1192470" y="710492"/>
                </a:lnTo>
                <a:lnTo>
                  <a:pt x="1148980" y="729788"/>
                </a:lnTo>
                <a:lnTo>
                  <a:pt x="1102870" y="747204"/>
                </a:lnTo>
                <a:lnTo>
                  <a:pt x="1054327" y="762635"/>
                </a:lnTo>
                <a:lnTo>
                  <a:pt x="1003536" y="775977"/>
                </a:lnTo>
                <a:lnTo>
                  <a:pt x="950683" y="787127"/>
                </a:lnTo>
                <a:lnTo>
                  <a:pt x="895954" y="795980"/>
                </a:lnTo>
                <a:lnTo>
                  <a:pt x="839536" y="802433"/>
                </a:lnTo>
                <a:lnTo>
                  <a:pt x="781615" y="806380"/>
                </a:lnTo>
                <a:lnTo>
                  <a:pt x="722376" y="807720"/>
                </a:lnTo>
                <a:lnTo>
                  <a:pt x="663129" y="806380"/>
                </a:lnTo>
                <a:lnTo>
                  <a:pt x="605202" y="802433"/>
                </a:lnTo>
                <a:lnTo>
                  <a:pt x="548780" y="795980"/>
                </a:lnTo>
                <a:lnTo>
                  <a:pt x="494049" y="787127"/>
                </a:lnTo>
                <a:lnTo>
                  <a:pt x="441194" y="775977"/>
                </a:lnTo>
                <a:lnTo>
                  <a:pt x="390402" y="762635"/>
                </a:lnTo>
                <a:lnTo>
                  <a:pt x="341858" y="747204"/>
                </a:lnTo>
                <a:lnTo>
                  <a:pt x="295749" y="729788"/>
                </a:lnTo>
                <a:lnTo>
                  <a:pt x="252261" y="710492"/>
                </a:lnTo>
                <a:lnTo>
                  <a:pt x="211578" y="689419"/>
                </a:lnTo>
                <a:lnTo>
                  <a:pt x="173888" y="666673"/>
                </a:lnTo>
                <a:lnTo>
                  <a:pt x="139376" y="642359"/>
                </a:lnTo>
                <a:lnTo>
                  <a:pt x="108228" y="616581"/>
                </a:lnTo>
                <a:lnTo>
                  <a:pt x="80630" y="589442"/>
                </a:lnTo>
                <a:lnTo>
                  <a:pt x="36827" y="531498"/>
                </a:lnTo>
                <a:lnTo>
                  <a:pt x="9454" y="469359"/>
                </a:lnTo>
                <a:lnTo>
                  <a:pt x="0" y="403860"/>
                </a:lnTo>
                <a:close/>
              </a:path>
            </a:pathLst>
          </a:custGeom>
          <a:ln w="24383">
            <a:solidFill>
              <a:srgbClr val="8063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78281" y="360045"/>
            <a:ext cx="74485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83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Times New Roman"/>
                <a:cs typeface="Times New Roman"/>
              </a:rPr>
              <a:t>HOIST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spc="-45" dirty="0">
                <a:latin typeface="Times New Roman"/>
                <a:cs typeface="Times New Roman"/>
              </a:rPr>
              <a:t>CRATE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0" dirty="0"/>
              <a:t>2</a:t>
            </a:fld>
            <a:endParaRPr spc="-50" dirty="0"/>
          </a:p>
        </p:txBody>
      </p:sp>
      <p:sp>
        <p:nvSpPr>
          <p:cNvPr id="6" name="object 6"/>
          <p:cNvSpPr txBox="1"/>
          <p:nvPr/>
        </p:nvSpPr>
        <p:spPr>
          <a:xfrm>
            <a:off x="261924" y="2222068"/>
            <a:ext cx="5955030" cy="30130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dirty="0">
                <a:latin typeface="Calibri"/>
                <a:cs typeface="Calibri"/>
              </a:rPr>
              <a:t>The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Hoist</a:t>
            </a:r>
            <a:r>
              <a:rPr sz="1400" spc="-6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Crate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system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is</a:t>
            </a:r>
            <a:r>
              <a:rPr sz="1400" spc="-6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designed as</a:t>
            </a:r>
            <a:r>
              <a:rPr sz="1400" spc="-6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-6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smart</a:t>
            </a:r>
            <a:r>
              <a:rPr sz="1400" spc="-6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lifting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mechanism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that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activates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400" spc="-10" dirty="0">
                <a:latin typeface="Calibri"/>
                <a:cs typeface="Calibri"/>
              </a:rPr>
              <a:t>automatically</a:t>
            </a:r>
            <a:r>
              <a:rPr sz="1400" spc="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when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the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handle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is</a:t>
            </a:r>
            <a:r>
              <a:rPr sz="1400" spc="-6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released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from</a:t>
            </a:r>
            <a:r>
              <a:rPr sz="1400" spc="-6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an</a:t>
            </a:r>
            <a:r>
              <a:rPr sz="1400" spc="-6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iron</a:t>
            </a:r>
            <a:r>
              <a:rPr sz="1400" spc="-55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box.</a:t>
            </a:r>
            <a:endParaRPr sz="14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spcBef>
                <a:spcPts val="1680"/>
              </a:spcBef>
              <a:buFont typeface="Wingdings"/>
              <a:buChar char=""/>
              <a:tabLst>
                <a:tab pos="299085" algn="l"/>
              </a:tabLst>
            </a:pPr>
            <a:r>
              <a:rPr sz="1400" dirty="0">
                <a:latin typeface="Calibri"/>
                <a:cs typeface="Calibri"/>
              </a:rPr>
              <a:t>This is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made using</a:t>
            </a:r>
            <a:r>
              <a:rPr sz="1400" spc="27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four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servomotors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connected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to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microcontroller,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which</a:t>
            </a:r>
            <a:endParaRPr sz="1400">
              <a:latin typeface="Calibri"/>
              <a:cs typeface="Calibri"/>
            </a:endParaRPr>
          </a:p>
          <a:p>
            <a:pPr marL="299085">
              <a:lnSpc>
                <a:spcPct val="100000"/>
              </a:lnSpc>
              <a:spcBef>
                <a:spcPts val="5"/>
              </a:spcBef>
            </a:pPr>
            <a:r>
              <a:rPr sz="1400" spc="-10" dirty="0">
                <a:latin typeface="Calibri"/>
                <a:cs typeface="Calibri"/>
              </a:rPr>
              <a:t>controls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the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lifting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based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on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input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from</a:t>
            </a:r>
            <a:r>
              <a:rPr sz="1400" spc="-6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touch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sensor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attached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to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the</a:t>
            </a:r>
            <a:r>
              <a:rPr sz="1400" spc="-10" dirty="0">
                <a:latin typeface="Calibri"/>
                <a:cs typeface="Calibri"/>
              </a:rPr>
              <a:t> handle.</a:t>
            </a:r>
            <a:endParaRPr sz="1400">
              <a:latin typeface="Calibri"/>
              <a:cs typeface="Calibri"/>
            </a:endParaRPr>
          </a:p>
          <a:p>
            <a:pPr marL="299085" marR="6985" indent="-287020">
              <a:lnSpc>
                <a:spcPct val="100000"/>
              </a:lnSpc>
              <a:spcBef>
                <a:spcPts val="1680"/>
              </a:spcBef>
              <a:buFont typeface="Wingdings"/>
              <a:buChar char=""/>
              <a:tabLst>
                <a:tab pos="299085" algn="l"/>
              </a:tabLst>
            </a:pPr>
            <a:r>
              <a:rPr sz="1400" dirty="0">
                <a:latin typeface="Calibri"/>
                <a:cs typeface="Calibri"/>
              </a:rPr>
              <a:t>When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the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touch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sensor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detects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that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the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handle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is</a:t>
            </a:r>
            <a:r>
              <a:rPr sz="1400" spc="-6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being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held,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it</a:t>
            </a:r>
            <a:r>
              <a:rPr sz="1400" spc="-5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signals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the </a:t>
            </a:r>
            <a:r>
              <a:rPr sz="1400" spc="-10" dirty="0">
                <a:latin typeface="Calibri"/>
                <a:cs typeface="Calibri"/>
              </a:rPr>
              <a:t>microcontroller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to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keep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the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servomotor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in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-6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neutral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position,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allowing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the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iron </a:t>
            </a:r>
            <a:r>
              <a:rPr sz="1400" dirty="0">
                <a:latin typeface="Calibri"/>
                <a:cs typeface="Calibri"/>
              </a:rPr>
              <a:t>box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to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be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used</a:t>
            </a:r>
            <a:r>
              <a:rPr sz="1400" spc="-5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as</a:t>
            </a:r>
            <a:r>
              <a:rPr sz="1400" spc="-6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usual.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When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the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handle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is</a:t>
            </a:r>
            <a:r>
              <a:rPr sz="1400" spc="-6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released,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the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sensor</a:t>
            </a:r>
            <a:r>
              <a:rPr sz="1400" spc="-6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detects </a:t>
            </a:r>
            <a:r>
              <a:rPr sz="1400" spc="-25" dirty="0">
                <a:latin typeface="Calibri"/>
                <a:cs typeface="Calibri"/>
              </a:rPr>
              <a:t>the </a:t>
            </a:r>
            <a:r>
              <a:rPr sz="1400" dirty="0">
                <a:latin typeface="Calibri"/>
                <a:cs typeface="Calibri"/>
              </a:rPr>
              <a:t>lack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of</a:t>
            </a:r>
            <a:r>
              <a:rPr sz="1400" spc="-7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contact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and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signals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the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servomotor,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by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lifting the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crate.</a:t>
            </a:r>
            <a:endParaRPr sz="1400">
              <a:latin typeface="Calibri"/>
              <a:cs typeface="Calibri"/>
            </a:endParaRPr>
          </a:p>
          <a:p>
            <a:pPr marL="299085" marR="61594" indent="-287020" algn="just">
              <a:lnSpc>
                <a:spcPct val="100000"/>
              </a:lnSpc>
              <a:spcBef>
                <a:spcPts val="1685"/>
              </a:spcBef>
              <a:buFont typeface="Wingdings"/>
              <a:buChar char=""/>
              <a:tabLst>
                <a:tab pos="299085" algn="l"/>
              </a:tabLst>
            </a:pPr>
            <a:r>
              <a:rPr sz="1400" dirty="0">
                <a:latin typeface="Calibri"/>
                <a:cs typeface="Calibri"/>
              </a:rPr>
              <a:t>This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action</a:t>
            </a:r>
            <a:r>
              <a:rPr sz="1400" spc="-6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allows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easy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access</a:t>
            </a:r>
            <a:r>
              <a:rPr sz="1400" spc="-8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to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items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indicating</a:t>
            </a:r>
            <a:r>
              <a:rPr sz="1400" spc="27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that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the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hoist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crate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is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not</a:t>
            </a:r>
            <a:r>
              <a:rPr sz="1400" spc="-55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in </a:t>
            </a:r>
            <a:r>
              <a:rPr sz="1400" dirty="0">
                <a:latin typeface="Calibri"/>
                <a:cs typeface="Calibri"/>
              </a:rPr>
              <a:t>active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use.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The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microcontroller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runs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continuously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to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check</a:t>
            </a:r>
            <a:r>
              <a:rPr sz="1400" spc="-6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the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sensor's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status </a:t>
            </a:r>
            <a:r>
              <a:rPr sz="1400" dirty="0">
                <a:latin typeface="Calibri"/>
                <a:cs typeface="Calibri"/>
              </a:rPr>
              <a:t>and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adjusts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the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servomotor’s </a:t>
            </a:r>
            <a:r>
              <a:rPr sz="1400" dirty="0">
                <a:latin typeface="Calibri"/>
                <a:cs typeface="Calibri"/>
              </a:rPr>
              <a:t>position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accordingly.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569709" y="1170254"/>
            <a:ext cx="5301615" cy="4811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 indent="-344170">
              <a:lnSpc>
                <a:spcPct val="100000"/>
              </a:lnSpc>
              <a:spcBef>
                <a:spcPts val="100"/>
              </a:spcBef>
              <a:buFont typeface="Wingdings"/>
              <a:buChar char=""/>
              <a:tabLst>
                <a:tab pos="356870" algn="l"/>
              </a:tabLst>
            </a:pPr>
            <a:r>
              <a:rPr sz="1800" b="1" u="sng" dirty="0">
                <a:solidFill>
                  <a:srgbClr val="1F487C"/>
                </a:solidFill>
                <a:uFill>
                  <a:solidFill>
                    <a:srgbClr val="1F487C"/>
                  </a:solidFill>
                </a:uFill>
                <a:latin typeface="Arial"/>
                <a:cs typeface="Arial"/>
              </a:rPr>
              <a:t>Addressing</a:t>
            </a:r>
            <a:r>
              <a:rPr sz="1800" b="1" u="sng" spc="-35" dirty="0">
                <a:solidFill>
                  <a:srgbClr val="1F487C"/>
                </a:solidFill>
                <a:uFill>
                  <a:solidFill>
                    <a:srgbClr val="1F487C"/>
                  </a:solidFill>
                </a:uFill>
                <a:latin typeface="Arial"/>
                <a:cs typeface="Arial"/>
              </a:rPr>
              <a:t> </a:t>
            </a:r>
            <a:r>
              <a:rPr sz="1800" b="1" u="sng" dirty="0">
                <a:solidFill>
                  <a:srgbClr val="1F487C"/>
                </a:solidFill>
                <a:uFill>
                  <a:solidFill>
                    <a:srgbClr val="1F487C"/>
                  </a:solidFill>
                </a:uFill>
                <a:latin typeface="Arial"/>
                <a:cs typeface="Arial"/>
              </a:rPr>
              <a:t>the</a:t>
            </a:r>
            <a:r>
              <a:rPr sz="1800" b="1" u="sng" spc="-5" dirty="0">
                <a:solidFill>
                  <a:srgbClr val="1F487C"/>
                </a:solidFill>
                <a:uFill>
                  <a:solidFill>
                    <a:srgbClr val="1F487C"/>
                  </a:solidFill>
                </a:uFill>
                <a:latin typeface="Arial"/>
                <a:cs typeface="Arial"/>
              </a:rPr>
              <a:t> </a:t>
            </a:r>
            <a:r>
              <a:rPr sz="1800" b="1" u="sng" spc="-10" dirty="0">
                <a:solidFill>
                  <a:srgbClr val="1F487C"/>
                </a:solidFill>
                <a:uFill>
                  <a:solidFill>
                    <a:srgbClr val="1F487C"/>
                  </a:solidFill>
                </a:uFill>
                <a:latin typeface="Arial"/>
                <a:cs typeface="Arial"/>
              </a:rPr>
              <a:t>problem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4"/>
              </a:spcBef>
              <a:buClr>
                <a:srgbClr val="1F487C"/>
              </a:buClr>
              <a:buFont typeface="Wingdings"/>
              <a:buChar char=""/>
            </a:pPr>
            <a:endParaRPr sz="1800">
              <a:latin typeface="Arial"/>
              <a:cs typeface="Arial"/>
            </a:endParaRPr>
          </a:p>
          <a:p>
            <a:pPr marL="154940" marR="5080" algn="just">
              <a:lnSpc>
                <a:spcPct val="100000"/>
              </a:lnSpc>
            </a:pPr>
            <a:r>
              <a:rPr sz="1400" b="1" dirty="0">
                <a:latin typeface="Calibri"/>
                <a:cs typeface="Calibri"/>
              </a:rPr>
              <a:t>Functional</a:t>
            </a:r>
            <a:r>
              <a:rPr sz="1400" b="1" spc="229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Requirement</a:t>
            </a:r>
            <a:r>
              <a:rPr sz="1400" dirty="0">
                <a:latin typeface="Calibri"/>
                <a:cs typeface="Calibri"/>
              </a:rPr>
              <a:t>:</a:t>
            </a:r>
            <a:r>
              <a:rPr sz="1400" spc="27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The</a:t>
            </a:r>
            <a:r>
              <a:rPr sz="1400" spc="2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iron</a:t>
            </a:r>
            <a:r>
              <a:rPr sz="1400" spc="2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box</a:t>
            </a:r>
            <a:r>
              <a:rPr sz="1400" spc="254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lifts</a:t>
            </a:r>
            <a:r>
              <a:rPr sz="1400" spc="2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automatically</a:t>
            </a:r>
            <a:r>
              <a:rPr sz="1400" spc="26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when</a:t>
            </a:r>
            <a:r>
              <a:rPr sz="1400" spc="250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the </a:t>
            </a:r>
            <a:r>
              <a:rPr sz="1400" dirty="0">
                <a:latin typeface="Calibri"/>
                <a:cs typeface="Calibri"/>
              </a:rPr>
              <a:t>handle</a:t>
            </a:r>
            <a:r>
              <a:rPr sz="1400" spc="110" dirty="0">
                <a:latin typeface="Calibri"/>
                <a:cs typeface="Calibri"/>
              </a:rPr>
              <a:t>  </a:t>
            </a:r>
            <a:r>
              <a:rPr sz="1400" dirty="0">
                <a:latin typeface="Calibri"/>
                <a:cs typeface="Calibri"/>
              </a:rPr>
              <a:t>is</a:t>
            </a:r>
            <a:r>
              <a:rPr sz="1400" spc="95" dirty="0">
                <a:latin typeface="Calibri"/>
                <a:cs typeface="Calibri"/>
              </a:rPr>
              <a:t>  </a:t>
            </a:r>
            <a:r>
              <a:rPr sz="1400" dirty="0">
                <a:latin typeface="Calibri"/>
                <a:cs typeface="Calibri"/>
              </a:rPr>
              <a:t>released</a:t>
            </a:r>
            <a:r>
              <a:rPr sz="1400" spc="105" dirty="0">
                <a:latin typeface="Calibri"/>
                <a:cs typeface="Calibri"/>
              </a:rPr>
              <a:t>  </a:t>
            </a:r>
            <a:r>
              <a:rPr sz="1400" dirty="0">
                <a:latin typeface="Calibri"/>
                <a:cs typeface="Calibri"/>
              </a:rPr>
              <a:t>and</a:t>
            </a:r>
            <a:r>
              <a:rPr sz="1400" spc="100" dirty="0">
                <a:latin typeface="Calibri"/>
                <a:cs typeface="Calibri"/>
              </a:rPr>
              <a:t>  </a:t>
            </a:r>
            <a:r>
              <a:rPr sz="1400" dirty="0">
                <a:latin typeface="Calibri"/>
                <a:cs typeface="Calibri"/>
              </a:rPr>
              <a:t>lower</a:t>
            </a:r>
            <a:r>
              <a:rPr sz="1400" spc="110" dirty="0">
                <a:latin typeface="Calibri"/>
                <a:cs typeface="Calibri"/>
              </a:rPr>
              <a:t>  </a:t>
            </a:r>
            <a:r>
              <a:rPr sz="1400" dirty="0">
                <a:latin typeface="Calibri"/>
                <a:cs typeface="Calibri"/>
              </a:rPr>
              <a:t>it</a:t>
            </a:r>
            <a:r>
              <a:rPr sz="1400" spc="49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when</a:t>
            </a:r>
            <a:r>
              <a:rPr sz="1400" spc="100" dirty="0">
                <a:latin typeface="Calibri"/>
                <a:cs typeface="Calibri"/>
              </a:rPr>
              <a:t>  </a:t>
            </a:r>
            <a:r>
              <a:rPr sz="1400" dirty="0">
                <a:latin typeface="Calibri"/>
                <a:cs typeface="Calibri"/>
              </a:rPr>
              <a:t>the</a:t>
            </a:r>
            <a:r>
              <a:rPr sz="1400" spc="105" dirty="0">
                <a:latin typeface="Calibri"/>
                <a:cs typeface="Calibri"/>
              </a:rPr>
              <a:t>  </a:t>
            </a:r>
            <a:r>
              <a:rPr sz="1400" dirty="0">
                <a:latin typeface="Calibri"/>
                <a:cs typeface="Calibri"/>
              </a:rPr>
              <a:t>handle</a:t>
            </a:r>
            <a:r>
              <a:rPr sz="1400" spc="114" dirty="0">
                <a:latin typeface="Calibri"/>
                <a:cs typeface="Calibri"/>
              </a:rPr>
              <a:t>  </a:t>
            </a:r>
            <a:r>
              <a:rPr sz="1400" dirty="0">
                <a:latin typeface="Calibri"/>
                <a:cs typeface="Calibri"/>
              </a:rPr>
              <a:t>is</a:t>
            </a:r>
            <a:r>
              <a:rPr sz="1400" spc="110" dirty="0">
                <a:latin typeface="Calibri"/>
                <a:cs typeface="Calibri"/>
              </a:rPr>
              <a:t>  </a:t>
            </a:r>
            <a:r>
              <a:rPr sz="1400" dirty="0">
                <a:latin typeface="Calibri"/>
                <a:cs typeface="Calibri"/>
              </a:rPr>
              <a:t>held.</a:t>
            </a:r>
            <a:r>
              <a:rPr sz="1400" spc="110" dirty="0">
                <a:latin typeface="Calibri"/>
                <a:cs typeface="Calibri"/>
              </a:rPr>
              <a:t>  </a:t>
            </a:r>
            <a:r>
              <a:rPr sz="1400" spc="-20" dirty="0">
                <a:latin typeface="Calibri"/>
                <a:cs typeface="Calibri"/>
              </a:rPr>
              <a:t>This </a:t>
            </a:r>
            <a:r>
              <a:rPr sz="1400" dirty="0">
                <a:latin typeface="Calibri"/>
                <a:cs typeface="Calibri"/>
              </a:rPr>
              <a:t>automation</a:t>
            </a:r>
            <a:r>
              <a:rPr sz="1400" spc="20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is</a:t>
            </a:r>
            <a:r>
              <a:rPr sz="1400" spc="2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triggered</a:t>
            </a:r>
            <a:r>
              <a:rPr sz="1400" spc="20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by</a:t>
            </a:r>
            <a:r>
              <a:rPr sz="1400" spc="2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detecting</a:t>
            </a:r>
            <a:r>
              <a:rPr sz="1400" spc="2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whether</a:t>
            </a:r>
            <a:r>
              <a:rPr sz="1400" spc="2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the</a:t>
            </a:r>
            <a:r>
              <a:rPr sz="1400" spc="2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handle</a:t>
            </a:r>
            <a:r>
              <a:rPr sz="1400" spc="20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is</a:t>
            </a:r>
            <a:r>
              <a:rPr sz="1400" spc="2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held</a:t>
            </a:r>
            <a:r>
              <a:rPr sz="1400" spc="195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or </a:t>
            </a:r>
            <a:r>
              <a:rPr sz="1400" spc="-10" dirty="0">
                <a:latin typeface="Calibri"/>
                <a:cs typeface="Calibri"/>
              </a:rPr>
              <a:t>released.</a:t>
            </a:r>
            <a:endParaRPr sz="1400">
              <a:latin typeface="Calibri"/>
              <a:cs typeface="Calibri"/>
            </a:endParaRPr>
          </a:p>
          <a:p>
            <a:pPr marL="154940" marR="5715" algn="just">
              <a:lnSpc>
                <a:spcPct val="100000"/>
              </a:lnSpc>
              <a:spcBef>
                <a:spcPts val="5"/>
              </a:spcBef>
            </a:pPr>
            <a:r>
              <a:rPr sz="1400" b="1" dirty="0">
                <a:latin typeface="Calibri"/>
                <a:cs typeface="Calibri"/>
              </a:rPr>
              <a:t>Reliability</a:t>
            </a:r>
            <a:r>
              <a:rPr sz="1400" b="1" spc="33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and</a:t>
            </a:r>
            <a:r>
              <a:rPr sz="1400" b="1" spc="34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Safety</a:t>
            </a:r>
            <a:r>
              <a:rPr sz="1400" dirty="0">
                <a:latin typeface="Calibri"/>
                <a:cs typeface="Calibri"/>
              </a:rPr>
              <a:t>:</a:t>
            </a:r>
            <a:r>
              <a:rPr sz="1400" spc="35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The</a:t>
            </a:r>
            <a:r>
              <a:rPr sz="1400" spc="35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system</a:t>
            </a:r>
            <a:r>
              <a:rPr sz="1400" spc="3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should</a:t>
            </a:r>
            <a:r>
              <a:rPr sz="1400" spc="35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be</a:t>
            </a:r>
            <a:r>
              <a:rPr sz="1400" spc="3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reliable</a:t>
            </a:r>
            <a:r>
              <a:rPr sz="1400" spc="35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in</a:t>
            </a:r>
            <a:r>
              <a:rPr sz="1400" spc="33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detecting </a:t>
            </a:r>
            <a:r>
              <a:rPr sz="1400" dirty="0">
                <a:latin typeface="Calibri"/>
                <a:cs typeface="Calibri"/>
              </a:rPr>
              <a:t>handle</a:t>
            </a:r>
            <a:r>
              <a:rPr sz="1400" spc="5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contact,</a:t>
            </a:r>
            <a:r>
              <a:rPr sz="1400" spc="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smoothly</a:t>
            </a:r>
            <a:r>
              <a:rPr sz="1400" spc="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control</a:t>
            </a:r>
            <a:r>
              <a:rPr sz="1400" spc="6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the</a:t>
            </a:r>
            <a:r>
              <a:rPr sz="1400" spc="5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lifting</a:t>
            </a:r>
            <a:r>
              <a:rPr sz="1400" spc="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and</a:t>
            </a:r>
            <a:r>
              <a:rPr sz="1400" spc="5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lowering</a:t>
            </a:r>
            <a:r>
              <a:rPr sz="1400" spc="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actions,</a:t>
            </a:r>
            <a:r>
              <a:rPr sz="1400" spc="40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and </a:t>
            </a:r>
            <a:r>
              <a:rPr sz="1400" dirty="0">
                <a:latin typeface="Calibri"/>
                <a:cs typeface="Calibri"/>
              </a:rPr>
              <a:t>avoid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risks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of</a:t>
            </a:r>
            <a:r>
              <a:rPr sz="1400" spc="-7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unintended</a:t>
            </a:r>
            <a:r>
              <a:rPr sz="1400" spc="4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movements</a:t>
            </a:r>
            <a:r>
              <a:rPr sz="1400" spc="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or</a:t>
            </a:r>
            <a:r>
              <a:rPr sz="1400" spc="-6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failures.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965"/>
              </a:spcBef>
            </a:pPr>
            <a:endParaRPr sz="1400">
              <a:latin typeface="Calibri"/>
              <a:cs typeface="Calibri"/>
            </a:endParaRPr>
          </a:p>
          <a:p>
            <a:pPr marL="418465" lvl="1" indent="-344170">
              <a:lnSpc>
                <a:spcPct val="100000"/>
              </a:lnSpc>
              <a:buFont typeface="Wingdings"/>
              <a:buChar char=""/>
              <a:tabLst>
                <a:tab pos="418465" algn="l"/>
              </a:tabLst>
            </a:pPr>
            <a:r>
              <a:rPr sz="1800" b="1" u="sng" dirty="0">
                <a:solidFill>
                  <a:srgbClr val="1F487C"/>
                </a:solidFill>
                <a:uFill>
                  <a:solidFill>
                    <a:srgbClr val="1F487C"/>
                  </a:solidFill>
                </a:uFill>
                <a:latin typeface="Arial"/>
                <a:cs typeface="Arial"/>
              </a:rPr>
              <a:t>Uniqueness</a:t>
            </a:r>
            <a:r>
              <a:rPr sz="1800" b="1" u="sng" spc="-60" dirty="0">
                <a:solidFill>
                  <a:srgbClr val="1F487C"/>
                </a:solidFill>
                <a:uFill>
                  <a:solidFill>
                    <a:srgbClr val="1F487C"/>
                  </a:solidFill>
                </a:uFill>
                <a:latin typeface="Arial"/>
                <a:cs typeface="Arial"/>
              </a:rPr>
              <a:t> </a:t>
            </a:r>
            <a:r>
              <a:rPr sz="1800" b="1" u="sng" dirty="0">
                <a:solidFill>
                  <a:srgbClr val="1F487C"/>
                </a:solidFill>
                <a:uFill>
                  <a:solidFill>
                    <a:srgbClr val="1F487C"/>
                  </a:solidFill>
                </a:uFill>
                <a:latin typeface="Arial"/>
                <a:cs typeface="Arial"/>
              </a:rPr>
              <a:t>of</a:t>
            </a:r>
            <a:r>
              <a:rPr sz="1800" b="1" u="sng" spc="-15" dirty="0">
                <a:solidFill>
                  <a:srgbClr val="1F487C"/>
                </a:solidFill>
                <a:uFill>
                  <a:solidFill>
                    <a:srgbClr val="1F487C"/>
                  </a:solidFill>
                </a:uFill>
                <a:latin typeface="Arial"/>
                <a:cs typeface="Arial"/>
              </a:rPr>
              <a:t> </a:t>
            </a:r>
            <a:r>
              <a:rPr sz="1800" b="1" u="sng" dirty="0">
                <a:solidFill>
                  <a:srgbClr val="1F487C"/>
                </a:solidFill>
                <a:uFill>
                  <a:solidFill>
                    <a:srgbClr val="1F487C"/>
                  </a:solidFill>
                </a:uFill>
                <a:latin typeface="Arial"/>
                <a:cs typeface="Arial"/>
              </a:rPr>
              <a:t>the</a:t>
            </a:r>
            <a:r>
              <a:rPr sz="1800" b="1" u="sng" spc="-25" dirty="0">
                <a:solidFill>
                  <a:srgbClr val="1F487C"/>
                </a:solidFill>
                <a:uFill>
                  <a:solidFill>
                    <a:srgbClr val="1F487C"/>
                  </a:solidFill>
                </a:uFill>
                <a:latin typeface="Arial"/>
                <a:cs typeface="Arial"/>
              </a:rPr>
              <a:t> </a:t>
            </a:r>
            <a:r>
              <a:rPr sz="1800" b="1" u="sng" spc="-10" dirty="0">
                <a:solidFill>
                  <a:srgbClr val="1F487C"/>
                </a:solidFill>
                <a:uFill>
                  <a:solidFill>
                    <a:srgbClr val="1F487C"/>
                  </a:solidFill>
                </a:uFill>
                <a:latin typeface="Arial"/>
                <a:cs typeface="Arial"/>
              </a:rPr>
              <a:t>solution</a:t>
            </a:r>
            <a:endParaRPr sz="1800">
              <a:latin typeface="Arial"/>
              <a:cs typeface="Arial"/>
            </a:endParaRPr>
          </a:p>
          <a:p>
            <a:pPr marL="409575" marR="161290" indent="-287020" algn="just">
              <a:lnSpc>
                <a:spcPct val="100000"/>
              </a:lnSpc>
              <a:spcBef>
                <a:spcPts val="1475"/>
              </a:spcBef>
              <a:buFont typeface="Wingdings"/>
              <a:buChar char=""/>
              <a:tabLst>
                <a:tab pos="409575" algn="l"/>
              </a:tabLst>
            </a:pPr>
            <a:r>
              <a:rPr sz="1400" b="1" dirty="0">
                <a:latin typeface="Calibri"/>
                <a:cs typeface="Calibri"/>
              </a:rPr>
              <a:t>Automated,</a:t>
            </a:r>
            <a:r>
              <a:rPr sz="1400" b="1" spc="215" dirty="0">
                <a:latin typeface="Calibri"/>
                <a:cs typeface="Calibri"/>
              </a:rPr>
              <a:t>  </a:t>
            </a:r>
            <a:r>
              <a:rPr sz="1400" b="1" spc="-10" dirty="0">
                <a:latin typeface="Calibri"/>
                <a:cs typeface="Calibri"/>
              </a:rPr>
              <a:t>Contact-</a:t>
            </a:r>
            <a:r>
              <a:rPr sz="1400" b="1" dirty="0">
                <a:latin typeface="Calibri"/>
                <a:cs typeface="Calibri"/>
              </a:rPr>
              <a:t>Based</a:t>
            </a:r>
            <a:r>
              <a:rPr sz="1400" b="1" spc="225" dirty="0">
                <a:latin typeface="Calibri"/>
                <a:cs typeface="Calibri"/>
              </a:rPr>
              <a:t>  </a:t>
            </a:r>
            <a:r>
              <a:rPr sz="1400" b="1" dirty="0">
                <a:latin typeface="Calibri"/>
                <a:cs typeface="Calibri"/>
              </a:rPr>
              <a:t>Activation</a:t>
            </a:r>
            <a:r>
              <a:rPr sz="1400" dirty="0">
                <a:latin typeface="Calibri"/>
                <a:cs typeface="Calibri"/>
              </a:rPr>
              <a:t>:</a:t>
            </a:r>
            <a:r>
              <a:rPr sz="1400" spc="225" dirty="0">
                <a:latin typeface="Calibri"/>
                <a:cs typeface="Calibri"/>
              </a:rPr>
              <a:t>  </a:t>
            </a:r>
            <a:r>
              <a:rPr sz="1400" dirty="0">
                <a:latin typeface="Calibri"/>
                <a:cs typeface="Calibri"/>
              </a:rPr>
              <a:t>Unlike</a:t>
            </a:r>
            <a:r>
              <a:rPr sz="1400" spc="225" dirty="0">
                <a:latin typeface="Calibri"/>
                <a:cs typeface="Calibri"/>
              </a:rPr>
              <a:t>  </a:t>
            </a:r>
            <a:r>
              <a:rPr sz="1400" spc="-10" dirty="0">
                <a:latin typeface="Calibri"/>
                <a:cs typeface="Calibri"/>
              </a:rPr>
              <a:t>conventional </a:t>
            </a:r>
            <a:r>
              <a:rPr sz="1400" dirty="0">
                <a:latin typeface="Calibri"/>
                <a:cs typeface="Calibri"/>
              </a:rPr>
              <a:t>lifting</a:t>
            </a:r>
            <a:r>
              <a:rPr sz="1400" spc="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systems</a:t>
            </a:r>
            <a:r>
              <a:rPr sz="1400" spc="5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that</a:t>
            </a:r>
            <a:r>
              <a:rPr sz="1400" spc="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may</a:t>
            </a:r>
            <a:r>
              <a:rPr sz="1400" spc="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rely</a:t>
            </a:r>
            <a:r>
              <a:rPr sz="1400" spc="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on</a:t>
            </a:r>
            <a:r>
              <a:rPr sz="1400" spc="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manual</a:t>
            </a:r>
            <a:r>
              <a:rPr sz="1400" spc="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switches</a:t>
            </a:r>
            <a:r>
              <a:rPr sz="1400" spc="5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or</a:t>
            </a:r>
            <a:r>
              <a:rPr sz="1400" spc="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buttons,</a:t>
            </a:r>
            <a:r>
              <a:rPr sz="1400" spc="35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the </a:t>
            </a:r>
            <a:r>
              <a:rPr sz="1400" b="1" dirty="0">
                <a:latin typeface="Calibri"/>
                <a:cs typeface="Calibri"/>
              </a:rPr>
              <a:t>Hoist</a:t>
            </a:r>
            <a:r>
              <a:rPr sz="1400" b="1" spc="-30" dirty="0">
                <a:latin typeface="Calibri"/>
                <a:cs typeface="Calibri"/>
              </a:rPr>
              <a:t> </a:t>
            </a:r>
            <a:r>
              <a:rPr sz="1400" b="1" spc="-10" dirty="0">
                <a:latin typeface="Calibri"/>
                <a:cs typeface="Calibri"/>
              </a:rPr>
              <a:t>Crate</a:t>
            </a:r>
            <a:r>
              <a:rPr sz="1400" b="1" spc="-7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uses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-6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touch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sensor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to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detect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handle </a:t>
            </a:r>
            <a:r>
              <a:rPr sz="1400" spc="-10" dirty="0">
                <a:latin typeface="Calibri"/>
                <a:cs typeface="Calibri"/>
              </a:rPr>
              <a:t>engagement.</a:t>
            </a:r>
            <a:endParaRPr sz="1400">
              <a:latin typeface="Calibri"/>
              <a:cs typeface="Calibri"/>
            </a:endParaRPr>
          </a:p>
          <a:p>
            <a:pPr marL="408305" marR="160020" indent="-285750" algn="just">
              <a:lnSpc>
                <a:spcPct val="100000"/>
              </a:lnSpc>
              <a:spcBef>
                <a:spcPts val="1680"/>
              </a:spcBef>
              <a:buFont typeface="Wingdings"/>
              <a:buChar char=""/>
              <a:tabLst>
                <a:tab pos="409575" algn="l"/>
              </a:tabLst>
            </a:pPr>
            <a:r>
              <a:rPr sz="1400" b="1" dirty="0">
                <a:latin typeface="Calibri"/>
                <a:cs typeface="Calibri"/>
              </a:rPr>
              <a:t>Power</a:t>
            </a:r>
            <a:r>
              <a:rPr sz="1400" b="1" spc="120" dirty="0">
                <a:latin typeface="Calibri"/>
                <a:cs typeface="Calibri"/>
              </a:rPr>
              <a:t>  </a:t>
            </a:r>
            <a:r>
              <a:rPr sz="1400" b="1" dirty="0">
                <a:latin typeface="Calibri"/>
                <a:cs typeface="Calibri"/>
              </a:rPr>
              <a:t>Optimization</a:t>
            </a:r>
            <a:r>
              <a:rPr sz="1400" b="1" spc="125" dirty="0">
                <a:latin typeface="Calibri"/>
                <a:cs typeface="Calibri"/>
              </a:rPr>
              <a:t>  </a:t>
            </a:r>
            <a:r>
              <a:rPr sz="1400" b="1" dirty="0">
                <a:latin typeface="Calibri"/>
                <a:cs typeface="Calibri"/>
              </a:rPr>
              <a:t>for</a:t>
            </a:r>
            <a:r>
              <a:rPr sz="1400" b="1" spc="135" dirty="0">
                <a:latin typeface="Calibri"/>
                <a:cs typeface="Calibri"/>
              </a:rPr>
              <a:t>  </a:t>
            </a:r>
            <a:r>
              <a:rPr sz="1400" b="1" dirty="0">
                <a:latin typeface="Calibri"/>
                <a:cs typeface="Calibri"/>
              </a:rPr>
              <a:t>Sustainability</a:t>
            </a:r>
            <a:r>
              <a:rPr sz="1400" dirty="0">
                <a:latin typeface="Calibri"/>
                <a:cs typeface="Calibri"/>
              </a:rPr>
              <a:t>:</a:t>
            </a:r>
            <a:r>
              <a:rPr sz="1400" spc="135" dirty="0">
                <a:latin typeface="Calibri"/>
                <a:cs typeface="Calibri"/>
              </a:rPr>
              <a:t>  </a:t>
            </a:r>
            <a:r>
              <a:rPr sz="1400" dirty="0">
                <a:latin typeface="Calibri"/>
                <a:cs typeface="Calibri"/>
              </a:rPr>
              <a:t>Power</a:t>
            </a:r>
            <a:r>
              <a:rPr sz="1400" spc="114" dirty="0">
                <a:latin typeface="Calibri"/>
                <a:cs typeface="Calibri"/>
              </a:rPr>
              <a:t>  </a:t>
            </a:r>
            <a:r>
              <a:rPr sz="1400" spc="-10" dirty="0">
                <a:latin typeface="Calibri"/>
                <a:cs typeface="Calibri"/>
              </a:rPr>
              <a:t>management 	</a:t>
            </a:r>
            <a:r>
              <a:rPr sz="1400" dirty="0">
                <a:latin typeface="Calibri"/>
                <a:cs typeface="Calibri"/>
              </a:rPr>
              <a:t>features</a:t>
            </a:r>
            <a:r>
              <a:rPr sz="1400" spc="18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make</a:t>
            </a:r>
            <a:r>
              <a:rPr sz="1400" spc="20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the</a:t>
            </a:r>
            <a:r>
              <a:rPr sz="1400" spc="18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system</a:t>
            </a:r>
            <a:r>
              <a:rPr sz="1400" spc="17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sustainable</a:t>
            </a:r>
            <a:r>
              <a:rPr sz="1400" spc="18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for</a:t>
            </a:r>
            <a:r>
              <a:rPr sz="1400" spc="17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longer</a:t>
            </a:r>
            <a:r>
              <a:rPr sz="1400" spc="20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use.</a:t>
            </a:r>
            <a:r>
              <a:rPr sz="1400" spc="18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By</a:t>
            </a:r>
            <a:r>
              <a:rPr sz="1400" spc="17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using 	</a:t>
            </a:r>
            <a:r>
              <a:rPr sz="1400" dirty="0">
                <a:latin typeface="Calibri"/>
                <a:cs typeface="Calibri"/>
              </a:rPr>
              <a:t>sensors</a:t>
            </a:r>
            <a:r>
              <a:rPr sz="1400" spc="8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and</a:t>
            </a:r>
            <a:r>
              <a:rPr sz="1400" spc="8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microcontrollers</a:t>
            </a:r>
            <a:r>
              <a:rPr sz="1400" spc="8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with</a:t>
            </a:r>
            <a:r>
              <a:rPr sz="1400" spc="7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efficient</a:t>
            </a:r>
            <a:r>
              <a:rPr sz="1400" spc="9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power</a:t>
            </a:r>
            <a:r>
              <a:rPr sz="1400" spc="8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consumption, 	</a:t>
            </a:r>
            <a:r>
              <a:rPr sz="1400" dirty="0">
                <a:latin typeface="Calibri"/>
                <a:cs typeface="Calibri"/>
              </a:rPr>
              <a:t>the</a:t>
            </a:r>
            <a:r>
              <a:rPr sz="1400" spc="3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system</a:t>
            </a:r>
            <a:r>
              <a:rPr sz="1400" spc="3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minimizes</a:t>
            </a:r>
            <a:r>
              <a:rPr sz="1400" spc="3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battery</a:t>
            </a:r>
            <a:r>
              <a:rPr sz="1400" spc="36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drain,</a:t>
            </a:r>
            <a:r>
              <a:rPr sz="1400" spc="3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ideal</a:t>
            </a:r>
            <a:r>
              <a:rPr sz="1400" spc="3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for</a:t>
            </a:r>
            <a:r>
              <a:rPr sz="1400" spc="3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settings</a:t>
            </a:r>
            <a:r>
              <a:rPr sz="1400" spc="35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where 	frequent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access</a:t>
            </a:r>
            <a:r>
              <a:rPr sz="1400" spc="-7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is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required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without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frequent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recharging.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70255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TECHNICAL</a:t>
            </a:r>
            <a:r>
              <a:rPr spc="-345" dirty="0"/>
              <a:t> </a:t>
            </a:r>
            <a:r>
              <a:rPr spc="-10" dirty="0"/>
              <a:t>APPROACH</a:t>
            </a:r>
          </a:p>
        </p:txBody>
      </p:sp>
      <p:sp>
        <p:nvSpPr>
          <p:cNvPr id="3" name="object 3"/>
          <p:cNvSpPr/>
          <p:nvPr/>
        </p:nvSpPr>
        <p:spPr>
          <a:xfrm>
            <a:off x="329184" y="252984"/>
            <a:ext cx="1445260" cy="807720"/>
          </a:xfrm>
          <a:custGeom>
            <a:avLst/>
            <a:gdLst/>
            <a:ahLst/>
            <a:cxnLst/>
            <a:rect l="l" t="t" r="r" b="b"/>
            <a:pathLst>
              <a:path w="1445260" h="807719">
                <a:moveTo>
                  <a:pt x="0" y="403860"/>
                </a:moveTo>
                <a:lnTo>
                  <a:pt x="9454" y="338360"/>
                </a:lnTo>
                <a:lnTo>
                  <a:pt x="36827" y="276221"/>
                </a:lnTo>
                <a:lnTo>
                  <a:pt x="80630" y="218277"/>
                </a:lnTo>
                <a:lnTo>
                  <a:pt x="108228" y="191138"/>
                </a:lnTo>
                <a:lnTo>
                  <a:pt x="139376" y="165360"/>
                </a:lnTo>
                <a:lnTo>
                  <a:pt x="173888" y="141046"/>
                </a:lnTo>
                <a:lnTo>
                  <a:pt x="211578" y="118300"/>
                </a:lnTo>
                <a:lnTo>
                  <a:pt x="252261" y="97227"/>
                </a:lnTo>
                <a:lnTo>
                  <a:pt x="295749" y="77931"/>
                </a:lnTo>
                <a:lnTo>
                  <a:pt x="341858" y="60515"/>
                </a:lnTo>
                <a:lnTo>
                  <a:pt x="390402" y="45084"/>
                </a:lnTo>
                <a:lnTo>
                  <a:pt x="441194" y="31742"/>
                </a:lnTo>
                <a:lnTo>
                  <a:pt x="494049" y="20592"/>
                </a:lnTo>
                <a:lnTo>
                  <a:pt x="548780" y="11739"/>
                </a:lnTo>
                <a:lnTo>
                  <a:pt x="605202" y="5286"/>
                </a:lnTo>
                <a:lnTo>
                  <a:pt x="663129" y="1339"/>
                </a:lnTo>
                <a:lnTo>
                  <a:pt x="722376" y="0"/>
                </a:lnTo>
                <a:lnTo>
                  <a:pt x="781615" y="1339"/>
                </a:lnTo>
                <a:lnTo>
                  <a:pt x="839536" y="5286"/>
                </a:lnTo>
                <a:lnTo>
                  <a:pt x="895954" y="11739"/>
                </a:lnTo>
                <a:lnTo>
                  <a:pt x="950683" y="20592"/>
                </a:lnTo>
                <a:lnTo>
                  <a:pt x="1003536" y="31742"/>
                </a:lnTo>
                <a:lnTo>
                  <a:pt x="1054327" y="45084"/>
                </a:lnTo>
                <a:lnTo>
                  <a:pt x="1102870" y="60515"/>
                </a:lnTo>
                <a:lnTo>
                  <a:pt x="1148980" y="77931"/>
                </a:lnTo>
                <a:lnTo>
                  <a:pt x="1192470" y="97227"/>
                </a:lnTo>
                <a:lnTo>
                  <a:pt x="1233154" y="118300"/>
                </a:lnTo>
                <a:lnTo>
                  <a:pt x="1270846" y="141046"/>
                </a:lnTo>
                <a:lnTo>
                  <a:pt x="1305360" y="165360"/>
                </a:lnTo>
                <a:lnTo>
                  <a:pt x="1336511" y="191138"/>
                </a:lnTo>
                <a:lnTo>
                  <a:pt x="1364112" y="218277"/>
                </a:lnTo>
                <a:lnTo>
                  <a:pt x="1407919" y="276221"/>
                </a:lnTo>
                <a:lnTo>
                  <a:pt x="1435295" y="338360"/>
                </a:lnTo>
                <a:lnTo>
                  <a:pt x="1444752" y="403860"/>
                </a:lnTo>
                <a:lnTo>
                  <a:pt x="1442356" y="436978"/>
                </a:lnTo>
                <a:lnTo>
                  <a:pt x="1423754" y="500901"/>
                </a:lnTo>
                <a:lnTo>
                  <a:pt x="1387977" y="561046"/>
                </a:lnTo>
                <a:lnTo>
                  <a:pt x="1336511" y="616581"/>
                </a:lnTo>
                <a:lnTo>
                  <a:pt x="1305360" y="642359"/>
                </a:lnTo>
                <a:lnTo>
                  <a:pt x="1270846" y="666673"/>
                </a:lnTo>
                <a:lnTo>
                  <a:pt x="1233154" y="689419"/>
                </a:lnTo>
                <a:lnTo>
                  <a:pt x="1192470" y="710492"/>
                </a:lnTo>
                <a:lnTo>
                  <a:pt x="1148980" y="729788"/>
                </a:lnTo>
                <a:lnTo>
                  <a:pt x="1102870" y="747204"/>
                </a:lnTo>
                <a:lnTo>
                  <a:pt x="1054327" y="762635"/>
                </a:lnTo>
                <a:lnTo>
                  <a:pt x="1003536" y="775977"/>
                </a:lnTo>
                <a:lnTo>
                  <a:pt x="950683" y="787127"/>
                </a:lnTo>
                <a:lnTo>
                  <a:pt x="895954" y="795980"/>
                </a:lnTo>
                <a:lnTo>
                  <a:pt x="839536" y="802433"/>
                </a:lnTo>
                <a:lnTo>
                  <a:pt x="781615" y="806380"/>
                </a:lnTo>
                <a:lnTo>
                  <a:pt x="722376" y="807720"/>
                </a:lnTo>
                <a:lnTo>
                  <a:pt x="663129" y="806380"/>
                </a:lnTo>
                <a:lnTo>
                  <a:pt x="605202" y="802433"/>
                </a:lnTo>
                <a:lnTo>
                  <a:pt x="548780" y="795980"/>
                </a:lnTo>
                <a:lnTo>
                  <a:pt x="494049" y="787127"/>
                </a:lnTo>
                <a:lnTo>
                  <a:pt x="441194" y="775977"/>
                </a:lnTo>
                <a:lnTo>
                  <a:pt x="390402" y="762635"/>
                </a:lnTo>
                <a:lnTo>
                  <a:pt x="341858" y="747204"/>
                </a:lnTo>
                <a:lnTo>
                  <a:pt x="295749" y="729788"/>
                </a:lnTo>
                <a:lnTo>
                  <a:pt x="252261" y="710492"/>
                </a:lnTo>
                <a:lnTo>
                  <a:pt x="211578" y="689419"/>
                </a:lnTo>
                <a:lnTo>
                  <a:pt x="173888" y="666673"/>
                </a:lnTo>
                <a:lnTo>
                  <a:pt x="139376" y="642359"/>
                </a:lnTo>
                <a:lnTo>
                  <a:pt x="108228" y="616581"/>
                </a:lnTo>
                <a:lnTo>
                  <a:pt x="80630" y="589442"/>
                </a:lnTo>
                <a:lnTo>
                  <a:pt x="36827" y="531498"/>
                </a:lnTo>
                <a:lnTo>
                  <a:pt x="9454" y="469359"/>
                </a:lnTo>
                <a:lnTo>
                  <a:pt x="0" y="403860"/>
                </a:lnTo>
                <a:close/>
              </a:path>
            </a:pathLst>
          </a:custGeom>
          <a:ln w="24383">
            <a:solidFill>
              <a:srgbClr val="8063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78281" y="360045"/>
            <a:ext cx="74485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83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Times New Roman"/>
                <a:cs typeface="Times New Roman"/>
              </a:rPr>
              <a:t>HOIST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spc="-45" dirty="0">
                <a:latin typeface="Times New Roman"/>
                <a:cs typeface="Times New Roman"/>
              </a:rPr>
              <a:t>CRATE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0" dirty="0"/>
              <a:t>3</a:t>
            </a:fld>
            <a:endParaRPr spc="-50" dirty="0"/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Wingdings"/>
              <a:buChar char=""/>
              <a:tabLst>
                <a:tab pos="298450" algn="l"/>
              </a:tabLst>
            </a:pPr>
            <a:r>
              <a:rPr b="1" u="sng" dirty="0">
                <a:solidFill>
                  <a:srgbClr val="1F487C"/>
                </a:solidFill>
                <a:uFill>
                  <a:solidFill>
                    <a:srgbClr val="1F487C"/>
                  </a:solidFill>
                </a:uFill>
                <a:latin typeface="Arial"/>
                <a:cs typeface="Arial"/>
              </a:rPr>
              <a:t>Hardware </a:t>
            </a:r>
            <a:r>
              <a:rPr b="1" u="sng" spc="-10" dirty="0">
                <a:solidFill>
                  <a:srgbClr val="1F487C"/>
                </a:solidFill>
                <a:uFill>
                  <a:solidFill>
                    <a:srgbClr val="1F487C"/>
                  </a:solidFill>
                </a:uFill>
                <a:latin typeface="Arial"/>
                <a:cs typeface="Arial"/>
              </a:rPr>
              <a:t>Components:</a:t>
            </a:r>
          </a:p>
          <a:p>
            <a:pPr>
              <a:lnSpc>
                <a:spcPct val="100000"/>
              </a:lnSpc>
            </a:pPr>
            <a:endParaRPr b="1" u="sng" spc="-10" dirty="0">
              <a:solidFill>
                <a:srgbClr val="1F487C"/>
              </a:solidFill>
              <a:uFill>
                <a:solidFill>
                  <a:srgbClr val="1F487C"/>
                </a:solidFill>
              </a:uFill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90"/>
              </a:spcBef>
            </a:pPr>
            <a:endParaRPr b="1" u="sng" spc="-10" dirty="0">
              <a:solidFill>
                <a:srgbClr val="1F487C"/>
              </a:solidFill>
              <a:uFill>
                <a:solidFill>
                  <a:srgbClr val="1F487C"/>
                </a:solidFill>
              </a:uFill>
              <a:latin typeface="Arial"/>
              <a:cs typeface="Arial"/>
            </a:endParaRPr>
          </a:p>
          <a:p>
            <a:pPr marL="298450" indent="-285750">
              <a:lnSpc>
                <a:spcPct val="100000"/>
              </a:lnSpc>
              <a:buFont typeface="Wingdings"/>
              <a:buChar char=""/>
              <a:tabLst>
                <a:tab pos="298450" algn="l"/>
              </a:tabLst>
            </a:pPr>
            <a:r>
              <a:rPr b="1" u="none" spc="-10" dirty="0">
                <a:solidFill>
                  <a:srgbClr val="000000"/>
                </a:solidFill>
                <a:latin typeface="Calibri"/>
                <a:cs typeface="Calibri"/>
              </a:rPr>
              <a:t>Microcontroller-</a:t>
            </a:r>
            <a:r>
              <a:rPr b="1" u="none" dirty="0">
                <a:solidFill>
                  <a:srgbClr val="000000"/>
                </a:solidFill>
                <a:latin typeface="Calibri"/>
                <a:cs typeface="Calibri"/>
              </a:rPr>
              <a:t>Arduino</a:t>
            </a:r>
            <a:r>
              <a:rPr b="1" u="none" spc="30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b="1" u="none" dirty="0">
                <a:solidFill>
                  <a:srgbClr val="000000"/>
                </a:solidFill>
                <a:latin typeface="Calibri"/>
                <a:cs typeface="Calibri"/>
              </a:rPr>
              <a:t>nano</a:t>
            </a:r>
            <a:r>
              <a:rPr b="1" u="none" spc="30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600" u="none" dirty="0">
                <a:solidFill>
                  <a:srgbClr val="000000"/>
                </a:solidFill>
                <a:latin typeface="Calibri"/>
                <a:cs typeface="Calibri"/>
              </a:rPr>
              <a:t>:</a:t>
            </a:r>
            <a:r>
              <a:rPr sz="1600" u="none" spc="28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600" u="none" dirty="0">
                <a:solidFill>
                  <a:srgbClr val="000000"/>
                </a:solidFill>
                <a:latin typeface="Calibri"/>
                <a:cs typeface="Calibri"/>
              </a:rPr>
              <a:t>Controls</a:t>
            </a:r>
            <a:r>
              <a:rPr sz="1600" u="none" spc="26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600" u="none" dirty="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sz="1600" u="none" spc="27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600" u="none" dirty="0">
                <a:solidFill>
                  <a:srgbClr val="000000"/>
                </a:solidFill>
                <a:latin typeface="Calibri"/>
                <a:cs typeface="Calibri"/>
              </a:rPr>
              <a:t>system</a:t>
            </a:r>
            <a:r>
              <a:rPr sz="1600" u="none" spc="27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600" u="none" dirty="0">
                <a:solidFill>
                  <a:srgbClr val="000000"/>
                </a:solidFill>
                <a:latin typeface="Calibri"/>
                <a:cs typeface="Calibri"/>
              </a:rPr>
              <a:t>by</a:t>
            </a:r>
            <a:r>
              <a:rPr sz="1600" u="none" spc="25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600" u="none" dirty="0">
                <a:solidFill>
                  <a:srgbClr val="000000"/>
                </a:solidFill>
                <a:latin typeface="Calibri"/>
                <a:cs typeface="Calibri"/>
              </a:rPr>
              <a:t>receiving</a:t>
            </a:r>
            <a:r>
              <a:rPr sz="1600" u="none" spc="26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600" u="none" dirty="0">
                <a:solidFill>
                  <a:srgbClr val="000000"/>
                </a:solidFill>
                <a:latin typeface="Calibri"/>
                <a:cs typeface="Calibri"/>
              </a:rPr>
              <a:t>input</a:t>
            </a:r>
            <a:r>
              <a:rPr sz="1600" u="none" spc="24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600" u="none" dirty="0">
                <a:solidFill>
                  <a:srgbClr val="000000"/>
                </a:solidFill>
                <a:latin typeface="Calibri"/>
                <a:cs typeface="Calibri"/>
              </a:rPr>
              <a:t>from</a:t>
            </a:r>
            <a:r>
              <a:rPr sz="1600" u="none" spc="27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600" u="none" dirty="0">
                <a:solidFill>
                  <a:srgbClr val="000000"/>
                </a:solidFill>
                <a:latin typeface="Calibri"/>
                <a:cs typeface="Calibri"/>
              </a:rPr>
              <a:t>sensors</a:t>
            </a:r>
            <a:r>
              <a:rPr sz="1600" u="none" spc="26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600" u="none" dirty="0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sz="1600" u="none" spc="254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600" u="none" spc="-10" dirty="0">
                <a:solidFill>
                  <a:srgbClr val="000000"/>
                </a:solidFill>
                <a:latin typeface="Calibri"/>
                <a:cs typeface="Calibri"/>
              </a:rPr>
              <a:t>sending</a:t>
            </a:r>
            <a:endParaRPr sz="1600">
              <a:latin typeface="Calibri"/>
              <a:cs typeface="Calibri"/>
            </a:endParaRPr>
          </a:p>
          <a:p>
            <a:pPr marL="299085">
              <a:lnSpc>
                <a:spcPct val="100000"/>
              </a:lnSpc>
              <a:spcBef>
                <a:spcPts val="10"/>
              </a:spcBef>
            </a:pPr>
            <a:r>
              <a:rPr sz="1600" u="none" dirty="0">
                <a:solidFill>
                  <a:srgbClr val="000000"/>
                </a:solidFill>
                <a:latin typeface="Calibri"/>
                <a:cs typeface="Calibri"/>
              </a:rPr>
              <a:t>commands</a:t>
            </a:r>
            <a:r>
              <a:rPr sz="1600" u="none" spc="-5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600" u="none" dirty="0">
                <a:solidFill>
                  <a:srgbClr val="000000"/>
                </a:solidFill>
                <a:latin typeface="Calibri"/>
                <a:cs typeface="Calibri"/>
              </a:rPr>
              <a:t>to</a:t>
            </a:r>
            <a:r>
              <a:rPr sz="1600" u="none" spc="-2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600" u="none" dirty="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sz="1600" u="none" spc="-2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600" u="none" spc="-25" dirty="0">
                <a:solidFill>
                  <a:srgbClr val="000000"/>
                </a:solidFill>
                <a:latin typeface="Calibri"/>
                <a:cs typeface="Calibri"/>
              </a:rPr>
              <a:t>servomotor.</a:t>
            </a:r>
            <a:r>
              <a:rPr sz="1600" u="none" spc="4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600" u="none" dirty="0">
                <a:solidFill>
                  <a:srgbClr val="000000"/>
                </a:solidFill>
                <a:latin typeface="Calibri"/>
                <a:cs typeface="Calibri"/>
              </a:rPr>
              <a:t>It</a:t>
            </a:r>
            <a:r>
              <a:rPr sz="1600" u="none" spc="-4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600" u="none" dirty="0">
                <a:solidFill>
                  <a:srgbClr val="000000"/>
                </a:solidFill>
                <a:latin typeface="Calibri"/>
                <a:cs typeface="Calibri"/>
              </a:rPr>
              <a:t>runs</a:t>
            </a:r>
            <a:r>
              <a:rPr sz="1600" u="none" spc="-4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600" u="none" dirty="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sz="1600" u="none" spc="-1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600" u="none" dirty="0">
                <a:solidFill>
                  <a:srgbClr val="000000"/>
                </a:solidFill>
                <a:latin typeface="Calibri"/>
                <a:cs typeface="Calibri"/>
              </a:rPr>
              <a:t>logic</a:t>
            </a:r>
            <a:r>
              <a:rPr sz="1600" u="none" spc="-4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600" u="none" dirty="0">
                <a:solidFill>
                  <a:srgbClr val="000000"/>
                </a:solidFill>
                <a:latin typeface="Calibri"/>
                <a:cs typeface="Calibri"/>
              </a:rPr>
              <a:t>for</a:t>
            </a:r>
            <a:r>
              <a:rPr sz="1600" u="none" spc="-2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600" u="none" dirty="0">
                <a:solidFill>
                  <a:srgbClr val="000000"/>
                </a:solidFill>
                <a:latin typeface="Calibri"/>
                <a:cs typeface="Calibri"/>
              </a:rPr>
              <a:t>lifting</a:t>
            </a:r>
            <a:r>
              <a:rPr sz="1600" u="none" spc="-2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600" u="none" dirty="0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sz="1600" u="none" spc="-4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600" u="none" dirty="0">
                <a:solidFill>
                  <a:srgbClr val="000000"/>
                </a:solidFill>
                <a:latin typeface="Calibri"/>
                <a:cs typeface="Calibri"/>
              </a:rPr>
              <a:t>lowering</a:t>
            </a:r>
            <a:r>
              <a:rPr sz="1600" u="none" spc="-2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600" u="none" dirty="0">
                <a:solidFill>
                  <a:srgbClr val="000000"/>
                </a:solidFill>
                <a:latin typeface="Calibri"/>
                <a:cs typeface="Calibri"/>
              </a:rPr>
              <a:t>based</a:t>
            </a:r>
            <a:r>
              <a:rPr sz="1600" u="none" spc="-1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600" u="none" dirty="0">
                <a:solidFill>
                  <a:srgbClr val="000000"/>
                </a:solidFill>
                <a:latin typeface="Calibri"/>
                <a:cs typeface="Calibri"/>
              </a:rPr>
              <a:t>on</a:t>
            </a:r>
            <a:r>
              <a:rPr sz="1600" u="none" spc="-3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600" u="none" dirty="0">
                <a:solidFill>
                  <a:srgbClr val="000000"/>
                </a:solidFill>
                <a:latin typeface="Calibri"/>
                <a:cs typeface="Calibri"/>
              </a:rPr>
              <a:t>handle</a:t>
            </a:r>
            <a:r>
              <a:rPr sz="1600" u="none" spc="-4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600" u="none" spc="-10" dirty="0">
                <a:solidFill>
                  <a:srgbClr val="000000"/>
                </a:solidFill>
                <a:latin typeface="Calibri"/>
                <a:cs typeface="Calibri"/>
              </a:rPr>
              <a:t>engagement.</a:t>
            </a:r>
            <a:endParaRPr sz="1600">
              <a:latin typeface="Calibri"/>
              <a:cs typeface="Calibri"/>
            </a:endParaRPr>
          </a:p>
          <a:p>
            <a:pPr marL="298450" indent="-285750">
              <a:lnSpc>
                <a:spcPct val="100000"/>
              </a:lnSpc>
              <a:spcBef>
                <a:spcPts val="1914"/>
              </a:spcBef>
              <a:buFont typeface="Wingdings"/>
              <a:buChar char=""/>
              <a:tabLst>
                <a:tab pos="298450" algn="l"/>
              </a:tabLst>
            </a:pPr>
            <a:r>
              <a:rPr b="1" u="none" spc="-10" dirty="0">
                <a:solidFill>
                  <a:srgbClr val="000000"/>
                </a:solidFill>
                <a:latin typeface="Calibri"/>
                <a:cs typeface="Calibri"/>
              </a:rPr>
              <a:t>Servomotors(x4):</a:t>
            </a:r>
            <a:r>
              <a:rPr sz="1600" u="none" spc="-10" dirty="0">
                <a:solidFill>
                  <a:srgbClr val="000000"/>
                </a:solidFill>
                <a:latin typeface="Calibri"/>
                <a:cs typeface="Calibri"/>
              </a:rPr>
              <a:t>Powers</a:t>
            </a:r>
            <a:r>
              <a:rPr sz="1600" u="none" spc="31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600" u="none" dirty="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sz="1600" u="none" spc="28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600" u="none" dirty="0">
                <a:solidFill>
                  <a:srgbClr val="000000"/>
                </a:solidFill>
                <a:latin typeface="Calibri"/>
                <a:cs typeface="Calibri"/>
              </a:rPr>
              <a:t>lifting</a:t>
            </a:r>
            <a:r>
              <a:rPr sz="1600" u="none" spc="3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600" u="none" dirty="0">
                <a:solidFill>
                  <a:srgbClr val="000000"/>
                </a:solidFill>
                <a:latin typeface="Calibri"/>
                <a:cs typeface="Calibri"/>
              </a:rPr>
              <a:t>mechanism,</a:t>
            </a:r>
            <a:r>
              <a:rPr sz="1600" u="none" spc="28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600" u="none" dirty="0">
                <a:solidFill>
                  <a:srgbClr val="000000"/>
                </a:solidFill>
                <a:latin typeface="Calibri"/>
                <a:cs typeface="Calibri"/>
              </a:rPr>
              <a:t>allowing</a:t>
            </a:r>
            <a:r>
              <a:rPr sz="1600" u="none" spc="3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600" u="none" dirty="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sz="1600" u="none" spc="28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600" u="none" dirty="0">
                <a:solidFill>
                  <a:srgbClr val="000000"/>
                </a:solidFill>
                <a:latin typeface="Calibri"/>
                <a:cs typeface="Calibri"/>
              </a:rPr>
              <a:t>Iron</a:t>
            </a:r>
            <a:r>
              <a:rPr sz="1600" u="none" spc="29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600" u="none" dirty="0">
                <a:solidFill>
                  <a:srgbClr val="000000"/>
                </a:solidFill>
                <a:latin typeface="Calibri"/>
                <a:cs typeface="Calibri"/>
              </a:rPr>
              <a:t>box</a:t>
            </a:r>
            <a:r>
              <a:rPr sz="1600" u="none" spc="29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600" u="none" dirty="0">
                <a:solidFill>
                  <a:srgbClr val="000000"/>
                </a:solidFill>
                <a:latin typeface="Calibri"/>
                <a:cs typeface="Calibri"/>
              </a:rPr>
              <a:t>to</a:t>
            </a:r>
            <a:r>
              <a:rPr sz="1600" u="none" spc="29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600" u="none" dirty="0">
                <a:solidFill>
                  <a:srgbClr val="000000"/>
                </a:solidFill>
                <a:latin typeface="Calibri"/>
                <a:cs typeface="Calibri"/>
              </a:rPr>
              <a:t>be</a:t>
            </a:r>
            <a:r>
              <a:rPr sz="1600" u="none" spc="28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600" u="none" dirty="0">
                <a:solidFill>
                  <a:srgbClr val="000000"/>
                </a:solidFill>
                <a:latin typeface="Calibri"/>
                <a:cs typeface="Calibri"/>
              </a:rPr>
              <a:t>raised</a:t>
            </a:r>
            <a:r>
              <a:rPr sz="1600" u="none" spc="3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600" u="none" dirty="0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sz="1600" u="none" spc="29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600" u="none" dirty="0">
                <a:solidFill>
                  <a:srgbClr val="000000"/>
                </a:solidFill>
                <a:latin typeface="Calibri"/>
                <a:cs typeface="Calibri"/>
              </a:rPr>
              <a:t>lowered</a:t>
            </a:r>
            <a:r>
              <a:rPr sz="1600" u="none" spc="32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600" u="none" spc="-25" dirty="0">
                <a:solidFill>
                  <a:srgbClr val="000000"/>
                </a:solidFill>
                <a:latin typeface="Calibri"/>
                <a:cs typeface="Calibri"/>
              </a:rPr>
              <a:t>as</a:t>
            </a:r>
            <a:endParaRPr sz="1600">
              <a:latin typeface="Calibri"/>
              <a:cs typeface="Calibri"/>
            </a:endParaRPr>
          </a:p>
          <a:p>
            <a:pPr marL="299085">
              <a:lnSpc>
                <a:spcPct val="100000"/>
              </a:lnSpc>
              <a:spcBef>
                <a:spcPts val="10"/>
              </a:spcBef>
            </a:pPr>
            <a:r>
              <a:rPr sz="1600" u="none" dirty="0">
                <a:solidFill>
                  <a:srgbClr val="000000"/>
                </a:solidFill>
                <a:latin typeface="Calibri"/>
                <a:cs typeface="Calibri"/>
              </a:rPr>
              <a:t>needed.</a:t>
            </a:r>
            <a:r>
              <a:rPr sz="1600" u="none" spc="-4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600" u="none" dirty="0">
                <a:solidFill>
                  <a:srgbClr val="000000"/>
                </a:solidFill>
                <a:latin typeface="Calibri"/>
                <a:cs typeface="Calibri"/>
              </a:rPr>
              <a:t>A</a:t>
            </a:r>
            <a:r>
              <a:rPr sz="1600" u="none" spc="-2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600" u="none" dirty="0">
                <a:solidFill>
                  <a:srgbClr val="000000"/>
                </a:solidFill>
                <a:latin typeface="Calibri"/>
                <a:cs typeface="Calibri"/>
              </a:rPr>
              <a:t>high-</a:t>
            </a:r>
            <a:r>
              <a:rPr sz="1600" u="none" spc="-10" dirty="0">
                <a:solidFill>
                  <a:srgbClr val="000000"/>
                </a:solidFill>
                <a:latin typeface="Calibri"/>
                <a:cs typeface="Calibri"/>
              </a:rPr>
              <a:t>torque</a:t>
            </a:r>
            <a:r>
              <a:rPr sz="1600" u="none" spc="-4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600" u="none" dirty="0">
                <a:solidFill>
                  <a:srgbClr val="000000"/>
                </a:solidFill>
                <a:latin typeface="Calibri"/>
                <a:cs typeface="Calibri"/>
              </a:rPr>
              <a:t>motor is</a:t>
            </a:r>
            <a:r>
              <a:rPr sz="1600" u="none" spc="-4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600" u="none" dirty="0">
                <a:solidFill>
                  <a:srgbClr val="000000"/>
                </a:solidFill>
                <a:latin typeface="Calibri"/>
                <a:cs typeface="Calibri"/>
              </a:rPr>
              <a:t>essential</a:t>
            </a:r>
            <a:r>
              <a:rPr sz="1600" u="none" spc="-2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600" u="none" dirty="0">
                <a:solidFill>
                  <a:srgbClr val="000000"/>
                </a:solidFill>
                <a:latin typeface="Calibri"/>
                <a:cs typeface="Calibri"/>
              </a:rPr>
              <a:t>to handle</a:t>
            </a:r>
            <a:r>
              <a:rPr sz="1600" u="none" spc="-4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600" u="none" dirty="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sz="1600" u="none" spc="-4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600" u="none" dirty="0">
                <a:solidFill>
                  <a:srgbClr val="000000"/>
                </a:solidFill>
                <a:latin typeface="Calibri"/>
                <a:cs typeface="Calibri"/>
              </a:rPr>
              <a:t>weight</a:t>
            </a:r>
            <a:r>
              <a:rPr sz="1600" u="none" spc="-2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600" u="none" dirty="0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sz="1600" u="none" spc="-2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600" u="none" dirty="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sz="1600" u="none" spc="-2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600" u="none" dirty="0">
                <a:solidFill>
                  <a:srgbClr val="000000"/>
                </a:solidFill>
                <a:latin typeface="Calibri"/>
                <a:cs typeface="Calibri"/>
              </a:rPr>
              <a:t>iron</a:t>
            </a:r>
            <a:r>
              <a:rPr sz="1600" u="none" spc="-2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600" u="none" spc="-10" dirty="0">
                <a:solidFill>
                  <a:srgbClr val="000000"/>
                </a:solidFill>
                <a:latin typeface="Calibri"/>
                <a:cs typeface="Calibri"/>
              </a:rPr>
              <a:t>crate.</a:t>
            </a:r>
            <a:endParaRPr sz="1600">
              <a:latin typeface="Calibri"/>
              <a:cs typeface="Calibri"/>
            </a:endParaRPr>
          </a:p>
          <a:p>
            <a:pPr marL="297815" marR="13970" indent="-285750">
              <a:lnSpc>
                <a:spcPct val="100000"/>
              </a:lnSpc>
              <a:spcBef>
                <a:spcPts val="1910"/>
              </a:spcBef>
              <a:buFont typeface="Wingdings"/>
              <a:buChar char=""/>
              <a:tabLst>
                <a:tab pos="299085" algn="l"/>
              </a:tabLst>
            </a:pPr>
            <a:r>
              <a:rPr b="1" u="none" dirty="0">
                <a:solidFill>
                  <a:srgbClr val="000000"/>
                </a:solidFill>
                <a:latin typeface="Calibri"/>
                <a:cs typeface="Calibri"/>
              </a:rPr>
              <a:t>Touch</a:t>
            </a:r>
            <a:r>
              <a:rPr b="1" u="none" spc="13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b="1" u="none" dirty="0">
                <a:solidFill>
                  <a:srgbClr val="000000"/>
                </a:solidFill>
                <a:latin typeface="Calibri"/>
                <a:cs typeface="Calibri"/>
              </a:rPr>
              <a:t>Sensor</a:t>
            </a:r>
            <a:r>
              <a:rPr b="1" u="none" spc="15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600" u="none" dirty="0">
                <a:solidFill>
                  <a:srgbClr val="000000"/>
                </a:solidFill>
                <a:latin typeface="Calibri"/>
                <a:cs typeface="Calibri"/>
              </a:rPr>
              <a:t>:</a:t>
            </a:r>
            <a:r>
              <a:rPr sz="1600" u="none" spc="10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600" u="none" dirty="0">
                <a:solidFill>
                  <a:srgbClr val="000000"/>
                </a:solidFill>
                <a:latin typeface="Calibri"/>
                <a:cs typeface="Calibri"/>
              </a:rPr>
              <a:t>Detects</a:t>
            </a:r>
            <a:r>
              <a:rPr sz="1600" u="none" spc="10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600" u="none" dirty="0">
                <a:solidFill>
                  <a:srgbClr val="000000"/>
                </a:solidFill>
                <a:latin typeface="Calibri"/>
                <a:cs typeface="Calibri"/>
              </a:rPr>
              <a:t>when</a:t>
            </a:r>
            <a:r>
              <a:rPr sz="1600" u="none" spc="12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600" u="none" dirty="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sz="1600" u="none" spc="1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600" u="none" dirty="0">
                <a:solidFill>
                  <a:srgbClr val="000000"/>
                </a:solidFill>
                <a:latin typeface="Calibri"/>
                <a:cs typeface="Calibri"/>
              </a:rPr>
              <a:t>handle</a:t>
            </a:r>
            <a:r>
              <a:rPr sz="1600" u="none" spc="9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600" u="none" dirty="0">
                <a:solidFill>
                  <a:srgbClr val="000000"/>
                </a:solidFill>
                <a:latin typeface="Calibri"/>
                <a:cs typeface="Calibri"/>
              </a:rPr>
              <a:t>is</a:t>
            </a:r>
            <a:r>
              <a:rPr sz="1600" u="none" spc="9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600" u="none" dirty="0">
                <a:solidFill>
                  <a:srgbClr val="000000"/>
                </a:solidFill>
                <a:latin typeface="Calibri"/>
                <a:cs typeface="Calibri"/>
              </a:rPr>
              <a:t>held</a:t>
            </a:r>
            <a:r>
              <a:rPr sz="1600" u="none" spc="9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600" u="none" dirty="0">
                <a:solidFill>
                  <a:srgbClr val="000000"/>
                </a:solidFill>
                <a:latin typeface="Calibri"/>
                <a:cs typeface="Calibri"/>
              </a:rPr>
              <a:t>or</a:t>
            </a:r>
            <a:r>
              <a:rPr sz="1600" u="none" spc="114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600" u="none" dirty="0">
                <a:solidFill>
                  <a:srgbClr val="000000"/>
                </a:solidFill>
                <a:latin typeface="Calibri"/>
                <a:cs typeface="Calibri"/>
              </a:rPr>
              <a:t>released.</a:t>
            </a:r>
            <a:r>
              <a:rPr sz="1600" u="none" spc="10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600" u="none" dirty="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sz="1600" u="none" spc="8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600" u="none" dirty="0">
                <a:solidFill>
                  <a:srgbClr val="000000"/>
                </a:solidFill>
                <a:latin typeface="Calibri"/>
                <a:cs typeface="Calibri"/>
              </a:rPr>
              <a:t>sensor</a:t>
            </a:r>
            <a:r>
              <a:rPr sz="1600" u="none" spc="8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600" u="none" dirty="0">
                <a:solidFill>
                  <a:srgbClr val="000000"/>
                </a:solidFill>
                <a:latin typeface="Calibri"/>
                <a:cs typeface="Calibri"/>
              </a:rPr>
              <a:t>signals</a:t>
            </a:r>
            <a:r>
              <a:rPr sz="1600" u="none" spc="9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600" u="none" dirty="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sz="1600" u="none" spc="8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600" u="none" dirty="0">
                <a:solidFill>
                  <a:srgbClr val="000000"/>
                </a:solidFill>
                <a:latin typeface="Calibri"/>
                <a:cs typeface="Calibri"/>
              </a:rPr>
              <a:t>microcontroller</a:t>
            </a:r>
            <a:r>
              <a:rPr sz="1600" u="none" spc="12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600" u="none" spc="-25" dirty="0">
                <a:solidFill>
                  <a:srgbClr val="000000"/>
                </a:solidFill>
                <a:latin typeface="Calibri"/>
                <a:cs typeface="Calibri"/>
              </a:rPr>
              <a:t>to 	</a:t>
            </a:r>
            <a:r>
              <a:rPr sz="1600" u="none" dirty="0">
                <a:solidFill>
                  <a:srgbClr val="000000"/>
                </a:solidFill>
                <a:latin typeface="Calibri"/>
                <a:cs typeface="Calibri"/>
              </a:rPr>
              <a:t>engage</a:t>
            </a:r>
            <a:r>
              <a:rPr sz="1600" u="none" spc="-6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600" u="none" dirty="0">
                <a:solidFill>
                  <a:srgbClr val="000000"/>
                </a:solidFill>
                <a:latin typeface="Calibri"/>
                <a:cs typeface="Calibri"/>
              </a:rPr>
              <a:t>or</a:t>
            </a:r>
            <a:r>
              <a:rPr sz="1600" u="none" spc="-1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600" u="none" spc="-10" dirty="0">
                <a:solidFill>
                  <a:srgbClr val="000000"/>
                </a:solidFill>
                <a:latin typeface="Calibri"/>
                <a:cs typeface="Calibri"/>
              </a:rPr>
              <a:t>disengage</a:t>
            </a:r>
            <a:r>
              <a:rPr sz="1600" u="none" spc="-6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600" u="none" dirty="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sz="1600" u="none" spc="-2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600" u="none" dirty="0">
                <a:solidFill>
                  <a:srgbClr val="000000"/>
                </a:solidFill>
                <a:latin typeface="Calibri"/>
                <a:cs typeface="Calibri"/>
              </a:rPr>
              <a:t>motor</a:t>
            </a:r>
            <a:r>
              <a:rPr sz="1600" u="none" spc="-1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600" u="none" dirty="0">
                <a:solidFill>
                  <a:srgbClr val="000000"/>
                </a:solidFill>
                <a:latin typeface="Calibri"/>
                <a:cs typeface="Calibri"/>
              </a:rPr>
              <a:t>based</a:t>
            </a:r>
            <a:r>
              <a:rPr sz="1600" u="none" spc="-3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600" u="none" dirty="0">
                <a:solidFill>
                  <a:srgbClr val="000000"/>
                </a:solidFill>
                <a:latin typeface="Calibri"/>
                <a:cs typeface="Calibri"/>
              </a:rPr>
              <a:t>on</a:t>
            </a:r>
            <a:r>
              <a:rPr sz="1600" u="none" spc="-1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600" u="none" dirty="0">
                <a:solidFill>
                  <a:srgbClr val="000000"/>
                </a:solidFill>
                <a:latin typeface="Calibri"/>
                <a:cs typeface="Calibri"/>
              </a:rPr>
              <a:t>user</a:t>
            </a:r>
            <a:r>
              <a:rPr sz="1600" u="none" spc="-2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600" u="none" spc="-10" dirty="0">
                <a:solidFill>
                  <a:srgbClr val="000000"/>
                </a:solidFill>
                <a:latin typeface="Calibri"/>
                <a:cs typeface="Calibri"/>
              </a:rPr>
              <a:t>interaction</a:t>
            </a:r>
            <a:r>
              <a:rPr sz="1600" u="none" spc="1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600" u="none" dirty="0">
                <a:solidFill>
                  <a:srgbClr val="000000"/>
                </a:solidFill>
                <a:latin typeface="Calibri"/>
                <a:cs typeface="Calibri"/>
              </a:rPr>
              <a:t>with</a:t>
            </a:r>
            <a:r>
              <a:rPr sz="1600" u="none" spc="-3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600" u="none" dirty="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sz="1600" u="none" spc="-2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600" u="none" spc="-10" dirty="0">
                <a:solidFill>
                  <a:srgbClr val="000000"/>
                </a:solidFill>
                <a:latin typeface="Calibri"/>
                <a:cs typeface="Calibri"/>
              </a:rPr>
              <a:t>handle.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Wingdings"/>
              <a:buChar char=""/>
            </a:pPr>
            <a:endParaRPr sz="1600">
              <a:latin typeface="Calibri"/>
              <a:cs typeface="Calibri"/>
            </a:endParaRPr>
          </a:p>
          <a:p>
            <a:pPr marL="298450" indent="-285750">
              <a:lnSpc>
                <a:spcPct val="100000"/>
              </a:lnSpc>
              <a:buFont typeface="Wingdings"/>
              <a:buChar char=""/>
              <a:tabLst>
                <a:tab pos="298450" algn="l"/>
              </a:tabLst>
            </a:pPr>
            <a:r>
              <a:rPr b="1" u="none" dirty="0">
                <a:solidFill>
                  <a:srgbClr val="000000"/>
                </a:solidFill>
                <a:latin typeface="Times New Roman"/>
                <a:cs typeface="Times New Roman"/>
              </a:rPr>
              <a:t>Iron</a:t>
            </a:r>
            <a:r>
              <a:rPr b="1" u="none" spc="-2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1" u="none" dirty="0">
                <a:solidFill>
                  <a:srgbClr val="000000"/>
                </a:solidFill>
                <a:latin typeface="Times New Roman"/>
                <a:cs typeface="Times New Roman"/>
              </a:rPr>
              <a:t>box</a:t>
            </a:r>
            <a:r>
              <a:rPr b="1" u="none" spc="-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600" u="none" dirty="0">
                <a:solidFill>
                  <a:srgbClr val="000000"/>
                </a:solidFill>
              </a:rPr>
              <a:t>:</a:t>
            </a:r>
            <a:r>
              <a:rPr sz="1600" u="none" spc="-40" dirty="0">
                <a:solidFill>
                  <a:srgbClr val="000000"/>
                </a:solidFill>
              </a:rPr>
              <a:t> </a:t>
            </a:r>
            <a:r>
              <a:rPr sz="1600" u="none" dirty="0">
                <a:solidFill>
                  <a:srgbClr val="000000"/>
                </a:solidFill>
              </a:rPr>
              <a:t>The</a:t>
            </a:r>
            <a:r>
              <a:rPr sz="1600" u="none" spc="-35" dirty="0">
                <a:solidFill>
                  <a:srgbClr val="000000"/>
                </a:solidFill>
              </a:rPr>
              <a:t> </a:t>
            </a:r>
            <a:r>
              <a:rPr sz="1600" u="none" dirty="0">
                <a:solidFill>
                  <a:srgbClr val="000000"/>
                </a:solidFill>
              </a:rPr>
              <a:t>most</a:t>
            </a:r>
            <a:r>
              <a:rPr sz="1600" u="none" spc="-20" dirty="0">
                <a:solidFill>
                  <a:srgbClr val="000000"/>
                </a:solidFill>
              </a:rPr>
              <a:t> </a:t>
            </a:r>
            <a:r>
              <a:rPr sz="1600" u="none" dirty="0">
                <a:solidFill>
                  <a:srgbClr val="000000"/>
                </a:solidFill>
              </a:rPr>
              <a:t>prominent</a:t>
            </a:r>
            <a:r>
              <a:rPr sz="1600" u="none" spc="-30" dirty="0">
                <a:solidFill>
                  <a:srgbClr val="000000"/>
                </a:solidFill>
              </a:rPr>
              <a:t> </a:t>
            </a:r>
            <a:r>
              <a:rPr sz="1600" u="none" dirty="0">
                <a:solidFill>
                  <a:srgbClr val="000000"/>
                </a:solidFill>
              </a:rPr>
              <a:t>component</a:t>
            </a:r>
            <a:r>
              <a:rPr sz="1600" u="none" spc="-50" dirty="0">
                <a:solidFill>
                  <a:srgbClr val="000000"/>
                </a:solidFill>
              </a:rPr>
              <a:t> </a:t>
            </a:r>
            <a:r>
              <a:rPr sz="1600" u="none" dirty="0">
                <a:solidFill>
                  <a:srgbClr val="000000"/>
                </a:solidFill>
              </a:rPr>
              <a:t>in</a:t>
            </a:r>
            <a:r>
              <a:rPr sz="1600" u="none" spc="-35" dirty="0">
                <a:solidFill>
                  <a:srgbClr val="000000"/>
                </a:solidFill>
              </a:rPr>
              <a:t> </a:t>
            </a:r>
            <a:r>
              <a:rPr sz="1600" u="none" dirty="0">
                <a:solidFill>
                  <a:srgbClr val="000000"/>
                </a:solidFill>
              </a:rPr>
              <a:t>Hoist</a:t>
            </a:r>
            <a:r>
              <a:rPr sz="1600" u="none" spc="-35" dirty="0">
                <a:solidFill>
                  <a:srgbClr val="000000"/>
                </a:solidFill>
              </a:rPr>
              <a:t> </a:t>
            </a:r>
            <a:r>
              <a:rPr sz="1600" u="none" spc="-10" dirty="0">
                <a:solidFill>
                  <a:srgbClr val="000000"/>
                </a:solidFill>
              </a:rPr>
              <a:t>Crate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80"/>
              </a:spcBef>
              <a:buFont typeface="Wingdings"/>
              <a:buChar char=""/>
            </a:pPr>
            <a:endParaRPr sz="1600"/>
          </a:p>
          <a:p>
            <a:pPr marL="298450" indent="-285750">
              <a:lnSpc>
                <a:spcPct val="100000"/>
              </a:lnSpc>
              <a:buFont typeface="Wingdings"/>
              <a:buChar char=""/>
              <a:tabLst>
                <a:tab pos="298450" algn="l"/>
              </a:tabLst>
            </a:pPr>
            <a:r>
              <a:rPr b="1" u="none" dirty="0">
                <a:solidFill>
                  <a:srgbClr val="000000"/>
                </a:solidFill>
                <a:latin typeface="Times New Roman"/>
                <a:cs typeface="Times New Roman"/>
              </a:rPr>
              <a:t>Connectors</a:t>
            </a:r>
            <a:r>
              <a:rPr b="1" u="none" spc="-2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1" u="none" dirty="0">
                <a:solidFill>
                  <a:srgbClr val="000000"/>
                </a:solidFill>
                <a:latin typeface="Times New Roman"/>
                <a:cs typeface="Times New Roman"/>
              </a:rPr>
              <a:t>,</a:t>
            </a:r>
            <a:r>
              <a:rPr b="1" u="none" spc="-8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1" u="none" dirty="0">
                <a:solidFill>
                  <a:srgbClr val="000000"/>
                </a:solidFill>
                <a:latin typeface="Times New Roman"/>
                <a:cs typeface="Times New Roman"/>
              </a:rPr>
              <a:t>jumper</a:t>
            </a:r>
            <a:r>
              <a:rPr b="1" u="none" spc="-2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1" u="none" spc="-10" dirty="0">
                <a:solidFill>
                  <a:srgbClr val="000000"/>
                </a:solidFill>
                <a:latin typeface="Times New Roman"/>
                <a:cs typeface="Times New Roman"/>
              </a:rPr>
              <a:t>wires</a:t>
            </a:r>
            <a:r>
              <a:rPr sz="1600" u="none" spc="-10" dirty="0">
                <a:solidFill>
                  <a:srgbClr val="000000"/>
                </a:solidFill>
              </a:rPr>
              <a:t>.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374" y="-60"/>
            <a:ext cx="12066270" cy="1610995"/>
          </a:xfrm>
          <a:custGeom>
            <a:avLst/>
            <a:gdLst/>
            <a:ahLst/>
            <a:cxnLst/>
            <a:rect l="l" t="t" r="r" b="b"/>
            <a:pathLst>
              <a:path w="12066270" h="1610995">
                <a:moveTo>
                  <a:pt x="12065915" y="0"/>
                </a:moveTo>
                <a:lnTo>
                  <a:pt x="0" y="0"/>
                </a:lnTo>
                <a:lnTo>
                  <a:pt x="0" y="1610978"/>
                </a:lnTo>
                <a:lnTo>
                  <a:pt x="12065915" y="1610978"/>
                </a:lnTo>
                <a:lnTo>
                  <a:pt x="12065915" y="0"/>
                </a:lnTo>
                <a:close/>
              </a:path>
            </a:pathLst>
          </a:custGeom>
          <a:solidFill>
            <a:srgbClr val="001C8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4674" y="-43457"/>
            <a:ext cx="9079326" cy="98488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6300" spc="-919" dirty="0">
                <a:solidFill>
                  <a:srgbClr val="FFFFFF"/>
                </a:solidFill>
              </a:rPr>
              <a:t>HOIST</a:t>
            </a:r>
            <a:r>
              <a:rPr sz="6300" spc="-325" dirty="0">
                <a:solidFill>
                  <a:srgbClr val="FFFFFF"/>
                </a:solidFill>
              </a:rPr>
              <a:t> </a:t>
            </a:r>
            <a:r>
              <a:rPr sz="6300" spc="-1019" dirty="0">
                <a:solidFill>
                  <a:srgbClr val="FFFFFF"/>
                </a:solidFill>
              </a:rPr>
              <a:t>CRATE</a:t>
            </a:r>
            <a:r>
              <a:rPr sz="6300" spc="-775" dirty="0">
                <a:solidFill>
                  <a:srgbClr val="FFFFFF"/>
                </a:solidFill>
              </a:rPr>
              <a:t> </a:t>
            </a:r>
            <a:r>
              <a:rPr lang="en-IN" sz="6300" spc="-775" dirty="0">
                <a:solidFill>
                  <a:srgbClr val="FFFFFF"/>
                </a:solidFill>
              </a:rPr>
              <a:t> </a:t>
            </a:r>
            <a:r>
              <a:rPr sz="2250" spc="-265" dirty="0">
                <a:solidFill>
                  <a:srgbClr val="FFFFFF"/>
                </a:solidFill>
              </a:rPr>
              <a:t>Smart</a:t>
            </a:r>
            <a:r>
              <a:rPr sz="2250" spc="-114" dirty="0">
                <a:solidFill>
                  <a:srgbClr val="FFFFFF"/>
                </a:solidFill>
              </a:rPr>
              <a:t> </a:t>
            </a:r>
            <a:r>
              <a:rPr sz="2250" spc="-210" dirty="0">
                <a:solidFill>
                  <a:srgbClr val="FFFFFF"/>
                </a:solidFill>
              </a:rPr>
              <a:t>Safety,</a:t>
            </a:r>
            <a:r>
              <a:rPr sz="2250" spc="-110" dirty="0">
                <a:solidFill>
                  <a:srgbClr val="FFFFFF"/>
                </a:solidFill>
              </a:rPr>
              <a:t> </a:t>
            </a:r>
            <a:r>
              <a:rPr sz="2250" spc="-210" dirty="0">
                <a:solidFill>
                  <a:srgbClr val="FFFFFF"/>
                </a:solidFill>
              </a:rPr>
              <a:t>Effortless</a:t>
            </a:r>
            <a:r>
              <a:rPr sz="2250" spc="-120" dirty="0">
                <a:solidFill>
                  <a:srgbClr val="FFFFFF"/>
                </a:solidFill>
              </a:rPr>
              <a:t> </a:t>
            </a:r>
            <a:r>
              <a:rPr sz="2250" spc="-185" dirty="0">
                <a:solidFill>
                  <a:srgbClr val="FFFFFF"/>
                </a:solidFill>
              </a:rPr>
              <a:t>Ironing</a:t>
            </a:r>
            <a:endParaRPr sz="2250" dirty="0"/>
          </a:p>
        </p:txBody>
      </p:sp>
      <p:sp>
        <p:nvSpPr>
          <p:cNvPr id="4" name="object 4"/>
          <p:cNvSpPr txBox="1"/>
          <p:nvPr/>
        </p:nvSpPr>
        <p:spPr>
          <a:xfrm>
            <a:off x="171967" y="896846"/>
            <a:ext cx="10800833" cy="6886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4400" b="1" spc="-520" dirty="0">
                <a:solidFill>
                  <a:srgbClr val="FFFFFF"/>
                </a:solidFill>
                <a:latin typeface="Times New Roman"/>
                <a:cs typeface="Times New Roman"/>
              </a:rPr>
              <a:t>System</a:t>
            </a:r>
            <a:r>
              <a:rPr sz="4400" b="1" spc="-2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400" b="1" spc="-490" dirty="0">
                <a:solidFill>
                  <a:srgbClr val="FFFFFF"/>
                </a:solidFill>
                <a:latin typeface="Times New Roman"/>
                <a:cs typeface="Times New Roman"/>
              </a:rPr>
              <a:t>Business</a:t>
            </a:r>
            <a:r>
              <a:rPr sz="4400" b="1" spc="-20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400" b="1" spc="-555" dirty="0">
                <a:solidFill>
                  <a:srgbClr val="FFFFFF"/>
                </a:solidFill>
                <a:latin typeface="Times New Roman"/>
                <a:cs typeface="Times New Roman"/>
              </a:rPr>
              <a:t>Model</a:t>
            </a:r>
            <a:r>
              <a:rPr sz="4400" b="1" spc="-20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400" b="1" spc="-340" dirty="0">
                <a:solidFill>
                  <a:srgbClr val="FFFFFF"/>
                </a:solidFill>
                <a:latin typeface="Times New Roman"/>
                <a:cs typeface="Times New Roman"/>
              </a:rPr>
              <a:t>Canvas</a:t>
            </a:r>
            <a:r>
              <a:rPr lang="en-IN" sz="4400" b="1" spc="-3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pc="-120" dirty="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r>
              <a:rPr lang="en-IN" spc="-1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fr-FR" spc="-120" dirty="0">
                <a:solidFill>
                  <a:srgbClr val="FFFFFF"/>
                </a:solidFill>
                <a:latin typeface="Times New Roman"/>
                <a:cs typeface="Times New Roman"/>
              </a:rPr>
              <a:t>minimal maintenance for diverse industries.</a:t>
            </a:r>
            <a:endParaRPr dirty="0">
              <a:latin typeface="Times New Roman"/>
              <a:cs typeface="Times New Roman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7428853"/>
              </p:ext>
            </p:extLst>
          </p:nvPr>
        </p:nvGraphicFramePr>
        <p:xfrm>
          <a:off x="77374" y="1610917"/>
          <a:ext cx="12089763" cy="51079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21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24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43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90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932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6560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75615">
                <a:tc>
                  <a:txBody>
                    <a:bodyPr/>
                    <a:lstStyle/>
                    <a:p>
                      <a:pPr marL="796290" algn="just">
                        <a:lnSpc>
                          <a:spcPct val="100000"/>
                        </a:lnSpc>
                        <a:spcBef>
                          <a:spcPts val="940"/>
                        </a:spcBef>
                      </a:pPr>
                      <a:r>
                        <a:rPr sz="1050" b="1" spc="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Key Partners</a:t>
                      </a:r>
                      <a:endParaRPr sz="1050" spc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19380" marB="0"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FA1AC"/>
                    </a:solidFill>
                  </a:tcPr>
                </a:tc>
                <a:tc>
                  <a:txBody>
                    <a:bodyPr/>
                    <a:lstStyle/>
                    <a:p>
                      <a:pPr marR="979805" algn="just">
                        <a:lnSpc>
                          <a:spcPct val="100000"/>
                        </a:lnSpc>
                        <a:spcBef>
                          <a:spcPts val="940"/>
                        </a:spcBef>
                      </a:pPr>
                      <a:r>
                        <a:rPr sz="1050" b="1" spc="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Key Activities</a:t>
                      </a:r>
                      <a:endParaRPr sz="1050" spc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193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solidFill>
                      <a:srgbClr val="8E77F8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996950" algn="just">
                        <a:lnSpc>
                          <a:spcPct val="100000"/>
                        </a:lnSpc>
                        <a:spcBef>
                          <a:spcPts val="940"/>
                        </a:spcBef>
                      </a:pPr>
                      <a:r>
                        <a:rPr sz="1050" b="1" spc="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Value Proposition</a:t>
                      </a:r>
                      <a:endParaRPr sz="1050" spc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1938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solidFill>
                      <a:srgbClr val="39B85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13384" algn="just">
                        <a:lnSpc>
                          <a:spcPct val="100000"/>
                        </a:lnSpc>
                        <a:spcBef>
                          <a:spcPts val="940"/>
                        </a:spcBef>
                      </a:pPr>
                      <a:r>
                        <a:rPr sz="1050" b="1" spc="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Customer Relationships</a:t>
                      </a:r>
                      <a:endParaRPr sz="1050" spc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1938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solidFill>
                      <a:srgbClr val="FFAF00"/>
                    </a:solidFill>
                  </a:tcPr>
                </a:tc>
                <a:tc>
                  <a:txBody>
                    <a:bodyPr/>
                    <a:lstStyle/>
                    <a:p>
                      <a:pPr marL="352425" algn="just">
                        <a:lnSpc>
                          <a:spcPct val="100000"/>
                        </a:lnSpc>
                        <a:spcBef>
                          <a:spcPts val="940"/>
                        </a:spcBef>
                      </a:pPr>
                      <a:r>
                        <a:rPr sz="1050" b="1" spc="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Customer Segments</a:t>
                      </a:r>
                      <a:endParaRPr sz="1050" spc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19380" marB="0">
                    <a:lnL w="9525">
                      <a:solidFill>
                        <a:srgbClr val="FFFFFF"/>
                      </a:solidFill>
                      <a:prstDash val="solid"/>
                    </a:lnL>
                    <a:solidFill>
                      <a:srgbClr val="35A0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21205">
                <a:tc rowSpan="3">
                  <a:txBody>
                    <a:bodyPr/>
                    <a:lstStyle/>
                    <a:p>
                      <a:pPr algn="just">
                        <a:lnSpc>
                          <a:spcPts val="2215"/>
                        </a:lnSpc>
                      </a:pPr>
                      <a:r>
                        <a:rPr sz="1200" b="1" spc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sz="700" b="1" spc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Iron Manufacturers</a:t>
                      </a:r>
                      <a:r>
                        <a:rPr sz="700" spc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Integrate the safety mechanism</a:t>
                      </a:r>
                    </a:p>
                    <a:p>
                      <a:pPr algn="just">
                        <a:lnSpc>
                          <a:spcPts val="1235"/>
                        </a:lnSpc>
                        <a:spcBef>
                          <a:spcPts val="30"/>
                        </a:spcBef>
                      </a:pPr>
                      <a:r>
                        <a:rPr sz="700" spc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into existing iron product lines.</a:t>
                      </a:r>
                    </a:p>
                    <a:p>
                      <a:pPr marR="233679" algn="just">
                        <a:lnSpc>
                          <a:spcPct val="96500"/>
                        </a:lnSpc>
                        <a:spcBef>
                          <a:spcPts val="55"/>
                        </a:spcBef>
                      </a:pPr>
                      <a:r>
                        <a:rPr sz="1200" b="1" spc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sz="700" b="1" spc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Sensor Technology Providers</a:t>
                      </a:r>
                      <a:r>
                        <a:rPr sz="700" spc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Supply advanced sensors for presence detection.</a:t>
                      </a:r>
                    </a:p>
                    <a:p>
                      <a:pPr marR="402590" algn="just">
                        <a:lnSpc>
                          <a:spcPct val="96300"/>
                        </a:lnSpc>
                        <a:spcBef>
                          <a:spcPts val="30"/>
                        </a:spcBef>
                      </a:pPr>
                      <a:r>
                        <a:rPr sz="1200" b="1" spc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sz="700" b="1" spc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Engineering and Design Firms</a:t>
                      </a:r>
                      <a:r>
                        <a:rPr sz="700" spc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Design and prototype the lifting mechanism for seamless integration.</a:t>
                      </a:r>
                    </a:p>
                    <a:p>
                      <a:pPr marR="262890" algn="just">
                        <a:lnSpc>
                          <a:spcPct val="96500"/>
                        </a:lnSpc>
                        <a:spcBef>
                          <a:spcPts val="25"/>
                        </a:spcBef>
                      </a:pPr>
                      <a:r>
                        <a:rPr sz="1200" b="1" spc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sz="700" b="1" spc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Retailers</a:t>
                      </a:r>
                      <a:r>
                        <a:rPr sz="700" spc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Distribute the product widely through major retail channels.</a:t>
                      </a:r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FCCD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215"/>
                        </a:lnSpc>
                      </a:pPr>
                      <a:r>
                        <a:rPr sz="1200" b="1" spc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sz="700" spc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Design, prototype, and rigorously test the iron safety mechanism for</a:t>
                      </a:r>
                      <a:endParaRPr sz="700" spc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700" spc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safety and performance.</a:t>
                      </a:r>
                      <a:endParaRPr sz="700" spc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200" spc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sz="700" spc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Oversee production processes and maintain high-quality standards.</a:t>
                      </a:r>
                      <a:endParaRPr sz="700" spc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200" spc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sz="700" spc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Promote the product and ensure efficient delivery and availability in</a:t>
                      </a:r>
                      <a:endParaRPr sz="700" spc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ts val="1250"/>
                        </a:lnSpc>
                        <a:spcBef>
                          <a:spcPts val="80"/>
                        </a:spcBef>
                      </a:pPr>
                      <a:r>
                        <a:rPr sz="700" spc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retail channels.</a:t>
                      </a:r>
                      <a:endParaRPr sz="700" spc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ts val="2510"/>
                        </a:lnSpc>
                      </a:pPr>
                      <a:r>
                        <a:rPr sz="1400" spc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sz="700" spc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Provide after-sales service and ensure the product meets safety and</a:t>
                      </a:r>
                      <a:endParaRPr sz="700" spc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700" spc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regulatory standards.</a:t>
                      </a:r>
                      <a:endParaRPr sz="700" spc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solidFill>
                      <a:srgbClr val="D6DAFF"/>
                    </a:solidFill>
                  </a:tcPr>
                </a:tc>
                <a:tc rowSpan="3" gridSpan="2">
                  <a:txBody>
                    <a:bodyPr/>
                    <a:lstStyle/>
                    <a:p>
                      <a:pPr algn="just">
                        <a:lnSpc>
                          <a:spcPts val="2215"/>
                        </a:lnSpc>
                      </a:pPr>
                      <a:r>
                        <a:rPr sz="1200" b="1" spc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sz="700" spc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Enhanced safety with an automatic lifting mechanism that minimizes</a:t>
                      </a:r>
                    </a:p>
                    <a:p>
                      <a:pPr algn="just">
                        <a:lnSpc>
                          <a:spcPts val="1235"/>
                        </a:lnSpc>
                        <a:spcBef>
                          <a:spcPts val="30"/>
                        </a:spcBef>
                      </a:pPr>
                      <a:r>
                        <a:rPr sz="700" spc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risk of burns and fabric damage when not in use.</a:t>
                      </a:r>
                    </a:p>
                    <a:p>
                      <a:pPr marR="116839" algn="just">
                        <a:lnSpc>
                          <a:spcPts val="1210"/>
                        </a:lnSpc>
                        <a:spcBef>
                          <a:spcPts val="60"/>
                        </a:spcBef>
                      </a:pPr>
                      <a:r>
                        <a:rPr sz="700" spc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User-friendly design for easy integration into existing irons, requiring minimal user intervention.</a:t>
                      </a:r>
                    </a:p>
                    <a:p>
                      <a:pPr marR="280670" algn="just">
                        <a:lnSpc>
                          <a:spcPts val="1210"/>
                        </a:lnSpc>
                        <a:spcBef>
                          <a:spcPts val="5"/>
                        </a:spcBef>
                      </a:pPr>
                      <a:r>
                        <a:rPr sz="700" b="1" spc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sz="700" spc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Advanced sensor technology for reliable user presence detection, ensuring safe and effective operation.</a:t>
                      </a:r>
                    </a:p>
                    <a:p>
                      <a:pPr marR="114935" algn="just">
                        <a:lnSpc>
                          <a:spcPts val="1210"/>
                        </a:lnSpc>
                      </a:pPr>
                      <a:r>
                        <a:rPr sz="700" b="1" spc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 </a:t>
                      </a:r>
                      <a:r>
                        <a:rPr sz="700" spc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Cost-effective solution that offers significant value to manufacturers and consumers alike.</a:t>
                      </a: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solidFill>
                      <a:srgbClr val="D4FCDB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04800" indent="-154305" algn="just">
                        <a:lnSpc>
                          <a:spcPts val="1170"/>
                        </a:lnSpc>
                        <a:buSzPct val="80952"/>
                        <a:buFont typeface="Symbol"/>
                        <a:buChar char=""/>
                        <a:tabLst>
                          <a:tab pos="304800" algn="l"/>
                        </a:tabLst>
                      </a:pPr>
                      <a:r>
                        <a:rPr sz="700" spc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Provide personalized customer support to</a:t>
                      </a:r>
                      <a:endParaRPr sz="700" spc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04800" algn="just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700" spc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address inquiries and issues effectively.</a:t>
                      </a:r>
                      <a:endParaRPr sz="700" spc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04800" marR="309245" indent="-154940" algn="just">
                        <a:lnSpc>
                          <a:spcPct val="103699"/>
                        </a:lnSpc>
                        <a:buSzPct val="80952"/>
                        <a:buFont typeface="Symbol"/>
                        <a:buChar char=""/>
                        <a:tabLst>
                          <a:tab pos="304800" algn="l"/>
                        </a:tabLst>
                      </a:pPr>
                      <a:r>
                        <a:rPr sz="700" spc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Engage with customers through social media and online platforms to build a community around the product.</a:t>
                      </a:r>
                      <a:endParaRPr sz="700" spc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04800" marR="374650" indent="-154940" algn="just">
                        <a:lnSpc>
                          <a:spcPct val="103600"/>
                        </a:lnSpc>
                        <a:buSzPct val="80952"/>
                        <a:buFont typeface="Symbol"/>
                        <a:buChar char=""/>
                        <a:tabLst>
                          <a:tab pos="304800" algn="l"/>
                        </a:tabLst>
                      </a:pPr>
                      <a:r>
                        <a:rPr sz="700" spc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Offer tutorials and resources to help customers understand and utilize the safety mechanism effectively.</a:t>
                      </a:r>
                      <a:endParaRPr sz="700" spc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04800" marR="314325" indent="-154940" algn="just">
                        <a:lnSpc>
                          <a:spcPts val="1310"/>
                        </a:lnSpc>
                        <a:spcBef>
                          <a:spcPts val="45"/>
                        </a:spcBef>
                        <a:buSzPct val="80952"/>
                        <a:buFont typeface="Symbol"/>
                        <a:buChar char=""/>
                        <a:tabLst>
                          <a:tab pos="304800" algn="l"/>
                        </a:tabLst>
                      </a:pPr>
                      <a:r>
                        <a:rPr sz="700" spc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Gather feedback from users to continuously improve the product and</a:t>
                      </a:r>
                      <a:endParaRPr sz="700" spc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04800" algn="just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700" spc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enhance customer satisfaction.</a:t>
                      </a:r>
                      <a:endParaRPr sz="700" spc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solidFill>
                      <a:srgbClr val="FFF5C3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304800" indent="-154305" algn="just">
                        <a:lnSpc>
                          <a:spcPts val="1240"/>
                        </a:lnSpc>
                        <a:buFont typeface="Symbol"/>
                        <a:buChar char=""/>
                        <a:tabLst>
                          <a:tab pos="304800" algn="l"/>
                        </a:tabLst>
                      </a:pPr>
                      <a:r>
                        <a:rPr sz="700" spc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Homeowners looking for safe</a:t>
                      </a:r>
                    </a:p>
                    <a:p>
                      <a:pPr marL="304800" marR="270510" algn="just">
                        <a:lnSpc>
                          <a:spcPct val="103600"/>
                        </a:lnSpc>
                      </a:pPr>
                      <a:r>
                        <a:rPr sz="700" spc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 convenient ironing solutions for personal use.</a:t>
                      </a:r>
                    </a:p>
                    <a:p>
                      <a:pPr marL="304800" marR="121285" indent="-154940" algn="just">
                        <a:lnSpc>
                          <a:spcPct val="103899"/>
                        </a:lnSpc>
                        <a:spcBef>
                          <a:spcPts val="70"/>
                        </a:spcBef>
                        <a:buFont typeface="Symbol"/>
                        <a:buChar char=""/>
                        <a:tabLst>
                          <a:tab pos="304800" algn="l"/>
                        </a:tabLst>
                      </a:pPr>
                      <a:r>
                        <a:rPr sz="700" spc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Families with children or pets that require extra safety measures to prevent accidents during ironing.</a:t>
                      </a:r>
                    </a:p>
                    <a:p>
                      <a:pPr marL="304800" marR="80010" indent="-154940" algn="just">
                        <a:lnSpc>
                          <a:spcPct val="103800"/>
                        </a:lnSpc>
                        <a:spcBef>
                          <a:spcPts val="75"/>
                        </a:spcBef>
                        <a:buFont typeface="Symbol"/>
                        <a:buChar char=""/>
                        <a:tabLst>
                          <a:tab pos="304800" algn="l"/>
                        </a:tabLst>
                      </a:pPr>
                      <a:r>
                        <a:rPr sz="700" spc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Companies seeking to enhance their product offerings with innovative safety features.</a:t>
                      </a:r>
                    </a:p>
                    <a:p>
                      <a:pPr marL="304800" marR="164465" indent="-154940" algn="just">
                        <a:lnSpc>
                          <a:spcPct val="103600"/>
                        </a:lnSpc>
                        <a:spcBef>
                          <a:spcPts val="75"/>
                        </a:spcBef>
                        <a:buFont typeface="Symbol"/>
                        <a:buChar char=""/>
                        <a:tabLst>
                          <a:tab pos="304800" algn="l"/>
                        </a:tabLst>
                      </a:pPr>
                      <a:r>
                        <a:rPr sz="700" spc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Stores and online platforms interested in stocking safety- enhanced irons.</a:t>
                      </a: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solidFill>
                      <a:srgbClr val="BEE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561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FCCD2"/>
                    </a:solidFill>
                  </a:tcPr>
                </a:tc>
                <a:tc>
                  <a:txBody>
                    <a:bodyPr/>
                    <a:lstStyle/>
                    <a:p>
                      <a:pPr marR="1013460" algn="just">
                        <a:lnSpc>
                          <a:spcPct val="100000"/>
                        </a:lnSpc>
                        <a:spcBef>
                          <a:spcPts val="940"/>
                        </a:spcBef>
                      </a:pPr>
                      <a:r>
                        <a:rPr sz="1050" b="1" spc="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Key Resources</a:t>
                      </a:r>
                      <a:endParaRPr sz="1050" spc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193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solidFill>
                      <a:srgbClr val="8E77F8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solidFill>
                      <a:srgbClr val="D4FCDB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2065" algn="just">
                        <a:lnSpc>
                          <a:spcPct val="100000"/>
                        </a:lnSpc>
                        <a:spcBef>
                          <a:spcPts val="940"/>
                        </a:spcBef>
                      </a:pPr>
                      <a:r>
                        <a:rPr sz="1050" b="1" spc="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Channels</a:t>
                      </a:r>
                      <a:endParaRPr sz="1050" spc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1938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solidFill>
                      <a:srgbClr val="FFAF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solidFill>
                      <a:srgbClr val="BEE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0815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FCCD2"/>
                    </a:solidFill>
                  </a:tcPr>
                </a:tc>
                <a:tc>
                  <a:txBody>
                    <a:bodyPr/>
                    <a:lstStyle/>
                    <a:p>
                      <a:pPr marL="303530" indent="-154305" algn="just">
                        <a:lnSpc>
                          <a:spcPts val="1240"/>
                        </a:lnSpc>
                        <a:buFont typeface="Symbol"/>
                        <a:buChar char=""/>
                        <a:tabLst>
                          <a:tab pos="303530" algn="l"/>
                        </a:tabLst>
                      </a:pPr>
                      <a:r>
                        <a:rPr sz="700" spc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Advanced sensor technology for the automatic lifting</a:t>
                      </a:r>
                      <a:endParaRPr sz="700" spc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04165" algn="just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700" spc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mechanism.</a:t>
                      </a:r>
                      <a:endParaRPr sz="700" spc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04165" marR="224790" indent="-154940" algn="just">
                        <a:lnSpc>
                          <a:spcPct val="104500"/>
                        </a:lnSpc>
                        <a:spcBef>
                          <a:spcPts val="65"/>
                        </a:spcBef>
                        <a:buFont typeface="Symbol"/>
                        <a:buChar char=""/>
                        <a:tabLst>
                          <a:tab pos="304165" algn="l"/>
                        </a:tabLst>
                      </a:pPr>
                      <a:r>
                        <a:rPr sz="700" spc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Manufacturing facilities and supply chain partnerships for production.</a:t>
                      </a:r>
                      <a:endParaRPr sz="700" spc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04165" marR="242570" indent="-154940" algn="just">
                        <a:lnSpc>
                          <a:spcPct val="103600"/>
                        </a:lnSpc>
                        <a:spcBef>
                          <a:spcPts val="75"/>
                        </a:spcBef>
                        <a:buFont typeface="Symbol"/>
                        <a:buChar char=""/>
                        <a:tabLst>
                          <a:tab pos="304165" algn="l"/>
                        </a:tabLst>
                      </a:pPr>
                      <a:r>
                        <a:rPr sz="700" spc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Skilled workforce for design, development, and customer support.</a:t>
                      </a:r>
                      <a:endParaRPr sz="700" spc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04165" marR="419734" indent="-154940" algn="just">
                        <a:lnSpc>
                          <a:spcPct val="103800"/>
                        </a:lnSpc>
                        <a:spcBef>
                          <a:spcPts val="70"/>
                        </a:spcBef>
                        <a:buFont typeface="Symbol"/>
                        <a:buChar char=""/>
                        <a:tabLst>
                          <a:tab pos="304165" algn="l"/>
                        </a:tabLst>
                      </a:pPr>
                      <a:r>
                        <a:rPr sz="700" spc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Marketing and sales channels, including e-commerce platforms and retail partnerships.</a:t>
                      </a:r>
                      <a:endParaRPr sz="700" spc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04165" marR="44450" indent="-154940" algn="just">
                        <a:lnSpc>
                          <a:spcPct val="103600"/>
                        </a:lnSpc>
                        <a:spcBef>
                          <a:spcPts val="85"/>
                        </a:spcBef>
                        <a:buFont typeface="Symbol"/>
                        <a:buChar char=""/>
                        <a:tabLst>
                          <a:tab pos="304165" algn="l"/>
                        </a:tabLst>
                      </a:pPr>
                      <a:r>
                        <a:rPr sz="700" spc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Research and development capabilities for continuous product improvement and innovation.</a:t>
                      </a:r>
                      <a:endParaRPr sz="700" spc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solidFill>
                      <a:srgbClr val="D6DAFF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solidFill>
                      <a:srgbClr val="D4FCDB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700" spc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04800" marR="100965" indent="-154940" algn="just">
                        <a:lnSpc>
                          <a:spcPct val="103600"/>
                        </a:lnSpc>
                        <a:buFont typeface="Symbol"/>
                        <a:buChar char=""/>
                        <a:tabLst>
                          <a:tab pos="304800" algn="l"/>
                        </a:tabLst>
                      </a:pPr>
                      <a:r>
                        <a:rPr sz="700" spc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Direct sales through appliance retailers and online marketplaces.</a:t>
                      </a:r>
                      <a:endParaRPr sz="700" spc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04800" marR="67945" indent="-154940" algn="just">
                        <a:lnSpc>
                          <a:spcPct val="104500"/>
                        </a:lnSpc>
                        <a:spcBef>
                          <a:spcPts val="65"/>
                        </a:spcBef>
                        <a:buFont typeface="Symbol"/>
                        <a:buChar char=""/>
                        <a:tabLst>
                          <a:tab pos="304800" algn="l"/>
                        </a:tabLst>
                      </a:pPr>
                      <a:r>
                        <a:rPr sz="700" spc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Partnerships with fire safety contractors and insurance providers for broader outreach.</a:t>
                      </a:r>
                      <a:endParaRPr sz="700" spc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04800" marR="13970" indent="-154940" algn="just">
                        <a:lnSpc>
                          <a:spcPct val="103699"/>
                        </a:lnSpc>
                        <a:spcBef>
                          <a:spcPts val="70"/>
                        </a:spcBef>
                        <a:buFont typeface="Symbol"/>
                        <a:buChar char=""/>
                        <a:tabLst>
                          <a:tab pos="304800" algn="l"/>
                        </a:tabLst>
                      </a:pPr>
                      <a:r>
                        <a:rPr sz="700" spc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Enhance visibility via an informative website and social media.</a:t>
                      </a:r>
                      <a:endParaRPr sz="700" spc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04800" marR="399415" indent="-154940" algn="just">
                        <a:lnSpc>
                          <a:spcPct val="106200"/>
                        </a:lnSpc>
                        <a:spcBef>
                          <a:spcPts val="45"/>
                        </a:spcBef>
                        <a:buFont typeface="Symbol"/>
                        <a:buChar char=""/>
                        <a:tabLst>
                          <a:tab pos="304800" algn="l"/>
                        </a:tabLst>
                      </a:pPr>
                      <a:r>
                        <a:rPr sz="700" spc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Presentations at fire safety events to showcase the product.</a:t>
                      </a:r>
                      <a:endParaRPr sz="700" spc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4445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solidFill>
                      <a:srgbClr val="FFF5C3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solidFill>
                      <a:srgbClr val="BEE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7355">
                <a:tc gridSpan="2">
                  <a:txBody>
                    <a:bodyPr/>
                    <a:lstStyle/>
                    <a:p>
                      <a:pPr marL="285115" algn="just"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r>
                        <a:rPr sz="1050" b="1" spc="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Cost Structure</a:t>
                      </a:r>
                      <a:endParaRPr sz="1050" spc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96520" marB="0">
                    <a:lnR w="9525">
                      <a:solidFill>
                        <a:srgbClr val="FFFFFF"/>
                      </a:solidFill>
                      <a:prstDash val="solid"/>
                    </a:lnR>
                    <a:solidFill>
                      <a:srgbClr val="FFA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endParaRPr sz="400" spc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</a:tcPr>
                </a:tc>
                <a:tc gridSpan="3">
                  <a:txBody>
                    <a:bodyPr/>
                    <a:lstStyle/>
                    <a:p>
                      <a:pPr marL="3640454" algn="just">
                        <a:lnSpc>
                          <a:spcPct val="100000"/>
                        </a:lnSpc>
                        <a:spcBef>
                          <a:spcPts val="760"/>
                        </a:spcBef>
                        <a:tabLst>
                          <a:tab pos="5889625" algn="l"/>
                        </a:tabLst>
                      </a:pPr>
                      <a:r>
                        <a:rPr sz="1050" b="1" spc="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Revenue Stream	</a:t>
                      </a:r>
                      <a:r>
                        <a:rPr sz="1100" spc="0" baseline="-9259" dirty="0">
                          <a:solidFill>
                            <a:srgbClr val="888888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sz="1100" spc="0" baseline="-9259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96520" marB="0">
                    <a:solidFill>
                      <a:srgbClr val="8E77F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8915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FEASIBILITY</a:t>
            </a:r>
            <a:r>
              <a:rPr spc="-285" dirty="0"/>
              <a:t> </a:t>
            </a:r>
            <a:r>
              <a:rPr dirty="0"/>
              <a:t>AND</a:t>
            </a:r>
            <a:r>
              <a:rPr spc="-5" dirty="0"/>
              <a:t> </a:t>
            </a:r>
            <a:r>
              <a:rPr spc="-10" dirty="0"/>
              <a:t>VIABILITY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82344" y="1386078"/>
            <a:ext cx="9233535" cy="36849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330" marR="5080" indent="-342265" algn="just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6870" algn="l"/>
              </a:tabLst>
            </a:pPr>
            <a:r>
              <a:rPr sz="2400" b="1" dirty="0">
                <a:latin typeface="Calibri"/>
                <a:cs typeface="Calibri"/>
              </a:rPr>
              <a:t>Proven</a:t>
            </a:r>
            <a:r>
              <a:rPr sz="2400" b="1" spc="185" dirty="0">
                <a:latin typeface="Calibri"/>
                <a:cs typeface="Calibri"/>
              </a:rPr>
              <a:t>  </a:t>
            </a:r>
            <a:r>
              <a:rPr sz="2400" b="1" dirty="0">
                <a:latin typeface="Calibri"/>
                <a:cs typeface="Calibri"/>
              </a:rPr>
              <a:t>Technology</a:t>
            </a:r>
            <a:r>
              <a:rPr sz="2400" dirty="0">
                <a:latin typeface="Calibri"/>
                <a:cs typeface="Calibri"/>
              </a:rPr>
              <a:t>:</a:t>
            </a:r>
            <a:r>
              <a:rPr sz="2400" spc="180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180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core</a:t>
            </a:r>
            <a:r>
              <a:rPr sz="2400" spc="180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components</a:t>
            </a:r>
            <a:r>
              <a:rPr sz="2400" spc="185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(such</a:t>
            </a:r>
            <a:r>
              <a:rPr sz="2400" spc="180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as</a:t>
            </a:r>
            <a:r>
              <a:rPr sz="2400" spc="180" dirty="0">
                <a:latin typeface="Calibri"/>
                <a:cs typeface="Calibri"/>
              </a:rPr>
              <a:t>  </a:t>
            </a:r>
            <a:r>
              <a:rPr sz="2400" spc="-10" dirty="0">
                <a:latin typeface="Calibri"/>
                <a:cs typeface="Calibri"/>
              </a:rPr>
              <a:t>servomotors, 	</a:t>
            </a:r>
            <a:r>
              <a:rPr sz="2400" dirty="0">
                <a:latin typeface="Calibri"/>
                <a:cs typeface="Calibri"/>
              </a:rPr>
              <a:t>microcontrollers,</a:t>
            </a:r>
            <a:r>
              <a:rPr sz="2400" spc="3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touch</a:t>
            </a:r>
            <a:r>
              <a:rPr sz="2400" spc="3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sensor)</a:t>
            </a:r>
            <a:r>
              <a:rPr sz="2400" spc="3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are</a:t>
            </a:r>
            <a:r>
              <a:rPr sz="2400" spc="3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established</a:t>
            </a:r>
            <a:r>
              <a:rPr sz="2400" spc="3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3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widely</a:t>
            </a:r>
            <a:r>
              <a:rPr sz="2400" spc="37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available, 	</a:t>
            </a:r>
            <a:r>
              <a:rPr sz="2400" dirty="0">
                <a:latin typeface="Calibri"/>
                <a:cs typeface="Calibri"/>
              </a:rPr>
              <a:t>making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technology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straightforward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implement.</a:t>
            </a:r>
            <a:endParaRPr sz="2400">
              <a:latin typeface="Calibri"/>
              <a:cs typeface="Calibri"/>
            </a:endParaRPr>
          </a:p>
          <a:p>
            <a:pPr marL="354330" marR="5715" indent="-342265" algn="just">
              <a:lnSpc>
                <a:spcPct val="100000"/>
              </a:lnSpc>
              <a:buFont typeface="Arial MT"/>
              <a:buChar char="•"/>
              <a:tabLst>
                <a:tab pos="356870" algn="l"/>
              </a:tabLst>
            </a:pPr>
            <a:r>
              <a:rPr sz="2400" b="1" dirty="0">
                <a:latin typeface="Calibri"/>
                <a:cs typeface="Calibri"/>
              </a:rPr>
              <a:t>Low</a:t>
            </a:r>
            <a:r>
              <a:rPr sz="2400" b="1" spc="375" dirty="0">
                <a:latin typeface="Calibri"/>
                <a:cs typeface="Calibri"/>
              </a:rPr>
              <a:t>  </a:t>
            </a:r>
            <a:r>
              <a:rPr sz="2400" b="1" dirty="0">
                <a:latin typeface="Calibri"/>
                <a:cs typeface="Calibri"/>
              </a:rPr>
              <a:t>Complexity</a:t>
            </a:r>
            <a:r>
              <a:rPr sz="2400" dirty="0">
                <a:latin typeface="Calibri"/>
                <a:cs typeface="Calibri"/>
              </a:rPr>
              <a:t>:</a:t>
            </a:r>
            <a:r>
              <a:rPr sz="2400" spc="375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Since</a:t>
            </a:r>
            <a:r>
              <a:rPr sz="2400" spc="390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Hoist</a:t>
            </a:r>
            <a:r>
              <a:rPr sz="2400" spc="375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Crate</a:t>
            </a:r>
            <a:r>
              <a:rPr sz="2400" spc="360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relies</a:t>
            </a:r>
            <a:r>
              <a:rPr sz="2400" spc="370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on</a:t>
            </a:r>
            <a:r>
              <a:rPr sz="2400" spc="375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relatively</a:t>
            </a:r>
            <a:r>
              <a:rPr sz="2400" spc="385" dirty="0">
                <a:latin typeface="Calibri"/>
                <a:cs typeface="Calibri"/>
              </a:rPr>
              <a:t>  </a:t>
            </a:r>
            <a:r>
              <a:rPr sz="2400" spc="-10" dirty="0">
                <a:latin typeface="Calibri"/>
                <a:cs typeface="Calibri"/>
              </a:rPr>
              <a:t>simple 	</a:t>
            </a:r>
            <a:r>
              <a:rPr sz="2400" dirty="0">
                <a:latin typeface="Calibri"/>
                <a:cs typeface="Calibri"/>
              </a:rPr>
              <a:t>automation</a:t>
            </a:r>
            <a:r>
              <a:rPr sz="2400" spc="5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mechanics,</a:t>
            </a:r>
            <a:r>
              <a:rPr sz="2400" spc="5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5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design</a:t>
            </a:r>
            <a:r>
              <a:rPr sz="2400" spc="5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5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functionality</a:t>
            </a:r>
            <a:r>
              <a:rPr sz="2400" spc="5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are</a:t>
            </a:r>
            <a:r>
              <a:rPr sz="2400" spc="57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technically 	</a:t>
            </a:r>
            <a:r>
              <a:rPr sz="2400" dirty="0">
                <a:latin typeface="Calibri"/>
                <a:cs typeface="Calibri"/>
              </a:rPr>
              <a:t>feasible.</a:t>
            </a:r>
            <a:r>
              <a:rPr sz="2400" spc="45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It</a:t>
            </a:r>
            <a:r>
              <a:rPr sz="2400" spc="4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requires</a:t>
            </a:r>
            <a:r>
              <a:rPr sz="2400" spc="4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only</a:t>
            </a:r>
            <a:r>
              <a:rPr sz="2400" spc="4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basic</a:t>
            </a:r>
            <a:r>
              <a:rPr sz="2400" spc="4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control</a:t>
            </a:r>
            <a:r>
              <a:rPr sz="2400" spc="4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logic</a:t>
            </a:r>
            <a:r>
              <a:rPr sz="2400" spc="43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for</a:t>
            </a:r>
            <a:r>
              <a:rPr sz="2400" spc="4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lifting</a:t>
            </a:r>
            <a:r>
              <a:rPr sz="2400" spc="4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4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lowering, 	</a:t>
            </a:r>
            <a:r>
              <a:rPr sz="2400" dirty="0">
                <a:latin typeface="Calibri"/>
                <a:cs typeface="Calibri"/>
              </a:rPr>
              <a:t>which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reduces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development</a:t>
            </a:r>
            <a:r>
              <a:rPr sz="2400" spc="-10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complexity.</a:t>
            </a:r>
            <a:endParaRPr sz="2400">
              <a:latin typeface="Calibri"/>
              <a:cs typeface="Calibri"/>
            </a:endParaRPr>
          </a:p>
          <a:p>
            <a:pPr marL="354330" marR="5080" indent="-342265" algn="just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356870" algn="l"/>
              </a:tabLst>
            </a:pPr>
            <a:r>
              <a:rPr sz="2400" b="1" dirty="0">
                <a:latin typeface="Calibri"/>
                <a:cs typeface="Calibri"/>
              </a:rPr>
              <a:t>Testing</a:t>
            </a:r>
            <a:r>
              <a:rPr sz="2400" b="1" spc="90" dirty="0">
                <a:latin typeface="Calibri"/>
                <a:cs typeface="Calibri"/>
              </a:rPr>
              <a:t>  </a:t>
            </a:r>
            <a:r>
              <a:rPr sz="2400" b="1" dirty="0">
                <a:latin typeface="Calibri"/>
                <a:cs typeface="Calibri"/>
              </a:rPr>
              <a:t>and</a:t>
            </a:r>
            <a:r>
              <a:rPr sz="2400" b="1" spc="100" dirty="0">
                <a:latin typeface="Calibri"/>
                <a:cs typeface="Calibri"/>
              </a:rPr>
              <a:t>  </a:t>
            </a:r>
            <a:r>
              <a:rPr sz="2400" b="1" dirty="0">
                <a:latin typeface="Calibri"/>
                <a:cs typeface="Calibri"/>
              </a:rPr>
              <a:t>Validation</a:t>
            </a:r>
            <a:r>
              <a:rPr sz="2400" dirty="0">
                <a:latin typeface="Calibri"/>
                <a:cs typeface="Calibri"/>
              </a:rPr>
              <a:t>:</a:t>
            </a:r>
            <a:r>
              <a:rPr sz="2400" spc="85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Prototype</a:t>
            </a:r>
            <a:r>
              <a:rPr sz="2400" spc="90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testing</a:t>
            </a:r>
            <a:r>
              <a:rPr sz="2400" spc="80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90" dirty="0">
                <a:latin typeface="Calibri"/>
                <a:cs typeface="Calibri"/>
              </a:rPr>
              <a:t>  </a:t>
            </a:r>
            <a:r>
              <a:rPr sz="2400" spc="-25" dirty="0">
                <a:latin typeface="Calibri"/>
                <a:cs typeface="Calibri"/>
              </a:rPr>
              <a:t>real-</a:t>
            </a:r>
            <a:r>
              <a:rPr sz="2400" dirty="0">
                <a:latin typeface="Calibri"/>
                <a:cs typeface="Calibri"/>
              </a:rPr>
              <a:t>world</a:t>
            </a:r>
            <a:r>
              <a:rPr sz="2400" spc="100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settings</a:t>
            </a:r>
            <a:r>
              <a:rPr sz="2400" spc="85" dirty="0">
                <a:latin typeface="Calibri"/>
                <a:cs typeface="Calibri"/>
              </a:rPr>
              <a:t>  </a:t>
            </a:r>
            <a:r>
              <a:rPr sz="2400" spc="-25" dirty="0">
                <a:latin typeface="Calibri"/>
                <a:cs typeface="Calibri"/>
              </a:rPr>
              <a:t>is 	</a:t>
            </a:r>
            <a:r>
              <a:rPr sz="2400" dirty="0">
                <a:latin typeface="Calibri"/>
                <a:cs typeface="Calibri"/>
              </a:rPr>
              <a:t>feasible</a:t>
            </a:r>
            <a:r>
              <a:rPr sz="2400" spc="20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1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necessary</a:t>
            </a:r>
            <a:r>
              <a:rPr sz="2400" spc="20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2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ensure</a:t>
            </a:r>
            <a:r>
              <a:rPr sz="2400" spc="20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that</a:t>
            </a:r>
            <a:r>
              <a:rPr sz="2400" spc="1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20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system</a:t>
            </a:r>
            <a:r>
              <a:rPr sz="2400" spc="19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operates</a:t>
            </a:r>
            <a:r>
              <a:rPr sz="2400" spc="20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safely</a:t>
            </a:r>
            <a:r>
              <a:rPr sz="2400" spc="21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and 	</a:t>
            </a:r>
            <a:r>
              <a:rPr sz="2400" spc="-10" dirty="0">
                <a:latin typeface="Calibri"/>
                <a:cs typeface="Calibri"/>
              </a:rPr>
              <a:t>effectively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1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different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environments.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29184" y="252984"/>
            <a:ext cx="1445260" cy="807720"/>
          </a:xfrm>
          <a:custGeom>
            <a:avLst/>
            <a:gdLst/>
            <a:ahLst/>
            <a:cxnLst/>
            <a:rect l="l" t="t" r="r" b="b"/>
            <a:pathLst>
              <a:path w="1445260" h="807719">
                <a:moveTo>
                  <a:pt x="0" y="403860"/>
                </a:moveTo>
                <a:lnTo>
                  <a:pt x="9454" y="338360"/>
                </a:lnTo>
                <a:lnTo>
                  <a:pt x="36827" y="276221"/>
                </a:lnTo>
                <a:lnTo>
                  <a:pt x="80630" y="218277"/>
                </a:lnTo>
                <a:lnTo>
                  <a:pt x="108228" y="191138"/>
                </a:lnTo>
                <a:lnTo>
                  <a:pt x="139376" y="165360"/>
                </a:lnTo>
                <a:lnTo>
                  <a:pt x="173888" y="141046"/>
                </a:lnTo>
                <a:lnTo>
                  <a:pt x="211578" y="118300"/>
                </a:lnTo>
                <a:lnTo>
                  <a:pt x="252261" y="97227"/>
                </a:lnTo>
                <a:lnTo>
                  <a:pt x="295749" y="77931"/>
                </a:lnTo>
                <a:lnTo>
                  <a:pt x="341858" y="60515"/>
                </a:lnTo>
                <a:lnTo>
                  <a:pt x="390402" y="45084"/>
                </a:lnTo>
                <a:lnTo>
                  <a:pt x="441194" y="31742"/>
                </a:lnTo>
                <a:lnTo>
                  <a:pt x="494049" y="20592"/>
                </a:lnTo>
                <a:lnTo>
                  <a:pt x="548780" y="11739"/>
                </a:lnTo>
                <a:lnTo>
                  <a:pt x="605202" y="5286"/>
                </a:lnTo>
                <a:lnTo>
                  <a:pt x="663129" y="1339"/>
                </a:lnTo>
                <a:lnTo>
                  <a:pt x="722376" y="0"/>
                </a:lnTo>
                <a:lnTo>
                  <a:pt x="781615" y="1339"/>
                </a:lnTo>
                <a:lnTo>
                  <a:pt x="839536" y="5286"/>
                </a:lnTo>
                <a:lnTo>
                  <a:pt x="895954" y="11739"/>
                </a:lnTo>
                <a:lnTo>
                  <a:pt x="950683" y="20592"/>
                </a:lnTo>
                <a:lnTo>
                  <a:pt x="1003536" y="31742"/>
                </a:lnTo>
                <a:lnTo>
                  <a:pt x="1054327" y="45084"/>
                </a:lnTo>
                <a:lnTo>
                  <a:pt x="1102870" y="60515"/>
                </a:lnTo>
                <a:lnTo>
                  <a:pt x="1148980" y="77931"/>
                </a:lnTo>
                <a:lnTo>
                  <a:pt x="1192470" y="97227"/>
                </a:lnTo>
                <a:lnTo>
                  <a:pt x="1233154" y="118300"/>
                </a:lnTo>
                <a:lnTo>
                  <a:pt x="1270846" y="141046"/>
                </a:lnTo>
                <a:lnTo>
                  <a:pt x="1305360" y="165360"/>
                </a:lnTo>
                <a:lnTo>
                  <a:pt x="1336511" y="191138"/>
                </a:lnTo>
                <a:lnTo>
                  <a:pt x="1364112" y="218277"/>
                </a:lnTo>
                <a:lnTo>
                  <a:pt x="1407919" y="276221"/>
                </a:lnTo>
                <a:lnTo>
                  <a:pt x="1435295" y="338360"/>
                </a:lnTo>
                <a:lnTo>
                  <a:pt x="1444752" y="403860"/>
                </a:lnTo>
                <a:lnTo>
                  <a:pt x="1442356" y="436978"/>
                </a:lnTo>
                <a:lnTo>
                  <a:pt x="1423754" y="500901"/>
                </a:lnTo>
                <a:lnTo>
                  <a:pt x="1387977" y="561046"/>
                </a:lnTo>
                <a:lnTo>
                  <a:pt x="1336511" y="616581"/>
                </a:lnTo>
                <a:lnTo>
                  <a:pt x="1305360" y="642359"/>
                </a:lnTo>
                <a:lnTo>
                  <a:pt x="1270846" y="666673"/>
                </a:lnTo>
                <a:lnTo>
                  <a:pt x="1233154" y="689419"/>
                </a:lnTo>
                <a:lnTo>
                  <a:pt x="1192470" y="710492"/>
                </a:lnTo>
                <a:lnTo>
                  <a:pt x="1148980" y="729788"/>
                </a:lnTo>
                <a:lnTo>
                  <a:pt x="1102870" y="747204"/>
                </a:lnTo>
                <a:lnTo>
                  <a:pt x="1054327" y="762635"/>
                </a:lnTo>
                <a:lnTo>
                  <a:pt x="1003536" y="775977"/>
                </a:lnTo>
                <a:lnTo>
                  <a:pt x="950683" y="787127"/>
                </a:lnTo>
                <a:lnTo>
                  <a:pt x="895954" y="795980"/>
                </a:lnTo>
                <a:lnTo>
                  <a:pt x="839536" y="802433"/>
                </a:lnTo>
                <a:lnTo>
                  <a:pt x="781615" y="806380"/>
                </a:lnTo>
                <a:lnTo>
                  <a:pt x="722376" y="807720"/>
                </a:lnTo>
                <a:lnTo>
                  <a:pt x="663129" y="806380"/>
                </a:lnTo>
                <a:lnTo>
                  <a:pt x="605202" y="802433"/>
                </a:lnTo>
                <a:lnTo>
                  <a:pt x="548780" y="795980"/>
                </a:lnTo>
                <a:lnTo>
                  <a:pt x="494049" y="787127"/>
                </a:lnTo>
                <a:lnTo>
                  <a:pt x="441194" y="775977"/>
                </a:lnTo>
                <a:lnTo>
                  <a:pt x="390402" y="762635"/>
                </a:lnTo>
                <a:lnTo>
                  <a:pt x="341858" y="747204"/>
                </a:lnTo>
                <a:lnTo>
                  <a:pt x="295749" y="729788"/>
                </a:lnTo>
                <a:lnTo>
                  <a:pt x="252261" y="710492"/>
                </a:lnTo>
                <a:lnTo>
                  <a:pt x="211578" y="689419"/>
                </a:lnTo>
                <a:lnTo>
                  <a:pt x="173888" y="666673"/>
                </a:lnTo>
                <a:lnTo>
                  <a:pt x="139376" y="642359"/>
                </a:lnTo>
                <a:lnTo>
                  <a:pt x="108228" y="616581"/>
                </a:lnTo>
                <a:lnTo>
                  <a:pt x="80630" y="589442"/>
                </a:lnTo>
                <a:lnTo>
                  <a:pt x="36827" y="531498"/>
                </a:lnTo>
                <a:lnTo>
                  <a:pt x="9454" y="469359"/>
                </a:lnTo>
                <a:lnTo>
                  <a:pt x="0" y="403860"/>
                </a:lnTo>
                <a:close/>
              </a:path>
            </a:pathLst>
          </a:custGeom>
          <a:ln w="24383">
            <a:solidFill>
              <a:srgbClr val="8063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78281" y="360045"/>
            <a:ext cx="74485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83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Times New Roman"/>
                <a:cs typeface="Times New Roman"/>
              </a:rPr>
              <a:t>HOIST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spc="-45" dirty="0">
                <a:latin typeface="Times New Roman"/>
                <a:cs typeface="Times New Roman"/>
              </a:rPr>
              <a:t>CRATE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0" dirty="0"/>
              <a:t>5</a:t>
            </a:fld>
            <a:endParaRPr spc="-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49630">
              <a:lnSpc>
                <a:spcPct val="100000"/>
              </a:lnSpc>
              <a:spcBef>
                <a:spcPts val="100"/>
              </a:spcBef>
            </a:pPr>
            <a:r>
              <a:rPr spc="-55" dirty="0"/>
              <a:t>IMPACT</a:t>
            </a:r>
            <a:r>
              <a:rPr spc="-260" dirty="0"/>
              <a:t> </a:t>
            </a:r>
            <a:r>
              <a:rPr dirty="0"/>
              <a:t>AND</a:t>
            </a:r>
            <a:r>
              <a:rPr spc="20" dirty="0"/>
              <a:t> </a:t>
            </a:r>
            <a:r>
              <a:rPr spc="-10" dirty="0"/>
              <a:t>BENEFITS</a:t>
            </a:r>
          </a:p>
        </p:txBody>
      </p:sp>
      <p:sp>
        <p:nvSpPr>
          <p:cNvPr id="3" name="object 3"/>
          <p:cNvSpPr/>
          <p:nvPr/>
        </p:nvSpPr>
        <p:spPr>
          <a:xfrm>
            <a:off x="329184" y="252984"/>
            <a:ext cx="1445260" cy="807720"/>
          </a:xfrm>
          <a:custGeom>
            <a:avLst/>
            <a:gdLst/>
            <a:ahLst/>
            <a:cxnLst/>
            <a:rect l="l" t="t" r="r" b="b"/>
            <a:pathLst>
              <a:path w="1445260" h="807719">
                <a:moveTo>
                  <a:pt x="0" y="403860"/>
                </a:moveTo>
                <a:lnTo>
                  <a:pt x="9454" y="338360"/>
                </a:lnTo>
                <a:lnTo>
                  <a:pt x="36827" y="276221"/>
                </a:lnTo>
                <a:lnTo>
                  <a:pt x="80630" y="218277"/>
                </a:lnTo>
                <a:lnTo>
                  <a:pt x="108228" y="191138"/>
                </a:lnTo>
                <a:lnTo>
                  <a:pt x="139376" y="165360"/>
                </a:lnTo>
                <a:lnTo>
                  <a:pt x="173888" y="141046"/>
                </a:lnTo>
                <a:lnTo>
                  <a:pt x="211578" y="118300"/>
                </a:lnTo>
                <a:lnTo>
                  <a:pt x="252261" y="97227"/>
                </a:lnTo>
                <a:lnTo>
                  <a:pt x="295749" y="77931"/>
                </a:lnTo>
                <a:lnTo>
                  <a:pt x="341858" y="60515"/>
                </a:lnTo>
                <a:lnTo>
                  <a:pt x="390402" y="45084"/>
                </a:lnTo>
                <a:lnTo>
                  <a:pt x="441194" y="31742"/>
                </a:lnTo>
                <a:lnTo>
                  <a:pt x="494049" y="20592"/>
                </a:lnTo>
                <a:lnTo>
                  <a:pt x="548780" y="11739"/>
                </a:lnTo>
                <a:lnTo>
                  <a:pt x="605202" y="5286"/>
                </a:lnTo>
                <a:lnTo>
                  <a:pt x="663129" y="1339"/>
                </a:lnTo>
                <a:lnTo>
                  <a:pt x="722376" y="0"/>
                </a:lnTo>
                <a:lnTo>
                  <a:pt x="781615" y="1339"/>
                </a:lnTo>
                <a:lnTo>
                  <a:pt x="839536" y="5286"/>
                </a:lnTo>
                <a:lnTo>
                  <a:pt x="895954" y="11739"/>
                </a:lnTo>
                <a:lnTo>
                  <a:pt x="950683" y="20592"/>
                </a:lnTo>
                <a:lnTo>
                  <a:pt x="1003536" y="31742"/>
                </a:lnTo>
                <a:lnTo>
                  <a:pt x="1054327" y="45084"/>
                </a:lnTo>
                <a:lnTo>
                  <a:pt x="1102870" y="60515"/>
                </a:lnTo>
                <a:lnTo>
                  <a:pt x="1148980" y="77931"/>
                </a:lnTo>
                <a:lnTo>
                  <a:pt x="1192470" y="97227"/>
                </a:lnTo>
                <a:lnTo>
                  <a:pt x="1233154" y="118300"/>
                </a:lnTo>
                <a:lnTo>
                  <a:pt x="1270846" y="141046"/>
                </a:lnTo>
                <a:lnTo>
                  <a:pt x="1305360" y="165360"/>
                </a:lnTo>
                <a:lnTo>
                  <a:pt x="1336511" y="191138"/>
                </a:lnTo>
                <a:lnTo>
                  <a:pt x="1364112" y="218277"/>
                </a:lnTo>
                <a:lnTo>
                  <a:pt x="1407919" y="276221"/>
                </a:lnTo>
                <a:lnTo>
                  <a:pt x="1435295" y="338360"/>
                </a:lnTo>
                <a:lnTo>
                  <a:pt x="1444752" y="403860"/>
                </a:lnTo>
                <a:lnTo>
                  <a:pt x="1442356" y="436978"/>
                </a:lnTo>
                <a:lnTo>
                  <a:pt x="1423754" y="500901"/>
                </a:lnTo>
                <a:lnTo>
                  <a:pt x="1387977" y="561046"/>
                </a:lnTo>
                <a:lnTo>
                  <a:pt x="1336511" y="616581"/>
                </a:lnTo>
                <a:lnTo>
                  <a:pt x="1305360" y="642359"/>
                </a:lnTo>
                <a:lnTo>
                  <a:pt x="1270846" y="666673"/>
                </a:lnTo>
                <a:lnTo>
                  <a:pt x="1233154" y="689419"/>
                </a:lnTo>
                <a:lnTo>
                  <a:pt x="1192470" y="710492"/>
                </a:lnTo>
                <a:lnTo>
                  <a:pt x="1148980" y="729788"/>
                </a:lnTo>
                <a:lnTo>
                  <a:pt x="1102870" y="747204"/>
                </a:lnTo>
                <a:lnTo>
                  <a:pt x="1054327" y="762635"/>
                </a:lnTo>
                <a:lnTo>
                  <a:pt x="1003536" y="775977"/>
                </a:lnTo>
                <a:lnTo>
                  <a:pt x="950683" y="787127"/>
                </a:lnTo>
                <a:lnTo>
                  <a:pt x="895954" y="795980"/>
                </a:lnTo>
                <a:lnTo>
                  <a:pt x="839536" y="802433"/>
                </a:lnTo>
                <a:lnTo>
                  <a:pt x="781615" y="806380"/>
                </a:lnTo>
                <a:lnTo>
                  <a:pt x="722376" y="807720"/>
                </a:lnTo>
                <a:lnTo>
                  <a:pt x="663129" y="806380"/>
                </a:lnTo>
                <a:lnTo>
                  <a:pt x="605202" y="802433"/>
                </a:lnTo>
                <a:lnTo>
                  <a:pt x="548780" y="795980"/>
                </a:lnTo>
                <a:lnTo>
                  <a:pt x="494049" y="787127"/>
                </a:lnTo>
                <a:lnTo>
                  <a:pt x="441194" y="775977"/>
                </a:lnTo>
                <a:lnTo>
                  <a:pt x="390402" y="762635"/>
                </a:lnTo>
                <a:lnTo>
                  <a:pt x="341858" y="747204"/>
                </a:lnTo>
                <a:lnTo>
                  <a:pt x="295749" y="729788"/>
                </a:lnTo>
                <a:lnTo>
                  <a:pt x="252261" y="710492"/>
                </a:lnTo>
                <a:lnTo>
                  <a:pt x="211578" y="689419"/>
                </a:lnTo>
                <a:lnTo>
                  <a:pt x="173888" y="666673"/>
                </a:lnTo>
                <a:lnTo>
                  <a:pt x="139376" y="642359"/>
                </a:lnTo>
                <a:lnTo>
                  <a:pt x="108228" y="616581"/>
                </a:lnTo>
                <a:lnTo>
                  <a:pt x="80630" y="589442"/>
                </a:lnTo>
                <a:lnTo>
                  <a:pt x="36827" y="531498"/>
                </a:lnTo>
                <a:lnTo>
                  <a:pt x="9454" y="469359"/>
                </a:lnTo>
                <a:lnTo>
                  <a:pt x="0" y="403860"/>
                </a:lnTo>
                <a:close/>
              </a:path>
            </a:pathLst>
          </a:custGeom>
          <a:ln w="24383">
            <a:solidFill>
              <a:srgbClr val="8063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78281" y="360045"/>
            <a:ext cx="74485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83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Times New Roman"/>
                <a:cs typeface="Times New Roman"/>
              </a:rPr>
              <a:t>HOIST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spc="-45" dirty="0">
                <a:latin typeface="Times New Roman"/>
                <a:cs typeface="Times New Roman"/>
              </a:rPr>
              <a:t>CRATE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0" dirty="0"/>
              <a:t>6</a:t>
            </a:fld>
            <a:endParaRPr spc="-50" dirty="0"/>
          </a:p>
        </p:txBody>
      </p:sp>
      <p:sp>
        <p:nvSpPr>
          <p:cNvPr id="5" name="object 5"/>
          <p:cNvSpPr txBox="1"/>
          <p:nvPr/>
        </p:nvSpPr>
        <p:spPr>
          <a:xfrm>
            <a:off x="578002" y="1687144"/>
            <a:ext cx="5508625" cy="3291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6870" indent="-344170">
              <a:lnSpc>
                <a:spcPct val="100000"/>
              </a:lnSpc>
              <a:spcBef>
                <a:spcPts val="95"/>
              </a:spcBef>
              <a:buFont typeface="Wingdings"/>
              <a:buChar char=""/>
              <a:tabLst>
                <a:tab pos="356870" algn="l"/>
              </a:tabLst>
            </a:pPr>
            <a:r>
              <a:rPr sz="2000" b="1" u="sng" dirty="0">
                <a:solidFill>
                  <a:srgbClr val="1F487C"/>
                </a:solidFill>
                <a:uFill>
                  <a:solidFill>
                    <a:srgbClr val="1F487C"/>
                  </a:solidFill>
                </a:uFill>
                <a:latin typeface="Arial"/>
                <a:cs typeface="Arial"/>
              </a:rPr>
              <a:t>Potential</a:t>
            </a:r>
            <a:r>
              <a:rPr sz="2000" b="1" u="sng" spc="-50" dirty="0">
                <a:solidFill>
                  <a:srgbClr val="1F487C"/>
                </a:solidFill>
                <a:uFill>
                  <a:solidFill>
                    <a:srgbClr val="1F487C"/>
                  </a:solidFill>
                </a:uFill>
                <a:latin typeface="Arial"/>
                <a:cs typeface="Arial"/>
              </a:rPr>
              <a:t> </a:t>
            </a:r>
            <a:r>
              <a:rPr sz="2000" b="1" u="sng" dirty="0">
                <a:solidFill>
                  <a:srgbClr val="1F487C"/>
                </a:solidFill>
                <a:uFill>
                  <a:solidFill>
                    <a:srgbClr val="1F487C"/>
                  </a:solidFill>
                </a:uFill>
                <a:latin typeface="Arial"/>
                <a:cs typeface="Arial"/>
              </a:rPr>
              <a:t>Impact</a:t>
            </a:r>
            <a:r>
              <a:rPr sz="2000" b="1" u="sng" spc="-20" dirty="0">
                <a:solidFill>
                  <a:srgbClr val="1F487C"/>
                </a:solidFill>
                <a:uFill>
                  <a:solidFill>
                    <a:srgbClr val="1F487C"/>
                  </a:solidFill>
                </a:uFill>
                <a:latin typeface="Arial"/>
                <a:cs typeface="Arial"/>
              </a:rPr>
              <a:t> </a:t>
            </a:r>
            <a:r>
              <a:rPr sz="2000" b="1" u="sng" dirty="0">
                <a:solidFill>
                  <a:srgbClr val="1F487C"/>
                </a:solidFill>
                <a:uFill>
                  <a:solidFill>
                    <a:srgbClr val="1F487C"/>
                  </a:solidFill>
                </a:uFill>
                <a:latin typeface="Arial"/>
                <a:cs typeface="Arial"/>
              </a:rPr>
              <a:t>on</a:t>
            </a:r>
            <a:r>
              <a:rPr sz="2000" b="1" u="sng" spc="-30" dirty="0">
                <a:solidFill>
                  <a:srgbClr val="1F487C"/>
                </a:solidFill>
                <a:uFill>
                  <a:solidFill>
                    <a:srgbClr val="1F487C"/>
                  </a:solidFill>
                </a:uFill>
                <a:latin typeface="Arial"/>
                <a:cs typeface="Arial"/>
              </a:rPr>
              <a:t> </a:t>
            </a:r>
            <a:r>
              <a:rPr sz="2000" b="1" u="sng" dirty="0">
                <a:solidFill>
                  <a:srgbClr val="1F487C"/>
                </a:solidFill>
                <a:uFill>
                  <a:solidFill>
                    <a:srgbClr val="1F487C"/>
                  </a:solidFill>
                </a:uFill>
                <a:latin typeface="Arial"/>
                <a:cs typeface="Arial"/>
              </a:rPr>
              <a:t>the</a:t>
            </a:r>
            <a:r>
              <a:rPr sz="2000" b="1" u="sng" spc="-40" dirty="0">
                <a:solidFill>
                  <a:srgbClr val="1F487C"/>
                </a:solidFill>
                <a:uFill>
                  <a:solidFill>
                    <a:srgbClr val="1F487C"/>
                  </a:solidFill>
                </a:uFill>
                <a:latin typeface="Arial"/>
                <a:cs typeface="Arial"/>
              </a:rPr>
              <a:t> </a:t>
            </a:r>
            <a:r>
              <a:rPr sz="2000" b="1" u="sng" spc="-30" dirty="0">
                <a:solidFill>
                  <a:srgbClr val="1F487C"/>
                </a:solidFill>
                <a:uFill>
                  <a:solidFill>
                    <a:srgbClr val="1F487C"/>
                  </a:solidFill>
                </a:uFill>
                <a:latin typeface="Arial"/>
                <a:cs typeface="Arial"/>
              </a:rPr>
              <a:t>Target</a:t>
            </a:r>
            <a:r>
              <a:rPr sz="2000" b="1" u="sng" spc="-105" dirty="0">
                <a:solidFill>
                  <a:srgbClr val="1F487C"/>
                </a:solidFill>
                <a:uFill>
                  <a:solidFill>
                    <a:srgbClr val="1F487C"/>
                  </a:solidFill>
                </a:uFill>
                <a:latin typeface="Arial"/>
                <a:cs typeface="Arial"/>
              </a:rPr>
              <a:t> </a:t>
            </a:r>
            <a:r>
              <a:rPr sz="2000" b="1" u="sng" spc="-10" dirty="0">
                <a:solidFill>
                  <a:srgbClr val="1F487C"/>
                </a:solidFill>
                <a:uFill>
                  <a:solidFill>
                    <a:srgbClr val="1F487C"/>
                  </a:solidFill>
                </a:uFill>
                <a:latin typeface="Arial"/>
                <a:cs typeface="Arial"/>
              </a:rPr>
              <a:t>Audience</a:t>
            </a:r>
            <a:endParaRPr sz="2000">
              <a:latin typeface="Arial"/>
              <a:cs typeface="Arial"/>
            </a:endParaRPr>
          </a:p>
          <a:p>
            <a:pPr marL="408305" marR="320675" lvl="1" indent="-285750">
              <a:lnSpc>
                <a:spcPct val="100000"/>
              </a:lnSpc>
              <a:spcBef>
                <a:spcPts val="1715"/>
              </a:spcBef>
              <a:buFont typeface="Wingdings"/>
              <a:buChar char=""/>
              <a:tabLst>
                <a:tab pos="409575" algn="l"/>
              </a:tabLst>
            </a:pPr>
            <a:r>
              <a:rPr sz="1800" b="1" dirty="0">
                <a:latin typeface="Calibri"/>
                <a:cs typeface="Calibri"/>
              </a:rPr>
              <a:t>Reduced</a:t>
            </a:r>
            <a:r>
              <a:rPr sz="1800" b="1" spc="-6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Physical</a:t>
            </a:r>
            <a:r>
              <a:rPr sz="1800" b="1" spc="-8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Strain</a:t>
            </a:r>
            <a:r>
              <a:rPr sz="1800" dirty="0">
                <a:latin typeface="Calibri"/>
                <a:cs typeface="Calibri"/>
              </a:rPr>
              <a:t>: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Hoist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Crate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automates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the 	</a:t>
            </a:r>
            <a:r>
              <a:rPr sz="1800" dirty="0">
                <a:latin typeface="Calibri"/>
                <a:cs typeface="Calibri"/>
              </a:rPr>
              <a:t>lifting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7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heavy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or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bulky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items,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minimizing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manual 	</a:t>
            </a:r>
            <a:r>
              <a:rPr sz="1800" dirty="0">
                <a:latin typeface="Calibri"/>
                <a:cs typeface="Calibri"/>
              </a:rPr>
              <a:t>handling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risk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physical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injuries</a:t>
            </a:r>
            <a:endParaRPr sz="1800">
              <a:latin typeface="Calibri"/>
              <a:cs typeface="Calibri"/>
            </a:endParaRPr>
          </a:p>
          <a:p>
            <a:pPr marL="408305" marR="56515" lvl="1" indent="-285750">
              <a:lnSpc>
                <a:spcPct val="100000"/>
              </a:lnSpc>
              <a:buFont typeface="Wingdings"/>
              <a:buChar char=""/>
              <a:tabLst>
                <a:tab pos="409575" algn="l"/>
              </a:tabLst>
            </a:pPr>
            <a:r>
              <a:rPr sz="1800" b="1" dirty="0">
                <a:latin typeface="Calibri"/>
                <a:cs typeface="Calibri"/>
              </a:rPr>
              <a:t>Time</a:t>
            </a:r>
            <a:r>
              <a:rPr sz="1800" b="1" spc="-6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Savings</a:t>
            </a:r>
            <a:r>
              <a:rPr sz="1800" dirty="0">
                <a:latin typeface="Calibri"/>
                <a:cs typeface="Calibri"/>
              </a:rPr>
              <a:t>: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Hoist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Crate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system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can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speed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up 	</a:t>
            </a:r>
            <a:r>
              <a:rPr sz="1800" spc="-10" dirty="0">
                <a:latin typeface="Calibri"/>
                <a:cs typeface="Calibri"/>
              </a:rPr>
              <a:t>operations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by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enabling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quick,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easy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lifting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lowering 	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items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without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manual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effort.</a:t>
            </a:r>
            <a:endParaRPr sz="1800">
              <a:latin typeface="Calibri"/>
              <a:cs typeface="Calibri"/>
            </a:endParaRPr>
          </a:p>
          <a:p>
            <a:pPr marL="408305" marR="5080" lvl="1" indent="-285750">
              <a:lnSpc>
                <a:spcPct val="100000"/>
              </a:lnSpc>
              <a:buFont typeface="Wingdings"/>
              <a:buChar char=""/>
              <a:tabLst>
                <a:tab pos="409575" algn="l"/>
              </a:tabLst>
            </a:pPr>
            <a:r>
              <a:rPr sz="1800" b="1" dirty="0">
                <a:latin typeface="Calibri"/>
                <a:cs typeface="Calibri"/>
              </a:rPr>
              <a:t>Lower</a:t>
            </a:r>
            <a:r>
              <a:rPr sz="1800" b="1" spc="-9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Healthcare</a:t>
            </a:r>
            <a:r>
              <a:rPr sz="1800" b="1" spc="-7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Costs</a:t>
            </a:r>
            <a:r>
              <a:rPr sz="1800" dirty="0">
                <a:latin typeface="Calibri"/>
                <a:cs typeface="Calibri"/>
              </a:rPr>
              <a:t>:</a:t>
            </a:r>
            <a:r>
              <a:rPr sz="1800" spc="-1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Reducing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physical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strain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on 	</a:t>
            </a:r>
            <a:r>
              <a:rPr sz="1800" dirty="0">
                <a:latin typeface="Calibri"/>
                <a:cs typeface="Calibri"/>
              </a:rPr>
              <a:t>employees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can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lead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lower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rates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injury,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which</a:t>
            </a:r>
            <a:r>
              <a:rPr sz="1800" spc="-7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may 	</a:t>
            </a:r>
            <a:r>
              <a:rPr sz="1800" dirty="0">
                <a:latin typeface="Calibri"/>
                <a:cs typeface="Calibri"/>
              </a:rPr>
              <a:t>result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</a:t>
            </a:r>
            <a:r>
              <a:rPr sz="1800" spc="-7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reduced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healthcare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costs</a:t>
            </a:r>
            <a:r>
              <a:rPr sz="1800" spc="-9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fewer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workers’ 	compensation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claims.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921500" y="1687144"/>
            <a:ext cx="3713479" cy="13703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6235" indent="-343535">
              <a:lnSpc>
                <a:spcPct val="100000"/>
              </a:lnSpc>
              <a:spcBef>
                <a:spcPts val="95"/>
              </a:spcBef>
              <a:buFont typeface="Wingdings"/>
              <a:buChar char=""/>
              <a:tabLst>
                <a:tab pos="356235" algn="l"/>
              </a:tabLst>
            </a:pPr>
            <a:r>
              <a:rPr sz="2000" b="1" u="sng" dirty="0">
                <a:solidFill>
                  <a:srgbClr val="1F487C"/>
                </a:solidFill>
                <a:uFill>
                  <a:solidFill>
                    <a:srgbClr val="1F487C"/>
                  </a:solidFill>
                </a:uFill>
                <a:latin typeface="Arial"/>
                <a:cs typeface="Arial"/>
              </a:rPr>
              <a:t>Benefits</a:t>
            </a:r>
            <a:r>
              <a:rPr sz="2000" b="1" u="sng" spc="-20" dirty="0">
                <a:solidFill>
                  <a:srgbClr val="1F487C"/>
                </a:solidFill>
                <a:uFill>
                  <a:solidFill>
                    <a:srgbClr val="1F487C"/>
                  </a:solidFill>
                </a:uFill>
                <a:latin typeface="Arial"/>
                <a:cs typeface="Arial"/>
              </a:rPr>
              <a:t> </a:t>
            </a:r>
            <a:r>
              <a:rPr sz="2000" b="1" u="sng" dirty="0">
                <a:solidFill>
                  <a:srgbClr val="1F487C"/>
                </a:solidFill>
                <a:uFill>
                  <a:solidFill>
                    <a:srgbClr val="1F487C"/>
                  </a:solidFill>
                </a:uFill>
                <a:latin typeface="Arial"/>
                <a:cs typeface="Arial"/>
              </a:rPr>
              <a:t>of</a:t>
            </a:r>
            <a:r>
              <a:rPr sz="2000" b="1" u="sng" spc="-55" dirty="0">
                <a:solidFill>
                  <a:srgbClr val="1F487C"/>
                </a:solidFill>
                <a:uFill>
                  <a:solidFill>
                    <a:srgbClr val="1F487C"/>
                  </a:solidFill>
                </a:uFill>
                <a:latin typeface="Arial"/>
                <a:cs typeface="Arial"/>
              </a:rPr>
              <a:t> </a:t>
            </a:r>
            <a:r>
              <a:rPr sz="2000" b="1" u="sng" dirty="0">
                <a:solidFill>
                  <a:srgbClr val="1F487C"/>
                </a:solidFill>
                <a:uFill>
                  <a:solidFill>
                    <a:srgbClr val="1F487C"/>
                  </a:solidFill>
                </a:uFill>
                <a:latin typeface="Arial"/>
                <a:cs typeface="Arial"/>
              </a:rPr>
              <a:t>the</a:t>
            </a:r>
            <a:r>
              <a:rPr sz="2000" b="1" u="sng" spc="-35" dirty="0">
                <a:solidFill>
                  <a:srgbClr val="1F487C"/>
                </a:solidFill>
                <a:uFill>
                  <a:solidFill>
                    <a:srgbClr val="1F487C"/>
                  </a:solidFill>
                </a:uFill>
                <a:latin typeface="Arial"/>
                <a:cs typeface="Arial"/>
              </a:rPr>
              <a:t> </a:t>
            </a:r>
            <a:r>
              <a:rPr sz="2000" b="1" u="sng" spc="-10" dirty="0">
                <a:solidFill>
                  <a:srgbClr val="1F487C"/>
                </a:solidFill>
                <a:uFill>
                  <a:solidFill>
                    <a:srgbClr val="1F487C"/>
                  </a:solidFill>
                </a:uFill>
                <a:latin typeface="Arial"/>
                <a:cs typeface="Arial"/>
              </a:rPr>
              <a:t>solution</a:t>
            </a:r>
            <a:endParaRPr sz="2000">
              <a:latin typeface="Arial"/>
              <a:cs typeface="Arial"/>
            </a:endParaRPr>
          </a:p>
          <a:p>
            <a:pPr marL="298450" indent="-285750">
              <a:lnSpc>
                <a:spcPct val="100000"/>
              </a:lnSpc>
              <a:spcBef>
                <a:spcPts val="1715"/>
              </a:spcBef>
              <a:buFont typeface="Wingdings"/>
              <a:buChar char=""/>
              <a:tabLst>
                <a:tab pos="298450" algn="l"/>
              </a:tabLst>
            </a:pPr>
            <a:r>
              <a:rPr sz="1800" dirty="0">
                <a:latin typeface="Calibri"/>
                <a:cs typeface="Calibri"/>
              </a:rPr>
              <a:t>Enhanced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Workplace</a:t>
            </a:r>
            <a:r>
              <a:rPr sz="1800" spc="-7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Safety</a:t>
            </a:r>
            <a:endParaRPr sz="1800">
              <a:latin typeface="Calibri"/>
              <a:cs typeface="Calibri"/>
            </a:endParaRPr>
          </a:p>
          <a:p>
            <a:pPr marL="298450" indent="-285750">
              <a:lnSpc>
                <a:spcPct val="100000"/>
              </a:lnSpc>
              <a:buFont typeface="Wingdings"/>
              <a:buChar char=""/>
              <a:tabLst>
                <a:tab pos="298450" algn="l"/>
              </a:tabLst>
            </a:pPr>
            <a:r>
              <a:rPr sz="1800" dirty="0">
                <a:latin typeface="Calibri"/>
                <a:cs typeface="Calibri"/>
              </a:rPr>
              <a:t>Increased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Efficiency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Productivity</a:t>
            </a:r>
            <a:endParaRPr sz="1800">
              <a:latin typeface="Calibri"/>
              <a:cs typeface="Calibri"/>
            </a:endParaRPr>
          </a:p>
          <a:p>
            <a:pPr marL="298450" indent="-285750">
              <a:lnSpc>
                <a:spcPct val="100000"/>
              </a:lnSpc>
              <a:buFont typeface="Wingdings"/>
              <a:buChar char=""/>
              <a:tabLst>
                <a:tab pos="298450" algn="l"/>
              </a:tabLst>
            </a:pPr>
            <a:r>
              <a:rPr sz="1800" dirty="0">
                <a:latin typeface="Calibri"/>
                <a:cs typeface="Calibri"/>
              </a:rPr>
              <a:t>Cost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Savings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55695" y="462788"/>
            <a:ext cx="58826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REQUIRED</a:t>
            </a:r>
            <a:r>
              <a:rPr spc="-5" dirty="0"/>
              <a:t> </a:t>
            </a:r>
            <a:r>
              <a:rPr spc="-10" dirty="0"/>
              <a:t>COMPONENTS</a:t>
            </a:r>
          </a:p>
        </p:txBody>
      </p:sp>
      <p:sp>
        <p:nvSpPr>
          <p:cNvPr id="3" name="object 3"/>
          <p:cNvSpPr/>
          <p:nvPr/>
        </p:nvSpPr>
        <p:spPr>
          <a:xfrm>
            <a:off x="329184" y="252984"/>
            <a:ext cx="1445260" cy="807720"/>
          </a:xfrm>
          <a:custGeom>
            <a:avLst/>
            <a:gdLst/>
            <a:ahLst/>
            <a:cxnLst/>
            <a:rect l="l" t="t" r="r" b="b"/>
            <a:pathLst>
              <a:path w="1445260" h="807719">
                <a:moveTo>
                  <a:pt x="0" y="403860"/>
                </a:moveTo>
                <a:lnTo>
                  <a:pt x="9454" y="338360"/>
                </a:lnTo>
                <a:lnTo>
                  <a:pt x="36827" y="276221"/>
                </a:lnTo>
                <a:lnTo>
                  <a:pt x="80630" y="218277"/>
                </a:lnTo>
                <a:lnTo>
                  <a:pt x="108228" y="191138"/>
                </a:lnTo>
                <a:lnTo>
                  <a:pt x="139376" y="165360"/>
                </a:lnTo>
                <a:lnTo>
                  <a:pt x="173888" y="141046"/>
                </a:lnTo>
                <a:lnTo>
                  <a:pt x="211578" y="118300"/>
                </a:lnTo>
                <a:lnTo>
                  <a:pt x="252261" y="97227"/>
                </a:lnTo>
                <a:lnTo>
                  <a:pt x="295749" y="77931"/>
                </a:lnTo>
                <a:lnTo>
                  <a:pt x="341858" y="60515"/>
                </a:lnTo>
                <a:lnTo>
                  <a:pt x="390402" y="45084"/>
                </a:lnTo>
                <a:lnTo>
                  <a:pt x="441194" y="31742"/>
                </a:lnTo>
                <a:lnTo>
                  <a:pt x="494049" y="20592"/>
                </a:lnTo>
                <a:lnTo>
                  <a:pt x="548780" y="11739"/>
                </a:lnTo>
                <a:lnTo>
                  <a:pt x="605202" y="5286"/>
                </a:lnTo>
                <a:lnTo>
                  <a:pt x="663129" y="1339"/>
                </a:lnTo>
                <a:lnTo>
                  <a:pt x="722376" y="0"/>
                </a:lnTo>
                <a:lnTo>
                  <a:pt x="781615" y="1339"/>
                </a:lnTo>
                <a:lnTo>
                  <a:pt x="839536" y="5286"/>
                </a:lnTo>
                <a:lnTo>
                  <a:pt x="895954" y="11739"/>
                </a:lnTo>
                <a:lnTo>
                  <a:pt x="950683" y="20592"/>
                </a:lnTo>
                <a:lnTo>
                  <a:pt x="1003536" y="31742"/>
                </a:lnTo>
                <a:lnTo>
                  <a:pt x="1054327" y="45084"/>
                </a:lnTo>
                <a:lnTo>
                  <a:pt x="1102870" y="60515"/>
                </a:lnTo>
                <a:lnTo>
                  <a:pt x="1148980" y="77931"/>
                </a:lnTo>
                <a:lnTo>
                  <a:pt x="1192470" y="97227"/>
                </a:lnTo>
                <a:lnTo>
                  <a:pt x="1233154" y="118300"/>
                </a:lnTo>
                <a:lnTo>
                  <a:pt x="1270846" y="141046"/>
                </a:lnTo>
                <a:lnTo>
                  <a:pt x="1305360" y="165360"/>
                </a:lnTo>
                <a:lnTo>
                  <a:pt x="1336511" y="191138"/>
                </a:lnTo>
                <a:lnTo>
                  <a:pt x="1364112" y="218277"/>
                </a:lnTo>
                <a:lnTo>
                  <a:pt x="1407919" y="276221"/>
                </a:lnTo>
                <a:lnTo>
                  <a:pt x="1435295" y="338360"/>
                </a:lnTo>
                <a:lnTo>
                  <a:pt x="1444752" y="403860"/>
                </a:lnTo>
                <a:lnTo>
                  <a:pt x="1442356" y="436978"/>
                </a:lnTo>
                <a:lnTo>
                  <a:pt x="1423754" y="500901"/>
                </a:lnTo>
                <a:lnTo>
                  <a:pt x="1387977" y="561046"/>
                </a:lnTo>
                <a:lnTo>
                  <a:pt x="1336511" y="616581"/>
                </a:lnTo>
                <a:lnTo>
                  <a:pt x="1305360" y="642359"/>
                </a:lnTo>
                <a:lnTo>
                  <a:pt x="1270846" y="666673"/>
                </a:lnTo>
                <a:lnTo>
                  <a:pt x="1233154" y="689419"/>
                </a:lnTo>
                <a:lnTo>
                  <a:pt x="1192470" y="710492"/>
                </a:lnTo>
                <a:lnTo>
                  <a:pt x="1148980" y="729788"/>
                </a:lnTo>
                <a:lnTo>
                  <a:pt x="1102870" y="747204"/>
                </a:lnTo>
                <a:lnTo>
                  <a:pt x="1054327" y="762635"/>
                </a:lnTo>
                <a:lnTo>
                  <a:pt x="1003536" y="775977"/>
                </a:lnTo>
                <a:lnTo>
                  <a:pt x="950683" y="787127"/>
                </a:lnTo>
                <a:lnTo>
                  <a:pt x="895954" y="795980"/>
                </a:lnTo>
                <a:lnTo>
                  <a:pt x="839536" y="802433"/>
                </a:lnTo>
                <a:lnTo>
                  <a:pt x="781615" y="806380"/>
                </a:lnTo>
                <a:lnTo>
                  <a:pt x="722376" y="807720"/>
                </a:lnTo>
                <a:lnTo>
                  <a:pt x="663129" y="806380"/>
                </a:lnTo>
                <a:lnTo>
                  <a:pt x="605202" y="802433"/>
                </a:lnTo>
                <a:lnTo>
                  <a:pt x="548780" y="795980"/>
                </a:lnTo>
                <a:lnTo>
                  <a:pt x="494049" y="787127"/>
                </a:lnTo>
                <a:lnTo>
                  <a:pt x="441194" y="775977"/>
                </a:lnTo>
                <a:lnTo>
                  <a:pt x="390402" y="762635"/>
                </a:lnTo>
                <a:lnTo>
                  <a:pt x="341858" y="747204"/>
                </a:lnTo>
                <a:lnTo>
                  <a:pt x="295749" y="729788"/>
                </a:lnTo>
                <a:lnTo>
                  <a:pt x="252261" y="710492"/>
                </a:lnTo>
                <a:lnTo>
                  <a:pt x="211578" y="689419"/>
                </a:lnTo>
                <a:lnTo>
                  <a:pt x="173888" y="666673"/>
                </a:lnTo>
                <a:lnTo>
                  <a:pt x="139376" y="642359"/>
                </a:lnTo>
                <a:lnTo>
                  <a:pt x="108228" y="616581"/>
                </a:lnTo>
                <a:lnTo>
                  <a:pt x="80630" y="589442"/>
                </a:lnTo>
                <a:lnTo>
                  <a:pt x="36827" y="531498"/>
                </a:lnTo>
                <a:lnTo>
                  <a:pt x="9454" y="469359"/>
                </a:lnTo>
                <a:lnTo>
                  <a:pt x="0" y="403860"/>
                </a:lnTo>
                <a:close/>
              </a:path>
            </a:pathLst>
          </a:custGeom>
          <a:ln w="24383">
            <a:solidFill>
              <a:srgbClr val="8063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78281" y="360045"/>
            <a:ext cx="74485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83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Times New Roman"/>
                <a:cs typeface="Times New Roman"/>
              </a:rPr>
              <a:t>HOIST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spc="-45" dirty="0">
                <a:latin typeface="Times New Roman"/>
                <a:cs typeface="Times New Roman"/>
              </a:rPr>
              <a:t>CRATE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0" dirty="0"/>
              <a:t>7</a:t>
            </a:fld>
            <a:endParaRPr spc="-50" dirty="0"/>
          </a:p>
        </p:txBody>
      </p:sp>
      <p:sp>
        <p:nvSpPr>
          <p:cNvPr id="5" name="object 5"/>
          <p:cNvSpPr txBox="1"/>
          <p:nvPr/>
        </p:nvSpPr>
        <p:spPr>
          <a:xfrm>
            <a:off x="1103172" y="1718259"/>
            <a:ext cx="2948940" cy="30448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6720" indent="-4140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426720" algn="l"/>
              </a:tabLst>
            </a:pPr>
            <a:r>
              <a:rPr sz="1800" spc="-60" dirty="0">
                <a:latin typeface="Times New Roman"/>
                <a:cs typeface="Times New Roman"/>
              </a:rPr>
              <a:t>Iron</a:t>
            </a:r>
            <a:r>
              <a:rPr sz="1800" spc="-100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box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175"/>
              </a:spcBef>
              <a:buFont typeface="Arial MT"/>
              <a:buChar char="•"/>
            </a:pPr>
            <a:endParaRPr sz="1800">
              <a:latin typeface="Times New Roman"/>
              <a:cs typeface="Times New Roman"/>
            </a:endParaRPr>
          </a:p>
          <a:p>
            <a:pPr marL="426720" indent="-414020">
              <a:lnSpc>
                <a:spcPct val="100000"/>
              </a:lnSpc>
              <a:buFont typeface="Arial MT"/>
              <a:buChar char="•"/>
              <a:tabLst>
                <a:tab pos="426720" algn="l"/>
              </a:tabLst>
            </a:pPr>
            <a:r>
              <a:rPr sz="1800" spc="-10" dirty="0">
                <a:latin typeface="Times New Roman"/>
                <a:cs typeface="Times New Roman"/>
              </a:rPr>
              <a:t>Servomotors(x4)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170"/>
              </a:spcBef>
              <a:buFont typeface="Arial MT"/>
              <a:buChar char="•"/>
            </a:pPr>
            <a:endParaRPr sz="1800">
              <a:latin typeface="Times New Roman"/>
              <a:cs typeface="Times New Roman"/>
            </a:endParaRPr>
          </a:p>
          <a:p>
            <a:pPr marL="426720" indent="-41402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426720" algn="l"/>
              </a:tabLst>
            </a:pPr>
            <a:r>
              <a:rPr sz="1800" spc="-90" dirty="0">
                <a:latin typeface="Times New Roman"/>
                <a:cs typeface="Times New Roman"/>
              </a:rPr>
              <a:t>Touch</a:t>
            </a:r>
            <a:r>
              <a:rPr sz="1800" spc="-8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Sensor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170"/>
              </a:spcBef>
              <a:buFont typeface="Arial MT"/>
              <a:buChar char="•"/>
            </a:pPr>
            <a:endParaRPr sz="1800">
              <a:latin typeface="Times New Roman"/>
              <a:cs typeface="Times New Roman"/>
            </a:endParaRPr>
          </a:p>
          <a:p>
            <a:pPr marL="426720" indent="-414020">
              <a:lnSpc>
                <a:spcPct val="100000"/>
              </a:lnSpc>
              <a:buFont typeface="Arial MT"/>
              <a:buChar char="•"/>
              <a:tabLst>
                <a:tab pos="426720" algn="l"/>
              </a:tabLst>
            </a:pPr>
            <a:r>
              <a:rPr sz="1800" spc="-75" dirty="0">
                <a:latin typeface="Times New Roman"/>
                <a:cs typeface="Times New Roman"/>
              </a:rPr>
              <a:t>Jumper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wires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175"/>
              </a:spcBef>
              <a:buFont typeface="Arial MT"/>
              <a:buChar char="•"/>
            </a:pPr>
            <a:endParaRPr sz="1800">
              <a:latin typeface="Times New Roman"/>
              <a:cs typeface="Times New Roman"/>
            </a:endParaRPr>
          </a:p>
          <a:p>
            <a:pPr marL="426720" indent="-414020">
              <a:lnSpc>
                <a:spcPct val="100000"/>
              </a:lnSpc>
              <a:buFont typeface="Arial MT"/>
              <a:buChar char="•"/>
              <a:tabLst>
                <a:tab pos="426720" algn="l"/>
              </a:tabLst>
            </a:pPr>
            <a:r>
              <a:rPr sz="1800" spc="-70" dirty="0">
                <a:latin typeface="Times New Roman"/>
                <a:cs typeface="Times New Roman"/>
              </a:rPr>
              <a:t>Arduino</a:t>
            </a:r>
            <a:r>
              <a:rPr sz="1800" spc="-60" dirty="0">
                <a:latin typeface="Times New Roman"/>
                <a:cs typeface="Times New Roman"/>
              </a:rPr>
              <a:t> nano</a:t>
            </a:r>
            <a:r>
              <a:rPr sz="1800" spc="-85" dirty="0">
                <a:latin typeface="Times New Roman"/>
                <a:cs typeface="Times New Roman"/>
              </a:rPr>
              <a:t> </a:t>
            </a:r>
            <a:r>
              <a:rPr sz="1800" spc="-70" dirty="0">
                <a:latin typeface="Times New Roman"/>
                <a:cs typeface="Times New Roman"/>
              </a:rPr>
              <a:t>microcontroller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8552" y="462788"/>
            <a:ext cx="43770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FINAL</a:t>
            </a:r>
            <a:r>
              <a:rPr spc="-225" dirty="0"/>
              <a:t> </a:t>
            </a:r>
            <a:r>
              <a:rPr spc="-10" dirty="0"/>
              <a:t>PROTOTYPE</a:t>
            </a:r>
          </a:p>
        </p:txBody>
      </p:sp>
      <p:sp>
        <p:nvSpPr>
          <p:cNvPr id="3" name="object 3"/>
          <p:cNvSpPr/>
          <p:nvPr/>
        </p:nvSpPr>
        <p:spPr>
          <a:xfrm>
            <a:off x="329184" y="252984"/>
            <a:ext cx="1445260" cy="807720"/>
          </a:xfrm>
          <a:custGeom>
            <a:avLst/>
            <a:gdLst/>
            <a:ahLst/>
            <a:cxnLst/>
            <a:rect l="l" t="t" r="r" b="b"/>
            <a:pathLst>
              <a:path w="1445260" h="807719">
                <a:moveTo>
                  <a:pt x="0" y="403860"/>
                </a:moveTo>
                <a:lnTo>
                  <a:pt x="9454" y="338360"/>
                </a:lnTo>
                <a:lnTo>
                  <a:pt x="36827" y="276221"/>
                </a:lnTo>
                <a:lnTo>
                  <a:pt x="80630" y="218277"/>
                </a:lnTo>
                <a:lnTo>
                  <a:pt x="108228" y="191138"/>
                </a:lnTo>
                <a:lnTo>
                  <a:pt x="139376" y="165360"/>
                </a:lnTo>
                <a:lnTo>
                  <a:pt x="173888" y="141046"/>
                </a:lnTo>
                <a:lnTo>
                  <a:pt x="211578" y="118300"/>
                </a:lnTo>
                <a:lnTo>
                  <a:pt x="252261" y="97227"/>
                </a:lnTo>
                <a:lnTo>
                  <a:pt x="295749" y="77931"/>
                </a:lnTo>
                <a:lnTo>
                  <a:pt x="341858" y="60515"/>
                </a:lnTo>
                <a:lnTo>
                  <a:pt x="390402" y="45084"/>
                </a:lnTo>
                <a:lnTo>
                  <a:pt x="441194" y="31742"/>
                </a:lnTo>
                <a:lnTo>
                  <a:pt x="494049" y="20592"/>
                </a:lnTo>
                <a:lnTo>
                  <a:pt x="548780" y="11739"/>
                </a:lnTo>
                <a:lnTo>
                  <a:pt x="605202" y="5286"/>
                </a:lnTo>
                <a:lnTo>
                  <a:pt x="663129" y="1339"/>
                </a:lnTo>
                <a:lnTo>
                  <a:pt x="722376" y="0"/>
                </a:lnTo>
                <a:lnTo>
                  <a:pt x="781615" y="1339"/>
                </a:lnTo>
                <a:lnTo>
                  <a:pt x="839536" y="5286"/>
                </a:lnTo>
                <a:lnTo>
                  <a:pt x="895954" y="11739"/>
                </a:lnTo>
                <a:lnTo>
                  <a:pt x="950683" y="20592"/>
                </a:lnTo>
                <a:lnTo>
                  <a:pt x="1003536" y="31742"/>
                </a:lnTo>
                <a:lnTo>
                  <a:pt x="1054327" y="45084"/>
                </a:lnTo>
                <a:lnTo>
                  <a:pt x="1102870" y="60515"/>
                </a:lnTo>
                <a:lnTo>
                  <a:pt x="1148980" y="77931"/>
                </a:lnTo>
                <a:lnTo>
                  <a:pt x="1192470" y="97227"/>
                </a:lnTo>
                <a:lnTo>
                  <a:pt x="1233154" y="118300"/>
                </a:lnTo>
                <a:lnTo>
                  <a:pt x="1270846" y="141046"/>
                </a:lnTo>
                <a:lnTo>
                  <a:pt x="1305360" y="165360"/>
                </a:lnTo>
                <a:lnTo>
                  <a:pt x="1336511" y="191138"/>
                </a:lnTo>
                <a:lnTo>
                  <a:pt x="1364112" y="218277"/>
                </a:lnTo>
                <a:lnTo>
                  <a:pt x="1407919" y="276221"/>
                </a:lnTo>
                <a:lnTo>
                  <a:pt x="1435295" y="338360"/>
                </a:lnTo>
                <a:lnTo>
                  <a:pt x="1444752" y="403860"/>
                </a:lnTo>
                <a:lnTo>
                  <a:pt x="1442356" y="436978"/>
                </a:lnTo>
                <a:lnTo>
                  <a:pt x="1423754" y="500901"/>
                </a:lnTo>
                <a:lnTo>
                  <a:pt x="1387977" y="561046"/>
                </a:lnTo>
                <a:lnTo>
                  <a:pt x="1336511" y="616581"/>
                </a:lnTo>
                <a:lnTo>
                  <a:pt x="1305360" y="642359"/>
                </a:lnTo>
                <a:lnTo>
                  <a:pt x="1270846" y="666673"/>
                </a:lnTo>
                <a:lnTo>
                  <a:pt x="1233154" y="689419"/>
                </a:lnTo>
                <a:lnTo>
                  <a:pt x="1192470" y="710492"/>
                </a:lnTo>
                <a:lnTo>
                  <a:pt x="1148980" y="729788"/>
                </a:lnTo>
                <a:lnTo>
                  <a:pt x="1102870" y="747204"/>
                </a:lnTo>
                <a:lnTo>
                  <a:pt x="1054327" y="762635"/>
                </a:lnTo>
                <a:lnTo>
                  <a:pt x="1003536" y="775977"/>
                </a:lnTo>
                <a:lnTo>
                  <a:pt x="950683" y="787127"/>
                </a:lnTo>
                <a:lnTo>
                  <a:pt x="895954" y="795980"/>
                </a:lnTo>
                <a:lnTo>
                  <a:pt x="839536" y="802433"/>
                </a:lnTo>
                <a:lnTo>
                  <a:pt x="781615" y="806380"/>
                </a:lnTo>
                <a:lnTo>
                  <a:pt x="722376" y="807720"/>
                </a:lnTo>
                <a:lnTo>
                  <a:pt x="663129" y="806380"/>
                </a:lnTo>
                <a:lnTo>
                  <a:pt x="605202" y="802433"/>
                </a:lnTo>
                <a:lnTo>
                  <a:pt x="548780" y="795980"/>
                </a:lnTo>
                <a:lnTo>
                  <a:pt x="494049" y="787127"/>
                </a:lnTo>
                <a:lnTo>
                  <a:pt x="441194" y="775977"/>
                </a:lnTo>
                <a:lnTo>
                  <a:pt x="390402" y="762635"/>
                </a:lnTo>
                <a:lnTo>
                  <a:pt x="341858" y="747204"/>
                </a:lnTo>
                <a:lnTo>
                  <a:pt x="295749" y="729788"/>
                </a:lnTo>
                <a:lnTo>
                  <a:pt x="252261" y="710492"/>
                </a:lnTo>
                <a:lnTo>
                  <a:pt x="211578" y="689419"/>
                </a:lnTo>
                <a:lnTo>
                  <a:pt x="173888" y="666673"/>
                </a:lnTo>
                <a:lnTo>
                  <a:pt x="139376" y="642359"/>
                </a:lnTo>
                <a:lnTo>
                  <a:pt x="108228" y="616581"/>
                </a:lnTo>
                <a:lnTo>
                  <a:pt x="80630" y="589442"/>
                </a:lnTo>
                <a:lnTo>
                  <a:pt x="36827" y="531498"/>
                </a:lnTo>
                <a:lnTo>
                  <a:pt x="9454" y="469359"/>
                </a:lnTo>
                <a:lnTo>
                  <a:pt x="0" y="403860"/>
                </a:lnTo>
                <a:close/>
              </a:path>
            </a:pathLst>
          </a:custGeom>
          <a:ln w="24383">
            <a:solidFill>
              <a:srgbClr val="8063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78281" y="360045"/>
            <a:ext cx="74485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83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Times New Roman"/>
                <a:cs typeface="Times New Roman"/>
              </a:rPr>
              <a:t>HOIST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spc="-45" dirty="0">
                <a:latin typeface="Times New Roman"/>
                <a:cs typeface="Times New Roman"/>
              </a:rPr>
              <a:t>CRATE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0" dirty="0"/>
              <a:t>8</a:t>
            </a:fld>
            <a:endParaRPr spc="-50" dirty="0"/>
          </a:p>
        </p:txBody>
      </p:sp>
      <p:pic>
        <p:nvPicPr>
          <p:cNvPr id="8" name="WhatsApp Video 2025-02-27 at 14.33.51_7d698603">
            <a:hlinkClick r:id="" action="ppaction://media"/>
            <a:extLst>
              <a:ext uri="{FF2B5EF4-FFF2-40B4-BE49-F238E27FC236}">
                <a16:creationId xmlns:a16="http://schemas.microsoft.com/office/drawing/2014/main" id="{8FB15808-24F6-FA79-4E41-F2F93E0FDB0E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943100" y="1295400"/>
            <a:ext cx="8305800" cy="46814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7957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8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285DF-C52E-E6EB-7709-4ADE807C58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2286000"/>
            <a:ext cx="10363200" cy="1769715"/>
          </a:xfrm>
        </p:spPr>
        <p:txBody>
          <a:bodyPr/>
          <a:lstStyle/>
          <a:p>
            <a:r>
              <a:rPr lang="en-IN" sz="115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240003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E5395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</TotalTime>
  <Words>1086</Words>
  <Application>Microsoft Office PowerPoint</Application>
  <PresentationFormat>Widescreen</PresentationFormat>
  <Paragraphs>126</Paragraphs>
  <Slides>9</Slides>
  <Notes>1</Notes>
  <HiddenSlides>0</HiddenSlides>
  <MMClips>1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Arial MT</vt:lpstr>
      <vt:lpstr>Calibri</vt:lpstr>
      <vt:lpstr>Symbol</vt:lpstr>
      <vt:lpstr>Times New Roman</vt:lpstr>
      <vt:lpstr>Wingdings</vt:lpstr>
      <vt:lpstr>Office Theme</vt:lpstr>
      <vt:lpstr>HOIST CRATE</vt:lpstr>
      <vt:lpstr>HOIST CRATE</vt:lpstr>
      <vt:lpstr>TECHNICAL APPROACH</vt:lpstr>
      <vt:lpstr>HOIST CRATE  Smart Safety, Effortless Ironing</vt:lpstr>
      <vt:lpstr>FEASIBILITY AND VIABILITY</vt:lpstr>
      <vt:lpstr>IMPACT AND BENEFITS</vt:lpstr>
      <vt:lpstr>REQUIRED COMPONENTS</vt:lpstr>
      <vt:lpstr>FINAL PROTOTYPE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KOWSHIK REDDY</cp:lastModifiedBy>
  <cp:revision>1</cp:revision>
  <dcterms:created xsi:type="dcterms:W3CDTF">2025-02-28T17:22:21Z</dcterms:created>
  <dcterms:modified xsi:type="dcterms:W3CDTF">2025-02-28T17:29:43Z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2024-11-29T00:00:00Z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2025-02-28T00:00:00Z</vt:filetime>
  </property>
  <property fmtid="{D5CDD505-2E9C-101B-9397-08002B2CF9AE}" pid="5" name="Producer">
    <vt:lpwstr>www.ilovepdf.com</vt:lpwstr>
  </property>
</Properties>
</file>