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B6"/>
    <a:srgbClr val="F8CFB6"/>
    <a:srgbClr val="D24726"/>
    <a:srgbClr val="404040"/>
    <a:srgbClr val="FF9B45"/>
    <a:srgbClr val="DD462F"/>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go.microsoft.com/fwlink/?LinkId=623327" TargetMode="External"/><Relationship Id="rId3" Type="http://schemas.openxmlformats.org/officeDocument/2006/relationships/hyperlink" Target="https://www.linkedin.com/in/kowshiksarker/" TargetMode="Externa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hyperlink" Target="https://github.com/kowshiksarker" TargetMode="External"/><Relationship Id="rId10" Type="http://schemas.openxmlformats.org/officeDocument/2006/relationships/image" Target="../media/image12.png"/><Relationship Id="rId4" Type="http://schemas.openxmlformats.org/officeDocument/2006/relationships/hyperlink" Target="https://medium.com/@kowshiksarker" TargetMode="External"/><Relationship Id="rId9" Type="http://schemas.openxmlformats.org/officeDocument/2006/relationships/hyperlink" Target="https://go.microsoft.com/fwlink/?linkid=8546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Machine Learning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With Python Hands On</a:t>
            </a:r>
          </a:p>
        </p:txBody>
      </p:sp>
      <p:sp>
        <p:nvSpPr>
          <p:cNvPr id="6" name="Subtitle 2">
            <a:extLst>
              <a:ext uri="{FF2B5EF4-FFF2-40B4-BE49-F238E27FC236}">
                <a16:creationId xmlns:a16="http://schemas.microsoft.com/office/drawing/2014/main" id="{688AB1B8-40E6-4D17-BA36-0AA584F3C0D3}"/>
              </a:ext>
            </a:extLst>
          </p:cNvPr>
          <p:cNvSpPr txBox="1">
            <a:spLocks/>
          </p:cNvSpPr>
          <p:nvPr/>
        </p:nvSpPr>
        <p:spPr>
          <a:xfrm>
            <a:off x="855620" y="4622755"/>
            <a:ext cx="9582736" cy="113779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IN" sz="2400" dirty="0">
                <a:solidFill>
                  <a:schemeClr val="bg1"/>
                </a:solidFill>
                <a:latin typeface="+mj-lt"/>
              </a:rPr>
              <a:t>Kowshik Sarker</a:t>
            </a:r>
          </a:p>
          <a:p>
            <a:r>
              <a:rPr lang="en-IN" sz="2400" dirty="0">
                <a:solidFill>
                  <a:schemeClr val="bg1"/>
                </a:solidFill>
                <a:latin typeface="+mj-lt"/>
              </a:rPr>
              <a:t>FDP by Sathyabama Institute of Science and Technology, Chennai</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Machine Learning ?</a:t>
            </a:r>
          </a:p>
        </p:txBody>
      </p:sp>
      <p:sp>
        <p:nvSpPr>
          <p:cNvPr id="38" name="Content Placeholder 17"/>
          <p:cNvSpPr txBox="1">
            <a:spLocks/>
          </p:cNvSpPr>
          <p:nvPr/>
        </p:nvSpPr>
        <p:spPr>
          <a:xfrm>
            <a:off x="541609" y="1524708"/>
            <a:ext cx="5453757"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en-US" sz="1400" dirty="0"/>
              <a:t>Machine Learning is an idea to learn from examples and experience, without being explicitly programmed. Instead of writing code, you feed data to the generic algorithm, and it builds logic based on the data given.</a:t>
            </a:r>
          </a:p>
          <a:p>
            <a:pPr algn="just" fontAlgn="auto">
              <a:spcAft>
                <a:spcPts val="0"/>
              </a:spcAft>
              <a:defRPr/>
            </a:pPr>
            <a:endParaRPr lang="en-US" sz="1400" dirty="0"/>
          </a:p>
          <a:p>
            <a:pPr algn="just" fontAlgn="auto">
              <a:spcAft>
                <a:spcPts val="0"/>
              </a:spcAft>
              <a:defRPr/>
            </a:pPr>
            <a:r>
              <a:rPr lang="en-US" sz="1400" dirty="0"/>
              <a:t>“Machine Learning is the field of study that gives the computers the ability to learn without explicitly programmed” – Arthur Samuel, 1959</a:t>
            </a:r>
          </a:p>
          <a:p>
            <a:pPr algn="just" fontAlgn="auto">
              <a:spcAft>
                <a:spcPts val="0"/>
              </a:spcAft>
              <a:defRPr/>
            </a:pPr>
            <a:endParaRPr lang="en-US" sz="1400" dirty="0"/>
          </a:p>
          <a:p>
            <a:pPr algn="just" fontAlgn="auto">
              <a:spcAft>
                <a:spcPts val="0"/>
              </a:spcAft>
              <a:defRPr/>
            </a:pPr>
            <a:r>
              <a:rPr lang="en-US" sz="1400" dirty="0"/>
              <a:t>“A computer program is said to learn from experience E with respect to some task T and some performance measure P, if its performance on T, as measured by P, improves with experience E.” – Tom Mitchell, 1997 </a:t>
            </a:r>
          </a:p>
        </p:txBody>
      </p:sp>
      <p:pic>
        <p:nvPicPr>
          <p:cNvPr id="7" name="Picture 6">
            <a:extLst>
              <a:ext uri="{FF2B5EF4-FFF2-40B4-BE49-F238E27FC236}">
                <a16:creationId xmlns:a16="http://schemas.microsoft.com/office/drawing/2014/main" id="{5CAE34CA-C6B3-4748-9316-85A5C5B81EEA}"/>
              </a:ext>
            </a:extLst>
          </p:cNvPr>
          <p:cNvPicPr>
            <a:picLocks noChangeAspect="1"/>
          </p:cNvPicPr>
          <p:nvPr/>
        </p:nvPicPr>
        <p:blipFill>
          <a:blip r:embed="rId2"/>
          <a:stretch>
            <a:fillRect/>
          </a:stretch>
        </p:blipFill>
        <p:spPr>
          <a:xfrm>
            <a:off x="6196632" y="1426097"/>
            <a:ext cx="4014168" cy="2427674"/>
          </a:xfrm>
          <a:prstGeom prst="rect">
            <a:avLst/>
          </a:prstGeom>
          <a:noFill/>
        </p:spPr>
      </p:pic>
      <p:pic>
        <p:nvPicPr>
          <p:cNvPr id="9" name="Picture 8">
            <a:extLst>
              <a:ext uri="{FF2B5EF4-FFF2-40B4-BE49-F238E27FC236}">
                <a16:creationId xmlns:a16="http://schemas.microsoft.com/office/drawing/2014/main" id="{02EDEBE7-778C-4D6C-A672-3E2E997B83B0}"/>
              </a:ext>
            </a:extLst>
          </p:cNvPr>
          <p:cNvPicPr>
            <a:picLocks noChangeAspect="1"/>
          </p:cNvPicPr>
          <p:nvPr/>
        </p:nvPicPr>
        <p:blipFill>
          <a:blip r:embed="rId3"/>
          <a:stretch>
            <a:fillRect/>
          </a:stretch>
        </p:blipFill>
        <p:spPr>
          <a:xfrm>
            <a:off x="6196632" y="3967326"/>
            <a:ext cx="1772992" cy="2135320"/>
          </a:xfrm>
          <a:prstGeom prst="rect">
            <a:avLst/>
          </a:prstGeom>
        </p:spPr>
      </p:pic>
      <p:sp>
        <p:nvSpPr>
          <p:cNvPr id="10" name="TextBox 9">
            <a:extLst>
              <a:ext uri="{FF2B5EF4-FFF2-40B4-BE49-F238E27FC236}">
                <a16:creationId xmlns:a16="http://schemas.microsoft.com/office/drawing/2014/main" id="{74A0C0C3-81F4-4E44-9162-F61098C0039A}"/>
              </a:ext>
            </a:extLst>
          </p:cNvPr>
          <p:cNvSpPr txBox="1"/>
          <p:nvPr/>
        </p:nvSpPr>
        <p:spPr>
          <a:xfrm>
            <a:off x="8113059" y="4191732"/>
            <a:ext cx="3245223" cy="1107996"/>
          </a:xfrm>
          <a:prstGeom prst="rect">
            <a:avLst/>
          </a:prstGeom>
          <a:noFill/>
        </p:spPr>
        <p:txBody>
          <a:bodyPr wrap="square" rtlCol="0">
            <a:spAutoFit/>
          </a:bodyPr>
          <a:lstStyle/>
          <a:p>
            <a:r>
              <a:rPr lang="en-US" sz="6600" dirty="0"/>
              <a:t>BIRD</a:t>
            </a:r>
            <a:endParaRPr lang="en-IN" sz="6600" dirty="0"/>
          </a:p>
        </p:txBody>
      </p:sp>
      <p:cxnSp>
        <p:nvCxnSpPr>
          <p:cNvPr id="13" name="Straight Connector 12">
            <a:extLst>
              <a:ext uri="{FF2B5EF4-FFF2-40B4-BE49-F238E27FC236}">
                <a16:creationId xmlns:a16="http://schemas.microsoft.com/office/drawing/2014/main" id="{E0614EC6-0195-4ECE-9C53-72DE4414B872}"/>
              </a:ext>
            </a:extLst>
          </p:cNvPr>
          <p:cNvCxnSpPr/>
          <p:nvPr/>
        </p:nvCxnSpPr>
        <p:spPr>
          <a:xfrm>
            <a:off x="8203716" y="4191732"/>
            <a:ext cx="1854684" cy="12498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29CAF3-D4AF-4FBC-9AA2-4218081F3A11}"/>
              </a:ext>
            </a:extLst>
          </p:cNvPr>
          <p:cNvCxnSpPr>
            <a:stCxn id="10" idx="0"/>
          </p:cNvCxnSpPr>
          <p:nvPr/>
        </p:nvCxnSpPr>
        <p:spPr>
          <a:xfrm flipH="1">
            <a:off x="8292353" y="4191732"/>
            <a:ext cx="1443318" cy="1321562"/>
          </a:xfrm>
          <a:prstGeom prst="line">
            <a:avLst/>
          </a:prstGeom>
          <a:ln>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Traditional Approach vs ML Approach</a:t>
            </a:r>
          </a:p>
        </p:txBody>
      </p:sp>
      <p:sp>
        <p:nvSpPr>
          <p:cNvPr id="2" name="Rectangle 1">
            <a:extLst>
              <a:ext uri="{FF2B5EF4-FFF2-40B4-BE49-F238E27FC236}">
                <a16:creationId xmlns:a16="http://schemas.microsoft.com/office/drawing/2014/main" id="{0A61AFC1-A3C4-4A3E-AF1A-A1C6ACEC3443}"/>
              </a:ext>
            </a:extLst>
          </p:cNvPr>
          <p:cNvSpPr/>
          <p:nvPr/>
        </p:nvSpPr>
        <p:spPr>
          <a:xfrm>
            <a:off x="2357721" y="2164373"/>
            <a:ext cx="113852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4B9CFA62-A2B9-4244-9167-AFFC63F0C056}"/>
              </a:ext>
            </a:extLst>
          </p:cNvPr>
          <p:cNvSpPr/>
          <p:nvPr/>
        </p:nvSpPr>
        <p:spPr>
          <a:xfrm>
            <a:off x="4334437" y="2151823"/>
            <a:ext cx="1138520" cy="640080"/>
          </a:xfrm>
          <a:prstGeom prst="rect">
            <a:avLst/>
          </a:prstGeom>
          <a:solidFill>
            <a:srgbClr val="F8CA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Write Rules</a:t>
            </a:r>
            <a:endParaRPr lang="en-IN" dirty="0">
              <a:solidFill>
                <a:schemeClr val="tx1"/>
              </a:solidFill>
            </a:endParaRPr>
          </a:p>
        </p:txBody>
      </p:sp>
      <p:sp>
        <p:nvSpPr>
          <p:cNvPr id="27" name="Rectangle 26">
            <a:extLst>
              <a:ext uri="{FF2B5EF4-FFF2-40B4-BE49-F238E27FC236}">
                <a16:creationId xmlns:a16="http://schemas.microsoft.com/office/drawing/2014/main" id="{D80C89CB-30E9-401E-9756-E042F50A0C87}"/>
              </a:ext>
            </a:extLst>
          </p:cNvPr>
          <p:cNvSpPr/>
          <p:nvPr/>
        </p:nvSpPr>
        <p:spPr>
          <a:xfrm>
            <a:off x="5472957" y="3178820"/>
            <a:ext cx="113852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E60FE1BB-F8B8-461F-AF7B-2726D31B4A34}"/>
              </a:ext>
            </a:extLst>
          </p:cNvPr>
          <p:cNvSpPr/>
          <p:nvPr/>
        </p:nvSpPr>
        <p:spPr>
          <a:xfrm>
            <a:off x="7185212" y="1244414"/>
            <a:ext cx="1136283" cy="640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Decision 2">
            <a:extLst>
              <a:ext uri="{FF2B5EF4-FFF2-40B4-BE49-F238E27FC236}">
                <a16:creationId xmlns:a16="http://schemas.microsoft.com/office/drawing/2014/main" id="{63907886-802D-4A82-95AF-93CC7929A739}"/>
              </a:ext>
            </a:extLst>
          </p:cNvPr>
          <p:cNvSpPr/>
          <p:nvPr/>
        </p:nvSpPr>
        <p:spPr>
          <a:xfrm>
            <a:off x="6880413" y="2164373"/>
            <a:ext cx="1748118" cy="64008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Connector: Elbow 6">
            <a:extLst>
              <a:ext uri="{FF2B5EF4-FFF2-40B4-BE49-F238E27FC236}">
                <a16:creationId xmlns:a16="http://schemas.microsoft.com/office/drawing/2014/main" id="{77078CBC-D99D-495D-8DF9-6A378F0FED41}"/>
              </a:ext>
            </a:extLst>
          </p:cNvPr>
          <p:cNvCxnSpPr>
            <a:stCxn id="3" idx="2"/>
            <a:endCxn id="27" idx="3"/>
          </p:cNvCxnSpPr>
          <p:nvPr/>
        </p:nvCxnSpPr>
        <p:spPr>
          <a:xfrm rot="5400000">
            <a:off x="6835772" y="2580159"/>
            <a:ext cx="694407" cy="11429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 name="Connector: Elbow 10">
            <a:extLst>
              <a:ext uri="{FF2B5EF4-FFF2-40B4-BE49-F238E27FC236}">
                <a16:creationId xmlns:a16="http://schemas.microsoft.com/office/drawing/2014/main" id="{EAD1986E-00D9-4F4A-89AC-A6125A1F69B5}"/>
              </a:ext>
            </a:extLst>
          </p:cNvPr>
          <p:cNvCxnSpPr>
            <a:stCxn id="27" idx="1"/>
            <a:endCxn id="2" idx="2"/>
          </p:cNvCxnSpPr>
          <p:nvPr/>
        </p:nvCxnSpPr>
        <p:spPr>
          <a:xfrm rot="10800000">
            <a:off x="2926981" y="2804454"/>
            <a:ext cx="2545976" cy="694407"/>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12957E64-0511-4ECF-8270-0EEBE8B32E8A}"/>
              </a:ext>
            </a:extLst>
          </p:cNvPr>
          <p:cNvCxnSpPr>
            <a:cxnSpLocks/>
            <a:stCxn id="3" idx="0"/>
            <a:endCxn id="28" idx="2"/>
          </p:cNvCxnSpPr>
          <p:nvPr/>
        </p:nvCxnSpPr>
        <p:spPr>
          <a:xfrm flipH="1" flipV="1">
            <a:off x="7753354" y="1884495"/>
            <a:ext cx="1118" cy="27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94D5F36D-E59B-4CA2-8425-64231F1EDEE0}"/>
              </a:ext>
            </a:extLst>
          </p:cNvPr>
          <p:cNvCxnSpPr>
            <a:stCxn id="2" idx="3"/>
            <a:endCxn id="26" idx="1"/>
          </p:cNvCxnSpPr>
          <p:nvPr/>
        </p:nvCxnSpPr>
        <p:spPr>
          <a:xfrm flipV="1">
            <a:off x="3496241" y="2471863"/>
            <a:ext cx="838196" cy="125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6BF2F2F1-1C22-4052-AA81-A589496B2368}"/>
              </a:ext>
            </a:extLst>
          </p:cNvPr>
          <p:cNvCxnSpPr>
            <a:cxnSpLocks/>
            <a:stCxn id="26" idx="3"/>
          </p:cNvCxnSpPr>
          <p:nvPr/>
        </p:nvCxnSpPr>
        <p:spPr>
          <a:xfrm>
            <a:off x="5472957" y="2471863"/>
            <a:ext cx="1407456" cy="6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4DC5AD8C-4018-4A23-9212-ECB973823321}"/>
              </a:ext>
            </a:extLst>
          </p:cNvPr>
          <p:cNvSpPr txBox="1"/>
          <p:nvPr/>
        </p:nvSpPr>
        <p:spPr>
          <a:xfrm>
            <a:off x="2357714" y="2160787"/>
            <a:ext cx="1138520" cy="584775"/>
          </a:xfrm>
          <a:prstGeom prst="rect">
            <a:avLst/>
          </a:prstGeom>
          <a:noFill/>
        </p:spPr>
        <p:txBody>
          <a:bodyPr wrap="square" rtlCol="0">
            <a:spAutoFit/>
          </a:bodyPr>
          <a:lstStyle/>
          <a:p>
            <a:pPr algn="ctr"/>
            <a:r>
              <a:rPr lang="en-US" sz="1600" dirty="0"/>
              <a:t>Study the problem</a:t>
            </a:r>
            <a:endParaRPr lang="en-IN" sz="1600" dirty="0"/>
          </a:p>
        </p:txBody>
      </p:sp>
      <p:sp>
        <p:nvSpPr>
          <p:cNvPr id="54" name="TextBox 53">
            <a:extLst>
              <a:ext uri="{FF2B5EF4-FFF2-40B4-BE49-F238E27FC236}">
                <a16:creationId xmlns:a16="http://schemas.microsoft.com/office/drawing/2014/main" id="{32308C09-A6F7-4E9F-9C7B-D2041B233D45}"/>
              </a:ext>
            </a:extLst>
          </p:cNvPr>
          <p:cNvSpPr txBox="1"/>
          <p:nvPr/>
        </p:nvSpPr>
        <p:spPr>
          <a:xfrm>
            <a:off x="7185212" y="2302586"/>
            <a:ext cx="1138520" cy="338554"/>
          </a:xfrm>
          <a:prstGeom prst="rect">
            <a:avLst/>
          </a:prstGeom>
          <a:noFill/>
        </p:spPr>
        <p:txBody>
          <a:bodyPr wrap="square" rtlCol="0">
            <a:spAutoFit/>
          </a:bodyPr>
          <a:lstStyle/>
          <a:p>
            <a:pPr algn="ctr"/>
            <a:r>
              <a:rPr lang="en-US" sz="1600" dirty="0"/>
              <a:t>Evaluate</a:t>
            </a:r>
            <a:endParaRPr lang="en-IN" sz="1600" dirty="0"/>
          </a:p>
        </p:txBody>
      </p:sp>
      <p:sp>
        <p:nvSpPr>
          <p:cNvPr id="55" name="TextBox 54">
            <a:extLst>
              <a:ext uri="{FF2B5EF4-FFF2-40B4-BE49-F238E27FC236}">
                <a16:creationId xmlns:a16="http://schemas.microsoft.com/office/drawing/2014/main" id="{057BD121-2E52-47AA-AB69-4E16EF16B0F5}"/>
              </a:ext>
            </a:extLst>
          </p:cNvPr>
          <p:cNvSpPr txBox="1"/>
          <p:nvPr/>
        </p:nvSpPr>
        <p:spPr>
          <a:xfrm>
            <a:off x="7182975" y="1395178"/>
            <a:ext cx="1138520" cy="338554"/>
          </a:xfrm>
          <a:prstGeom prst="rect">
            <a:avLst/>
          </a:prstGeom>
          <a:noFill/>
        </p:spPr>
        <p:txBody>
          <a:bodyPr wrap="square" rtlCol="0">
            <a:spAutoFit/>
          </a:bodyPr>
          <a:lstStyle/>
          <a:p>
            <a:pPr algn="ctr"/>
            <a:r>
              <a:rPr lang="en-US" sz="1600" dirty="0"/>
              <a:t>Launch!</a:t>
            </a:r>
            <a:endParaRPr lang="en-IN" sz="1600" dirty="0"/>
          </a:p>
        </p:txBody>
      </p:sp>
      <p:sp>
        <p:nvSpPr>
          <p:cNvPr id="56" name="TextBox 55">
            <a:extLst>
              <a:ext uri="{FF2B5EF4-FFF2-40B4-BE49-F238E27FC236}">
                <a16:creationId xmlns:a16="http://schemas.microsoft.com/office/drawing/2014/main" id="{0F60EFCE-A6B4-4779-B86D-42A29E36DDAA}"/>
              </a:ext>
            </a:extLst>
          </p:cNvPr>
          <p:cNvSpPr txBox="1"/>
          <p:nvPr/>
        </p:nvSpPr>
        <p:spPr>
          <a:xfrm>
            <a:off x="5472956" y="3201673"/>
            <a:ext cx="1138520" cy="584775"/>
          </a:xfrm>
          <a:prstGeom prst="rect">
            <a:avLst/>
          </a:prstGeom>
          <a:noFill/>
        </p:spPr>
        <p:txBody>
          <a:bodyPr wrap="square" rtlCol="0">
            <a:spAutoFit/>
          </a:bodyPr>
          <a:lstStyle/>
          <a:p>
            <a:pPr algn="ctr"/>
            <a:r>
              <a:rPr lang="en-US" sz="1600" dirty="0"/>
              <a:t>Analyze errors</a:t>
            </a:r>
            <a:endParaRPr lang="en-IN" sz="1600" dirty="0"/>
          </a:p>
        </p:txBody>
      </p:sp>
      <p:sp>
        <p:nvSpPr>
          <p:cNvPr id="58" name="TextBox 57">
            <a:extLst>
              <a:ext uri="{FF2B5EF4-FFF2-40B4-BE49-F238E27FC236}">
                <a16:creationId xmlns:a16="http://schemas.microsoft.com/office/drawing/2014/main" id="{B21D0A67-5AB9-4004-AA5E-F518AEF9F3BC}"/>
              </a:ext>
            </a:extLst>
          </p:cNvPr>
          <p:cNvSpPr txBox="1"/>
          <p:nvPr/>
        </p:nvSpPr>
        <p:spPr>
          <a:xfrm>
            <a:off x="690282" y="1368014"/>
            <a:ext cx="3998259" cy="369332"/>
          </a:xfrm>
          <a:prstGeom prst="rect">
            <a:avLst/>
          </a:prstGeom>
          <a:noFill/>
        </p:spPr>
        <p:txBody>
          <a:bodyPr wrap="square" rtlCol="0">
            <a:spAutoFit/>
          </a:bodyPr>
          <a:lstStyle/>
          <a:p>
            <a:r>
              <a:rPr lang="en-US" dirty="0"/>
              <a:t>The Traditional Approach</a:t>
            </a:r>
            <a:endParaRPr lang="en-IN" dirty="0"/>
          </a:p>
        </p:txBody>
      </p:sp>
      <p:sp>
        <p:nvSpPr>
          <p:cNvPr id="59" name="TextBox 58">
            <a:extLst>
              <a:ext uri="{FF2B5EF4-FFF2-40B4-BE49-F238E27FC236}">
                <a16:creationId xmlns:a16="http://schemas.microsoft.com/office/drawing/2014/main" id="{9BB18A9C-7189-4A9B-85E1-41A851222A86}"/>
              </a:ext>
            </a:extLst>
          </p:cNvPr>
          <p:cNvSpPr txBox="1"/>
          <p:nvPr/>
        </p:nvSpPr>
        <p:spPr>
          <a:xfrm>
            <a:off x="690281" y="3729023"/>
            <a:ext cx="3998259" cy="369332"/>
          </a:xfrm>
          <a:prstGeom prst="rect">
            <a:avLst/>
          </a:prstGeom>
          <a:noFill/>
        </p:spPr>
        <p:txBody>
          <a:bodyPr wrap="square" rtlCol="0">
            <a:spAutoFit/>
          </a:bodyPr>
          <a:lstStyle/>
          <a:p>
            <a:r>
              <a:rPr lang="en-US" dirty="0"/>
              <a:t>The ML Approach</a:t>
            </a:r>
            <a:endParaRPr lang="en-IN" dirty="0"/>
          </a:p>
        </p:txBody>
      </p:sp>
      <p:sp>
        <p:nvSpPr>
          <p:cNvPr id="60" name="Rectangle 59">
            <a:extLst>
              <a:ext uri="{FF2B5EF4-FFF2-40B4-BE49-F238E27FC236}">
                <a16:creationId xmlns:a16="http://schemas.microsoft.com/office/drawing/2014/main" id="{9FFF4D7B-A177-4951-A3AF-B4B6D2076023}"/>
              </a:ext>
            </a:extLst>
          </p:cNvPr>
          <p:cNvSpPr/>
          <p:nvPr/>
        </p:nvSpPr>
        <p:spPr>
          <a:xfrm>
            <a:off x="2626656" y="4969286"/>
            <a:ext cx="113852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2AACCBEA-7D0C-48D0-B0AE-C07BD51BFBB1}"/>
              </a:ext>
            </a:extLst>
          </p:cNvPr>
          <p:cNvSpPr/>
          <p:nvPr/>
        </p:nvSpPr>
        <p:spPr>
          <a:xfrm>
            <a:off x="4603372" y="4956736"/>
            <a:ext cx="1138520" cy="64008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Training ML Algorithms</a:t>
            </a:r>
            <a:endParaRPr lang="en-IN" sz="1400" dirty="0">
              <a:solidFill>
                <a:schemeClr val="tx1"/>
              </a:solidFill>
            </a:endParaRPr>
          </a:p>
        </p:txBody>
      </p:sp>
      <p:sp>
        <p:nvSpPr>
          <p:cNvPr id="62" name="Rectangle 61">
            <a:extLst>
              <a:ext uri="{FF2B5EF4-FFF2-40B4-BE49-F238E27FC236}">
                <a16:creationId xmlns:a16="http://schemas.microsoft.com/office/drawing/2014/main" id="{E0898062-BF7E-48C4-B01F-0DA080247CC7}"/>
              </a:ext>
            </a:extLst>
          </p:cNvPr>
          <p:cNvSpPr/>
          <p:nvPr/>
        </p:nvSpPr>
        <p:spPr>
          <a:xfrm>
            <a:off x="7454147" y="4049328"/>
            <a:ext cx="113852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lowchart: Decision 62">
            <a:extLst>
              <a:ext uri="{FF2B5EF4-FFF2-40B4-BE49-F238E27FC236}">
                <a16:creationId xmlns:a16="http://schemas.microsoft.com/office/drawing/2014/main" id="{28615F5C-96D8-44FC-9145-6CDC3400C10D}"/>
              </a:ext>
            </a:extLst>
          </p:cNvPr>
          <p:cNvSpPr/>
          <p:nvPr/>
        </p:nvSpPr>
        <p:spPr>
          <a:xfrm>
            <a:off x="7140383" y="4939170"/>
            <a:ext cx="1748118" cy="64008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4" name="Connector: Elbow 63">
            <a:extLst>
              <a:ext uri="{FF2B5EF4-FFF2-40B4-BE49-F238E27FC236}">
                <a16:creationId xmlns:a16="http://schemas.microsoft.com/office/drawing/2014/main" id="{E2B6E330-8283-438A-B595-D8D6E8448BE1}"/>
              </a:ext>
            </a:extLst>
          </p:cNvPr>
          <p:cNvCxnSpPr>
            <a:cxnSpLocks/>
          </p:cNvCxnSpPr>
          <p:nvPr/>
        </p:nvCxnSpPr>
        <p:spPr>
          <a:xfrm rot="5400000">
            <a:off x="7104707" y="5385072"/>
            <a:ext cx="694407" cy="11429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5" name="Connector: Elbow 64">
            <a:extLst>
              <a:ext uri="{FF2B5EF4-FFF2-40B4-BE49-F238E27FC236}">
                <a16:creationId xmlns:a16="http://schemas.microsoft.com/office/drawing/2014/main" id="{A946ED7F-F7A7-46F4-836D-ABC0C7489017}"/>
              </a:ext>
            </a:extLst>
          </p:cNvPr>
          <p:cNvCxnSpPr>
            <a:endCxn id="60" idx="2"/>
          </p:cNvCxnSpPr>
          <p:nvPr/>
        </p:nvCxnSpPr>
        <p:spPr>
          <a:xfrm rot="10800000">
            <a:off x="3195916" y="5609367"/>
            <a:ext cx="2545976" cy="694407"/>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FFDE748-C95D-4576-90E1-E26011812AE6}"/>
              </a:ext>
            </a:extLst>
          </p:cNvPr>
          <p:cNvCxnSpPr>
            <a:cxnSpLocks/>
            <a:endCxn id="62" idx="2"/>
          </p:cNvCxnSpPr>
          <p:nvPr/>
        </p:nvCxnSpPr>
        <p:spPr>
          <a:xfrm flipV="1">
            <a:off x="8023407" y="4689408"/>
            <a:ext cx="0" cy="27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1FC1F4A8-8CED-4DFA-A383-CF4BF3651E64}"/>
              </a:ext>
            </a:extLst>
          </p:cNvPr>
          <p:cNvCxnSpPr>
            <a:stCxn id="60" idx="3"/>
            <a:endCxn id="61" idx="1"/>
          </p:cNvCxnSpPr>
          <p:nvPr/>
        </p:nvCxnSpPr>
        <p:spPr>
          <a:xfrm flipV="1">
            <a:off x="3765176" y="5276776"/>
            <a:ext cx="838196" cy="125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E7F2E432-0A9A-40C6-B647-33F92B588765}"/>
              </a:ext>
            </a:extLst>
          </p:cNvPr>
          <p:cNvCxnSpPr>
            <a:cxnSpLocks/>
            <a:stCxn id="61" idx="3"/>
          </p:cNvCxnSpPr>
          <p:nvPr/>
        </p:nvCxnSpPr>
        <p:spPr>
          <a:xfrm>
            <a:off x="5741892" y="5276776"/>
            <a:ext cx="1407456" cy="6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CA4602F2-AC1D-4549-B166-36C00652A9F6}"/>
              </a:ext>
            </a:extLst>
          </p:cNvPr>
          <p:cNvSpPr txBox="1"/>
          <p:nvPr/>
        </p:nvSpPr>
        <p:spPr>
          <a:xfrm>
            <a:off x="2626649" y="4965700"/>
            <a:ext cx="1138520" cy="584775"/>
          </a:xfrm>
          <a:prstGeom prst="rect">
            <a:avLst/>
          </a:prstGeom>
          <a:noFill/>
        </p:spPr>
        <p:txBody>
          <a:bodyPr wrap="square" rtlCol="0">
            <a:spAutoFit/>
          </a:bodyPr>
          <a:lstStyle/>
          <a:p>
            <a:pPr algn="ctr"/>
            <a:r>
              <a:rPr lang="en-US" sz="1600" dirty="0"/>
              <a:t>Study the problem</a:t>
            </a:r>
            <a:endParaRPr lang="en-IN" sz="1600" dirty="0"/>
          </a:p>
        </p:txBody>
      </p:sp>
      <p:sp>
        <p:nvSpPr>
          <p:cNvPr id="70" name="TextBox 69">
            <a:extLst>
              <a:ext uri="{FF2B5EF4-FFF2-40B4-BE49-F238E27FC236}">
                <a16:creationId xmlns:a16="http://schemas.microsoft.com/office/drawing/2014/main" id="{D8CC2D16-E753-4E47-8C3A-4BB3032DA0C3}"/>
              </a:ext>
            </a:extLst>
          </p:cNvPr>
          <p:cNvSpPr txBox="1"/>
          <p:nvPr/>
        </p:nvSpPr>
        <p:spPr>
          <a:xfrm>
            <a:off x="7454147" y="5107499"/>
            <a:ext cx="1138520" cy="338554"/>
          </a:xfrm>
          <a:prstGeom prst="rect">
            <a:avLst/>
          </a:prstGeom>
          <a:noFill/>
        </p:spPr>
        <p:txBody>
          <a:bodyPr wrap="square" rtlCol="0">
            <a:spAutoFit/>
          </a:bodyPr>
          <a:lstStyle/>
          <a:p>
            <a:pPr algn="ctr"/>
            <a:r>
              <a:rPr lang="en-US" sz="1600" dirty="0"/>
              <a:t>Evaluate</a:t>
            </a:r>
            <a:endParaRPr lang="en-IN" sz="1600" dirty="0"/>
          </a:p>
        </p:txBody>
      </p:sp>
      <p:sp>
        <p:nvSpPr>
          <p:cNvPr id="71" name="TextBox 70">
            <a:extLst>
              <a:ext uri="{FF2B5EF4-FFF2-40B4-BE49-F238E27FC236}">
                <a16:creationId xmlns:a16="http://schemas.microsoft.com/office/drawing/2014/main" id="{BFA93438-D475-4DA0-8D9F-D2F341865742}"/>
              </a:ext>
            </a:extLst>
          </p:cNvPr>
          <p:cNvSpPr txBox="1"/>
          <p:nvPr/>
        </p:nvSpPr>
        <p:spPr>
          <a:xfrm>
            <a:off x="7451910" y="4200091"/>
            <a:ext cx="1138520" cy="338554"/>
          </a:xfrm>
          <a:prstGeom prst="rect">
            <a:avLst/>
          </a:prstGeom>
          <a:noFill/>
        </p:spPr>
        <p:txBody>
          <a:bodyPr wrap="square" rtlCol="0">
            <a:spAutoFit/>
          </a:bodyPr>
          <a:lstStyle/>
          <a:p>
            <a:pPr algn="ctr"/>
            <a:r>
              <a:rPr lang="en-US" sz="1600" dirty="0"/>
              <a:t>Launch!</a:t>
            </a:r>
            <a:endParaRPr lang="en-IN" sz="1600" dirty="0"/>
          </a:p>
        </p:txBody>
      </p:sp>
      <p:sp>
        <p:nvSpPr>
          <p:cNvPr id="72" name="Rectangle 71">
            <a:extLst>
              <a:ext uri="{FF2B5EF4-FFF2-40B4-BE49-F238E27FC236}">
                <a16:creationId xmlns:a16="http://schemas.microsoft.com/office/drawing/2014/main" id="{2B80AC8B-01A4-46EB-ADD4-B3DE578D00B5}"/>
              </a:ext>
            </a:extLst>
          </p:cNvPr>
          <p:cNvSpPr/>
          <p:nvPr/>
        </p:nvSpPr>
        <p:spPr>
          <a:xfrm>
            <a:off x="5741891" y="5986399"/>
            <a:ext cx="113852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247B1D99-0D09-43FC-BE8D-02A8418337C7}"/>
              </a:ext>
            </a:extLst>
          </p:cNvPr>
          <p:cNvSpPr txBox="1"/>
          <p:nvPr/>
        </p:nvSpPr>
        <p:spPr>
          <a:xfrm>
            <a:off x="5741891" y="6032763"/>
            <a:ext cx="1138520" cy="584775"/>
          </a:xfrm>
          <a:prstGeom prst="rect">
            <a:avLst/>
          </a:prstGeom>
          <a:noFill/>
        </p:spPr>
        <p:txBody>
          <a:bodyPr wrap="square" rtlCol="0">
            <a:spAutoFit/>
          </a:bodyPr>
          <a:lstStyle/>
          <a:p>
            <a:pPr algn="ctr"/>
            <a:r>
              <a:rPr lang="en-US" sz="1600" dirty="0"/>
              <a:t>Analyze errors</a:t>
            </a:r>
            <a:endParaRPr lang="en-IN" sz="1600" dirty="0"/>
          </a:p>
        </p:txBody>
      </p:sp>
      <p:sp>
        <p:nvSpPr>
          <p:cNvPr id="74" name="Rectangle 73">
            <a:extLst>
              <a:ext uri="{FF2B5EF4-FFF2-40B4-BE49-F238E27FC236}">
                <a16:creationId xmlns:a16="http://schemas.microsoft.com/office/drawing/2014/main" id="{79A00192-CB00-4FB3-BF56-5C47B5B822E8}"/>
              </a:ext>
            </a:extLst>
          </p:cNvPr>
          <p:cNvSpPr/>
          <p:nvPr/>
        </p:nvSpPr>
        <p:spPr>
          <a:xfrm>
            <a:off x="4838701" y="3989150"/>
            <a:ext cx="667876" cy="51140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a:t>
            </a:r>
            <a:endParaRPr lang="en-IN" sz="1400" dirty="0">
              <a:solidFill>
                <a:schemeClr val="tx1"/>
              </a:solidFill>
            </a:endParaRPr>
          </a:p>
        </p:txBody>
      </p:sp>
      <p:cxnSp>
        <p:nvCxnSpPr>
          <p:cNvPr id="79" name="Straight Arrow Connector 78">
            <a:extLst>
              <a:ext uri="{FF2B5EF4-FFF2-40B4-BE49-F238E27FC236}">
                <a16:creationId xmlns:a16="http://schemas.microsoft.com/office/drawing/2014/main" id="{4AE3FF30-0C89-45A1-8C0D-2FEF963EE47F}"/>
              </a:ext>
            </a:extLst>
          </p:cNvPr>
          <p:cNvCxnSpPr>
            <a:stCxn id="74" idx="2"/>
            <a:endCxn id="61" idx="0"/>
          </p:cNvCxnSpPr>
          <p:nvPr/>
        </p:nvCxnSpPr>
        <p:spPr>
          <a:xfrm flipH="1">
            <a:off x="5172632" y="4500559"/>
            <a:ext cx="7" cy="4561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Application of Machine Learning</a:t>
            </a:r>
          </a:p>
        </p:txBody>
      </p:sp>
      <p:sp>
        <p:nvSpPr>
          <p:cNvPr id="5" name="Content Placeholder 4"/>
          <p:cNvSpPr>
            <a:spLocks noGrp="1"/>
          </p:cNvSpPr>
          <p:nvPr>
            <p:ph sz="half" idx="4294967295"/>
          </p:nvPr>
        </p:nvSpPr>
        <p:spPr>
          <a:xfrm>
            <a:off x="541610" y="1431010"/>
            <a:ext cx="11318696" cy="4790886"/>
          </a:xfrm>
        </p:spPr>
        <p:txBody>
          <a:bodyPr vert="horz" lIns="91440" tIns="45720" rIns="91440" bIns="45720" rtlCol="0">
            <a:normAutofit/>
          </a:bodyPr>
          <a:lstStyle/>
          <a:p>
            <a:pPr>
              <a:lnSpc>
                <a:spcPts val="1800"/>
              </a:lnSpc>
              <a:spcAft>
                <a:spcPts val="600"/>
              </a:spcAft>
            </a:pPr>
            <a:r>
              <a:rPr lang="en-US" dirty="0"/>
              <a:t>Applications of machine learning are now almost everywhere, and are as ubiquitous as the data that is flowing around our societies, generated by our smart phones, connected devices, and other systems.</a:t>
            </a:r>
          </a:p>
          <a:p>
            <a:r>
              <a:rPr lang="en-US" b="1" dirty="0"/>
              <a:t>You can use machine learning in many ways</a:t>
            </a:r>
            <a:r>
              <a:rPr lang="en-US" dirty="0"/>
              <a:t>:</a:t>
            </a:r>
          </a:p>
          <a:p>
            <a:pPr marL="171450" indent="-171450">
              <a:buFont typeface="Arial" panose="020B0604020202020204" pitchFamily="34" charset="0"/>
              <a:buChar char="•"/>
            </a:pPr>
            <a:r>
              <a:rPr lang="en-US" dirty="0"/>
              <a:t>To predict the likelihood of disease from a patient's medical history or reports.</a:t>
            </a:r>
          </a:p>
          <a:p>
            <a:pPr marL="171450" indent="-171450">
              <a:buFont typeface="Arial" panose="020B0604020202020204" pitchFamily="34" charset="0"/>
              <a:buChar char="•"/>
            </a:pPr>
            <a:r>
              <a:rPr lang="en-US" dirty="0"/>
              <a:t>To leverage weather data to predict weather events.</a:t>
            </a:r>
          </a:p>
          <a:p>
            <a:pPr marL="171450" indent="-171450">
              <a:buFont typeface="Arial" panose="020B0604020202020204" pitchFamily="34" charset="0"/>
              <a:buChar char="•"/>
            </a:pPr>
            <a:r>
              <a:rPr lang="en-US" dirty="0"/>
              <a:t>To understand the sentiment of a text.</a:t>
            </a:r>
          </a:p>
          <a:p>
            <a:pPr marL="171450" indent="-171450">
              <a:buFont typeface="Arial" panose="020B0604020202020204" pitchFamily="34" charset="0"/>
              <a:buChar char="•"/>
            </a:pPr>
            <a:r>
              <a:rPr lang="en-US" dirty="0"/>
              <a:t>To detect fake news to stop the spread of propaganda.</a:t>
            </a:r>
          </a:p>
          <a:p>
            <a:r>
              <a:rPr lang="en-US" dirty="0"/>
              <a:t>Finance, economics, earth science, space exploration, biomedical engineering, cognitive science, and even fields in the humanities have adapted machine learning to solve the arduous, data-processing heavy problems of their domain.</a:t>
            </a: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278FF439-A89E-45FB-9CA2-2E13DB1B2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541" y="1759323"/>
            <a:ext cx="4329953" cy="305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Types of Machine Learning System</a:t>
            </a:r>
          </a:p>
        </p:txBody>
      </p:sp>
      <p:pic>
        <p:nvPicPr>
          <p:cNvPr id="4" name="Picture 3">
            <a:extLst>
              <a:ext uri="{FF2B5EF4-FFF2-40B4-BE49-F238E27FC236}">
                <a16:creationId xmlns:a16="http://schemas.microsoft.com/office/drawing/2014/main" id="{19420362-9F5B-4A24-B7EC-191182E8579E}"/>
              </a:ext>
            </a:extLst>
          </p:cNvPr>
          <p:cNvPicPr>
            <a:picLocks noChangeAspect="1"/>
          </p:cNvPicPr>
          <p:nvPr/>
        </p:nvPicPr>
        <p:blipFill>
          <a:blip r:embed="rId2"/>
          <a:stretch>
            <a:fillRect/>
          </a:stretch>
        </p:blipFill>
        <p:spPr>
          <a:xfrm>
            <a:off x="2590801" y="1201481"/>
            <a:ext cx="6598024" cy="5306895"/>
          </a:xfrm>
          <a:prstGeom prst="rect">
            <a:avLst/>
          </a:prstGeom>
        </p:spPr>
      </p:pic>
    </p:spTree>
    <p:extLst>
      <p:ext uri="{BB962C8B-B14F-4D97-AF65-F5344CB8AC3E}">
        <p14:creationId xmlns:p14="http://schemas.microsoft.com/office/powerpoint/2010/main" val="25968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Segoe UI Light" panose="020B0502040204020203" pitchFamily="34" charset="0"/>
                <a:cs typeface="Segoe UI Light" panose="020B0502040204020203" pitchFamily="34" charset="0"/>
              </a:rPr>
              <a:t>Supervised vs Unsupervised Machine Learning </a:t>
            </a:r>
          </a:p>
        </p:txBody>
      </p:sp>
      <p:pic>
        <p:nvPicPr>
          <p:cNvPr id="2050" name="Picture 2" descr="Examples of Supervised Learning (Linear Regression) and Unsupervised Learning (Clustering) 2.1.2 Traditional Machine Learning. Herein we demonstrate several popular TML algorithms (Algorithm details can be referred to TML method in Appendix B), and discuss the criteria of choosing the TML algorithms. Given diierent tasks, TML can be further divided into Supervised Learning and Unsupervised Learning.">
            <a:extLst>
              <a:ext uri="{FF2B5EF4-FFF2-40B4-BE49-F238E27FC236}">
                <a16:creationId xmlns:a16="http://schemas.microsoft.com/office/drawing/2014/main" id="{FBBF5857-64F0-43B2-9A7F-15B503BD7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42" y="2640172"/>
            <a:ext cx="5460453" cy="21649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B895A1D-E9AF-4339-9CD8-169FEE6EECA7}"/>
              </a:ext>
            </a:extLst>
          </p:cNvPr>
          <p:cNvPicPr>
            <a:picLocks noChangeAspect="1"/>
          </p:cNvPicPr>
          <p:nvPr/>
        </p:nvPicPr>
        <p:blipFill>
          <a:blip r:embed="rId3"/>
          <a:stretch>
            <a:fillRect/>
          </a:stretch>
        </p:blipFill>
        <p:spPr>
          <a:xfrm>
            <a:off x="480405" y="1270685"/>
            <a:ext cx="5687313" cy="5139259"/>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Machine Learning Steps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pic>
        <p:nvPicPr>
          <p:cNvPr id="3074" name="Picture 2">
            <a:extLst>
              <a:ext uri="{FF2B5EF4-FFF2-40B4-BE49-F238E27FC236}">
                <a16:creationId xmlns:a16="http://schemas.microsoft.com/office/drawing/2014/main" id="{2BC5BC83-B031-4FBE-B3EC-0BFC79DFD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13" y="1646170"/>
            <a:ext cx="5410761" cy="360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Hands On</a:t>
            </a:r>
          </a:p>
        </p:txBody>
      </p:sp>
      <p:pic>
        <p:nvPicPr>
          <p:cNvPr id="2" name="Picture 1">
            <a:extLst>
              <a:ext uri="{FF2B5EF4-FFF2-40B4-BE49-F238E27FC236}">
                <a16:creationId xmlns:a16="http://schemas.microsoft.com/office/drawing/2014/main" id="{0EDFC785-E830-449C-B701-5A81086A47BE}"/>
              </a:ext>
            </a:extLst>
          </p:cNvPr>
          <p:cNvPicPr>
            <a:picLocks noChangeAspect="1"/>
          </p:cNvPicPr>
          <p:nvPr/>
        </p:nvPicPr>
        <p:blipFill>
          <a:blip r:embed="rId2"/>
          <a:stretch>
            <a:fillRect/>
          </a:stretch>
        </p:blipFill>
        <p:spPr>
          <a:xfrm>
            <a:off x="5369531" y="1299881"/>
            <a:ext cx="6211063" cy="2985247"/>
          </a:xfrm>
          <a:prstGeom prst="rect">
            <a:avLst/>
          </a:prstGeom>
        </p:spPr>
      </p:pic>
      <p:sp>
        <p:nvSpPr>
          <p:cNvPr id="3" name="TextBox 2">
            <a:extLst>
              <a:ext uri="{FF2B5EF4-FFF2-40B4-BE49-F238E27FC236}">
                <a16:creationId xmlns:a16="http://schemas.microsoft.com/office/drawing/2014/main" id="{C43D56EB-43F7-4D5A-B653-FA23E7ABD733}"/>
              </a:ext>
            </a:extLst>
          </p:cNvPr>
          <p:cNvSpPr txBox="1"/>
          <p:nvPr/>
        </p:nvSpPr>
        <p:spPr>
          <a:xfrm>
            <a:off x="611406" y="2348752"/>
            <a:ext cx="4464423"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t>Price Prediction Problem using Regression Algorithm Technique.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Classification problem on Spam Email Classifier</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367937" y="1100088"/>
            <a:ext cx="6876288" cy="640080"/>
          </a:xfrm>
        </p:spPr>
        <p:txBody>
          <a:bodyPr>
            <a:noAutofit/>
          </a:bodyPr>
          <a:lstStyle/>
          <a:p>
            <a:pPr algn="ctr"/>
            <a:r>
              <a:rPr lang="en-US" sz="4800" dirty="0">
                <a:latin typeface="Segoe UI Light" panose="020B0502040204020203" pitchFamily="34" charset="0"/>
                <a:cs typeface="Segoe UI Light" panose="020B0502040204020203" pitchFamily="34" charset="0"/>
              </a:rPr>
              <a:t>Thank You !!</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Connect Me via </a:t>
            </a:r>
            <a:r>
              <a:rPr lang="en-US" sz="2000" u="sng" dirty="0" err="1">
                <a:latin typeface="Segoe UI Light" panose="020B0502040204020203" pitchFamily="34" charset="0"/>
                <a:cs typeface="Segoe UI Light" panose="020B0502040204020203" pitchFamily="34" charset="0"/>
                <a:hlinkClick r:id="rId3" tooltip="Visit the PowerPoint team blog"/>
              </a:rPr>
              <a:t>Linkedin</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My Blogs on Medium</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My GitHub</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pic>
        <p:nvPicPr>
          <p:cNvPr id="3" name="Picture 2">
            <a:extLst>
              <a:ext uri="{FF2B5EF4-FFF2-40B4-BE49-F238E27FC236}">
                <a16:creationId xmlns:a16="http://schemas.microsoft.com/office/drawing/2014/main" id="{EC1D4936-F910-4CE7-87C1-1BA9F9A0AE53}"/>
              </a:ext>
            </a:extLst>
          </p:cNvPr>
          <p:cNvPicPr>
            <a:picLocks noChangeAspect="1"/>
          </p:cNvPicPr>
          <p:nvPr/>
        </p:nvPicPr>
        <p:blipFill>
          <a:blip r:embed="rId10"/>
          <a:stretch>
            <a:fillRect/>
          </a:stretch>
        </p:blipFill>
        <p:spPr>
          <a:xfrm>
            <a:off x="4963083" y="2620961"/>
            <a:ext cx="6687306" cy="3504504"/>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343</Words>
  <Application>Microsoft Office PowerPoint</Application>
  <PresentationFormat>Widescreen</PresentationFormat>
  <Paragraphs>49</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WelcomeDoc</vt:lpstr>
      <vt:lpstr>Machine Learning</vt:lpstr>
      <vt:lpstr>What is Machine Learning ?</vt:lpstr>
      <vt:lpstr>Traditional Approach vs ML Approach</vt:lpstr>
      <vt:lpstr>Application of Machine Learning</vt:lpstr>
      <vt:lpstr>Types of Machine Learning System</vt:lpstr>
      <vt:lpstr>Supervised vs Unsupervised Machine Learning </vt:lpstr>
      <vt:lpstr>Machine Learning Steps</vt:lpstr>
      <vt:lpstr>Hands 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2021-12-25T15:58:22Z</dcterms:created>
  <dcterms:modified xsi:type="dcterms:W3CDTF">2021-12-25T18:46:02Z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