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5" r:id="rId2"/>
    <p:sldId id="294" r:id="rId3"/>
    <p:sldId id="258" r:id="rId4"/>
    <p:sldId id="282" r:id="rId5"/>
    <p:sldId id="283" r:id="rId6"/>
    <p:sldId id="292" r:id="rId7"/>
    <p:sldId id="290" r:id="rId8"/>
    <p:sldId id="291" r:id="rId9"/>
    <p:sldId id="259" r:id="rId10"/>
    <p:sldId id="260" r:id="rId11"/>
    <p:sldId id="289" r:id="rId12"/>
    <p:sldId id="308" r:id="rId13"/>
    <p:sldId id="261" r:id="rId14"/>
    <p:sldId id="262" r:id="rId15"/>
    <p:sldId id="263" r:id="rId16"/>
    <p:sldId id="293" r:id="rId17"/>
    <p:sldId id="300" r:id="rId18"/>
    <p:sldId id="296" r:id="rId19"/>
    <p:sldId id="297" r:id="rId20"/>
    <p:sldId id="299" r:id="rId21"/>
    <p:sldId id="298" r:id="rId22"/>
    <p:sldId id="303" r:id="rId23"/>
    <p:sldId id="304" r:id="rId24"/>
    <p:sldId id="305" r:id="rId25"/>
    <p:sldId id="306" r:id="rId26"/>
    <p:sldId id="307" r:id="rId27"/>
    <p:sldId id="301" r:id="rId28"/>
    <p:sldId id="302" r:id="rId29"/>
    <p:sldId id="30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5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B163BE-6FDD-4F67-ADDF-4A3BDC87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6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4DDE-F9E6-4206-BCB7-D128D4F428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51787-D4C3-40F6-B2AA-67911F6281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7A48D-32F9-4570-9D6D-584F70EFD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60AE0-48EF-4408-87D2-7D420DE712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330B5-BDEB-43E5-8F9B-40339D7D65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570BA-F0E7-4091-B408-DF7E9CA851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66028-0C5C-435B-9A59-D9A96DFCF8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4D8AF-D3B2-4870-A7B0-0806C095E4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7A7B1-5411-4DBD-B1FB-4905B1B835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B9834-9348-4FF2-B6F2-09C6EB078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2CDFA-9A1C-4B99-B22D-0A0E98FC09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BB7FD1-B8C4-453B-8996-FEC7BA11D6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Introduction to C Programming,</a:t>
            </a:r>
            <a:br>
              <a:rPr lang="en-US" sz="4000" dirty="0"/>
            </a:br>
            <a:r>
              <a:rPr lang="en-US" sz="4000" dirty="0"/>
              <a:t>Variable, Data Type,</a:t>
            </a:r>
            <a:br>
              <a:rPr lang="en-US" sz="4000" dirty="0"/>
            </a:br>
            <a:r>
              <a:rPr lang="en-US" sz="4000" dirty="0"/>
              <a:t>Basic Input and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r>
              <a:rPr lang="en-US" sz="1800" dirty="0"/>
              <a:t>By Md. Sakib Shahriar, UAP, CSE</a:t>
            </a:r>
          </a:p>
        </p:txBody>
      </p:sp>
    </p:spTree>
    <p:extLst>
      <p:ext uri="{BB962C8B-B14F-4D97-AF65-F5344CB8AC3E}">
        <p14:creationId xmlns:p14="http://schemas.microsoft.com/office/powerpoint/2010/main" val="238767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multiple lines of text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19200" y="2090738"/>
            <a:ext cx="6337300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#include &lt;stdio.h&gt;</a:t>
            </a:r>
          </a:p>
          <a:p>
            <a:r>
              <a:rPr lang="en-US">
                <a:latin typeface="Courier New" pitchFamily="49" charset="0"/>
              </a:rPr>
              <a:t>int main (void)</a:t>
            </a:r>
          </a:p>
          <a:p>
            <a:r>
              <a:rPr lang="en-US">
                <a:latin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</a:rPr>
              <a:t>   printf ("Testing...\n..1\n...2\n....3\n");</a:t>
            </a:r>
          </a:p>
          <a:p>
            <a:r>
              <a:rPr lang="en-US">
                <a:latin typeface="Courier New" pitchFamily="49" charset="0"/>
              </a:rPr>
              <a:t>   return 0;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248400" y="4572000"/>
            <a:ext cx="155892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endParaRPr lang="en-US"/>
          </a:p>
          <a:p>
            <a:r>
              <a:rPr lang="en-US">
                <a:latin typeface="Courier New" pitchFamily="49" charset="0"/>
              </a:rPr>
              <a:t>Testing...</a:t>
            </a:r>
          </a:p>
          <a:p>
            <a:r>
              <a:rPr lang="en-US">
                <a:latin typeface="Courier New" pitchFamily="49" charset="0"/>
              </a:rPr>
              <a:t>..1</a:t>
            </a:r>
          </a:p>
          <a:p>
            <a:r>
              <a:rPr lang="en-US">
                <a:latin typeface="Courier New" pitchFamily="49" charset="0"/>
              </a:rPr>
              <a:t>...2</a:t>
            </a:r>
          </a:p>
          <a:p>
            <a:r>
              <a:rPr lang="en-US">
                <a:latin typeface="Courier New" pitchFamily="49" charset="0"/>
              </a:rPr>
              <a:t>....3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1371600" y="4495800"/>
            <a:ext cx="3429000" cy="2057400"/>
          </a:xfrm>
          <a:prstGeom prst="cloudCallout">
            <a:avLst>
              <a:gd name="adj1" fmla="val 67917"/>
              <a:gd name="adj2" fmla="val -95912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It is not necessary to make a separate call to printf for each line of output !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Programs can use symbolic names for storing computation data and results.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/>
              <a:t>Variable</a:t>
            </a:r>
            <a:r>
              <a:rPr lang="en-US" sz="2800" dirty="0"/>
              <a:t>: a symbolic name for a memory location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programmer doesn’t have to worry about specifying (or even knowing) the value of the location’s address.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In C, variables have to be </a:t>
            </a:r>
            <a:r>
              <a:rPr lang="en-US" sz="2800" b="1" i="1" dirty="0"/>
              <a:t>declared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before</a:t>
            </a:r>
            <a:r>
              <a:rPr lang="en-US" sz="2800" dirty="0"/>
              <a:t> they are used.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Declaration of Variables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1800" dirty="0"/>
              <a:t>There are two purposes: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tells the compiler what the variable name is.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It specifies what type of data the variable will hold.</a:t>
            </a:r>
          </a:p>
          <a:p>
            <a:pPr marL="533400" indent="-533400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1800" dirty="0"/>
              <a:t>General syntax:</a:t>
            </a:r>
          </a:p>
          <a:p>
            <a:pPr marL="1295400" lvl="2" indent="-381000">
              <a:lnSpc>
                <a:spcPct val="90000"/>
              </a:lnSpc>
              <a:buFontTx/>
              <a:buNone/>
            </a:pPr>
            <a:r>
              <a:rPr lang="en-US" sz="1800" dirty="0"/>
              <a:t>     </a:t>
            </a:r>
            <a:r>
              <a:rPr lang="en-US" sz="2000" dirty="0">
                <a:solidFill>
                  <a:srgbClr val="FF0000"/>
                </a:solidFill>
              </a:rPr>
              <a:t>data-type  variable-list;</a:t>
            </a:r>
          </a:p>
          <a:p>
            <a:pPr marL="533400" indent="-533400">
              <a:lnSpc>
                <a:spcPct val="90000"/>
              </a:lnSpc>
            </a:pPr>
            <a:endParaRPr lang="en-US" sz="1800" dirty="0">
              <a:solidFill>
                <a:srgbClr val="FF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1800" dirty="0"/>
              <a:t>Examples: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8000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  velocity, distance;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  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  a, b, c, d;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     float  temp;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     char  flag, option;</a:t>
            </a:r>
          </a:p>
        </p:txBody>
      </p:sp>
    </p:spTree>
    <p:extLst>
      <p:ext uri="{BB962C8B-B14F-4D97-AF65-F5344CB8AC3E}">
        <p14:creationId xmlns:p14="http://schemas.microsoft.com/office/powerpoint/2010/main" val="237815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and Displaying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725170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#include &lt;stdio.h&gt;</a:t>
            </a:r>
          </a:p>
          <a:p>
            <a:r>
              <a:rPr lang="en-US">
                <a:latin typeface="Courier New" pitchFamily="49" charset="0"/>
              </a:rPr>
              <a:t>int main (void)</a:t>
            </a:r>
          </a:p>
          <a:p>
            <a:r>
              <a:rPr lang="en-US">
                <a:latin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</a:rPr>
              <a:t>	int sum;</a:t>
            </a:r>
          </a:p>
          <a:p>
            <a:r>
              <a:rPr lang="en-US">
                <a:latin typeface="Courier New" pitchFamily="49" charset="0"/>
              </a:rPr>
              <a:t>	sum = 50 + 25;</a:t>
            </a:r>
          </a:p>
          <a:p>
            <a:r>
              <a:rPr lang="en-US">
                <a:latin typeface="Courier New" pitchFamily="49" charset="0"/>
              </a:rPr>
              <a:t>	printf ("The sum of 50 and 25 is %i\n", sum);</a:t>
            </a:r>
          </a:p>
          <a:p>
            <a:r>
              <a:rPr lang="en-US">
                <a:latin typeface="Courier New" pitchFamily="49" charset="0"/>
              </a:rPr>
              <a:t>	return 0;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60525" y="4151313"/>
            <a:ext cx="7331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Variable sum </a:t>
            </a:r>
            <a:r>
              <a:rPr lang="en-US" b="1"/>
              <a:t>declared</a:t>
            </a:r>
            <a:r>
              <a:rPr lang="en-US"/>
              <a:t> of type int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600200" y="4724400"/>
            <a:ext cx="450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Variable sum </a:t>
            </a:r>
            <a:r>
              <a:rPr lang="en-US" b="1"/>
              <a:t>assigned</a:t>
            </a:r>
            <a:r>
              <a:rPr lang="en-US"/>
              <a:t>  expression 50+25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600200" y="5410200"/>
            <a:ext cx="493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Value of variable sum is </a:t>
            </a:r>
            <a:r>
              <a:rPr lang="en-US" b="1"/>
              <a:t>printed</a:t>
            </a:r>
            <a:r>
              <a:rPr lang="en-US"/>
              <a:t> in place of %i </a:t>
            </a:r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>
            <a:off x="1485900" y="2667000"/>
            <a:ext cx="419100" cy="16002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24" y="384"/>
              </a:cxn>
              <a:cxn ang="0">
                <a:pos x="120" y="1008"/>
              </a:cxn>
            </a:cxnLst>
            <a:rect l="0" t="0" r="r" b="b"/>
            <a:pathLst>
              <a:path w="264" h="1008">
                <a:moveTo>
                  <a:pt x="264" y="0"/>
                </a:moveTo>
                <a:cubicBezTo>
                  <a:pt x="156" y="108"/>
                  <a:pt x="48" y="216"/>
                  <a:pt x="24" y="384"/>
                </a:cubicBezTo>
                <a:cubicBezTo>
                  <a:pt x="0" y="552"/>
                  <a:pt x="60" y="780"/>
                  <a:pt x="120" y="100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77" name="Freeform 9"/>
          <p:cNvSpPr>
            <a:spLocks/>
          </p:cNvSpPr>
          <p:nvPr/>
        </p:nvSpPr>
        <p:spPr bwMode="auto">
          <a:xfrm>
            <a:off x="1295400" y="2971800"/>
            <a:ext cx="647700" cy="19050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24" y="384"/>
              </a:cxn>
              <a:cxn ang="0">
                <a:pos x="120" y="1008"/>
              </a:cxn>
            </a:cxnLst>
            <a:rect l="0" t="0" r="r" b="b"/>
            <a:pathLst>
              <a:path w="264" h="1008">
                <a:moveTo>
                  <a:pt x="264" y="0"/>
                </a:moveTo>
                <a:cubicBezTo>
                  <a:pt x="156" y="108"/>
                  <a:pt x="48" y="216"/>
                  <a:pt x="24" y="384"/>
                </a:cubicBezTo>
                <a:cubicBezTo>
                  <a:pt x="0" y="552"/>
                  <a:pt x="60" y="780"/>
                  <a:pt x="120" y="100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78" name="Freeform 10"/>
          <p:cNvSpPr>
            <a:spLocks/>
          </p:cNvSpPr>
          <p:nvPr/>
        </p:nvSpPr>
        <p:spPr bwMode="auto">
          <a:xfrm>
            <a:off x="1143000" y="3276600"/>
            <a:ext cx="762000" cy="22860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24" y="384"/>
              </a:cxn>
              <a:cxn ang="0">
                <a:pos x="120" y="1008"/>
              </a:cxn>
            </a:cxnLst>
            <a:rect l="0" t="0" r="r" b="b"/>
            <a:pathLst>
              <a:path w="264" h="1008">
                <a:moveTo>
                  <a:pt x="264" y="0"/>
                </a:moveTo>
                <a:cubicBezTo>
                  <a:pt x="156" y="108"/>
                  <a:pt x="48" y="216"/>
                  <a:pt x="24" y="384"/>
                </a:cubicBezTo>
                <a:cubicBezTo>
                  <a:pt x="0" y="552"/>
                  <a:pt x="60" y="780"/>
                  <a:pt x="120" y="100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57200" y="5867400"/>
            <a:ext cx="877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The printf routine call has now 2 arguments: first argument a string containing also a format specifier (%i), that holds place for an integer value to be inserted here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multiple values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8600" y="2286000"/>
            <a:ext cx="8658225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#include &lt;stdio.h&gt;</a:t>
            </a:r>
          </a:p>
          <a:p>
            <a:r>
              <a:rPr lang="en-US">
                <a:latin typeface="Courier New" pitchFamily="49" charset="0"/>
              </a:rPr>
              <a:t>int main (void)</a:t>
            </a:r>
          </a:p>
          <a:p>
            <a:r>
              <a:rPr lang="en-US">
                <a:latin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</a:rPr>
              <a:t>  int value1, value2, sum;</a:t>
            </a:r>
          </a:p>
          <a:p>
            <a:r>
              <a:rPr lang="en-US">
                <a:latin typeface="Courier New" pitchFamily="49" charset="0"/>
              </a:rPr>
              <a:t>  value1 = 50;</a:t>
            </a:r>
          </a:p>
          <a:p>
            <a:r>
              <a:rPr lang="en-US">
                <a:latin typeface="Courier New" pitchFamily="49" charset="0"/>
              </a:rPr>
              <a:t>  value2 = 25;</a:t>
            </a:r>
          </a:p>
          <a:p>
            <a:r>
              <a:rPr lang="en-US">
                <a:latin typeface="Courier New" pitchFamily="49" charset="0"/>
              </a:rPr>
              <a:t>  sum = value1 + value2;</a:t>
            </a:r>
          </a:p>
          <a:p>
            <a:r>
              <a:rPr lang="en-US">
                <a:latin typeface="Courier New" pitchFamily="49" charset="0"/>
              </a:rPr>
              <a:t>  printf ("The sum of %i and %i is %i\n",value1, value2, sum);</a:t>
            </a:r>
          </a:p>
          <a:p>
            <a:r>
              <a:rPr lang="en-US">
                <a:latin typeface="Courier New" pitchFamily="49" charset="0"/>
              </a:rPr>
              <a:t>  return 0;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3340100" y="4495800"/>
            <a:ext cx="2984500" cy="609600"/>
          </a:xfrm>
          <a:custGeom>
            <a:avLst/>
            <a:gdLst/>
            <a:ahLst/>
            <a:cxnLst>
              <a:cxn ang="0">
                <a:pos x="1880" y="0"/>
              </a:cxn>
              <a:cxn ang="0">
                <a:pos x="1544" y="288"/>
              </a:cxn>
              <a:cxn ang="0">
                <a:pos x="248" y="336"/>
              </a:cxn>
              <a:cxn ang="0">
                <a:pos x="56" y="0"/>
              </a:cxn>
            </a:cxnLst>
            <a:rect l="0" t="0" r="r" b="b"/>
            <a:pathLst>
              <a:path w="1880" h="384">
                <a:moveTo>
                  <a:pt x="1880" y="0"/>
                </a:moveTo>
                <a:cubicBezTo>
                  <a:pt x="1848" y="116"/>
                  <a:pt x="1816" y="232"/>
                  <a:pt x="1544" y="288"/>
                </a:cubicBezTo>
                <a:cubicBezTo>
                  <a:pt x="1272" y="344"/>
                  <a:pt x="496" y="384"/>
                  <a:pt x="248" y="336"/>
                </a:cubicBezTo>
                <a:cubicBezTo>
                  <a:pt x="0" y="288"/>
                  <a:pt x="28" y="144"/>
                  <a:pt x="56" y="0"/>
                </a:cubicBez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4343400" y="4495800"/>
            <a:ext cx="2984500" cy="609600"/>
          </a:xfrm>
          <a:custGeom>
            <a:avLst/>
            <a:gdLst/>
            <a:ahLst/>
            <a:cxnLst>
              <a:cxn ang="0">
                <a:pos x="1880" y="0"/>
              </a:cxn>
              <a:cxn ang="0">
                <a:pos x="1544" y="288"/>
              </a:cxn>
              <a:cxn ang="0">
                <a:pos x="248" y="336"/>
              </a:cxn>
              <a:cxn ang="0">
                <a:pos x="56" y="0"/>
              </a:cxn>
            </a:cxnLst>
            <a:rect l="0" t="0" r="r" b="b"/>
            <a:pathLst>
              <a:path w="1880" h="384">
                <a:moveTo>
                  <a:pt x="1880" y="0"/>
                </a:moveTo>
                <a:cubicBezTo>
                  <a:pt x="1848" y="116"/>
                  <a:pt x="1816" y="232"/>
                  <a:pt x="1544" y="288"/>
                </a:cubicBezTo>
                <a:cubicBezTo>
                  <a:pt x="1272" y="344"/>
                  <a:pt x="496" y="384"/>
                  <a:pt x="248" y="336"/>
                </a:cubicBezTo>
                <a:cubicBezTo>
                  <a:pt x="0" y="288"/>
                  <a:pt x="28" y="144"/>
                  <a:pt x="56" y="0"/>
                </a:cubicBez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5257800" y="4495800"/>
            <a:ext cx="2984500" cy="609600"/>
          </a:xfrm>
          <a:custGeom>
            <a:avLst/>
            <a:gdLst/>
            <a:ahLst/>
            <a:cxnLst>
              <a:cxn ang="0">
                <a:pos x="1880" y="0"/>
              </a:cxn>
              <a:cxn ang="0">
                <a:pos x="1544" y="288"/>
              </a:cxn>
              <a:cxn ang="0">
                <a:pos x="248" y="336"/>
              </a:cxn>
              <a:cxn ang="0">
                <a:pos x="56" y="0"/>
              </a:cxn>
            </a:cxnLst>
            <a:rect l="0" t="0" r="r" b="b"/>
            <a:pathLst>
              <a:path w="1880" h="384">
                <a:moveTo>
                  <a:pt x="1880" y="0"/>
                </a:moveTo>
                <a:cubicBezTo>
                  <a:pt x="1848" y="116"/>
                  <a:pt x="1816" y="232"/>
                  <a:pt x="1544" y="288"/>
                </a:cubicBezTo>
                <a:cubicBezTo>
                  <a:pt x="1272" y="344"/>
                  <a:pt x="496" y="384"/>
                  <a:pt x="248" y="336"/>
                </a:cubicBezTo>
                <a:cubicBezTo>
                  <a:pt x="0" y="288"/>
                  <a:pt x="28" y="144"/>
                  <a:pt x="56" y="0"/>
                </a:cubicBezTo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28600" y="5638800"/>
            <a:ext cx="847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format string must contain as many placeholders as expressions to be printed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comments in a program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Comment statements are used in a program to document it and to enhance its readability.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Useful for human readers of the program – compiler ignores comments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Ways to insert comments in C: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/>
              <a:t>When comments span several lines: start marked with /*, end marked with */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/>
              <a:t>Comments at the end of a line: start marked with //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comments in a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023225" cy="477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/* This program adds two integer values</a:t>
            </a:r>
          </a:p>
          <a:p>
            <a:r>
              <a:rPr lang="en-US" dirty="0">
                <a:latin typeface="Courier New" pitchFamily="49" charset="0"/>
              </a:rPr>
              <a:t>and displays the results */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main (void)</a:t>
            </a:r>
          </a:p>
          <a:p>
            <a:r>
              <a:rPr lang="en-US" dirty="0">
                <a:latin typeface="Courier New" pitchFamily="49" charset="0"/>
              </a:rPr>
              <a:t>{</a:t>
            </a:r>
          </a:p>
          <a:p>
            <a:pPr lvl="1"/>
            <a:r>
              <a:rPr lang="en-US">
                <a:latin typeface="Courier New" pitchFamily="49" charset="0"/>
              </a:rPr>
              <a:t>// Declare variables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value1, value2, sum;</a:t>
            </a:r>
          </a:p>
          <a:p>
            <a:pPr lvl="1"/>
            <a:r>
              <a:rPr lang="en-US" dirty="0">
                <a:latin typeface="Courier New" pitchFamily="49" charset="0"/>
              </a:rPr>
              <a:t>// Assign values and calculate their sum</a:t>
            </a:r>
          </a:p>
          <a:p>
            <a:pPr lvl="1"/>
            <a:r>
              <a:rPr lang="en-US" dirty="0">
                <a:latin typeface="Courier New" pitchFamily="49" charset="0"/>
              </a:rPr>
              <a:t>value1 = 50;</a:t>
            </a:r>
          </a:p>
          <a:p>
            <a:pPr lvl="1"/>
            <a:r>
              <a:rPr lang="en-US" dirty="0">
                <a:latin typeface="Courier New" pitchFamily="49" charset="0"/>
              </a:rPr>
              <a:t>value2 = 25;</a:t>
            </a:r>
          </a:p>
          <a:p>
            <a:pPr lvl="1"/>
            <a:r>
              <a:rPr lang="en-US" dirty="0">
                <a:latin typeface="Courier New" pitchFamily="49" charset="0"/>
              </a:rPr>
              <a:t>sum = value1 + value2;</a:t>
            </a:r>
          </a:p>
          <a:p>
            <a:pPr lvl="1"/>
            <a:r>
              <a:rPr lang="en-US" dirty="0">
                <a:latin typeface="Courier New" pitchFamily="49" charset="0"/>
              </a:rPr>
              <a:t>// Display the result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("The sum of 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and 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is 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\n", </a:t>
            </a:r>
          </a:p>
          <a:p>
            <a:pPr lvl="1"/>
            <a:r>
              <a:rPr lang="en-US" dirty="0">
                <a:latin typeface="Courier New" pitchFamily="49" charset="0"/>
              </a:rPr>
              <a:t>                                 value1, value2, sum);</a:t>
            </a:r>
          </a:p>
          <a:p>
            <a:pPr lvl="1"/>
            <a:r>
              <a:rPr lang="en-US" dirty="0">
                <a:latin typeface="Courier New" pitchFamily="49" charset="0"/>
              </a:rPr>
              <a:t>return 0;</a:t>
            </a:r>
          </a:p>
          <a:p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Rules to define </a:t>
            </a:r>
            <a:br>
              <a:rPr lang="en-US" dirty="0"/>
            </a:br>
            <a:r>
              <a:rPr lang="en-US" dirty="0"/>
              <a:t>variable names (identifiers)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1"/>
            <a:ext cx="8229600" cy="3124200"/>
          </a:xfrm>
        </p:spPr>
        <p:txBody>
          <a:bodyPr/>
          <a:lstStyle/>
          <a:p>
            <a:r>
              <a:rPr lang="en-US" sz="2400" dirty="0"/>
              <a:t>Variable name must be </a:t>
            </a:r>
            <a:r>
              <a:rPr lang="en-US" sz="2400" dirty="0" err="1"/>
              <a:t>upto</a:t>
            </a:r>
            <a:r>
              <a:rPr lang="en-US" sz="2400" dirty="0"/>
              <a:t> 8 characters.</a:t>
            </a:r>
          </a:p>
          <a:p>
            <a:r>
              <a:rPr lang="en-US" sz="2400" dirty="0"/>
              <a:t>Variable name must not start with a digit.</a:t>
            </a:r>
          </a:p>
          <a:p>
            <a:r>
              <a:rPr lang="en-US" sz="2400" dirty="0"/>
              <a:t>Variable name can consist of alphabets, digits and special symbols like underscore _.</a:t>
            </a:r>
          </a:p>
          <a:p>
            <a:r>
              <a:rPr lang="en-US" sz="2400" dirty="0"/>
              <a:t>Blank or spaces are not allowed in variable name.</a:t>
            </a:r>
          </a:p>
          <a:p>
            <a:r>
              <a:rPr lang="en-US" sz="2400" dirty="0"/>
              <a:t>Keywords are not allowed as variable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3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762000"/>
          </a:xfrm>
        </p:spPr>
        <p:txBody>
          <a:bodyPr/>
          <a:lstStyle/>
          <a:p>
            <a:r>
              <a:rPr lang="en-US" dirty="0"/>
              <a:t>Valid and Invalid Identifiers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1524000"/>
            <a:ext cx="422116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Valid identifiers</a:t>
            </a:r>
          </a:p>
          <a:p>
            <a:pPr lvl="1">
              <a:buFontTx/>
              <a:buNone/>
            </a:pPr>
            <a:r>
              <a:rPr lang="en-US" sz="1800" dirty="0"/>
              <a:t>X</a:t>
            </a:r>
          </a:p>
          <a:p>
            <a:pPr lvl="1">
              <a:buFontTx/>
              <a:buNone/>
            </a:pPr>
            <a:r>
              <a:rPr lang="en-US" sz="1800" dirty="0" err="1"/>
              <a:t>abc</a:t>
            </a:r>
            <a:endParaRPr lang="en-US" sz="1800" dirty="0"/>
          </a:p>
          <a:p>
            <a:pPr lvl="1">
              <a:buFontTx/>
              <a:buNone/>
            </a:pPr>
            <a:r>
              <a:rPr lang="en-US" sz="1800" dirty="0" err="1"/>
              <a:t>simple_interest</a:t>
            </a:r>
            <a:endParaRPr lang="en-US" sz="1800" dirty="0"/>
          </a:p>
          <a:p>
            <a:pPr lvl="1">
              <a:buFontTx/>
              <a:buNone/>
            </a:pPr>
            <a:r>
              <a:rPr lang="en-US" sz="1800" dirty="0"/>
              <a:t>a123</a:t>
            </a:r>
          </a:p>
          <a:p>
            <a:pPr lvl="1">
              <a:buFontTx/>
              <a:buNone/>
            </a:pPr>
            <a:r>
              <a:rPr lang="en-US" sz="1800" dirty="0"/>
              <a:t>LIST</a:t>
            </a:r>
          </a:p>
          <a:p>
            <a:pPr lvl="1">
              <a:buFontTx/>
              <a:buNone/>
            </a:pPr>
            <a:r>
              <a:rPr lang="en-US" sz="1800" dirty="0" err="1"/>
              <a:t>stud_name</a:t>
            </a:r>
            <a:endParaRPr lang="en-US" sz="1800" dirty="0"/>
          </a:p>
          <a:p>
            <a:pPr lvl="1">
              <a:buFontTx/>
              <a:buNone/>
            </a:pPr>
            <a:r>
              <a:rPr lang="en-US" sz="1800" dirty="0"/>
              <a:t>Empl_1</a:t>
            </a:r>
          </a:p>
          <a:p>
            <a:pPr lvl="1">
              <a:buFontTx/>
              <a:buNone/>
            </a:pPr>
            <a:r>
              <a:rPr lang="en-US" sz="1800" dirty="0"/>
              <a:t>Empl_2</a:t>
            </a:r>
          </a:p>
          <a:p>
            <a:pPr lvl="1">
              <a:buFontTx/>
              <a:buNone/>
            </a:pPr>
            <a:r>
              <a:rPr lang="en-US" sz="1800" dirty="0" err="1"/>
              <a:t>avg_empl_salary</a:t>
            </a:r>
            <a:endParaRPr lang="en-US" sz="1800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95800" y="1524000"/>
            <a:ext cx="4221162" cy="5029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Invalid identifiers</a:t>
            </a:r>
          </a:p>
          <a:p>
            <a:pPr lvl="1">
              <a:buFontTx/>
              <a:buNone/>
            </a:pPr>
            <a:r>
              <a:rPr lang="en-US" sz="1800" dirty="0"/>
              <a:t>10abc</a:t>
            </a:r>
          </a:p>
          <a:p>
            <a:pPr lvl="1">
              <a:buFontTx/>
              <a:buNone/>
            </a:pPr>
            <a:r>
              <a:rPr lang="en-US" sz="1800" dirty="0"/>
              <a:t>my-name</a:t>
            </a:r>
          </a:p>
          <a:p>
            <a:pPr lvl="1">
              <a:buFontTx/>
              <a:buNone/>
            </a:pPr>
            <a:r>
              <a:rPr lang="en-US" sz="1800" dirty="0"/>
              <a:t>“hello”</a:t>
            </a:r>
          </a:p>
          <a:p>
            <a:pPr lvl="1">
              <a:buFontTx/>
              <a:buNone/>
            </a:pPr>
            <a:r>
              <a:rPr lang="en-US" sz="1800" dirty="0"/>
              <a:t>simple interest</a:t>
            </a:r>
          </a:p>
          <a:p>
            <a:pPr lvl="1">
              <a:buFontTx/>
              <a:buNone/>
            </a:pPr>
            <a:r>
              <a:rPr lang="en-US" sz="1800" dirty="0"/>
              <a:t>(area)</a:t>
            </a:r>
          </a:p>
          <a:p>
            <a:pPr lvl="1">
              <a:buFontTx/>
              <a:buNone/>
            </a:pPr>
            <a:r>
              <a:rPr lang="en-US" sz="1800" dirty="0"/>
              <a:t>%rate</a:t>
            </a:r>
          </a:p>
        </p:txBody>
      </p:sp>
    </p:spTree>
    <p:extLst>
      <p:ext uri="{BB962C8B-B14F-4D97-AF65-F5344CB8AC3E}">
        <p14:creationId xmlns:p14="http://schemas.microsoft.com/office/powerpoint/2010/main" val="388572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752600"/>
            <a:ext cx="7891462" cy="427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8" tIns="41799" rIns="83598" bIns="417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defTabSz="457200">
              <a:spcBef>
                <a:spcPts val="738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dirty="0" err="1">
                <a:solidFill>
                  <a:srgbClr val="993300"/>
                </a:solidFill>
              </a:rPr>
              <a:t>int</a:t>
            </a:r>
            <a:r>
              <a:rPr lang="en-GB" sz="2000" dirty="0"/>
              <a:t>  ::  integer quantity</a:t>
            </a:r>
          </a:p>
          <a:p>
            <a:pPr marL="838200" lvl="1" indent="-381000" defTabSz="457200">
              <a:spcBef>
                <a:spcPts val="738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800" dirty="0"/>
              <a:t>      Typically occupies 4 bytes (32 bits) in memory.</a:t>
            </a:r>
          </a:p>
          <a:p>
            <a:pPr marL="457200" indent="-457200" defTabSz="457200">
              <a:spcBef>
                <a:spcPts val="738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sz="800" dirty="0">
              <a:solidFill>
                <a:srgbClr val="993300"/>
              </a:solidFill>
            </a:endParaRPr>
          </a:p>
          <a:p>
            <a:pPr marL="457200" indent="-457200" defTabSz="457200">
              <a:spcBef>
                <a:spcPts val="738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dirty="0">
                <a:solidFill>
                  <a:srgbClr val="993300"/>
                </a:solidFill>
              </a:rPr>
              <a:t>char</a:t>
            </a:r>
            <a:r>
              <a:rPr lang="en-GB" sz="2000" dirty="0"/>
              <a:t>  ::  single character</a:t>
            </a:r>
          </a:p>
          <a:p>
            <a:pPr marL="838200" lvl="1" indent="-381000" defTabSz="457200">
              <a:spcBef>
                <a:spcPts val="738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800" dirty="0"/>
              <a:t>      Typically occupies 1 bye (8 bits) in memory.</a:t>
            </a:r>
          </a:p>
          <a:p>
            <a:pPr marL="457200" indent="-457200" defTabSz="457200">
              <a:spcBef>
                <a:spcPts val="738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sz="800" dirty="0">
              <a:solidFill>
                <a:srgbClr val="993300"/>
              </a:solidFill>
            </a:endParaRPr>
          </a:p>
          <a:p>
            <a:pPr marL="457200" indent="-457200" defTabSz="457200">
              <a:spcBef>
                <a:spcPts val="738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dirty="0">
                <a:solidFill>
                  <a:srgbClr val="993300"/>
                </a:solidFill>
              </a:rPr>
              <a:t>float</a:t>
            </a:r>
            <a:r>
              <a:rPr lang="en-GB" sz="2000" dirty="0"/>
              <a:t>  ::  floating-point number (a number with a decimal point)</a:t>
            </a:r>
          </a:p>
          <a:p>
            <a:pPr marL="838200" lvl="1" indent="-381000" defTabSz="457200">
              <a:spcBef>
                <a:spcPts val="738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800" dirty="0"/>
              <a:t>      Typically occupies 4 bytes (32 bits) in memory.</a:t>
            </a:r>
          </a:p>
          <a:p>
            <a:pPr marL="457200" indent="-457200" defTabSz="457200">
              <a:spcBef>
                <a:spcPts val="738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sz="2000" dirty="0">
              <a:solidFill>
                <a:srgbClr val="993300"/>
              </a:solidFill>
            </a:endParaRPr>
          </a:p>
          <a:p>
            <a:pPr marL="457200" indent="-457200" defTabSz="457200">
              <a:spcBef>
                <a:spcPts val="738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dirty="0">
                <a:solidFill>
                  <a:srgbClr val="993300"/>
                </a:solidFill>
              </a:rPr>
              <a:t>double</a:t>
            </a:r>
            <a:r>
              <a:rPr lang="en-GB" sz="2000" dirty="0"/>
              <a:t> ::  double-precision floating-point number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8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543800" cy="4525963"/>
          </a:xfrm>
        </p:spPr>
        <p:txBody>
          <a:bodyPr/>
          <a:lstStyle/>
          <a:p>
            <a:pPr algn="just"/>
            <a:r>
              <a:rPr lang="en-US" sz="2000" dirty="0"/>
              <a:t>Originally developed in the 1970’s by Dennis Ritchie at AT&amp;T Bell Laboratories.</a:t>
            </a:r>
          </a:p>
          <a:p>
            <a:pPr lvl="1" algn="just"/>
            <a:r>
              <a:rPr lang="en-US" sz="1800" dirty="0"/>
              <a:t>Outgrowth of two earlier languages BCPL and B.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Popularity became widespread by the mid 1980’s, with the availability of compilers for various platforms.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Standardization has been carried out to make the various C implementations compatible.</a:t>
            </a:r>
          </a:p>
          <a:p>
            <a:pPr lvl="1" algn="just"/>
            <a:r>
              <a:rPr lang="en-US" sz="1800" dirty="0"/>
              <a:t>American National Standards Institute (</a:t>
            </a:r>
            <a:r>
              <a:rPr lang="en-US" sz="1800" dirty="0">
                <a:solidFill>
                  <a:srgbClr val="008000"/>
                </a:solidFill>
              </a:rPr>
              <a:t>ANSI</a:t>
            </a:r>
            <a:r>
              <a:rPr lang="en-US" sz="1800" dirty="0"/>
              <a:t>)</a:t>
            </a:r>
          </a:p>
          <a:p>
            <a:pPr lvl="1" algn="just"/>
            <a:r>
              <a:rPr lang="en-US" sz="1800" dirty="0">
                <a:solidFill>
                  <a:srgbClr val="008000"/>
                </a:solidFill>
              </a:rPr>
              <a:t>GNU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8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Data Type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630907"/>
            <a:ext cx="861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dirty="0" err="1"/>
              <a:t>int</a:t>
            </a:r>
            <a:endParaRPr lang="en-US" sz="2800" b="1" dirty="0"/>
          </a:p>
          <a:p>
            <a:pPr lvl="1">
              <a:buFontTx/>
              <a:buNone/>
            </a:pPr>
            <a:r>
              <a:rPr lang="en-US" sz="2400" dirty="0"/>
              <a:t>  0,  25,  -156,  12345, </a:t>
            </a:r>
            <a:r>
              <a:rPr lang="en-US" sz="2400" dirty="0">
                <a:sym typeface="Symbol" pitchFamily="18" charset="2"/>
              </a:rPr>
              <a:t></a:t>
            </a:r>
            <a:r>
              <a:rPr lang="en-US" sz="2400" dirty="0"/>
              <a:t>99820</a:t>
            </a:r>
            <a:br>
              <a:rPr lang="en-US" sz="2400" dirty="0"/>
            </a:br>
            <a:endParaRPr lang="en-US" sz="2400" dirty="0"/>
          </a:p>
          <a:p>
            <a:r>
              <a:rPr lang="en-US" sz="2800" b="1" dirty="0"/>
              <a:t>char</a:t>
            </a:r>
          </a:p>
          <a:p>
            <a:pPr lvl="1">
              <a:buFontTx/>
              <a:buNone/>
            </a:pPr>
            <a:r>
              <a:rPr lang="en-US" sz="2400" dirty="0"/>
              <a:t>  ‘a’,    ‘A’,    ‘*’,    ‘/’,    ‘ ’</a:t>
            </a:r>
            <a:br>
              <a:rPr lang="en-US" sz="2400" dirty="0"/>
            </a:br>
            <a:endParaRPr lang="en-US" sz="2400" dirty="0"/>
          </a:p>
          <a:p>
            <a:r>
              <a:rPr lang="en-US" sz="2800" b="1" dirty="0"/>
              <a:t>float</a:t>
            </a:r>
          </a:p>
          <a:p>
            <a:pPr lvl="1">
              <a:buFontTx/>
              <a:buNone/>
            </a:pPr>
            <a:r>
              <a:rPr lang="en-US" sz="2400" dirty="0"/>
              <a:t>   23.54,  </a:t>
            </a:r>
            <a:r>
              <a:rPr lang="en-US" sz="2400" dirty="0">
                <a:sym typeface="Symbol" pitchFamily="18" charset="2"/>
              </a:rPr>
              <a:t></a:t>
            </a:r>
            <a:r>
              <a:rPr lang="en-US" sz="2400" dirty="0"/>
              <a:t>0.00345,  25.0</a:t>
            </a:r>
          </a:p>
          <a:p>
            <a:pPr lvl="1">
              <a:buFontTx/>
              <a:buNone/>
            </a:pPr>
            <a:r>
              <a:rPr lang="en-US" sz="2400" dirty="0"/>
              <a:t>   2.5E12,  1.234e-5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057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19200" y="1600200"/>
            <a:ext cx="6705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000" dirty="0"/>
              <a:t>Some of the basic data types can be augmented by using certain data type qualifiers: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/>
              <a:t>short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/>
              <a:t>long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/>
              <a:t>signed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/>
              <a:t>unsigned</a:t>
            </a:r>
          </a:p>
          <a:p>
            <a:pPr algn="just">
              <a:lnSpc>
                <a:spcPct val="90000"/>
              </a:lnSpc>
            </a:pPr>
            <a:endParaRPr lang="en-US" sz="2000" dirty="0"/>
          </a:p>
          <a:p>
            <a:pPr algn="just">
              <a:lnSpc>
                <a:spcPct val="90000"/>
              </a:lnSpc>
            </a:pPr>
            <a:r>
              <a:rPr lang="en-US" sz="2000" dirty="0"/>
              <a:t>Typical examples: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/>
              <a:t>short </a:t>
            </a:r>
            <a:r>
              <a:rPr lang="en-US" sz="1800" dirty="0" err="1"/>
              <a:t>int</a:t>
            </a:r>
            <a:endParaRPr lang="en-US" sz="1800" dirty="0"/>
          </a:p>
          <a:p>
            <a:pPr lvl="1" algn="just">
              <a:lnSpc>
                <a:spcPct val="90000"/>
              </a:lnSpc>
            </a:pPr>
            <a:r>
              <a:rPr lang="en-US" sz="1800" dirty="0"/>
              <a:t>long </a:t>
            </a:r>
            <a:r>
              <a:rPr lang="en-US" sz="1800" dirty="0" err="1"/>
              <a:t>int</a:t>
            </a:r>
            <a:endParaRPr lang="en-US" sz="1800" dirty="0"/>
          </a:p>
          <a:p>
            <a:pPr lvl="1" algn="just">
              <a:lnSpc>
                <a:spcPct val="90000"/>
              </a:lnSpc>
            </a:pPr>
            <a:r>
              <a:rPr lang="en-US" sz="1800" dirty="0"/>
              <a:t>unsigned </a:t>
            </a:r>
            <a:r>
              <a:rPr lang="en-US" sz="1800" dirty="0" err="1"/>
              <a:t>int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4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</a:t>
            </a:r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3276600" y="1600200"/>
            <a:ext cx="2592388" cy="685800"/>
          </a:xfrm>
          <a:prstGeom prst="rect">
            <a:avLst/>
          </a:prstGeom>
          <a:solidFill>
            <a:srgbClr val="FFFF99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Constants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1143000" y="3048000"/>
            <a:ext cx="2592388" cy="838200"/>
          </a:xfrm>
          <a:prstGeom prst="rect">
            <a:avLst/>
          </a:prstGeom>
          <a:solidFill>
            <a:srgbClr val="FFFF99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Numeric</a:t>
            </a:r>
          </a:p>
          <a:p>
            <a:pPr algn="ctr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Constants</a:t>
            </a: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5029200" y="3048000"/>
            <a:ext cx="2592388" cy="838200"/>
          </a:xfrm>
          <a:prstGeom prst="rect">
            <a:avLst/>
          </a:prstGeom>
          <a:solidFill>
            <a:srgbClr val="FFFF99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</a:t>
            </a:r>
          </a:p>
          <a:p>
            <a:pPr algn="ctr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Constants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7162800" y="4648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string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4343400" y="4648200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single</a:t>
            </a:r>
          </a:p>
          <a:p>
            <a:pPr algn="ctr"/>
            <a:r>
              <a:rPr lang="en-US" sz="20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character</a:t>
            </a:r>
          </a:p>
        </p:txBody>
      </p:sp>
      <p:sp>
        <p:nvSpPr>
          <p:cNvPr id="369672" name="Text Box 8"/>
          <p:cNvSpPr txBox="1">
            <a:spLocks noChangeArrowheads="1"/>
          </p:cNvSpPr>
          <p:nvPr/>
        </p:nvSpPr>
        <p:spPr bwMode="auto">
          <a:xfrm>
            <a:off x="2362200" y="46482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floating-point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457200" y="4648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integer</a:t>
            </a:r>
          </a:p>
        </p:txBody>
      </p:sp>
      <p:sp>
        <p:nvSpPr>
          <p:cNvPr id="369674" name="Line 10"/>
          <p:cNvSpPr>
            <a:spLocks noChangeShapeType="1"/>
          </p:cNvSpPr>
          <p:nvPr/>
        </p:nvSpPr>
        <p:spPr bwMode="auto">
          <a:xfrm flipV="1">
            <a:off x="2438400" y="2286000"/>
            <a:ext cx="1371600" cy="7620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69675" name="Line 11"/>
          <p:cNvSpPr>
            <a:spLocks noChangeShapeType="1"/>
          </p:cNvSpPr>
          <p:nvPr/>
        </p:nvSpPr>
        <p:spPr bwMode="auto">
          <a:xfrm flipH="1" flipV="1">
            <a:off x="5334000" y="2286000"/>
            <a:ext cx="990600" cy="7620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69676" name="Line 12"/>
          <p:cNvSpPr>
            <a:spLocks noChangeShapeType="1"/>
          </p:cNvSpPr>
          <p:nvPr/>
        </p:nvSpPr>
        <p:spPr bwMode="auto">
          <a:xfrm flipH="1">
            <a:off x="990600" y="3886200"/>
            <a:ext cx="685800" cy="838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69677" name="Line 13"/>
          <p:cNvSpPr>
            <a:spLocks noChangeShapeType="1"/>
          </p:cNvSpPr>
          <p:nvPr/>
        </p:nvSpPr>
        <p:spPr bwMode="auto">
          <a:xfrm>
            <a:off x="3200400" y="3886200"/>
            <a:ext cx="304800" cy="838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69678" name="Line 14"/>
          <p:cNvSpPr>
            <a:spLocks noChangeShapeType="1"/>
          </p:cNvSpPr>
          <p:nvPr/>
        </p:nvSpPr>
        <p:spPr bwMode="auto">
          <a:xfrm flipH="1">
            <a:off x="5181600" y="3886200"/>
            <a:ext cx="304800" cy="838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69679" name="Line 15"/>
          <p:cNvSpPr>
            <a:spLocks noChangeShapeType="1"/>
          </p:cNvSpPr>
          <p:nvPr/>
        </p:nvSpPr>
        <p:spPr bwMode="auto">
          <a:xfrm>
            <a:off x="7086600" y="3886200"/>
            <a:ext cx="533400" cy="838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925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Constants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Consists of a sequence of digits, with possibly a plus or a minus sign before it.</a:t>
            </a:r>
          </a:p>
          <a:p>
            <a:pPr lvl="1"/>
            <a:r>
              <a:rPr lang="en-US" sz="1800" dirty="0"/>
              <a:t>Embedded spaces, commas and non-digit characters are not permitted between digits.</a:t>
            </a:r>
          </a:p>
          <a:p>
            <a:endParaRPr lang="en-US" sz="2000" dirty="0"/>
          </a:p>
          <a:p>
            <a:r>
              <a:rPr lang="en-US" sz="2000" dirty="0"/>
              <a:t>Maximum and minimum values (for 32-bit representations)</a:t>
            </a:r>
          </a:p>
          <a:p>
            <a:pPr lvl="1">
              <a:buFontTx/>
              <a:buNone/>
            </a:pPr>
            <a:r>
              <a:rPr lang="en-US" sz="1800" dirty="0"/>
              <a:t>   Maximum ::      2147483647       (it is 2^31 – 1)</a:t>
            </a:r>
          </a:p>
          <a:p>
            <a:pPr lvl="1">
              <a:buFontTx/>
              <a:buNone/>
            </a:pPr>
            <a:r>
              <a:rPr lang="en-US" sz="1800" dirty="0"/>
              <a:t>   Minimum  ::   </a:t>
            </a:r>
            <a:r>
              <a:rPr lang="en-US" sz="1800" dirty="0">
                <a:cs typeface="Times New Roman" pitchFamily="18" charset="0"/>
              </a:rPr>
              <a:t>–</a:t>
            </a:r>
            <a:r>
              <a:rPr lang="en-US" sz="1800" dirty="0"/>
              <a:t> 2147483648	    (it is -2^31)</a:t>
            </a:r>
          </a:p>
          <a:p>
            <a:pPr lvl="1"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2520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Constants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000"/>
              <a:t>Can contain fractional parts.</a:t>
            </a:r>
          </a:p>
          <a:p>
            <a:pPr marL="533400" indent="-533400"/>
            <a:endParaRPr lang="en-US" sz="2000"/>
          </a:p>
          <a:p>
            <a:pPr marL="533400" indent="-533400"/>
            <a:r>
              <a:rPr lang="en-US" sz="2000"/>
              <a:t>Very large or very small numbers can be represented.</a:t>
            </a:r>
          </a:p>
          <a:p>
            <a:pPr marL="914400" lvl="1" indent="-457200">
              <a:buFontTx/>
              <a:buNone/>
            </a:pPr>
            <a:r>
              <a:rPr lang="en-US"/>
              <a:t>    23000000 can be represented as 2.3e7</a:t>
            </a:r>
          </a:p>
          <a:p>
            <a:pPr marL="533400" indent="-533400"/>
            <a:endParaRPr lang="en-US" sz="2000"/>
          </a:p>
          <a:p>
            <a:pPr marL="533400" indent="-533400"/>
            <a:r>
              <a:rPr lang="en-US" sz="2000"/>
              <a:t>Two different notations: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Decimal notation</a:t>
            </a:r>
          </a:p>
          <a:p>
            <a:pPr marL="1295400" lvl="2" indent="-381000">
              <a:buFontTx/>
              <a:buNone/>
            </a:pPr>
            <a:r>
              <a:rPr lang="en-US"/>
              <a:t>    25.0,  0.0034,  .84,  -2.234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Exponential (scientific) notation</a:t>
            </a:r>
          </a:p>
          <a:p>
            <a:pPr marL="1295400" lvl="2" indent="-381000">
              <a:buFontTx/>
              <a:buNone/>
            </a:pPr>
            <a:r>
              <a:rPr lang="en-US"/>
              <a:t>    3.45e23,  0.123e-12,  123E2</a:t>
            </a: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5867400" y="3505200"/>
            <a:ext cx="2743200" cy="727075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Arial" pitchFamily="34" charset="0"/>
              </a:rPr>
              <a:t>e means “10 to the power of”</a:t>
            </a:r>
          </a:p>
        </p:txBody>
      </p:sp>
    </p:spTree>
    <p:extLst>
      <p:ext uri="{BB962C8B-B14F-4D97-AF65-F5344CB8AC3E}">
        <p14:creationId xmlns:p14="http://schemas.microsoft.com/office/powerpoint/2010/main" val="2178950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Character Constants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Contains a single character enclosed within a pair of single quote marks.</a:t>
            </a:r>
          </a:p>
          <a:p>
            <a:pPr lvl="1"/>
            <a:r>
              <a:rPr lang="en-US" sz="2000" dirty="0"/>
              <a:t>Examples ::  ‘2’, ‘+’, ‘Z’</a:t>
            </a:r>
          </a:p>
          <a:p>
            <a:endParaRPr lang="en-US" sz="2000" dirty="0"/>
          </a:p>
          <a:p>
            <a:r>
              <a:rPr lang="en-US" sz="2000" dirty="0"/>
              <a:t>Some special </a:t>
            </a:r>
            <a:r>
              <a:rPr lang="en-US" sz="2000" b="1" dirty="0"/>
              <a:t>backslash</a:t>
            </a:r>
            <a:r>
              <a:rPr lang="en-US" sz="2000" dirty="0"/>
              <a:t> characters (escape characters)</a:t>
            </a:r>
          </a:p>
          <a:p>
            <a:pPr lvl="1">
              <a:buFontTx/>
              <a:buNone/>
            </a:pPr>
            <a:r>
              <a:rPr lang="en-US" sz="2000" dirty="0"/>
              <a:t>   ‘\n’	new line</a:t>
            </a:r>
          </a:p>
          <a:p>
            <a:pPr lvl="1">
              <a:buFontTx/>
              <a:buNone/>
            </a:pPr>
            <a:r>
              <a:rPr lang="en-US" sz="2000" dirty="0"/>
              <a:t>   ‘\t’	horizontal tab</a:t>
            </a:r>
          </a:p>
          <a:p>
            <a:pPr lvl="1">
              <a:buFontTx/>
              <a:buNone/>
            </a:pPr>
            <a:r>
              <a:rPr lang="en-US" sz="2000" dirty="0"/>
              <a:t>   ‘\’’	single quote</a:t>
            </a:r>
          </a:p>
          <a:p>
            <a:pPr lvl="1">
              <a:buFontTx/>
              <a:buNone/>
            </a:pPr>
            <a:r>
              <a:rPr lang="en-US" sz="2000" dirty="0"/>
              <a:t>   ‘\”’	double quote</a:t>
            </a:r>
          </a:p>
          <a:p>
            <a:pPr lvl="1">
              <a:buFontTx/>
              <a:buNone/>
            </a:pPr>
            <a:r>
              <a:rPr lang="en-US" sz="2000" dirty="0"/>
              <a:t>   ‘\\’	backslash</a:t>
            </a:r>
          </a:p>
          <a:p>
            <a:pPr lvl="1">
              <a:buFontTx/>
              <a:buNone/>
            </a:pPr>
            <a:r>
              <a:rPr lang="en-US" sz="2000" dirty="0"/>
              <a:t>   ‘\0’	null</a:t>
            </a:r>
          </a:p>
        </p:txBody>
      </p:sp>
    </p:spTree>
    <p:extLst>
      <p:ext uri="{BB962C8B-B14F-4D97-AF65-F5344CB8AC3E}">
        <p14:creationId xmlns:p14="http://schemas.microsoft.com/office/powerpoint/2010/main" val="711401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Constants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Sequence of characters enclosed in double quotes.</a:t>
            </a:r>
          </a:p>
          <a:p>
            <a:pPr lvl="1"/>
            <a:r>
              <a:rPr lang="en-US" sz="2400" dirty="0"/>
              <a:t>The characters may be letters, numbers, special characters and blank spaces.</a:t>
            </a:r>
          </a:p>
          <a:p>
            <a:endParaRPr lang="en-US" sz="1800" dirty="0"/>
          </a:p>
          <a:p>
            <a:r>
              <a:rPr lang="en-US" sz="1800" dirty="0"/>
              <a:t>Examples:</a:t>
            </a:r>
          </a:p>
          <a:p>
            <a:pPr lvl="1">
              <a:buFontTx/>
              <a:buNone/>
            </a:pPr>
            <a:r>
              <a:rPr lang="en-US" sz="2400" dirty="0"/>
              <a:t>   “nice”,  “Good Morning”,  “3+6”,  “3”, “C”</a:t>
            </a:r>
          </a:p>
          <a:p>
            <a:endParaRPr lang="en-US" sz="1800" dirty="0"/>
          </a:p>
          <a:p>
            <a:r>
              <a:rPr lang="en-US" sz="1800" dirty="0"/>
              <a:t>Differences from character constants:</a:t>
            </a:r>
          </a:p>
          <a:p>
            <a:pPr lvl="1"/>
            <a:r>
              <a:rPr lang="en-US" sz="2400" dirty="0"/>
              <a:t>‘C’ and “C” are not equivalent.</a:t>
            </a:r>
          </a:p>
          <a:p>
            <a:pPr lvl="1"/>
            <a:r>
              <a:rPr lang="en-US" sz="2400" dirty="0"/>
              <a:t>‘C’ has an equivalent integer value while “C” does not.</a:t>
            </a:r>
          </a:p>
        </p:txBody>
      </p:sp>
    </p:spTree>
    <p:extLst>
      <p:ext uri="{BB962C8B-B14F-4D97-AF65-F5344CB8AC3E}">
        <p14:creationId xmlns:p14="http://schemas.microsoft.com/office/powerpoint/2010/main" val="944382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/ Output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/>
              <a:t>printf</a:t>
            </a:r>
            <a:r>
              <a:rPr lang="en-GB" sz="2400" dirty="0"/>
              <a:t>  </a:t>
            </a:r>
          </a:p>
          <a:p>
            <a:pPr lvl="1"/>
            <a:r>
              <a:rPr lang="en-GB" sz="2000" dirty="0"/>
              <a:t>Performs output to the standard output device (typically defined to be the screen).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It requires a format string in which we can specify:</a:t>
            </a:r>
          </a:p>
          <a:p>
            <a:pPr lvl="2"/>
            <a:r>
              <a:rPr lang="en-GB" sz="1800" dirty="0"/>
              <a:t>The text to be printed out.</a:t>
            </a:r>
          </a:p>
          <a:p>
            <a:pPr lvl="2"/>
            <a:r>
              <a:rPr lang="en-GB" sz="1800" dirty="0"/>
              <a:t>Specifications on how to print the values.</a:t>
            </a:r>
          </a:p>
          <a:p>
            <a:pPr lvl="2">
              <a:buFontTx/>
              <a:buNone/>
            </a:pPr>
            <a:r>
              <a:rPr lang="en-GB" sz="1800" dirty="0"/>
              <a:t>          </a:t>
            </a:r>
            <a:r>
              <a:rPr lang="en-GB" sz="1800" dirty="0" err="1">
                <a:solidFill>
                  <a:srgbClr val="000099"/>
                </a:solidFill>
              </a:rPr>
              <a:t>printf</a:t>
            </a:r>
            <a:r>
              <a:rPr lang="en-GB" sz="1800" dirty="0">
                <a:solidFill>
                  <a:srgbClr val="000099"/>
                </a:solidFill>
              </a:rPr>
              <a:t> ("The number is %d.\n", </a:t>
            </a:r>
            <a:r>
              <a:rPr lang="en-GB" sz="1800" dirty="0" err="1">
                <a:solidFill>
                  <a:srgbClr val="000099"/>
                </a:solidFill>
              </a:rPr>
              <a:t>num</a:t>
            </a:r>
            <a:r>
              <a:rPr lang="en-GB" sz="1800" dirty="0">
                <a:solidFill>
                  <a:srgbClr val="000099"/>
                </a:solidFill>
              </a:rPr>
              <a:t>) ;</a:t>
            </a:r>
          </a:p>
          <a:p>
            <a:pPr lvl="2"/>
            <a:r>
              <a:rPr lang="en-GB" sz="1800" dirty="0"/>
              <a:t>The format specification %d causes the value listed after the format string to be embedded in the output as a decimal number in place of %d.</a:t>
            </a:r>
          </a:p>
          <a:p>
            <a:pPr lvl="2"/>
            <a:r>
              <a:rPr lang="en-GB" sz="1800" dirty="0"/>
              <a:t>Output will appear as: </a:t>
            </a:r>
            <a:r>
              <a:rPr lang="en-GB" sz="1800" dirty="0">
                <a:solidFill>
                  <a:srgbClr val="000099"/>
                </a:solidFill>
              </a:rPr>
              <a:t>The number is 125.</a:t>
            </a:r>
            <a:endParaRPr lang="en-US" sz="1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54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/ Output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 sz="2400" dirty="0" err="1"/>
              <a:t>scanf</a:t>
            </a:r>
            <a:endParaRPr lang="en-GB" sz="2400" dirty="0"/>
          </a:p>
          <a:p>
            <a:pPr lvl="1">
              <a:lnSpc>
                <a:spcPct val="110000"/>
              </a:lnSpc>
            </a:pPr>
            <a:r>
              <a:rPr lang="en-GB" sz="2000" dirty="0"/>
              <a:t>Performs input from the standard input device, which is the keyboard by default.</a:t>
            </a:r>
          </a:p>
          <a:p>
            <a:pPr lvl="1">
              <a:lnSpc>
                <a:spcPct val="110000"/>
              </a:lnSpc>
            </a:pPr>
            <a:r>
              <a:rPr lang="en-GB" sz="2000" dirty="0"/>
              <a:t>It requires a format string and a list of variables into which the value received from the input device will be stored.</a:t>
            </a:r>
          </a:p>
          <a:p>
            <a:pPr lvl="1">
              <a:lnSpc>
                <a:spcPct val="110000"/>
              </a:lnSpc>
            </a:pPr>
            <a:r>
              <a:rPr lang="en-GB" sz="2000" dirty="0"/>
              <a:t>It is required to put an ampersand (&amp;) before the names of the variables.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GB" sz="1800" dirty="0">
                <a:solidFill>
                  <a:srgbClr val="000099"/>
                </a:solidFill>
              </a:rPr>
              <a:t>		</a:t>
            </a:r>
            <a:r>
              <a:rPr lang="en-GB" sz="1800" dirty="0" err="1">
                <a:solidFill>
                  <a:srgbClr val="000099"/>
                </a:solidFill>
              </a:rPr>
              <a:t>scanf</a:t>
            </a:r>
            <a:r>
              <a:rPr lang="en-GB" sz="1800" dirty="0">
                <a:solidFill>
                  <a:srgbClr val="000099"/>
                </a:solidFill>
              </a:rPr>
              <a:t> ("%d", &amp;size) ;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GB" sz="1800" dirty="0">
                <a:solidFill>
                  <a:srgbClr val="000099"/>
                </a:solidFill>
              </a:rPr>
              <a:t>		</a:t>
            </a:r>
            <a:r>
              <a:rPr lang="en-GB" sz="1800" dirty="0" err="1">
                <a:solidFill>
                  <a:srgbClr val="000099"/>
                </a:solidFill>
              </a:rPr>
              <a:t>scanf</a:t>
            </a:r>
            <a:r>
              <a:rPr lang="en-GB" sz="1800" dirty="0">
                <a:solidFill>
                  <a:srgbClr val="000099"/>
                </a:solidFill>
              </a:rPr>
              <a:t> ("%c", &amp;</a:t>
            </a:r>
            <a:r>
              <a:rPr lang="en-GB" sz="1800" dirty="0" err="1">
                <a:solidFill>
                  <a:srgbClr val="000099"/>
                </a:solidFill>
              </a:rPr>
              <a:t>nextchar</a:t>
            </a:r>
            <a:r>
              <a:rPr lang="en-GB" sz="1800" dirty="0">
                <a:solidFill>
                  <a:srgbClr val="000099"/>
                </a:solidFill>
              </a:rPr>
              <a:t>) ;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GB" sz="1800" dirty="0">
                <a:solidFill>
                  <a:srgbClr val="000099"/>
                </a:solidFill>
              </a:rPr>
              <a:t>		</a:t>
            </a:r>
            <a:r>
              <a:rPr lang="en-GB" sz="1800" dirty="0" err="1">
                <a:solidFill>
                  <a:srgbClr val="000099"/>
                </a:solidFill>
              </a:rPr>
              <a:t>scanf</a:t>
            </a:r>
            <a:r>
              <a:rPr lang="en-GB" sz="1800" dirty="0">
                <a:solidFill>
                  <a:srgbClr val="000099"/>
                </a:solidFill>
              </a:rPr>
              <a:t> ("%f", &amp;length) ;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GB" sz="1800" dirty="0">
                <a:solidFill>
                  <a:srgbClr val="000099"/>
                </a:solidFill>
              </a:rPr>
              <a:t>		</a:t>
            </a:r>
            <a:r>
              <a:rPr lang="en-GB" sz="1800" dirty="0" err="1">
                <a:solidFill>
                  <a:srgbClr val="000099"/>
                </a:solidFill>
              </a:rPr>
              <a:t>scanf</a:t>
            </a:r>
            <a:r>
              <a:rPr lang="en-GB" sz="1800" dirty="0">
                <a:solidFill>
                  <a:srgbClr val="000099"/>
                </a:solidFill>
              </a:rPr>
              <a:t> (“%d  %d”, &amp;a, &amp;b);</a:t>
            </a:r>
            <a:endParaRPr lang="en-US" sz="1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17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#include&lt;</a:t>
            </a:r>
            <a:r>
              <a:rPr lang="en-US" sz="2000" dirty="0" err="1"/>
              <a:t>string.h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/>
              <a:t>char </a:t>
            </a:r>
            <a:r>
              <a:rPr lang="en-US" sz="2000" dirty="0" err="1"/>
              <a:t>str</a:t>
            </a:r>
            <a:r>
              <a:rPr lang="en-US" sz="2000" dirty="0"/>
              <a:t>[100];</a:t>
            </a:r>
          </a:p>
          <a:p>
            <a:pPr marL="400050" lvl="1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("Enter a string");</a:t>
            </a:r>
          </a:p>
          <a:p>
            <a:pPr marL="400050" lvl="1" indent="0">
              <a:buNone/>
            </a:pPr>
            <a:r>
              <a:rPr lang="en-US" sz="2000" dirty="0" err="1"/>
              <a:t>scanf</a:t>
            </a:r>
            <a:r>
              <a:rPr lang="en-US" sz="2000" dirty="0"/>
              <a:t>(“%s”, </a:t>
            </a:r>
            <a:r>
              <a:rPr lang="en-US" sz="2000" dirty="0" err="1"/>
              <a:t>str</a:t>
            </a:r>
            <a:r>
              <a:rPr lang="en-US" sz="2000" dirty="0"/>
              <a:t>);</a:t>
            </a:r>
          </a:p>
          <a:p>
            <a:pPr marL="400050" lvl="1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("Entered string is %s", </a:t>
            </a:r>
            <a:r>
              <a:rPr lang="en-US" sz="2000" dirty="0" err="1"/>
              <a:t>str</a:t>
            </a:r>
            <a:r>
              <a:rPr lang="en-US" sz="2000" dirty="0"/>
              <a:t>);</a:t>
            </a:r>
          </a:p>
          <a:p>
            <a:pPr marL="400050" lvl="1" indent="0">
              <a:buNone/>
            </a:pP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43200" y="3657602"/>
            <a:ext cx="2819400" cy="31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95582" y="3325378"/>
            <a:ext cx="2557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 need to use &amp; while</a:t>
            </a:r>
            <a:br>
              <a:rPr lang="en-US" dirty="0"/>
            </a:br>
            <a:r>
              <a:rPr lang="en-US" dirty="0"/>
              <a:t>reading strings.</a:t>
            </a:r>
          </a:p>
        </p:txBody>
      </p:sp>
    </p:spTree>
    <p:extLst>
      <p:ext uri="{BB962C8B-B14F-4D97-AF65-F5344CB8AC3E}">
        <p14:creationId xmlns:p14="http://schemas.microsoft.com/office/powerpoint/2010/main" val="315600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C program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 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225800" y="2090738"/>
            <a:ext cx="561340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#include &lt;stdio.h&gt;</a:t>
            </a: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int main (void)</a:t>
            </a:r>
          </a:p>
          <a:p>
            <a:r>
              <a:rPr lang="en-US">
                <a:latin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</a:rPr>
              <a:t>	printf ("Programming is fun.\n");</a:t>
            </a:r>
          </a:p>
          <a:p>
            <a:r>
              <a:rPr lang="en-US">
                <a:latin typeface="Courier New" pitchFamily="49" charset="0"/>
              </a:rPr>
              <a:t>	return 0;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2667000" y="20574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6050" y="1447800"/>
            <a:ext cx="286385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uses standard library </a:t>
            </a:r>
          </a:p>
          <a:p>
            <a:pPr>
              <a:spcBef>
                <a:spcPct val="20000"/>
              </a:spcBef>
            </a:pPr>
            <a:r>
              <a:rPr lang="en-US"/>
              <a:t>input and output functions </a:t>
            </a:r>
          </a:p>
          <a:p>
            <a:pPr>
              <a:spcBef>
                <a:spcPct val="20000"/>
              </a:spcBef>
            </a:pPr>
            <a:r>
              <a:rPr lang="en-US"/>
              <a:t>(printf) </a:t>
            </a:r>
          </a:p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38200" y="251460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the program</a:t>
            </a:r>
          </a:p>
          <a:p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17525" y="3138488"/>
            <a:ext cx="191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begin of program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33400" y="40528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end of program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2286000" y="2743200"/>
            <a:ext cx="1066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2438400" y="33528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2438400" y="41910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060450" y="3595688"/>
            <a:ext cx="130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statements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V="1">
            <a:off x="2438400" y="3657600"/>
            <a:ext cx="1752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2438400" y="3810000"/>
            <a:ext cx="17526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441325" y="4767263"/>
            <a:ext cx="8550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b="1" dirty="0"/>
              <a:t>main</a:t>
            </a:r>
            <a:r>
              <a:rPr lang="en-US" dirty="0"/>
              <a:t>: a special name that indicates where the program must begin execution. It is a special </a:t>
            </a:r>
            <a:r>
              <a:rPr lang="en-US" b="1" i="1" dirty="0"/>
              <a:t>function</a:t>
            </a:r>
            <a:r>
              <a:rPr lang="en-US" dirty="0"/>
              <a:t>.</a:t>
            </a:r>
          </a:p>
          <a:p>
            <a:pPr>
              <a:spcAft>
                <a:spcPct val="30000"/>
              </a:spcAft>
            </a:pPr>
            <a:r>
              <a:rPr lang="en-US" dirty="0"/>
              <a:t>first statement: calls a routine named </a:t>
            </a:r>
            <a:r>
              <a:rPr lang="en-US" dirty="0" err="1"/>
              <a:t>printf</a:t>
            </a:r>
            <a:r>
              <a:rPr lang="en-US" dirty="0"/>
              <a:t>, with argument the string of characters “Programming is fun \n” </a:t>
            </a:r>
          </a:p>
          <a:p>
            <a:pPr>
              <a:spcAft>
                <a:spcPct val="30000"/>
              </a:spcAft>
            </a:pPr>
            <a:r>
              <a:rPr lang="en-US" dirty="0"/>
              <a:t>last statement: finishes execution of main and returns to the system a status value of 0 (conventional value for OK)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format in C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Statements are terminated with semicolons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Indentation is nice to be used for increased readability.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Free format: white spaces and indentation is ignored by compiler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C is case sensitive</a:t>
            </a:r>
            <a:r>
              <a:rPr lang="en-US" sz="2400" dirty="0"/>
              <a:t> – pay attention to lower and upper case letters when typing !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 C keywords and standard functions are lower case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Typing INT, </a:t>
            </a:r>
            <a:r>
              <a:rPr lang="en-US" sz="2000" dirty="0" err="1"/>
              <a:t>Int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 instead of </a:t>
            </a:r>
            <a:r>
              <a:rPr lang="en-US" sz="2000" dirty="0" err="1"/>
              <a:t>int</a:t>
            </a:r>
            <a:r>
              <a:rPr lang="en-US" sz="2000" dirty="0"/>
              <a:t> is a compiler error 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b="1" dirty="0"/>
              <a:t>Strings</a:t>
            </a:r>
            <a:r>
              <a:rPr lang="en-US" sz="2400" dirty="0"/>
              <a:t> are placed in double quotes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New line is represented by \n (Escape sequence)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Compiling and running C programs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895600" y="18288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Editor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895600" y="31242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Compiler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2895600" y="45720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Linker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5715000" y="19812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Source code</a:t>
            </a:r>
          </a:p>
          <a:p>
            <a:pPr algn="ctr"/>
            <a:r>
              <a:rPr lang="en-US"/>
              <a:t>file.c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5791200" y="34290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Object code</a:t>
            </a:r>
          </a:p>
          <a:p>
            <a:pPr algn="ctr"/>
            <a:r>
              <a:rPr lang="en-US"/>
              <a:t>file.obj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5791200" y="48768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Executable code</a:t>
            </a:r>
          </a:p>
          <a:p>
            <a:pPr algn="ctr"/>
            <a:r>
              <a:rPr lang="en-US"/>
              <a:t>file.exe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4114800" y="1981200"/>
            <a:ext cx="1524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4114800" y="34290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114800" y="48006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4114800" y="28956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4114800" y="4343400"/>
            <a:ext cx="2286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4049" name="Oval 17"/>
          <p:cNvSpPr>
            <a:spLocks noChangeArrowheads="1"/>
          </p:cNvSpPr>
          <p:nvPr/>
        </p:nvSpPr>
        <p:spPr bwMode="auto">
          <a:xfrm>
            <a:off x="304800" y="43434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Libraries </a:t>
            </a: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2209800" y="480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2438400" y="1447800"/>
            <a:ext cx="2286000" cy="5029200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803525" y="5486400"/>
            <a:ext cx="20732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IDE (Integrated Development Environment)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Compilers and IDE’s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To write and run code, you can: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use a text editor (i.e. notepad, </a:t>
            </a:r>
            <a:r>
              <a:rPr lang="en-US" sz="1800" dirty="0" err="1"/>
              <a:t>gedit</a:t>
            </a:r>
            <a:r>
              <a:rPr lang="en-US" sz="1800" dirty="0"/>
              <a:t> etc.) to edit source code, and then use independent command-line compilers and linkers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use an </a:t>
            </a:r>
            <a:r>
              <a:rPr lang="en-US" sz="1800" b="1" dirty="0"/>
              <a:t>IDE</a:t>
            </a:r>
            <a:r>
              <a:rPr lang="en-US" sz="1800" dirty="0"/>
              <a:t>: everything together + facilities to debug, develop and organize large projects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/>
              <a:t>Compilers convert source code to machine code that can be read by computers. Some C/C++ compilers are:</a:t>
            </a:r>
          </a:p>
          <a:p>
            <a:pPr lvl="1">
              <a:lnSpc>
                <a:spcPct val="80000"/>
              </a:lnSpc>
            </a:pPr>
            <a:r>
              <a:rPr lang="en-US" sz="1800" dirty="0" err="1"/>
              <a:t>gcc</a:t>
            </a:r>
            <a:r>
              <a:rPr lang="en-US" sz="1800" dirty="0"/>
              <a:t> 4.9.2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C++ 4.9.2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ISO C++11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/>
              <a:t>Some IDEs that support various C/C++ compilers: </a:t>
            </a:r>
          </a:p>
          <a:p>
            <a:pPr lvl="1">
              <a:lnSpc>
                <a:spcPct val="80000"/>
              </a:lnSpc>
            </a:pPr>
            <a:r>
              <a:rPr lang="en-US" sz="1800" dirty="0" err="1"/>
              <a:t>Dev</a:t>
            </a:r>
            <a:r>
              <a:rPr lang="en-US" sz="1800" dirty="0"/>
              <a:t> C/C++</a:t>
            </a:r>
          </a:p>
          <a:p>
            <a:pPr lvl="1">
              <a:lnSpc>
                <a:spcPct val="80000"/>
              </a:lnSpc>
            </a:pPr>
            <a:r>
              <a:rPr lang="en-US" sz="1800" dirty="0" err="1"/>
              <a:t>CodeBlocks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Microsoft Visual Studio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program errors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895600" y="18288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Editor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895600" y="31242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Compiler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895600" y="45720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Linker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5715000" y="19812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Source code</a:t>
            </a:r>
          </a:p>
          <a:p>
            <a:pPr algn="ctr"/>
            <a:r>
              <a:rPr lang="en-US"/>
              <a:t>file.c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5791200" y="34290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Object code</a:t>
            </a:r>
          </a:p>
          <a:p>
            <a:pPr algn="ctr"/>
            <a:r>
              <a:rPr lang="en-US"/>
              <a:t>file.obj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791200" y="48768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Executable code</a:t>
            </a:r>
          </a:p>
          <a:p>
            <a:pPr algn="ctr"/>
            <a:r>
              <a:rPr lang="en-US"/>
              <a:t>file.exe</a:t>
            </a: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4114800" y="1981200"/>
            <a:ext cx="1524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4114800" y="34290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4114800" y="48006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4114800" y="28956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4114800" y="4343400"/>
            <a:ext cx="2286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304800" y="43434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Libraries 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2209800" y="480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2044700" y="2057400"/>
            <a:ext cx="774700" cy="1371600"/>
          </a:xfrm>
          <a:custGeom>
            <a:avLst/>
            <a:gdLst/>
            <a:ahLst/>
            <a:cxnLst>
              <a:cxn ang="0">
                <a:pos x="488" y="1008"/>
              </a:cxn>
              <a:cxn ang="0">
                <a:pos x="152" y="864"/>
              </a:cxn>
              <a:cxn ang="0">
                <a:pos x="56" y="192"/>
              </a:cxn>
              <a:cxn ang="0">
                <a:pos x="488" y="0"/>
              </a:cxn>
            </a:cxnLst>
            <a:rect l="0" t="0" r="r" b="b"/>
            <a:pathLst>
              <a:path w="488" h="1008">
                <a:moveTo>
                  <a:pt x="488" y="1008"/>
                </a:moveTo>
                <a:cubicBezTo>
                  <a:pt x="356" y="1004"/>
                  <a:pt x="224" y="1000"/>
                  <a:pt x="152" y="864"/>
                </a:cubicBezTo>
                <a:cubicBezTo>
                  <a:pt x="80" y="728"/>
                  <a:pt x="0" y="336"/>
                  <a:pt x="56" y="192"/>
                </a:cubicBezTo>
                <a:cubicBezTo>
                  <a:pt x="112" y="48"/>
                  <a:pt x="300" y="24"/>
                  <a:pt x="488" y="0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669925" y="2017713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Syntactic</a:t>
            </a:r>
          </a:p>
          <a:p>
            <a:r>
              <a:rPr lang="en-US" b="1">
                <a:solidFill>
                  <a:srgbClr val="FF0000"/>
                </a:solidFill>
              </a:rPr>
              <a:t>Errors</a:t>
            </a:r>
          </a:p>
        </p:txBody>
      </p:sp>
      <p:sp>
        <p:nvSpPr>
          <p:cNvPr id="51222" name="Freeform 22"/>
          <p:cNvSpPr>
            <a:spLocks/>
          </p:cNvSpPr>
          <p:nvPr/>
        </p:nvSpPr>
        <p:spPr bwMode="auto">
          <a:xfrm>
            <a:off x="4191000" y="1346200"/>
            <a:ext cx="4648200" cy="4508500"/>
          </a:xfrm>
          <a:custGeom>
            <a:avLst/>
            <a:gdLst/>
            <a:ahLst/>
            <a:cxnLst>
              <a:cxn ang="0">
                <a:pos x="2256" y="2608"/>
              </a:cxn>
              <a:cxn ang="0">
                <a:pos x="2592" y="2464"/>
              </a:cxn>
              <a:cxn ang="0">
                <a:pos x="2496" y="352"/>
              </a:cxn>
              <a:cxn ang="0">
                <a:pos x="0" y="352"/>
              </a:cxn>
            </a:cxnLst>
            <a:rect l="0" t="0" r="r" b="b"/>
            <a:pathLst>
              <a:path w="2928" h="2840">
                <a:moveTo>
                  <a:pt x="2256" y="2608"/>
                </a:moveTo>
                <a:cubicBezTo>
                  <a:pt x="2404" y="2724"/>
                  <a:pt x="2552" y="2840"/>
                  <a:pt x="2592" y="2464"/>
                </a:cubicBezTo>
                <a:cubicBezTo>
                  <a:pt x="2632" y="2088"/>
                  <a:pt x="2928" y="704"/>
                  <a:pt x="2496" y="352"/>
                </a:cubicBezTo>
                <a:cubicBezTo>
                  <a:pt x="2064" y="0"/>
                  <a:pt x="1032" y="176"/>
                  <a:pt x="0" y="352"/>
                </a:cubicBezTo>
              </a:path>
            </a:pathLst>
          </a:custGeom>
          <a:noFill/>
          <a:ln w="53975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7562850" y="5835650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Semantic</a:t>
            </a:r>
          </a:p>
          <a:p>
            <a:r>
              <a:rPr lang="en-US" b="1">
                <a:solidFill>
                  <a:srgbClr val="FF0000"/>
                </a:solidFill>
              </a:rPr>
              <a:t>Errors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and Semantics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rgbClr val="CC0099"/>
                </a:solidFill>
              </a:rPr>
              <a:t>Syntax</a:t>
            </a:r>
            <a:r>
              <a:rPr lang="en-US" sz="2800" dirty="0"/>
              <a:t> errors: violation of programming language rules (grammar)</a:t>
            </a:r>
          </a:p>
          <a:p>
            <a:pPr lvl="1"/>
            <a:r>
              <a:rPr lang="en-US" sz="2000" dirty="0"/>
              <a:t>"</a:t>
            </a:r>
            <a:r>
              <a:rPr lang="en-US" sz="2000" i="1" dirty="0"/>
              <a:t>Me speak English good</a:t>
            </a:r>
            <a:r>
              <a:rPr lang="en-US" sz="2000" dirty="0"/>
              <a:t>." </a:t>
            </a:r>
          </a:p>
          <a:p>
            <a:pPr lvl="1"/>
            <a:r>
              <a:rPr lang="en-US" sz="2000" dirty="0"/>
              <a:t>Use valid C symbols in wrong places</a:t>
            </a:r>
          </a:p>
          <a:p>
            <a:pPr lvl="1"/>
            <a:r>
              <a:rPr lang="en-US" sz="2000" dirty="0"/>
              <a:t>Detected by the compiler </a:t>
            </a:r>
            <a:br>
              <a:rPr lang="en-US" sz="2000" dirty="0"/>
            </a:br>
            <a:endParaRPr lang="en-US" sz="2000" dirty="0"/>
          </a:p>
          <a:p>
            <a:r>
              <a:rPr lang="en-US" sz="2800" dirty="0">
                <a:solidFill>
                  <a:srgbClr val="CC0099"/>
                </a:solidFill>
              </a:rPr>
              <a:t>Semantics</a:t>
            </a:r>
            <a:r>
              <a:rPr lang="en-US" sz="2800" dirty="0"/>
              <a:t> errors: errors in meaning: </a:t>
            </a:r>
          </a:p>
          <a:p>
            <a:pPr lvl="1"/>
            <a:r>
              <a:rPr lang="en-US" sz="2000" dirty="0"/>
              <a:t>"</a:t>
            </a:r>
            <a:r>
              <a:rPr lang="en-US" sz="2000" i="1" dirty="0"/>
              <a:t>This sentence is excellent Italian</a:t>
            </a:r>
            <a:r>
              <a:rPr lang="en-US" sz="2000" dirty="0"/>
              <a:t>." </a:t>
            </a:r>
          </a:p>
          <a:p>
            <a:pPr lvl="1"/>
            <a:r>
              <a:rPr lang="en-US" sz="2000" dirty="0"/>
              <a:t>Programs are syntactically correct but don’t produce the expected output</a:t>
            </a:r>
          </a:p>
          <a:p>
            <a:pPr lvl="1"/>
            <a:r>
              <a:rPr lang="en-US" sz="2000" dirty="0"/>
              <a:t>User observes output of running program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program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7839075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#include &lt;stdio.h&gt;</a:t>
            </a:r>
          </a:p>
          <a:p>
            <a:r>
              <a:rPr lang="en-US">
                <a:latin typeface="Courier New" pitchFamily="49" charset="0"/>
              </a:rPr>
              <a:t>int main (void)</a:t>
            </a:r>
          </a:p>
          <a:p>
            <a:r>
              <a:rPr lang="en-US">
                <a:latin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</a:rPr>
              <a:t>    printf ("Programming is fun.\n");</a:t>
            </a:r>
          </a:p>
          <a:p>
            <a:r>
              <a:rPr lang="en-US">
                <a:latin typeface="Courier New" pitchFamily="49" charset="0"/>
              </a:rPr>
              <a:t>    printf ("And programming in C is even more fun.\n");</a:t>
            </a:r>
          </a:p>
          <a:p>
            <a:r>
              <a:rPr lang="en-US">
                <a:latin typeface="Courier New" pitchFamily="49" charset="0"/>
              </a:rPr>
              <a:t>    return 0;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1877</Words>
  <Application>Microsoft Office PowerPoint</Application>
  <PresentationFormat>On-screen Show (4:3)</PresentationFormat>
  <Paragraphs>324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Courier New</vt:lpstr>
      <vt:lpstr>Default Design</vt:lpstr>
      <vt:lpstr>Introduction to C Programming, Variable, Data Type, Basic Input and Output</vt:lpstr>
      <vt:lpstr>History of C</vt:lpstr>
      <vt:lpstr>The first C program</vt:lpstr>
      <vt:lpstr>The format in C</vt:lpstr>
      <vt:lpstr>Compiling and running C programs</vt:lpstr>
      <vt:lpstr>C Compilers and IDE’s</vt:lpstr>
      <vt:lpstr>Debugging program errors</vt:lpstr>
      <vt:lpstr>Syntax and Semantics</vt:lpstr>
      <vt:lpstr>Second program</vt:lpstr>
      <vt:lpstr>Displaying multiple lines of text</vt:lpstr>
      <vt:lpstr>Variables</vt:lpstr>
      <vt:lpstr>Declaration of Variables</vt:lpstr>
      <vt:lpstr>Using and Displaying Variables</vt:lpstr>
      <vt:lpstr>Displaying multiple values</vt:lpstr>
      <vt:lpstr>Using comments in a program</vt:lpstr>
      <vt:lpstr>Using comments in a program</vt:lpstr>
      <vt:lpstr>Rules to define  variable names (identifiers)</vt:lpstr>
      <vt:lpstr>Valid and Invalid Identifiers</vt:lpstr>
      <vt:lpstr>Data Types in C</vt:lpstr>
      <vt:lpstr>Some Examples of Data Type</vt:lpstr>
      <vt:lpstr>Data Types in C</vt:lpstr>
      <vt:lpstr>Constants</vt:lpstr>
      <vt:lpstr>Integer Constants</vt:lpstr>
      <vt:lpstr>Floating-point Constants</vt:lpstr>
      <vt:lpstr>Single Character Constants</vt:lpstr>
      <vt:lpstr>String Constants</vt:lpstr>
      <vt:lpstr>Input / Output</vt:lpstr>
      <vt:lpstr>Input /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Md. Sakib Shahriar</cp:lastModifiedBy>
  <cp:revision>172</cp:revision>
  <dcterms:created xsi:type="dcterms:W3CDTF">2008-09-26T18:40:29Z</dcterms:created>
  <dcterms:modified xsi:type="dcterms:W3CDTF">2022-04-29T16:56:05Z</dcterms:modified>
</cp:coreProperties>
</file>