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0" r:id="rId8"/>
    <p:sldId id="264" r:id="rId9"/>
    <p:sldId id="265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9072" y="775521"/>
            <a:ext cx="10178942" cy="337606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Harvard Architecture based </a:t>
            </a:r>
            <a:br>
              <a:rPr lang="en-US" sz="5400" dirty="0"/>
            </a:br>
            <a:r>
              <a:rPr lang="en-US" sz="5400" dirty="0"/>
              <a:t>8-bit Processor Design</a:t>
            </a:r>
            <a:endParaRPr lang="en-US" sz="60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2ACF6F-A32F-40A3-A778-A9F4F247E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Design an 8-bit processor (single core) with the following specifications:</a:t>
            </a:r>
            <a:endParaRPr lang="en-US" dirty="0"/>
          </a:p>
          <a:p>
            <a:r>
              <a:rPr lang="en-IN" dirty="0"/>
              <a:t> 32-numbers of 8-bit registers.</a:t>
            </a:r>
          </a:p>
          <a:p>
            <a:r>
              <a:rPr lang="en-US" dirty="0"/>
              <a:t> 8-bit logic and unsigned fixed point arithmetic circuit.</a:t>
            </a:r>
          </a:p>
          <a:p>
            <a:r>
              <a:rPr lang="en-IN" dirty="0"/>
              <a:t> Load and Store unit.</a:t>
            </a:r>
          </a:p>
          <a:p>
            <a:r>
              <a:rPr lang="en-US" dirty="0"/>
              <a:t> Data memory with 256 numbers of 8-bit locations.</a:t>
            </a:r>
          </a:p>
          <a:p>
            <a:r>
              <a:rPr lang="en-IN" dirty="0"/>
              <a:t> 32-bit Instructions.</a:t>
            </a:r>
          </a:p>
          <a:p>
            <a:r>
              <a:rPr lang="en-US" dirty="0"/>
              <a:t> Instruction memory with 64 numbers of 32-bit locations.</a:t>
            </a:r>
          </a:p>
          <a:p>
            <a:r>
              <a:rPr lang="en-IN" dirty="0"/>
              <a:t> 6-bit Program Counter.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Design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2882"/>
            <a:ext cx="10966505" cy="441434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ALU can be designed as follows.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1 Fixed Point Adder/Subtractor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Design 8-bit Carry Lookahead Adder circuit using KGP blocks and recursive doubling algorithm.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Now, use the same module for the design of subtractor with 2's complement.</a:t>
            </a:r>
          </a:p>
          <a:p>
            <a:pPr marL="0" indent="0">
              <a:buNone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2 Fixed Point Multiplier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Design the 8-bit Wallace Tree multiplier or Carry Save Array multiplier using carry-save-adders.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3 Fixed Point Divider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Design the 8-bit Non Restoring based Divider 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4 Logical Left/Right Shifter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Design 8-bit Barrel or log logical left/right shifter.</a:t>
            </a:r>
          </a:p>
          <a:p>
            <a:pPr marL="0" indent="0">
              <a:buNone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5 Logic Unit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Design 8-bit Logic Unit to perform NOT, AND, OR, NAND, NOR, XOR, and XNOR operations.</a:t>
            </a:r>
            <a:endParaRPr lang="en-US" sz="26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Instruction Format and Encoding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6E8C6-84C5-4CA4-BE3A-0FD2DE789103}"/>
              </a:ext>
            </a:extLst>
          </p:cNvPr>
          <p:cNvSpPr/>
          <p:nvPr/>
        </p:nvSpPr>
        <p:spPr>
          <a:xfrm>
            <a:off x="1261241" y="2097088"/>
            <a:ext cx="10373711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CMBX12"/>
              </a:rPr>
              <a:t>Instruction Format</a:t>
            </a:r>
          </a:p>
          <a:p>
            <a:r>
              <a:rPr lang="en-US" sz="2400" dirty="0">
                <a:latin typeface="CMR10"/>
              </a:rPr>
              <a:t>-&gt; The design instruction should of 32-bit size. </a:t>
            </a:r>
          </a:p>
          <a:p>
            <a:r>
              <a:rPr lang="en-US" sz="2400" dirty="0">
                <a:latin typeface="CMR10"/>
              </a:rPr>
              <a:t>-&gt; The immediate and register move instructions will have the format as shown in 	Figure a, b respectively.</a:t>
            </a:r>
          </a:p>
          <a:p>
            <a:r>
              <a:rPr lang="en-US" sz="2400" dirty="0">
                <a:latin typeface="CMR10"/>
              </a:rPr>
              <a:t> -&gt; Similarly, the Load and Store instructions will have the format as shown in 	Figure c, d respectively.</a:t>
            </a:r>
          </a:p>
          <a:p>
            <a:r>
              <a:rPr lang="en-US" sz="2400" dirty="0">
                <a:latin typeface="CMR10"/>
              </a:rPr>
              <a:t> -&gt; The rest of the logic and arithmetic instructions will have the format as shown 	in Figure e.</a:t>
            </a:r>
            <a:endParaRPr lang="en-US" sz="2800" dirty="0">
              <a:latin typeface="CMR10"/>
            </a:endParaRPr>
          </a:p>
          <a:p>
            <a:r>
              <a:rPr lang="en-IN" sz="2800" dirty="0">
                <a:latin typeface="CMBX12"/>
              </a:rPr>
              <a:t>Operation code Encoding</a:t>
            </a:r>
          </a:p>
          <a:p>
            <a:r>
              <a:rPr lang="en-US" sz="2400" dirty="0">
                <a:latin typeface="CMBX12"/>
              </a:rPr>
              <a:t>-&gt; Encode the instruction opcode as shown in Table.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574112-4A44-4E05-9B94-BE6054D4F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619" y="39269"/>
            <a:ext cx="5763375" cy="677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1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9CC8B2-7A35-4E77-AC4E-6B56FFF05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915878"/>
            <a:ext cx="9458325" cy="475297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C406CC-675A-40A4-9A89-E388A250B302}"/>
              </a:ext>
            </a:extLst>
          </p:cNvPr>
          <p:cNvCxnSpPr>
            <a:cxnSpLocks/>
          </p:cNvCxnSpPr>
          <p:nvPr/>
        </p:nvCxnSpPr>
        <p:spPr>
          <a:xfrm>
            <a:off x="1376855" y="1187669"/>
            <a:ext cx="94483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BD9D66-D4B4-4C52-9F6D-DC1FF0E1D52B}"/>
              </a:ext>
            </a:extLst>
          </p:cNvPr>
          <p:cNvCxnSpPr>
            <a:cxnSpLocks/>
          </p:cNvCxnSpPr>
          <p:nvPr/>
        </p:nvCxnSpPr>
        <p:spPr>
          <a:xfrm flipV="1">
            <a:off x="2154620" y="915878"/>
            <a:ext cx="0" cy="4752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B935FA-1FE8-41E2-AA9D-BD73E7375E2B}"/>
              </a:ext>
            </a:extLst>
          </p:cNvPr>
          <p:cNvCxnSpPr>
            <a:cxnSpLocks/>
          </p:cNvCxnSpPr>
          <p:nvPr/>
        </p:nvCxnSpPr>
        <p:spPr>
          <a:xfrm flipV="1">
            <a:off x="4219900" y="910625"/>
            <a:ext cx="0" cy="4752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27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Processor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71114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required processor architecture is shown in Figure, where the ALU includes all the logic and arithmetic functions units as mentioned above.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E04F2-1F3C-4E71-9D52-1EE1784C5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33" y="2871296"/>
            <a:ext cx="71247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235A-9AB3-42CD-9D00-F6F36623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4258"/>
            <a:ext cx="9905998" cy="1478570"/>
          </a:xfrm>
        </p:spPr>
        <p:txBody>
          <a:bodyPr/>
          <a:lstStyle/>
          <a:p>
            <a:r>
              <a:rPr lang="en-IN" dirty="0"/>
              <a:t>Execution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09B66-CD0B-4CE2-AFAD-6F1529F43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19" y="1226321"/>
            <a:ext cx="2508067" cy="4754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A35D67-04E3-4D5C-A161-DDEE35AA5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274" y="1226321"/>
            <a:ext cx="2508067" cy="4754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8859F0-28D1-4816-A07C-F61522268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482" y="1226320"/>
            <a:ext cx="2508067" cy="47540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F61E20-7835-42A3-9A07-D03E8E34E3F8}"/>
              </a:ext>
            </a:extLst>
          </p:cNvPr>
          <p:cNvSpPr/>
          <p:nvPr/>
        </p:nvSpPr>
        <p:spPr>
          <a:xfrm>
            <a:off x="1338719" y="6087411"/>
            <a:ext cx="976283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50" dirty="0"/>
              <a:t>After execution the updated register values and data memory values will be stored in reg_out.o and data_out.o</a:t>
            </a:r>
          </a:p>
        </p:txBody>
      </p:sp>
    </p:spTree>
    <p:extLst>
      <p:ext uri="{BB962C8B-B14F-4D97-AF65-F5344CB8AC3E}">
        <p14:creationId xmlns:p14="http://schemas.microsoft.com/office/powerpoint/2010/main" val="157710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2124FF-7929-42BD-A958-795987A4C239}"/>
              </a:ext>
            </a:extLst>
          </p:cNvPr>
          <p:cNvSpPr/>
          <p:nvPr/>
        </p:nvSpPr>
        <p:spPr>
          <a:xfrm>
            <a:off x="3206100" y="2347226"/>
            <a:ext cx="580082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sz="8800" b="1" dirty="0">
                <a:ln w="1270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6693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337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CMBX12</vt:lpstr>
      <vt:lpstr>CMR10</vt:lpstr>
      <vt:lpstr>Rockwell</vt:lpstr>
      <vt:lpstr>Tw Cen MT</vt:lpstr>
      <vt:lpstr>Circuit</vt:lpstr>
      <vt:lpstr>Harvard Architecture based  8-bit Processor Design</vt:lpstr>
      <vt:lpstr>Problem STATEMENT</vt:lpstr>
      <vt:lpstr>Design approach</vt:lpstr>
      <vt:lpstr>Instruction Format and Encoding</vt:lpstr>
      <vt:lpstr>PowerPoint Presentation</vt:lpstr>
      <vt:lpstr>PowerPoint Presentation</vt:lpstr>
      <vt:lpstr>Processor architecture</vt:lpstr>
      <vt:lpstr>Execution 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2020-03-19T13:02:01Z</dcterms:created>
  <dcterms:modified xsi:type="dcterms:W3CDTF">2020-03-19T13:33:58Z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