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87" r:id="rId4"/>
    <p:sldId id="283" r:id="rId5"/>
    <p:sldId id="284" r:id="rId6"/>
    <p:sldId id="285" r:id="rId7"/>
    <p:sldId id="286" r:id="rId8"/>
    <p:sldId id="258" r:id="rId9"/>
    <p:sldId id="259" r:id="rId10"/>
    <p:sldId id="260" r:id="rId11"/>
    <p:sldId id="262" r:id="rId12"/>
    <p:sldId id="263" r:id="rId13"/>
    <p:sldId id="264" r:id="rId14"/>
    <p:sldId id="265" r:id="rId15"/>
    <p:sldId id="266" r:id="rId16"/>
    <p:sldId id="267" r:id="rId17"/>
    <p:sldId id="268" r:id="rId18"/>
    <p:sldId id="269" r:id="rId19"/>
    <p:sldId id="271" r:id="rId20"/>
    <p:sldId id="270" r:id="rId21"/>
    <p:sldId id="272" r:id="rId22"/>
    <p:sldId id="273" r:id="rId23"/>
    <p:sldId id="275" r:id="rId24"/>
    <p:sldId id="276" r:id="rId25"/>
    <p:sldId id="277" r:id="rId26"/>
    <p:sldId id="278" r:id="rId27"/>
    <p:sldId id="279"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D2C35-F009-42FF-8EC7-6DD3B8B7916A}" type="datetimeFigureOut">
              <a:rPr lang="en-IN" smtClean="0"/>
              <a:t>07-11-2019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70819-2C4C-4A7A-B960-BAA855A1140E}" type="slidenum">
              <a:rPr lang="en-IN" smtClean="0"/>
              <a:t>‹#›</a:t>
            </a:fld>
            <a:endParaRPr lang="en-IN"/>
          </a:p>
        </p:txBody>
      </p:sp>
    </p:spTree>
    <p:extLst>
      <p:ext uri="{BB962C8B-B14F-4D97-AF65-F5344CB8AC3E}">
        <p14:creationId xmlns:p14="http://schemas.microsoft.com/office/powerpoint/2010/main" val="2860073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670819-2C4C-4A7A-B960-BAA855A1140E}" type="slidenum">
              <a:rPr lang="en-IN" smtClean="0"/>
              <a:t>11</a:t>
            </a:fld>
            <a:endParaRPr lang="en-IN"/>
          </a:p>
        </p:txBody>
      </p:sp>
    </p:spTree>
    <p:extLst>
      <p:ext uri="{BB962C8B-B14F-4D97-AF65-F5344CB8AC3E}">
        <p14:creationId xmlns:p14="http://schemas.microsoft.com/office/powerpoint/2010/main" val="382135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86984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668B6-91B3-49D1-8D7B-A36386D1C93A}" type="datetimeFigureOut">
              <a:rPr lang="en-IN" smtClean="0"/>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48617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00504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910457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2306850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2419712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721023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3474461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59176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02644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668B6-91B3-49D1-8D7B-A36386D1C93A}" type="datetimeFigureOut">
              <a:rPr lang="en-IN" smtClean="0"/>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36555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668B6-91B3-49D1-8D7B-A36386D1C93A}" type="datetimeFigureOut">
              <a:rPr lang="en-IN" smtClean="0"/>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255865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668B6-91B3-49D1-8D7B-A36386D1C93A}" type="datetimeFigureOut">
              <a:rPr lang="en-IN" smtClean="0"/>
              <a:t>07-11-2019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293269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2668B6-91B3-49D1-8D7B-A36386D1C93A}" type="datetimeFigureOut">
              <a:rPr lang="en-IN" smtClean="0"/>
              <a:t>07-11-2019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380818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668B6-91B3-49D1-8D7B-A36386D1C93A}" type="datetimeFigureOut">
              <a:rPr lang="en-IN" smtClean="0"/>
              <a:t>07-11-2019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98141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668B6-91B3-49D1-8D7B-A36386D1C93A}" type="datetimeFigureOut">
              <a:rPr lang="en-IN" smtClean="0"/>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37639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668B6-91B3-49D1-8D7B-A36386D1C93A}" type="datetimeFigureOut">
              <a:rPr lang="en-IN" smtClean="0"/>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59DCE-35B1-4F50-8599-0A6E1DF63E70}" type="slidenum">
              <a:rPr lang="en-IN" smtClean="0"/>
              <a:t>‹#›</a:t>
            </a:fld>
            <a:endParaRPr lang="en-IN"/>
          </a:p>
        </p:txBody>
      </p:sp>
    </p:spTree>
    <p:extLst>
      <p:ext uri="{BB962C8B-B14F-4D97-AF65-F5344CB8AC3E}">
        <p14:creationId xmlns:p14="http://schemas.microsoft.com/office/powerpoint/2010/main" val="108258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2668B6-91B3-49D1-8D7B-A36386D1C93A}" type="datetimeFigureOut">
              <a:rPr lang="en-IN" smtClean="0"/>
              <a:t>07-11-2019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159DCE-35B1-4F50-8599-0A6E1DF63E70}" type="slidenum">
              <a:rPr lang="en-IN" smtClean="0"/>
              <a:t>‹#›</a:t>
            </a:fld>
            <a:endParaRPr lang="en-IN"/>
          </a:p>
        </p:txBody>
      </p:sp>
    </p:spTree>
    <p:extLst>
      <p:ext uri="{BB962C8B-B14F-4D97-AF65-F5344CB8AC3E}">
        <p14:creationId xmlns:p14="http://schemas.microsoft.com/office/powerpoint/2010/main" val="1298160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C5C9-F341-4036-AD42-9127D4B3C2DF}"/>
              </a:ext>
            </a:extLst>
          </p:cNvPr>
          <p:cNvSpPr>
            <a:spLocks noGrp="1"/>
          </p:cNvSpPr>
          <p:nvPr>
            <p:ph type="ctrTitle"/>
          </p:nvPr>
        </p:nvSpPr>
        <p:spPr/>
        <p:txBody>
          <a:bodyPr>
            <a:normAutofit/>
          </a:bodyPr>
          <a:lstStyle/>
          <a:p>
            <a:r>
              <a:rPr lang="en-IN" sz="6600" dirty="0">
                <a:solidFill>
                  <a:schemeClr val="accent2">
                    <a:lumMod val="75000"/>
                  </a:schemeClr>
                </a:solidFill>
                <a:latin typeface="Alien Encounters" panose="00000400000000000000" pitchFamily="2" charset="0"/>
              </a:rPr>
              <a:t>EMI and EMC Standards</a:t>
            </a:r>
          </a:p>
        </p:txBody>
      </p:sp>
      <p:sp>
        <p:nvSpPr>
          <p:cNvPr id="3" name="Subtitle 2">
            <a:extLst>
              <a:ext uri="{FF2B5EF4-FFF2-40B4-BE49-F238E27FC236}">
                <a16:creationId xmlns:a16="http://schemas.microsoft.com/office/drawing/2014/main" id="{C6A60CBC-6150-4755-934A-05DCD6C6FEF9}"/>
              </a:ext>
            </a:extLst>
          </p:cNvPr>
          <p:cNvSpPr>
            <a:spLocks noGrp="1"/>
          </p:cNvSpPr>
          <p:nvPr>
            <p:ph type="subTitle" idx="1"/>
          </p:nvPr>
        </p:nvSpPr>
        <p:spPr/>
        <p:txBody>
          <a:bodyPr>
            <a:normAutofit/>
          </a:bodyPr>
          <a:lstStyle/>
          <a:p>
            <a:r>
              <a:rPr lang="en-IN" sz="2400" dirty="0">
                <a:solidFill>
                  <a:schemeClr val="tx2">
                    <a:lumMod val="90000"/>
                    <a:lumOff val="10000"/>
                  </a:schemeClr>
                </a:solidFill>
                <a:latin typeface="Bahnschrift SemiBold" panose="020B0502040204020203" pitchFamily="34" charset="0"/>
              </a:rPr>
              <a:t>For PCB manufacturing</a:t>
            </a:r>
          </a:p>
        </p:txBody>
      </p:sp>
      <p:sp>
        <p:nvSpPr>
          <p:cNvPr id="4" name="TextBox 3">
            <a:extLst>
              <a:ext uri="{FF2B5EF4-FFF2-40B4-BE49-F238E27FC236}">
                <a16:creationId xmlns:a16="http://schemas.microsoft.com/office/drawing/2014/main" id="{6522E0F2-B8E5-48EA-9F59-887C7102144F}"/>
              </a:ext>
            </a:extLst>
          </p:cNvPr>
          <p:cNvSpPr txBox="1"/>
          <p:nvPr/>
        </p:nvSpPr>
        <p:spPr>
          <a:xfrm>
            <a:off x="10133814" y="4578371"/>
            <a:ext cx="2582944" cy="1200329"/>
          </a:xfrm>
          <a:prstGeom prst="rect">
            <a:avLst/>
          </a:prstGeom>
          <a:noFill/>
        </p:spPr>
        <p:txBody>
          <a:bodyPr wrap="square" rtlCol="0">
            <a:spAutoFit/>
          </a:bodyPr>
          <a:lstStyle/>
          <a:p>
            <a:r>
              <a:rPr lang="en-IN" dirty="0">
                <a:latin typeface="Bahnschrift" panose="020B0502040204020203" pitchFamily="34" charset="0"/>
              </a:rPr>
              <a:t>-117EC0034</a:t>
            </a:r>
          </a:p>
          <a:p>
            <a:r>
              <a:rPr lang="en-IN" dirty="0">
                <a:latin typeface="Bahnschrift" panose="020B0502040204020203" pitchFamily="34" charset="0"/>
              </a:rPr>
              <a:t>   117EC0037</a:t>
            </a:r>
          </a:p>
          <a:p>
            <a:r>
              <a:rPr lang="en-IN" dirty="0">
                <a:latin typeface="Bahnschrift" panose="020B0502040204020203" pitchFamily="34" charset="0"/>
              </a:rPr>
              <a:t>   117EC0035</a:t>
            </a:r>
          </a:p>
          <a:p>
            <a:r>
              <a:rPr lang="en-IN" dirty="0">
                <a:latin typeface="Bahnschrift" panose="020B0502040204020203" pitchFamily="34" charset="0"/>
              </a:rPr>
              <a:t>   117EC0022</a:t>
            </a:r>
          </a:p>
        </p:txBody>
      </p:sp>
    </p:spTree>
    <p:extLst>
      <p:ext uri="{BB962C8B-B14F-4D97-AF65-F5344CB8AC3E}">
        <p14:creationId xmlns:p14="http://schemas.microsoft.com/office/powerpoint/2010/main" val="223015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53ABF1-6496-4698-8A95-249C135494DF}"/>
              </a:ext>
            </a:extLst>
          </p:cNvPr>
          <p:cNvPicPr>
            <a:picLocks noChangeAspect="1"/>
          </p:cNvPicPr>
          <p:nvPr/>
        </p:nvPicPr>
        <p:blipFill>
          <a:blip r:embed="rId2"/>
          <a:stretch>
            <a:fillRect/>
          </a:stretch>
        </p:blipFill>
        <p:spPr>
          <a:xfrm>
            <a:off x="3075600" y="2673122"/>
            <a:ext cx="6040799" cy="3354453"/>
          </a:xfrm>
          <a:prstGeom prst="rect">
            <a:avLst/>
          </a:prstGeom>
        </p:spPr>
      </p:pic>
      <p:sp>
        <p:nvSpPr>
          <p:cNvPr id="5" name="Title 4">
            <a:extLst>
              <a:ext uri="{FF2B5EF4-FFF2-40B4-BE49-F238E27FC236}">
                <a16:creationId xmlns:a16="http://schemas.microsoft.com/office/drawing/2014/main" id="{D1B55C46-035E-4538-8929-FB6D6BB4E343}"/>
              </a:ext>
            </a:extLst>
          </p:cNvPr>
          <p:cNvSpPr>
            <a:spLocks noGrp="1"/>
          </p:cNvSpPr>
          <p:nvPr>
            <p:ph type="title"/>
          </p:nvPr>
        </p:nvSpPr>
        <p:spPr/>
        <p:txBody>
          <a:bodyPr>
            <a:normAutofit/>
          </a:bodyPr>
          <a:lstStyle/>
          <a:p>
            <a:pPr algn="l"/>
            <a:r>
              <a:rPr lang="en-IN" sz="4800" b="1" dirty="0">
                <a:latin typeface="Calibri" panose="020F0502020204030204" pitchFamily="34" charset="0"/>
                <a:cs typeface="Calibri" panose="020F0502020204030204" pitchFamily="34" charset="0"/>
              </a:rPr>
              <a:t>Radiated emissions</a:t>
            </a:r>
          </a:p>
        </p:txBody>
      </p:sp>
    </p:spTree>
    <p:extLst>
      <p:ext uri="{BB962C8B-B14F-4D97-AF65-F5344CB8AC3E}">
        <p14:creationId xmlns:p14="http://schemas.microsoft.com/office/powerpoint/2010/main" val="142713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5300-C177-46C5-A38B-93F4602B5012}"/>
              </a:ext>
            </a:extLst>
          </p:cNvPr>
          <p:cNvSpPr>
            <a:spLocks noGrp="1"/>
          </p:cNvSpPr>
          <p:nvPr>
            <p:ph type="title"/>
          </p:nvPr>
        </p:nvSpPr>
        <p:spPr>
          <a:xfrm>
            <a:off x="1288368" y="704462"/>
            <a:ext cx="10018713" cy="1752599"/>
          </a:xfrm>
        </p:spPr>
        <p:txBody>
          <a:bodyPr>
            <a:normAutofit/>
          </a:bodyPr>
          <a:lstStyle/>
          <a:p>
            <a:pPr algn="l"/>
            <a:r>
              <a:rPr lang="en-IN" sz="4800" b="1" dirty="0">
                <a:latin typeface="Calibri" panose="020F0502020204030204" pitchFamily="34" charset="0"/>
                <a:cs typeface="Calibri" panose="020F0502020204030204" pitchFamily="34" charset="0"/>
              </a:rPr>
              <a:t>Power Supply considerations</a:t>
            </a:r>
          </a:p>
        </p:txBody>
      </p:sp>
      <p:sp>
        <p:nvSpPr>
          <p:cNvPr id="3" name="Content Placeholder 2">
            <a:extLst>
              <a:ext uri="{FF2B5EF4-FFF2-40B4-BE49-F238E27FC236}">
                <a16:creationId xmlns:a16="http://schemas.microsoft.com/office/drawing/2014/main" id="{A58A2818-CEF6-4ABE-8F76-B5F28B7109C1}"/>
              </a:ext>
            </a:extLst>
          </p:cNvPr>
          <p:cNvSpPr>
            <a:spLocks noGrp="1"/>
          </p:cNvSpPr>
          <p:nvPr>
            <p:ph idx="1"/>
          </p:nvPr>
        </p:nvSpPr>
        <p:spPr/>
        <p:txBody>
          <a:bodyPr>
            <a:normAutofit/>
          </a:bodyPr>
          <a:lstStyle/>
          <a:p>
            <a:pPr marL="0" indent="0">
              <a:buNone/>
            </a:pPr>
            <a:r>
              <a:rPr lang="en-IN" dirty="0"/>
              <a:t>• Eliminate loops in supply lines (see figure ).</a:t>
            </a:r>
          </a:p>
          <a:p>
            <a:pPr marL="0" indent="0">
              <a:buNone/>
            </a:pPr>
            <a:endParaRPr lang="en-IN" dirty="0"/>
          </a:p>
          <a:p>
            <a:pPr marL="0" indent="0">
              <a:buNone/>
            </a:pPr>
            <a:endParaRPr lang="en-IN" dirty="0"/>
          </a:p>
          <a:p>
            <a:pPr marL="0" indent="0">
              <a:buNone/>
            </a:pPr>
            <a:r>
              <a:rPr lang="en-IN" dirty="0"/>
              <a:t>• Decouple supply lines at local boundaries</a:t>
            </a:r>
          </a:p>
          <a:p>
            <a:pPr marL="0" indent="0">
              <a:buNone/>
            </a:pPr>
            <a:r>
              <a:rPr lang="en-IN" dirty="0"/>
              <a:t> (use RCL </a:t>
            </a:r>
            <a:r>
              <a:rPr lang="en-US" dirty="0"/>
              <a:t>filters with low Q, see </a:t>
            </a:r>
            <a:r>
              <a:rPr lang="en-IN" dirty="0"/>
              <a:t>figure ).</a:t>
            </a:r>
          </a:p>
          <a:p>
            <a:endParaRPr lang="en-IN" dirty="0"/>
          </a:p>
        </p:txBody>
      </p:sp>
      <p:pic>
        <p:nvPicPr>
          <p:cNvPr id="4" name="Picture 3">
            <a:extLst>
              <a:ext uri="{FF2B5EF4-FFF2-40B4-BE49-F238E27FC236}">
                <a16:creationId xmlns:a16="http://schemas.microsoft.com/office/drawing/2014/main" id="{3B1DBCB0-C870-4507-B8FE-00208003A910}"/>
              </a:ext>
            </a:extLst>
          </p:cNvPr>
          <p:cNvPicPr>
            <a:picLocks noChangeAspect="1"/>
          </p:cNvPicPr>
          <p:nvPr/>
        </p:nvPicPr>
        <p:blipFill>
          <a:blip r:embed="rId3"/>
          <a:stretch>
            <a:fillRect/>
          </a:stretch>
        </p:blipFill>
        <p:spPr>
          <a:xfrm>
            <a:off x="7881257" y="4285390"/>
            <a:ext cx="3713161" cy="2233772"/>
          </a:xfrm>
          <a:prstGeom prst="rect">
            <a:avLst/>
          </a:prstGeom>
        </p:spPr>
      </p:pic>
      <p:pic>
        <p:nvPicPr>
          <p:cNvPr id="5" name="Picture 4">
            <a:extLst>
              <a:ext uri="{FF2B5EF4-FFF2-40B4-BE49-F238E27FC236}">
                <a16:creationId xmlns:a16="http://schemas.microsoft.com/office/drawing/2014/main" id="{718C1229-6944-47AE-BA1D-39F48A5A9092}"/>
              </a:ext>
            </a:extLst>
          </p:cNvPr>
          <p:cNvPicPr>
            <a:picLocks noChangeAspect="1"/>
          </p:cNvPicPr>
          <p:nvPr/>
        </p:nvPicPr>
        <p:blipFill>
          <a:blip r:embed="rId4"/>
          <a:stretch>
            <a:fillRect/>
          </a:stretch>
        </p:blipFill>
        <p:spPr>
          <a:xfrm>
            <a:off x="8472618" y="338838"/>
            <a:ext cx="3121800" cy="3890261"/>
          </a:xfrm>
          <a:prstGeom prst="rect">
            <a:avLst/>
          </a:prstGeom>
        </p:spPr>
      </p:pic>
    </p:spTree>
    <p:extLst>
      <p:ext uri="{BB962C8B-B14F-4D97-AF65-F5344CB8AC3E}">
        <p14:creationId xmlns:p14="http://schemas.microsoft.com/office/powerpoint/2010/main" val="86159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FBF38A-FE36-4A0B-BD8C-0BFBFB908397}"/>
              </a:ext>
            </a:extLst>
          </p:cNvPr>
          <p:cNvSpPr/>
          <p:nvPr/>
        </p:nvSpPr>
        <p:spPr>
          <a:xfrm>
            <a:off x="1377821" y="1076141"/>
            <a:ext cx="6096000" cy="4154984"/>
          </a:xfrm>
          <a:prstGeom prst="rect">
            <a:avLst/>
          </a:prstGeom>
        </p:spPr>
        <p:txBody>
          <a:bodyPr>
            <a:spAutoFit/>
          </a:bodyPr>
          <a:lstStyle/>
          <a:p>
            <a:pPr marL="342900" indent="-342900">
              <a:buFont typeface="Arial" panose="020B0604020202020204" pitchFamily="34" charset="0"/>
              <a:buChar char="•"/>
            </a:pPr>
            <a:r>
              <a:rPr lang="en-IN" sz="2400" dirty="0">
                <a:latin typeface="Calibri" panose="020F0502020204030204" pitchFamily="34" charset="0"/>
              </a:rPr>
              <a:t>Place high speed sections </a:t>
            </a:r>
            <a:r>
              <a:rPr lang="en-US" sz="2400" dirty="0">
                <a:latin typeface="Calibri" panose="020F0502020204030204" pitchFamily="34" charset="0"/>
              </a:rPr>
              <a:t>close to the power line input, </a:t>
            </a:r>
            <a:r>
              <a:rPr lang="en-IN" sz="2400" dirty="0">
                <a:latin typeface="Calibri" panose="020F0502020204030204" pitchFamily="34" charset="0"/>
              </a:rPr>
              <a:t>slowest section furthest away (reduces power plane transients, see Figure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Isolate individual systems where possible (especially analogue and digital systems) </a:t>
            </a:r>
            <a:r>
              <a:rPr lang="en-US" sz="2400" dirty="0"/>
              <a:t>on both power supply and </a:t>
            </a:r>
            <a:r>
              <a:rPr lang="en-IN" sz="2400" dirty="0"/>
              <a:t>signal lines (see figure ).</a:t>
            </a:r>
          </a:p>
        </p:txBody>
      </p:sp>
      <p:pic>
        <p:nvPicPr>
          <p:cNvPr id="5" name="Picture 4">
            <a:extLst>
              <a:ext uri="{FF2B5EF4-FFF2-40B4-BE49-F238E27FC236}">
                <a16:creationId xmlns:a16="http://schemas.microsoft.com/office/drawing/2014/main" id="{E85AC230-8DFC-4BD9-AA39-44E482FD7A52}"/>
              </a:ext>
            </a:extLst>
          </p:cNvPr>
          <p:cNvPicPr>
            <a:picLocks noChangeAspect="1"/>
          </p:cNvPicPr>
          <p:nvPr/>
        </p:nvPicPr>
        <p:blipFill>
          <a:blip r:embed="rId2"/>
          <a:stretch>
            <a:fillRect/>
          </a:stretch>
        </p:blipFill>
        <p:spPr>
          <a:xfrm>
            <a:off x="7614201" y="929878"/>
            <a:ext cx="4079327" cy="2093239"/>
          </a:xfrm>
          <a:prstGeom prst="rect">
            <a:avLst/>
          </a:prstGeom>
        </p:spPr>
      </p:pic>
      <p:pic>
        <p:nvPicPr>
          <p:cNvPr id="6" name="Picture 5">
            <a:extLst>
              <a:ext uri="{FF2B5EF4-FFF2-40B4-BE49-F238E27FC236}">
                <a16:creationId xmlns:a16="http://schemas.microsoft.com/office/drawing/2014/main" id="{DCB1A388-34BE-4D3D-93E6-27BFB9B4CD8A}"/>
              </a:ext>
            </a:extLst>
          </p:cNvPr>
          <p:cNvPicPr>
            <a:picLocks noChangeAspect="1"/>
          </p:cNvPicPr>
          <p:nvPr/>
        </p:nvPicPr>
        <p:blipFill>
          <a:blip r:embed="rId3"/>
          <a:stretch>
            <a:fillRect/>
          </a:stretch>
        </p:blipFill>
        <p:spPr>
          <a:xfrm>
            <a:off x="7828805" y="3591155"/>
            <a:ext cx="3395921" cy="2834285"/>
          </a:xfrm>
          <a:prstGeom prst="rect">
            <a:avLst/>
          </a:prstGeom>
        </p:spPr>
      </p:pic>
    </p:spTree>
    <p:extLst>
      <p:ext uri="{BB962C8B-B14F-4D97-AF65-F5344CB8AC3E}">
        <p14:creationId xmlns:p14="http://schemas.microsoft.com/office/powerpoint/2010/main" val="30624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20CF-DF38-4428-A579-9006F1E4D530}"/>
              </a:ext>
            </a:extLst>
          </p:cNvPr>
          <p:cNvSpPr>
            <a:spLocks noGrp="1"/>
          </p:cNvSpPr>
          <p:nvPr>
            <p:ph type="title"/>
          </p:nvPr>
        </p:nvSpPr>
        <p:spPr/>
        <p:txBody>
          <a:bodyPr>
            <a:normAutofit/>
          </a:bodyPr>
          <a:lstStyle/>
          <a:p>
            <a:pPr algn="l"/>
            <a:r>
              <a:rPr lang="en-IN" sz="4800" b="1" dirty="0">
                <a:latin typeface="Calibri" panose="020F0502020204030204" pitchFamily="34" charset="0"/>
                <a:cs typeface="Calibri" panose="020F0502020204030204" pitchFamily="34" charset="0"/>
              </a:rPr>
              <a:t>Signal line consideration</a:t>
            </a:r>
          </a:p>
        </p:txBody>
      </p:sp>
      <p:sp>
        <p:nvSpPr>
          <p:cNvPr id="3" name="Content Placeholder 2">
            <a:extLst>
              <a:ext uri="{FF2B5EF4-FFF2-40B4-BE49-F238E27FC236}">
                <a16:creationId xmlns:a16="http://schemas.microsoft.com/office/drawing/2014/main" id="{F37F2B82-E72C-4207-B824-2B892B0E6FC3}"/>
              </a:ext>
            </a:extLst>
          </p:cNvPr>
          <p:cNvSpPr>
            <a:spLocks noGrp="1"/>
          </p:cNvSpPr>
          <p:nvPr>
            <p:ph idx="1"/>
          </p:nvPr>
        </p:nvSpPr>
        <p:spPr/>
        <p:txBody>
          <a:bodyPr>
            <a:normAutofit/>
          </a:bodyPr>
          <a:lstStyle/>
          <a:p>
            <a:pPr marL="0" indent="0">
              <a:buNone/>
            </a:pPr>
            <a:r>
              <a:rPr lang="en-US" dirty="0"/>
              <a:t>• Track all signals on the board, avoid</a:t>
            </a:r>
          </a:p>
          <a:p>
            <a:pPr marL="0" indent="0">
              <a:buNone/>
            </a:pPr>
            <a:r>
              <a:rPr lang="en-US" dirty="0"/>
              <a:t>  ‘flying leads’ across the board.</a:t>
            </a:r>
          </a:p>
          <a:p>
            <a:pPr marL="0" indent="0">
              <a:buNone/>
            </a:pPr>
            <a:r>
              <a:rPr lang="en-IN" dirty="0"/>
              <a:t>• Minimize rise and fall times on signal </a:t>
            </a:r>
          </a:p>
          <a:p>
            <a:pPr marL="0" indent="0">
              <a:buNone/>
            </a:pPr>
            <a:r>
              <a:rPr lang="en-IN" dirty="0"/>
              <a:t>   and clock edges (sharp edges produce wide </a:t>
            </a:r>
          </a:p>
          <a:p>
            <a:pPr marL="0" indent="0">
              <a:buNone/>
            </a:pPr>
            <a:r>
              <a:rPr lang="en-IN" dirty="0"/>
              <a:t>   hf spectra), slew rate limiting also reduces </a:t>
            </a:r>
          </a:p>
          <a:p>
            <a:pPr marL="0" indent="0">
              <a:buNone/>
            </a:pPr>
            <a:r>
              <a:rPr lang="en-IN" dirty="0"/>
              <a:t>   crosstalk (see figure ).</a:t>
            </a:r>
          </a:p>
        </p:txBody>
      </p:sp>
      <p:pic>
        <p:nvPicPr>
          <p:cNvPr id="4" name="Picture 3">
            <a:extLst>
              <a:ext uri="{FF2B5EF4-FFF2-40B4-BE49-F238E27FC236}">
                <a16:creationId xmlns:a16="http://schemas.microsoft.com/office/drawing/2014/main" id="{91DD532A-D7D5-453D-B437-3E1F67FEF9B8}"/>
              </a:ext>
            </a:extLst>
          </p:cNvPr>
          <p:cNvPicPr>
            <a:picLocks noChangeAspect="1"/>
          </p:cNvPicPr>
          <p:nvPr/>
        </p:nvPicPr>
        <p:blipFill>
          <a:blip r:embed="rId2"/>
          <a:stretch>
            <a:fillRect/>
          </a:stretch>
        </p:blipFill>
        <p:spPr>
          <a:xfrm>
            <a:off x="7214293" y="2743201"/>
            <a:ext cx="4875365" cy="3352801"/>
          </a:xfrm>
          <a:prstGeom prst="rect">
            <a:avLst/>
          </a:prstGeom>
        </p:spPr>
      </p:pic>
    </p:spTree>
    <p:extLst>
      <p:ext uri="{BB962C8B-B14F-4D97-AF65-F5344CB8AC3E}">
        <p14:creationId xmlns:p14="http://schemas.microsoft.com/office/powerpoint/2010/main" val="292972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13B-F6AF-4017-80D9-0AC0F691C4F1}"/>
              </a:ext>
            </a:extLst>
          </p:cNvPr>
          <p:cNvSpPr>
            <a:spLocks noGrp="1"/>
          </p:cNvSpPr>
          <p:nvPr>
            <p:ph type="title"/>
          </p:nvPr>
        </p:nvSpPr>
        <p:spPr/>
        <p:txBody>
          <a:bodyPr>
            <a:normAutofit/>
          </a:bodyPr>
          <a:lstStyle/>
          <a:p>
            <a:pPr algn="l"/>
            <a:r>
              <a:rPr lang="en-IN" sz="4800" b="1" dirty="0">
                <a:latin typeface="Calibri" panose="020F0502020204030204" pitchFamily="34" charset="0"/>
                <a:cs typeface="Calibri" panose="020F0502020204030204" pitchFamily="34" charset="0"/>
              </a:rPr>
              <a:t>PCB Considerations</a:t>
            </a:r>
          </a:p>
        </p:txBody>
      </p:sp>
      <p:sp>
        <p:nvSpPr>
          <p:cNvPr id="3" name="Content Placeholder 2">
            <a:extLst>
              <a:ext uri="{FF2B5EF4-FFF2-40B4-BE49-F238E27FC236}">
                <a16:creationId xmlns:a16="http://schemas.microsoft.com/office/drawing/2014/main" id="{AE6EBB93-EC71-4024-9D44-BA951B37547C}"/>
              </a:ext>
            </a:extLst>
          </p:cNvPr>
          <p:cNvSpPr>
            <a:spLocks noGrp="1"/>
          </p:cNvSpPr>
          <p:nvPr>
            <p:ph idx="1"/>
          </p:nvPr>
        </p:nvSpPr>
        <p:spPr>
          <a:xfrm>
            <a:off x="1530965" y="2149152"/>
            <a:ext cx="10225605" cy="2684105"/>
          </a:xfrm>
        </p:spPr>
        <p:txBody>
          <a:bodyPr>
            <a:normAutofit fontScale="92500" lnSpcReduction="20000"/>
          </a:bodyPr>
          <a:lstStyle/>
          <a:p>
            <a:pPr marL="0" indent="0">
              <a:buNone/>
            </a:pPr>
            <a:r>
              <a:rPr lang="en-US" dirty="0"/>
              <a:t>• Avoid slit apertures in PCB layout, particularly in ground planes or near </a:t>
            </a:r>
            <a:r>
              <a:rPr lang="en-IN" dirty="0"/>
              <a:t>current paths.</a:t>
            </a:r>
          </a:p>
          <a:p>
            <a:pPr marL="0" indent="0">
              <a:buNone/>
            </a:pPr>
            <a:r>
              <a:rPr lang="en-US" dirty="0"/>
              <a:t>• Areas of high impedance give rise to high EMI, use wide tracks for power lines on the trace side.</a:t>
            </a:r>
          </a:p>
          <a:p>
            <a:pPr marL="0" indent="0">
              <a:buNone/>
            </a:pPr>
            <a:r>
              <a:rPr lang="en-US" dirty="0"/>
              <a:t>• Make signal tracks strip line and include a ground plane and power </a:t>
            </a:r>
            <a:r>
              <a:rPr lang="en-IN" dirty="0"/>
              <a:t>plane whenever possible.</a:t>
            </a:r>
          </a:p>
          <a:p>
            <a:pPr marL="0" indent="0">
              <a:buNone/>
            </a:pPr>
            <a:r>
              <a:rPr lang="en-US" dirty="0"/>
              <a:t>• Keep HF and RF tracks as short as possible, lay out the HF tracks first </a:t>
            </a:r>
            <a:r>
              <a:rPr lang="en-IN" dirty="0"/>
              <a:t>(see figure ).</a:t>
            </a:r>
          </a:p>
          <a:p>
            <a:pPr marL="0" indent="0">
              <a:buNone/>
            </a:pPr>
            <a:r>
              <a:rPr lang="en-US" dirty="0"/>
              <a:t>• Avoid track stubs, these cause </a:t>
            </a:r>
            <a:r>
              <a:rPr lang="en-IN" dirty="0"/>
              <a:t>reflection and harmonics (see figure).</a:t>
            </a:r>
          </a:p>
        </p:txBody>
      </p:sp>
      <p:pic>
        <p:nvPicPr>
          <p:cNvPr id="4" name="Picture 3">
            <a:extLst>
              <a:ext uri="{FF2B5EF4-FFF2-40B4-BE49-F238E27FC236}">
                <a16:creationId xmlns:a16="http://schemas.microsoft.com/office/drawing/2014/main" id="{C6AB8243-5B92-47B2-8948-1C5B1580DDCA}"/>
              </a:ext>
            </a:extLst>
          </p:cNvPr>
          <p:cNvPicPr>
            <a:picLocks noChangeAspect="1"/>
          </p:cNvPicPr>
          <p:nvPr/>
        </p:nvPicPr>
        <p:blipFill>
          <a:blip r:embed="rId2"/>
          <a:stretch>
            <a:fillRect/>
          </a:stretch>
        </p:blipFill>
        <p:spPr>
          <a:xfrm>
            <a:off x="2779885" y="4833257"/>
            <a:ext cx="6501601" cy="1595467"/>
          </a:xfrm>
          <a:prstGeom prst="rect">
            <a:avLst/>
          </a:prstGeom>
        </p:spPr>
      </p:pic>
    </p:spTree>
    <p:extLst>
      <p:ext uri="{BB962C8B-B14F-4D97-AF65-F5344CB8AC3E}">
        <p14:creationId xmlns:p14="http://schemas.microsoft.com/office/powerpoint/2010/main" val="278002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A0A8C-E322-47B2-829E-BB7D01DBB45B}"/>
              </a:ext>
            </a:extLst>
          </p:cNvPr>
          <p:cNvSpPr>
            <a:spLocks noGrp="1"/>
          </p:cNvSpPr>
          <p:nvPr>
            <p:ph idx="1"/>
          </p:nvPr>
        </p:nvSpPr>
        <p:spPr>
          <a:xfrm>
            <a:off x="1484310" y="205274"/>
            <a:ext cx="9628449" cy="5029200"/>
          </a:xfrm>
        </p:spPr>
        <p:txBody>
          <a:bodyPr>
            <a:normAutofit/>
          </a:bodyPr>
          <a:lstStyle/>
          <a:p>
            <a:pPr marL="0" indent="0">
              <a:buNone/>
            </a:pPr>
            <a:r>
              <a:rPr lang="en-IN" dirty="0"/>
              <a:t>• On sensitive components and terminations use surrounding </a:t>
            </a:r>
            <a:r>
              <a:rPr lang="en-US" dirty="0"/>
              <a:t>guard ring and ground fill where </a:t>
            </a:r>
            <a:r>
              <a:rPr lang="en-IN" dirty="0"/>
              <a:t>possible (see figure ).</a:t>
            </a:r>
          </a:p>
          <a:p>
            <a:pPr marL="0" indent="0">
              <a:buNone/>
            </a:pPr>
            <a:r>
              <a:rPr lang="en-US" dirty="0"/>
              <a:t>• A guard ring around trace layers reduces emission out of the board, only connect to ground at single point and make no other use of the guard ring (i.e. do not use to carry ground return from a circuit).</a:t>
            </a:r>
          </a:p>
          <a:p>
            <a:pPr marL="0" indent="0">
              <a:buNone/>
            </a:pPr>
            <a:r>
              <a:rPr lang="en-US" dirty="0"/>
              <a:t>• A guard ring around trace layers reduces emission out of the board, only connect to ground at single point and make no other use of the guard ring (i.e. do not use to carry ground return from a circuit).</a:t>
            </a:r>
            <a:endParaRPr lang="en-IN" dirty="0"/>
          </a:p>
        </p:txBody>
      </p:sp>
      <p:pic>
        <p:nvPicPr>
          <p:cNvPr id="4" name="Picture 3">
            <a:extLst>
              <a:ext uri="{FF2B5EF4-FFF2-40B4-BE49-F238E27FC236}">
                <a16:creationId xmlns:a16="http://schemas.microsoft.com/office/drawing/2014/main" id="{F34FE0C0-28C2-4B33-87EA-87ABA7A6F2AA}"/>
              </a:ext>
            </a:extLst>
          </p:cNvPr>
          <p:cNvPicPr>
            <a:picLocks noChangeAspect="1"/>
          </p:cNvPicPr>
          <p:nvPr/>
        </p:nvPicPr>
        <p:blipFill>
          <a:blip r:embed="rId2"/>
          <a:stretch>
            <a:fillRect/>
          </a:stretch>
        </p:blipFill>
        <p:spPr>
          <a:xfrm>
            <a:off x="3047733" y="4665077"/>
            <a:ext cx="6501601" cy="1698400"/>
          </a:xfrm>
          <a:prstGeom prst="rect">
            <a:avLst/>
          </a:prstGeom>
        </p:spPr>
      </p:pic>
    </p:spTree>
    <p:extLst>
      <p:ext uri="{BB962C8B-B14F-4D97-AF65-F5344CB8AC3E}">
        <p14:creationId xmlns:p14="http://schemas.microsoft.com/office/powerpoint/2010/main" val="238749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AB85-545B-4A51-B9DA-9FD4E42665D4}"/>
              </a:ext>
            </a:extLst>
          </p:cNvPr>
          <p:cNvSpPr>
            <a:spLocks noGrp="1"/>
          </p:cNvSpPr>
          <p:nvPr>
            <p:ph type="title"/>
          </p:nvPr>
        </p:nvSpPr>
        <p:spPr/>
        <p:txBody>
          <a:bodyPr/>
          <a:lstStyle/>
          <a:p>
            <a:r>
              <a:rPr lang="en-IN" dirty="0"/>
              <a:t>Component Selection</a:t>
            </a:r>
          </a:p>
        </p:txBody>
      </p:sp>
      <p:sp>
        <p:nvSpPr>
          <p:cNvPr id="3" name="Content Placeholder 2">
            <a:extLst>
              <a:ext uri="{FF2B5EF4-FFF2-40B4-BE49-F238E27FC236}">
                <a16:creationId xmlns:a16="http://schemas.microsoft.com/office/drawing/2014/main" id="{B0C6A0B6-ACC8-4403-BD55-0D45305915CF}"/>
              </a:ext>
            </a:extLst>
          </p:cNvPr>
          <p:cNvSpPr>
            <a:spLocks noGrp="1"/>
          </p:cNvSpPr>
          <p:nvPr>
            <p:ph idx="1"/>
          </p:nvPr>
        </p:nvSpPr>
        <p:spPr/>
        <p:txBody>
          <a:bodyPr>
            <a:normAutofit fontScale="85000" lnSpcReduction="10000"/>
          </a:bodyPr>
          <a:lstStyle/>
          <a:p>
            <a:pPr marL="0" indent="0">
              <a:buNone/>
            </a:pPr>
            <a:r>
              <a:rPr lang="en-IN" b="1" dirty="0"/>
              <a:t>Isolated DC-DC Converters</a:t>
            </a:r>
          </a:p>
          <a:p>
            <a:pPr marL="0" indent="0">
              <a:buNone/>
            </a:pPr>
            <a:r>
              <a:rPr lang="en-US" dirty="0"/>
              <a:t>• An isolated DC-DC converter can provide a significant benefit to reducing susceptibility and conducted emission due to isolating both power rail and ground from the system supply. Isolated DC-DC converters are switching devices and as such have a characteristic switching frequency which may need some additional care and filtering.</a:t>
            </a:r>
          </a:p>
          <a:p>
            <a:pPr marL="0" indent="0">
              <a:buNone/>
            </a:pPr>
            <a:r>
              <a:rPr lang="en-IN" b="1" dirty="0"/>
              <a:t>Segregation of components</a:t>
            </a:r>
          </a:p>
          <a:p>
            <a:pPr marL="0" indent="0">
              <a:buNone/>
            </a:pPr>
            <a:r>
              <a:rPr lang="en-US" dirty="0"/>
              <a:t>• Components need to be segregated with functionality – Analog, Digital, high speed digital, RF and so on. The tracks for each group should stay in their designated area. For a signal to flow from one subsystem to another, a filter should be used at subsystem boundaries</a:t>
            </a:r>
          </a:p>
        </p:txBody>
      </p:sp>
    </p:spTree>
    <p:extLst>
      <p:ext uri="{BB962C8B-B14F-4D97-AF65-F5344CB8AC3E}">
        <p14:creationId xmlns:p14="http://schemas.microsoft.com/office/powerpoint/2010/main" val="243587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7810-2DF1-49EF-B82D-61578E683EB0}"/>
              </a:ext>
            </a:extLst>
          </p:cNvPr>
          <p:cNvSpPr>
            <a:spLocks noGrp="1"/>
          </p:cNvSpPr>
          <p:nvPr>
            <p:ph type="title"/>
          </p:nvPr>
        </p:nvSpPr>
        <p:spPr/>
        <p:txBody>
          <a:bodyPr/>
          <a:lstStyle/>
          <a:p>
            <a:r>
              <a:rPr lang="en-US" b="1" dirty="0"/>
              <a:t>RF Sources for EMI/EMC</a:t>
            </a:r>
            <a:endParaRPr lang="en-IN" dirty="0"/>
          </a:p>
        </p:txBody>
      </p:sp>
      <p:sp>
        <p:nvSpPr>
          <p:cNvPr id="3" name="Content Placeholder 2">
            <a:extLst>
              <a:ext uri="{FF2B5EF4-FFF2-40B4-BE49-F238E27FC236}">
                <a16:creationId xmlns:a16="http://schemas.microsoft.com/office/drawing/2014/main" id="{B2E92F85-140B-4DA6-A4E2-7F1E25FC548B}"/>
              </a:ext>
            </a:extLst>
          </p:cNvPr>
          <p:cNvSpPr>
            <a:spLocks noGrp="1"/>
          </p:cNvSpPr>
          <p:nvPr>
            <p:ph idx="1"/>
          </p:nvPr>
        </p:nvSpPr>
        <p:spPr/>
        <p:txBody>
          <a:bodyPr>
            <a:normAutofit/>
          </a:bodyPr>
          <a:lstStyle/>
          <a:p>
            <a:pPr marL="0" indent="0">
              <a:buNone/>
            </a:pPr>
            <a:r>
              <a:rPr lang="en-US" dirty="0"/>
              <a:t>• Noise in Micro computer Chips- traces acts as antenna </a:t>
            </a:r>
          </a:p>
          <a:p>
            <a:pPr marL="0" indent="0">
              <a:buNone/>
            </a:pPr>
            <a:r>
              <a:rPr lang="en-US" dirty="0"/>
              <a:t>• I/O Pins of digital ICs- traces acts as antenna</a:t>
            </a:r>
          </a:p>
          <a:p>
            <a:pPr marL="0" indent="0">
              <a:buNone/>
            </a:pPr>
            <a:r>
              <a:rPr lang="en-US" dirty="0"/>
              <a:t>• Power Supply: Switching harmonics. Traces </a:t>
            </a:r>
          </a:p>
          <a:p>
            <a:pPr marL="0" indent="0">
              <a:buNone/>
            </a:pPr>
            <a:r>
              <a:rPr lang="en-IN" dirty="0"/>
              <a:t>• Oscillator circuits:</a:t>
            </a:r>
          </a:p>
          <a:p>
            <a:pPr marL="0" indent="0">
              <a:buNone/>
            </a:pPr>
            <a:r>
              <a:rPr lang="en-US" dirty="0"/>
              <a:t>• Loops and Dipoles</a:t>
            </a:r>
            <a:endParaRPr lang="en-IN" dirty="0"/>
          </a:p>
        </p:txBody>
      </p:sp>
    </p:spTree>
    <p:extLst>
      <p:ext uri="{BB962C8B-B14F-4D97-AF65-F5344CB8AC3E}">
        <p14:creationId xmlns:p14="http://schemas.microsoft.com/office/powerpoint/2010/main" val="97685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EE8E-DD3C-48B6-8984-5A3E5E656CE5}"/>
              </a:ext>
            </a:extLst>
          </p:cNvPr>
          <p:cNvSpPr>
            <a:spLocks noGrp="1"/>
          </p:cNvSpPr>
          <p:nvPr>
            <p:ph type="title"/>
          </p:nvPr>
        </p:nvSpPr>
        <p:spPr>
          <a:xfrm>
            <a:off x="1568285" y="303245"/>
            <a:ext cx="10018713" cy="1752599"/>
          </a:xfrm>
        </p:spPr>
        <p:txBody>
          <a:bodyPr>
            <a:normAutofit/>
          </a:bodyPr>
          <a:lstStyle/>
          <a:p>
            <a:r>
              <a:rPr lang="en-IN" sz="4800" b="1" dirty="0"/>
              <a:t>General</a:t>
            </a:r>
          </a:p>
        </p:txBody>
      </p:sp>
      <p:sp>
        <p:nvSpPr>
          <p:cNvPr id="3" name="Content Placeholder 2">
            <a:extLst>
              <a:ext uri="{FF2B5EF4-FFF2-40B4-BE49-F238E27FC236}">
                <a16:creationId xmlns:a16="http://schemas.microsoft.com/office/drawing/2014/main" id="{8A787A0C-1B00-4AED-9D2C-C5C30A5634A0}"/>
              </a:ext>
            </a:extLst>
          </p:cNvPr>
          <p:cNvSpPr>
            <a:spLocks noGrp="1"/>
          </p:cNvSpPr>
          <p:nvPr>
            <p:ph idx="1"/>
          </p:nvPr>
        </p:nvSpPr>
        <p:spPr>
          <a:xfrm>
            <a:off x="1568286" y="1562099"/>
            <a:ext cx="10018713" cy="4610101"/>
          </a:xfrm>
        </p:spPr>
        <p:txBody>
          <a:bodyPr>
            <a:normAutofit fontScale="70000" lnSpcReduction="20000"/>
          </a:bodyPr>
          <a:lstStyle/>
          <a:p>
            <a:pPr marL="0" indent="0">
              <a:buNone/>
            </a:pPr>
            <a:r>
              <a:rPr lang="en-IN" b="1" dirty="0"/>
              <a:t>Digital Circuits</a:t>
            </a:r>
          </a:p>
          <a:p>
            <a:pPr marL="0" indent="0">
              <a:buNone/>
            </a:pPr>
            <a:r>
              <a:rPr lang="en-US" dirty="0"/>
              <a:t>• When dealing with digital circuits, extra attention must be given to clocks and other high speed signals. Traces connecting such signals should be kept as short as possible and be adjacent to the ground plane to keep radiation and crosstalk under control. With such signals, engineers should avoid using </a:t>
            </a:r>
            <a:r>
              <a:rPr lang="en-US" dirty="0" err="1"/>
              <a:t>Vias</a:t>
            </a:r>
            <a:r>
              <a:rPr lang="en-US" dirty="0"/>
              <a:t> or routing traces on the PCB edge or near connectors. These signals must also be kept away from the power plane since they are capable of inducing noise on the power plane as well. While routing traces for an oscillator, apart from ground no other trace should run in parallel or below the oscillator or its traces. The crystal should also be kept close to the appropriate chips.</a:t>
            </a:r>
          </a:p>
          <a:p>
            <a:pPr marL="0" indent="0">
              <a:buNone/>
            </a:pPr>
            <a:r>
              <a:rPr lang="en-IN" b="1" dirty="0"/>
              <a:t>Clock Termination</a:t>
            </a:r>
          </a:p>
          <a:p>
            <a:pPr marL="0" indent="0">
              <a:buNone/>
            </a:pPr>
            <a:r>
              <a:rPr lang="en-US" dirty="0"/>
              <a:t>• Traces carrying clock signals from a source to a device must have matching terminations because whenever there is an impedance mismatch, a part of the signal gets </a:t>
            </a:r>
            <a:r>
              <a:rPr lang="en-US" dirty="0" err="1"/>
              <a:t>reflected.If</a:t>
            </a:r>
            <a:r>
              <a:rPr lang="en-US" dirty="0"/>
              <a:t> proper care is not provided to handle this reflected signal, large amount of energy will be radiated. There are multiple forms of effective termination, including source </a:t>
            </a:r>
            <a:r>
              <a:rPr lang="fr-FR" dirty="0"/>
              <a:t>termination, end termination, AC termination, etc. </a:t>
            </a:r>
          </a:p>
          <a:p>
            <a:pPr marL="0" indent="0">
              <a:buNone/>
            </a:pPr>
            <a:r>
              <a:rPr lang="en-IN" b="1" dirty="0"/>
              <a:t>Analogue Circuits</a:t>
            </a:r>
          </a:p>
          <a:p>
            <a:pPr marL="0" indent="0">
              <a:buNone/>
            </a:pPr>
            <a:r>
              <a:rPr lang="en-US" dirty="0"/>
              <a:t>• Traces carrying analog signals should be kept away from high-speed or switching signals and must always be guarded with a ground signal. A low pass filter should always be used to get rid of high-frequency noise coupled from surrounding analog traces. In addition, it is important that the ground plane of analog and digital subsystems not be </a:t>
            </a:r>
            <a:r>
              <a:rPr lang="en-IN" dirty="0"/>
              <a:t>shared.</a:t>
            </a:r>
          </a:p>
        </p:txBody>
      </p:sp>
    </p:spTree>
    <p:extLst>
      <p:ext uri="{BB962C8B-B14F-4D97-AF65-F5344CB8AC3E}">
        <p14:creationId xmlns:p14="http://schemas.microsoft.com/office/powerpoint/2010/main" val="114648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1CF17B-6BA7-4416-9FEE-D9E2F02BFAD6}"/>
              </a:ext>
            </a:extLst>
          </p:cNvPr>
          <p:cNvSpPr>
            <a:spLocks noGrp="1"/>
          </p:cNvSpPr>
          <p:nvPr>
            <p:ph type="title"/>
          </p:nvPr>
        </p:nvSpPr>
        <p:spPr>
          <a:xfrm>
            <a:off x="1372344" y="2552700"/>
            <a:ext cx="10018713" cy="1752599"/>
          </a:xfrm>
        </p:spPr>
        <p:txBody>
          <a:bodyPr>
            <a:normAutofit/>
          </a:bodyPr>
          <a:lstStyle/>
          <a:p>
            <a:r>
              <a:rPr lang="en-IN" sz="5400" b="1" dirty="0">
                <a:latin typeface="Microsoft YaHei" panose="020B0503020204020204" pitchFamily="34" charset="-122"/>
                <a:ea typeface="Microsoft YaHei" panose="020B0503020204020204" pitchFamily="34" charset="-122"/>
              </a:rPr>
              <a:t>EMI SUPPRESSION</a:t>
            </a:r>
            <a:endParaRPr lang="en-IN" sz="5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774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47D3-3C59-4499-BB52-C9D926EE38F2}"/>
              </a:ext>
            </a:extLst>
          </p:cNvPr>
          <p:cNvSpPr>
            <a:spLocks noGrp="1"/>
          </p:cNvSpPr>
          <p:nvPr>
            <p:ph type="title"/>
          </p:nvPr>
        </p:nvSpPr>
        <p:spPr/>
        <p:txBody>
          <a:bodyPr>
            <a:normAutofit/>
          </a:bodyPr>
          <a:lstStyle/>
          <a:p>
            <a:r>
              <a:rPr lang="en-IN" sz="5400" b="1"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7901B23F-5FA9-4D70-939E-0BF8029DB682}"/>
              </a:ext>
            </a:extLst>
          </p:cNvPr>
          <p:cNvSpPr>
            <a:spLocks noGrp="1"/>
          </p:cNvSpPr>
          <p:nvPr>
            <p:ph idx="1"/>
          </p:nvPr>
        </p:nvSpPr>
        <p:spPr>
          <a:xfrm>
            <a:off x="1484310" y="2666999"/>
            <a:ext cx="10085649" cy="3267270"/>
          </a:xfrm>
        </p:spPr>
        <p:txBody>
          <a:bodyPr>
            <a:normAutofit/>
          </a:bodyPr>
          <a:lstStyle/>
          <a:p>
            <a:r>
              <a:rPr lang="en-IN" dirty="0"/>
              <a:t>The regulations regarding electromagnetic </a:t>
            </a:r>
            <a:r>
              <a:rPr lang="en-US" dirty="0"/>
              <a:t>compatibility (EMC) can affect many aspects of circuit and system design. However, there are many considerations that can be applied generally to reduce both the emissions from and susceptibility </a:t>
            </a:r>
            <a:r>
              <a:rPr lang="en-IN" dirty="0"/>
              <a:t>to electromagnetic interference (EMI).</a:t>
            </a:r>
          </a:p>
          <a:p>
            <a:r>
              <a:rPr lang="en-US" dirty="0"/>
              <a:t>Our design should be capable of minimizing emissions and committed to achieve EMC compliance by correct component choice and design. For this every design shall be complied with the list of general design considerations.</a:t>
            </a:r>
          </a:p>
        </p:txBody>
      </p:sp>
    </p:spTree>
    <p:extLst>
      <p:ext uri="{BB962C8B-B14F-4D97-AF65-F5344CB8AC3E}">
        <p14:creationId xmlns:p14="http://schemas.microsoft.com/office/powerpoint/2010/main" val="928779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0734A-911C-4CA5-930F-4D53BE71E07D}"/>
              </a:ext>
            </a:extLst>
          </p:cNvPr>
          <p:cNvSpPr>
            <a:spLocks noGrp="1"/>
          </p:cNvSpPr>
          <p:nvPr>
            <p:ph idx="1"/>
          </p:nvPr>
        </p:nvSpPr>
        <p:spPr>
          <a:xfrm>
            <a:off x="1484310" y="1"/>
            <a:ext cx="10038996" cy="5791200"/>
          </a:xfrm>
        </p:spPr>
        <p:txBody>
          <a:bodyPr>
            <a:normAutofit/>
          </a:bodyPr>
          <a:lstStyle/>
          <a:p>
            <a:pPr marL="0" indent="0">
              <a:buNone/>
            </a:pPr>
            <a:r>
              <a:rPr lang="en-US" dirty="0"/>
              <a:t>• </a:t>
            </a:r>
            <a:r>
              <a:rPr lang="en-US" b="1" dirty="0"/>
              <a:t>Connectors should be located on one edge or on one </a:t>
            </a:r>
            <a:r>
              <a:rPr lang="en-IN" b="1" dirty="0"/>
              <a:t>corner of a board.</a:t>
            </a:r>
          </a:p>
          <a:p>
            <a:pPr marL="0" indent="0">
              <a:buNone/>
            </a:pPr>
            <a:r>
              <a:rPr lang="en-US" dirty="0"/>
              <a:t>• </a:t>
            </a:r>
            <a:r>
              <a:rPr lang="en-US" b="1" dirty="0"/>
              <a:t>A device on the board that communicates with a device off the board through a connector should be located as close as possible (e.g. within 2 cm) to that connector</a:t>
            </a:r>
          </a:p>
          <a:p>
            <a:pPr marL="0" indent="0">
              <a:buNone/>
            </a:pPr>
            <a:r>
              <a:rPr lang="en-US" dirty="0"/>
              <a:t>• </a:t>
            </a:r>
            <a:r>
              <a:rPr lang="en-US" b="1" dirty="0"/>
              <a:t>All off-board communication from a single device should be routed through the same connector.</a:t>
            </a:r>
          </a:p>
          <a:p>
            <a:pPr marL="0" indent="0">
              <a:buNone/>
            </a:pPr>
            <a:r>
              <a:rPr lang="en-US" dirty="0"/>
              <a:t>• </a:t>
            </a:r>
            <a:r>
              <a:rPr lang="en-US" b="1" dirty="0"/>
              <a:t>Components not connected to an I/O net should be located at least 2 cm away from I/O nets and connectors.</a:t>
            </a:r>
          </a:p>
          <a:p>
            <a:pPr marL="0" indent="0">
              <a:buNone/>
            </a:pPr>
            <a:r>
              <a:rPr lang="en-IN" dirty="0"/>
              <a:t>• </a:t>
            </a:r>
            <a:r>
              <a:rPr lang="en-IN" b="1" dirty="0"/>
              <a:t>Don’t locate circuitry between connectors</a:t>
            </a:r>
          </a:p>
          <a:p>
            <a:pPr marL="0" indent="0">
              <a:buNone/>
            </a:pPr>
            <a:r>
              <a:rPr lang="en-US" dirty="0"/>
              <a:t>• </a:t>
            </a:r>
            <a:r>
              <a:rPr lang="en-US" b="1" dirty="0"/>
              <a:t>Minimize signal current loop areas.</a:t>
            </a:r>
          </a:p>
          <a:p>
            <a:pPr marL="0" indent="0">
              <a:buNone/>
            </a:pPr>
            <a:r>
              <a:rPr lang="en-IN" dirty="0"/>
              <a:t>• </a:t>
            </a:r>
            <a:r>
              <a:rPr lang="en-IN" b="1" dirty="0"/>
              <a:t>Avoid sharp corners in traces</a:t>
            </a:r>
            <a:endParaRPr lang="en-IN" dirty="0"/>
          </a:p>
        </p:txBody>
      </p:sp>
      <p:pic>
        <p:nvPicPr>
          <p:cNvPr id="2050" name="Picture 2" descr="Image result for connectors on pcb">
            <a:extLst>
              <a:ext uri="{FF2B5EF4-FFF2-40B4-BE49-F238E27FC236}">
                <a16:creationId xmlns:a16="http://schemas.microsoft.com/office/drawing/2014/main" id="{0979AEDF-766B-4CB1-AC4D-76CC0E58F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2589" y="3843779"/>
            <a:ext cx="4374037" cy="246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54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AB407-58A3-4C09-A8B0-F1D8E681E535}"/>
              </a:ext>
            </a:extLst>
          </p:cNvPr>
          <p:cNvSpPr txBox="1"/>
          <p:nvPr/>
        </p:nvSpPr>
        <p:spPr>
          <a:xfrm>
            <a:off x="2043404" y="401215"/>
            <a:ext cx="9733614" cy="6401753"/>
          </a:xfrm>
          <a:prstGeom prst="rect">
            <a:avLst/>
          </a:prstGeom>
          <a:noFill/>
        </p:spPr>
        <p:txBody>
          <a:bodyPr wrap="square" rtlCol="0">
            <a:spAutoFit/>
          </a:bodyPr>
          <a:lstStyle/>
          <a:p>
            <a:pPr lvl="0" defTabSz="914400" eaLnBrk="0" fontAlgn="base" hangingPunct="0">
              <a:spcBef>
                <a:spcPct val="0"/>
              </a:spcBef>
              <a:spcAft>
                <a:spcPct val="0"/>
              </a:spcAft>
            </a:pPr>
            <a:r>
              <a:rPr lang="en-US" altLang="en-US" sz="4400" b="1" dirty="0">
                <a:latin typeface="ptserif"/>
              </a:rPr>
              <a:t>Grounding</a:t>
            </a:r>
          </a:p>
          <a:p>
            <a:pPr lvl="0" defTabSz="914400" eaLnBrk="0" fontAlgn="base" hangingPunct="0">
              <a:spcBef>
                <a:spcPct val="0"/>
              </a:spcBef>
              <a:spcAft>
                <a:spcPct val="0"/>
              </a:spcAft>
            </a:pPr>
            <a:endParaRPr lang="en-US" altLang="en-US" b="1" dirty="0">
              <a:latin typeface="ptserif"/>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2200" dirty="0">
                <a:latin typeface="ptserif"/>
              </a:rPr>
              <a:t>Designing a PCB’s ground plane is the most important part of reducing EMI. </a:t>
            </a:r>
          </a:p>
          <a:p>
            <a:pPr marL="285750" lvl="0" indent="-285750" defTabSz="914400" eaLnBrk="0" fontAlgn="base" hangingPunct="0">
              <a:spcBef>
                <a:spcPct val="0"/>
              </a:spcBef>
              <a:spcAft>
                <a:spcPct val="0"/>
              </a:spcAft>
              <a:buFont typeface="Arial" panose="020B0604020202020204" pitchFamily="34" charset="0"/>
              <a:buChar char="•"/>
            </a:pPr>
            <a:r>
              <a:rPr lang="en-US" altLang="en-US" sz="2200" dirty="0">
                <a:latin typeface="ptserif"/>
              </a:rPr>
              <a:t>The first step is to increase the PCB’s ground area as much as possible within the board’s total area, which reduces emissions, crosstalk, and noise. </a:t>
            </a:r>
          </a:p>
          <a:p>
            <a:pPr marL="285750" lvl="0" indent="-285750" defTabSz="914400" eaLnBrk="0" fontAlgn="base" hangingPunct="0">
              <a:spcBef>
                <a:spcPct val="0"/>
              </a:spcBef>
              <a:spcAft>
                <a:spcPct val="0"/>
              </a:spcAft>
              <a:buFont typeface="Arial" panose="020B0604020202020204" pitchFamily="34" charset="0"/>
              <a:buChar char="•"/>
            </a:pPr>
            <a:r>
              <a:rPr lang="en-US" altLang="en-US" sz="2200" dirty="0">
                <a:latin typeface="ptserif"/>
              </a:rPr>
              <a:t>Care should be taken to connect each component to a ground point or plane. </a:t>
            </a:r>
          </a:p>
          <a:p>
            <a:pPr marL="285750" lvl="0" indent="-285750" defTabSz="914400" eaLnBrk="0" fontAlgn="base" hangingPunct="0">
              <a:spcBef>
                <a:spcPct val="0"/>
              </a:spcBef>
              <a:spcAft>
                <a:spcPct val="0"/>
              </a:spcAft>
              <a:buFont typeface="Arial" panose="020B0604020202020204" pitchFamily="34" charset="0"/>
              <a:buChar char="•"/>
            </a:pPr>
            <a:r>
              <a:rPr lang="en-US" altLang="en-US" sz="2200" dirty="0">
                <a:latin typeface="ptserif"/>
              </a:rPr>
              <a:t>A highly complex PCB design is characterized by several regulated voltages. Ideally, every reference voltage should possess its corresponding ground plane. However, an excessive number of ground planes could increase the PCB fabrication cost, making it overly expensive. A compromise measure is to split the ground planes at three to five different places, accommodating multiple ground sections in one ground layer. This keeps the cost of board fabrication cost in check while reducing EMI and EMC</a:t>
            </a:r>
            <a:r>
              <a:rPr lang="en-US" altLang="en-US" dirty="0">
                <a:latin typeface="ptserif"/>
              </a:rPr>
              <a:t>.</a:t>
            </a:r>
            <a:endParaRPr lang="en-US" altLang="en-US" sz="1000" dirty="0"/>
          </a:p>
          <a:p>
            <a:endParaRPr lang="en-IN" dirty="0"/>
          </a:p>
        </p:txBody>
      </p:sp>
    </p:spTree>
    <p:extLst>
      <p:ext uri="{BB962C8B-B14F-4D97-AF65-F5344CB8AC3E}">
        <p14:creationId xmlns:p14="http://schemas.microsoft.com/office/powerpoint/2010/main" val="3088377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9FCCAA-B1D2-402E-A30A-9B1DDE49294E}"/>
              </a:ext>
            </a:extLst>
          </p:cNvPr>
          <p:cNvSpPr/>
          <p:nvPr/>
        </p:nvSpPr>
        <p:spPr>
          <a:xfrm>
            <a:off x="1940767" y="1017037"/>
            <a:ext cx="9778482" cy="769441"/>
          </a:xfrm>
          <a:prstGeom prst="rect">
            <a:avLst/>
          </a:prstGeom>
        </p:spPr>
        <p:txBody>
          <a:bodyPr wrap="square">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200" dirty="0">
                <a:latin typeface="+mj-lt"/>
              </a:rPr>
              <a:t>A low impedance ground system plays a big role in minimizing EMC.</a:t>
            </a:r>
          </a:p>
          <a:p>
            <a:pPr marL="342900" lvl="0" indent="-342900" defTabSz="914400" eaLnBrk="0" fontAlgn="base" hangingPunct="0">
              <a:spcBef>
                <a:spcPct val="0"/>
              </a:spcBef>
              <a:spcAft>
                <a:spcPct val="0"/>
              </a:spcAft>
              <a:buFont typeface="Arial" panose="020B0604020202020204" pitchFamily="34" charset="0"/>
              <a:buChar char="•"/>
            </a:pPr>
            <a:endParaRPr lang="en-US" sz="2200" dirty="0">
              <a:latin typeface="+mj-lt"/>
            </a:endParaRPr>
          </a:p>
        </p:txBody>
      </p:sp>
      <p:pic>
        <p:nvPicPr>
          <p:cNvPr id="4" name="Picture 3">
            <a:extLst>
              <a:ext uri="{FF2B5EF4-FFF2-40B4-BE49-F238E27FC236}">
                <a16:creationId xmlns:a16="http://schemas.microsoft.com/office/drawing/2014/main" id="{06CA74AA-E161-4AB2-9BB5-F570B73243E4}"/>
              </a:ext>
            </a:extLst>
          </p:cNvPr>
          <p:cNvPicPr>
            <a:picLocks noChangeAspect="1"/>
          </p:cNvPicPr>
          <p:nvPr/>
        </p:nvPicPr>
        <p:blipFill>
          <a:blip r:embed="rId2"/>
          <a:stretch>
            <a:fillRect/>
          </a:stretch>
        </p:blipFill>
        <p:spPr>
          <a:xfrm>
            <a:off x="1495189" y="1729820"/>
            <a:ext cx="3018600" cy="2020067"/>
          </a:xfrm>
          <a:prstGeom prst="rect">
            <a:avLst/>
          </a:prstGeom>
        </p:spPr>
      </p:pic>
      <p:pic>
        <p:nvPicPr>
          <p:cNvPr id="5" name="Picture 4">
            <a:extLst>
              <a:ext uri="{FF2B5EF4-FFF2-40B4-BE49-F238E27FC236}">
                <a16:creationId xmlns:a16="http://schemas.microsoft.com/office/drawing/2014/main" id="{DE49FCC2-749D-435A-8FA8-C2491E8DCA86}"/>
              </a:ext>
            </a:extLst>
          </p:cNvPr>
          <p:cNvPicPr>
            <a:picLocks noChangeAspect="1"/>
          </p:cNvPicPr>
          <p:nvPr/>
        </p:nvPicPr>
        <p:blipFill>
          <a:blip r:embed="rId3"/>
          <a:stretch>
            <a:fillRect/>
          </a:stretch>
        </p:blipFill>
        <p:spPr>
          <a:xfrm>
            <a:off x="5123719" y="3138083"/>
            <a:ext cx="2992800" cy="1942867"/>
          </a:xfrm>
          <a:prstGeom prst="rect">
            <a:avLst/>
          </a:prstGeom>
        </p:spPr>
      </p:pic>
      <p:pic>
        <p:nvPicPr>
          <p:cNvPr id="6" name="Picture 5">
            <a:extLst>
              <a:ext uri="{FF2B5EF4-FFF2-40B4-BE49-F238E27FC236}">
                <a16:creationId xmlns:a16="http://schemas.microsoft.com/office/drawing/2014/main" id="{5927ABC0-27A4-436E-B589-CCDD1BE16F83}"/>
              </a:ext>
            </a:extLst>
          </p:cNvPr>
          <p:cNvPicPr>
            <a:picLocks noChangeAspect="1"/>
          </p:cNvPicPr>
          <p:nvPr/>
        </p:nvPicPr>
        <p:blipFill>
          <a:blip r:embed="rId4"/>
          <a:stretch>
            <a:fillRect/>
          </a:stretch>
        </p:blipFill>
        <p:spPr>
          <a:xfrm>
            <a:off x="8642231" y="4709033"/>
            <a:ext cx="2992800" cy="1872100"/>
          </a:xfrm>
          <a:prstGeom prst="rect">
            <a:avLst/>
          </a:prstGeom>
        </p:spPr>
      </p:pic>
    </p:spTree>
    <p:extLst>
      <p:ext uri="{BB962C8B-B14F-4D97-AF65-F5344CB8AC3E}">
        <p14:creationId xmlns:p14="http://schemas.microsoft.com/office/powerpoint/2010/main" val="3785600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8DA35-E117-437F-AB62-FD2A67BE752E}"/>
              </a:ext>
            </a:extLst>
          </p:cNvPr>
          <p:cNvSpPr/>
          <p:nvPr/>
        </p:nvSpPr>
        <p:spPr>
          <a:xfrm>
            <a:off x="1769705" y="581045"/>
            <a:ext cx="9427029" cy="3508653"/>
          </a:xfrm>
          <a:prstGeom prst="rect">
            <a:avLst/>
          </a:prstGeom>
        </p:spPr>
        <p:txBody>
          <a:bodyPr wrap="square">
            <a:spAutoFit/>
          </a:bodyPr>
          <a:lstStyle/>
          <a:p>
            <a:r>
              <a:rPr lang="en-US" sz="4800" b="1" dirty="0">
                <a:latin typeface="ptserif"/>
              </a:rPr>
              <a:t>Compartmentalize EMI</a:t>
            </a:r>
          </a:p>
          <a:p>
            <a:endParaRPr lang="en-US" sz="4800" b="1" dirty="0">
              <a:latin typeface="ptserif"/>
            </a:endParaRPr>
          </a:p>
          <a:p>
            <a:pPr marL="285750" indent="-285750">
              <a:buFont typeface="Arial" panose="020B0604020202020204" pitchFamily="34" charset="0"/>
              <a:buChar char="•"/>
            </a:pPr>
            <a:r>
              <a:rPr lang="en-US" dirty="0">
                <a:latin typeface="+mj-lt"/>
              </a:rPr>
              <a:t>Because there are different segments to EMI, a good EMC design rule is to focus on analog and digital circuitry separately.</a:t>
            </a:r>
          </a:p>
          <a:p>
            <a:pPr marL="285750" indent="-285750">
              <a:buFont typeface="Arial" panose="020B0604020202020204" pitchFamily="34" charset="0"/>
              <a:buChar char="•"/>
            </a:pPr>
            <a:r>
              <a:rPr lang="en-US" dirty="0">
                <a:latin typeface="+mj-lt"/>
              </a:rPr>
              <a:t> Analog circuits carry relatively high current and should be kept away from high-speed traces or switching signals</a:t>
            </a:r>
          </a:p>
          <a:p>
            <a:pPr marL="285750" indent="-285750">
              <a:buFont typeface="Arial" panose="020B0604020202020204" pitchFamily="34" charset="0"/>
              <a:buChar char="•"/>
            </a:pPr>
            <a:r>
              <a:rPr lang="en-US" dirty="0">
                <a:latin typeface="+mj-lt"/>
              </a:rPr>
              <a:t>The digital signal should have a digital ground, and the analog signal should be terminated at an analog ground.</a:t>
            </a:r>
          </a:p>
          <a:p>
            <a:pPr marL="285750" indent="-285750">
              <a:buFont typeface="Arial" panose="020B0604020202020204" pitchFamily="34" charset="0"/>
              <a:buChar char="•"/>
            </a:pPr>
            <a:endParaRPr lang="en-US" dirty="0">
              <a:latin typeface="ptserif"/>
            </a:endParaRPr>
          </a:p>
        </p:txBody>
      </p:sp>
      <p:sp>
        <p:nvSpPr>
          <p:cNvPr id="3" name="Rectangle 2">
            <a:extLst>
              <a:ext uri="{FF2B5EF4-FFF2-40B4-BE49-F238E27FC236}">
                <a16:creationId xmlns:a16="http://schemas.microsoft.com/office/drawing/2014/main" id="{FBC5B66F-7D36-4596-A697-D87849214A2A}"/>
              </a:ext>
            </a:extLst>
          </p:cNvPr>
          <p:cNvSpPr/>
          <p:nvPr/>
        </p:nvSpPr>
        <p:spPr>
          <a:xfrm>
            <a:off x="1769705" y="3745854"/>
            <a:ext cx="9608448" cy="1477328"/>
          </a:xfrm>
          <a:prstGeom prst="rect">
            <a:avLst/>
          </a:prstGeom>
        </p:spPr>
        <p:txBody>
          <a:bodyPr wrap="square">
            <a:spAutoFit/>
          </a:bodyPr>
          <a:lstStyle/>
          <a:p>
            <a:pPr marL="285750" indent="-285750">
              <a:buFont typeface="Arial" panose="020B0604020202020204" pitchFamily="34" charset="0"/>
              <a:buChar char="•"/>
            </a:pPr>
            <a:r>
              <a:rPr lang="en-US" dirty="0"/>
              <a:t> At high-speed levels, signals and clocks should be kept as short as possible and adjacent to the ground plane because the ground plane keeps crosstalk, noise, and radiation levels in check and within the acceptable level limits.</a:t>
            </a:r>
          </a:p>
          <a:p>
            <a:pPr marL="285750" indent="-285750">
              <a:buFont typeface="Arial" panose="020B0604020202020204" pitchFamily="34" charset="0"/>
              <a:buChar char="•"/>
            </a:pPr>
            <a:r>
              <a:rPr lang="en-US" dirty="0"/>
              <a:t>Digital signals should also be kept away from the power plane. If they’re close to it they can create noise or induction, thereby deteriorating the signal and weakening it.</a:t>
            </a:r>
          </a:p>
        </p:txBody>
      </p:sp>
    </p:spTree>
    <p:extLst>
      <p:ext uri="{BB962C8B-B14F-4D97-AF65-F5344CB8AC3E}">
        <p14:creationId xmlns:p14="http://schemas.microsoft.com/office/powerpoint/2010/main" val="251831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grounding in pcb">
            <a:extLst>
              <a:ext uri="{FF2B5EF4-FFF2-40B4-BE49-F238E27FC236}">
                <a16:creationId xmlns:a16="http://schemas.microsoft.com/office/drawing/2014/main" id="{7B894F19-C0FD-482F-B178-66CCDF363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023" y="565608"/>
            <a:ext cx="6218796" cy="586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54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DA9418-2B7F-421B-A349-F6A433E7C963}"/>
              </a:ext>
            </a:extLst>
          </p:cNvPr>
          <p:cNvSpPr/>
          <p:nvPr/>
        </p:nvSpPr>
        <p:spPr>
          <a:xfrm>
            <a:off x="1718387" y="548417"/>
            <a:ext cx="9273073" cy="5109091"/>
          </a:xfrm>
          <a:prstGeom prst="rect">
            <a:avLst/>
          </a:prstGeom>
        </p:spPr>
        <p:txBody>
          <a:bodyPr wrap="square">
            <a:spAutoFit/>
          </a:bodyPr>
          <a:lstStyle/>
          <a:p>
            <a:r>
              <a:rPr lang="en-US" sz="2800" b="1" dirty="0">
                <a:latin typeface="ptserif"/>
              </a:rPr>
              <a:t>Crosstalk and traces</a:t>
            </a:r>
            <a:br>
              <a:rPr lang="en-US" dirty="0">
                <a:latin typeface="ptserif"/>
              </a:rPr>
            </a:br>
            <a:endParaRPr lang="en-US" dirty="0">
              <a:latin typeface="ptserif"/>
            </a:endParaRPr>
          </a:p>
          <a:p>
            <a:pPr marL="285750" indent="-285750" fontAlgn="base">
              <a:buFont typeface="Arial" panose="020B0604020202020204" pitchFamily="34" charset="0"/>
              <a:buChar char="•"/>
            </a:pPr>
            <a:r>
              <a:rPr lang="en-US" sz="2000" dirty="0"/>
              <a:t>Traces are  important to ensure that current is properly propagated.</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Two high-speed signals running in parallel create EMC and EMI, such as crosstalk.</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Hence the return current path should be kept as short as possible with the least resistive path.</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Induced currents in a perfectly balanced, routing stable environment should cancel each other, thus eliminating crosstalk. However, this is not possible . Therefore, care must be taken to keep crosstalk on all the traces to as minimum a level as possible.</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Crosstalk’s effect on adjacent traces can be minimized by keeping them at least twice the trace width apart. For example, if trace width is five mils, minimum distance between two parallel traces should be 10 mils or more.</a:t>
            </a:r>
          </a:p>
        </p:txBody>
      </p:sp>
    </p:spTree>
    <p:extLst>
      <p:ext uri="{BB962C8B-B14F-4D97-AF65-F5344CB8AC3E}">
        <p14:creationId xmlns:p14="http://schemas.microsoft.com/office/powerpoint/2010/main" val="3927178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A61843-762F-4CC9-9567-6A8C2A867B65}"/>
              </a:ext>
            </a:extLst>
          </p:cNvPr>
          <p:cNvSpPr/>
          <p:nvPr/>
        </p:nvSpPr>
        <p:spPr>
          <a:xfrm>
            <a:off x="1657739" y="827134"/>
            <a:ext cx="9025812" cy="4339650"/>
          </a:xfrm>
          <a:prstGeom prst="rect">
            <a:avLst/>
          </a:prstGeom>
        </p:spPr>
        <p:txBody>
          <a:bodyPr wrap="square">
            <a:spAutoFit/>
          </a:bodyPr>
          <a:lstStyle/>
          <a:p>
            <a:r>
              <a:rPr lang="en-US" sz="3600" b="1" dirty="0">
                <a:latin typeface="ptserif"/>
              </a:rPr>
              <a:t>Decoupling capacitors</a:t>
            </a:r>
          </a:p>
          <a:p>
            <a:pPr marL="342900" indent="-342900" fontAlgn="base">
              <a:buFont typeface="Arial" panose="020B0604020202020204" pitchFamily="34" charset="0"/>
              <a:buChar char="•"/>
            </a:pPr>
            <a:endParaRPr lang="en-US" sz="2000" dirty="0"/>
          </a:p>
          <a:p>
            <a:pPr marL="342900" indent="-342900" fontAlgn="base">
              <a:buFont typeface="Arial" panose="020B0604020202020204" pitchFamily="34" charset="0"/>
              <a:buChar char="•"/>
            </a:pPr>
            <a:r>
              <a:rPr lang="en-US" sz="2000" dirty="0"/>
              <a:t>Decoupling capacitors are used to reduce the undesirable effects of crosstalk.</a:t>
            </a:r>
          </a:p>
          <a:p>
            <a:pPr marL="342900" indent="-342900" fontAlgn="base">
              <a:buFont typeface="Arial" panose="020B0604020202020204" pitchFamily="34" charset="0"/>
              <a:buChar char="•"/>
            </a:pPr>
            <a:endParaRPr lang="en-US" sz="2000" dirty="0"/>
          </a:p>
          <a:p>
            <a:pPr marL="342900" indent="-342900" fontAlgn="base">
              <a:buFont typeface="Arial" panose="020B0604020202020204" pitchFamily="34" charset="0"/>
              <a:buChar char="•"/>
            </a:pPr>
            <a:r>
              <a:rPr lang="en-US" sz="2000" dirty="0"/>
              <a:t>These capacitors are placed between the power pin and ground pin of a device, which ensures low AC impedance to  reduce noise and crosstalk.</a:t>
            </a:r>
          </a:p>
          <a:p>
            <a:pPr marL="342900" indent="-342900" fontAlgn="base">
              <a:buFont typeface="Arial" panose="020B0604020202020204" pitchFamily="34" charset="0"/>
              <a:buChar char="•"/>
            </a:pPr>
            <a:endParaRPr lang="en-US" sz="2000" dirty="0"/>
          </a:p>
          <a:p>
            <a:pPr marL="342900" indent="-342900" fontAlgn="base">
              <a:buFont typeface="Arial" panose="020B0604020202020204" pitchFamily="34" charset="0"/>
              <a:buChar char="•"/>
            </a:pPr>
            <a:r>
              <a:rPr lang="en-US" sz="2000" dirty="0"/>
              <a:t>To reach low impedance over a wide range of frequency, several decoupling capacitors should be used.</a:t>
            </a:r>
          </a:p>
          <a:p>
            <a:pPr marL="342900" indent="-342900">
              <a:buFont typeface="Arial" panose="020B0604020202020204" pitchFamily="34" charset="0"/>
              <a:buChar char="•"/>
            </a:pPr>
            <a:endParaRPr lang="en-US" sz="2000" dirty="0">
              <a:latin typeface="ptserif"/>
            </a:endParaRPr>
          </a:p>
          <a:p>
            <a:pPr marL="342900" indent="-342900">
              <a:buFont typeface="Arial" panose="020B0604020202020204" pitchFamily="34" charset="0"/>
              <a:buChar char="•"/>
            </a:pPr>
            <a:r>
              <a:rPr lang="en-US" sz="2000" dirty="0"/>
              <a:t>An important decoupling capacitor placement rule is to place the lowest value capacitor as close as possible to the device’s power pin or power trace and directly connect the capacitor’s pad to the via or ground plane.</a:t>
            </a:r>
            <a:endParaRPr lang="en-IN" sz="2000" dirty="0"/>
          </a:p>
        </p:txBody>
      </p:sp>
    </p:spTree>
    <p:extLst>
      <p:ext uri="{BB962C8B-B14F-4D97-AF65-F5344CB8AC3E}">
        <p14:creationId xmlns:p14="http://schemas.microsoft.com/office/powerpoint/2010/main" val="42557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7FEEC3-4B82-43AF-8998-EFD12B66AF3B}"/>
              </a:ext>
            </a:extLst>
          </p:cNvPr>
          <p:cNvSpPr/>
          <p:nvPr/>
        </p:nvSpPr>
        <p:spPr>
          <a:xfrm>
            <a:off x="1900334" y="707294"/>
            <a:ext cx="8727233" cy="3200876"/>
          </a:xfrm>
          <a:prstGeom prst="rect">
            <a:avLst/>
          </a:prstGeom>
        </p:spPr>
        <p:txBody>
          <a:bodyPr wrap="square">
            <a:spAutoFit/>
          </a:bodyPr>
          <a:lstStyle/>
          <a:p>
            <a:r>
              <a:rPr lang="en-US" sz="4000" b="1" dirty="0">
                <a:latin typeface="ptserif"/>
              </a:rPr>
              <a:t>Avoid 90° angles</a:t>
            </a:r>
            <a:endParaRPr lang="en-US" dirty="0">
              <a:latin typeface="ptserif"/>
            </a:endParaRPr>
          </a:p>
          <a:p>
            <a:endParaRPr lang="en-US" dirty="0">
              <a:latin typeface="ptserif"/>
            </a:endParaRPr>
          </a:p>
          <a:p>
            <a:pPr marL="285750" indent="-285750">
              <a:buFont typeface="Arial" panose="020B0604020202020204" pitchFamily="34" charset="0"/>
              <a:buChar char="•"/>
            </a:pPr>
            <a:r>
              <a:rPr lang="en-US" dirty="0">
                <a:latin typeface="ptserif"/>
              </a:rPr>
              <a:t>To reduce EMI it’s important to avoid 90° angles for traces, </a:t>
            </a:r>
            <a:r>
              <a:rPr lang="en-US" dirty="0" err="1">
                <a:latin typeface="ptserif"/>
              </a:rPr>
              <a:t>vias</a:t>
            </a:r>
            <a:r>
              <a:rPr lang="en-US" dirty="0">
                <a:latin typeface="ptserif"/>
              </a:rPr>
              <a:t>, and other components because right angles cause radiation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 such cases</a:t>
            </a:r>
            <a:r>
              <a:rPr lang="en-US" dirty="0">
                <a:latin typeface="ptserif"/>
              </a:rPr>
              <a:t>, capacitance increases in in that corner and characteristic impedance changes causing reflection, which in turn causes EMI interference. </a:t>
            </a:r>
          </a:p>
          <a:p>
            <a:pPr marL="285750" indent="-285750">
              <a:buFont typeface="Arial" panose="020B0604020202020204" pitchFamily="34" charset="0"/>
              <a:buChar char="•"/>
            </a:pPr>
            <a:endParaRPr lang="en-US" dirty="0">
              <a:latin typeface="ptserif"/>
            </a:endParaRPr>
          </a:p>
          <a:p>
            <a:pPr marL="285750" indent="-285750">
              <a:buFont typeface="Arial" panose="020B0604020202020204" pitchFamily="34" charset="0"/>
              <a:buChar char="•"/>
            </a:pPr>
            <a:r>
              <a:rPr lang="en-US" dirty="0">
                <a:latin typeface="ptserif"/>
              </a:rPr>
              <a:t>To avoid 90° angles, traces should be routed at least on two 45° angles to the corners.</a:t>
            </a:r>
            <a:endParaRPr lang="en-IN" dirty="0"/>
          </a:p>
        </p:txBody>
      </p:sp>
      <p:pic>
        <p:nvPicPr>
          <p:cNvPr id="4098" name="Picture 2" descr="Image result for 90 degrees traces">
            <a:extLst>
              <a:ext uri="{FF2B5EF4-FFF2-40B4-BE49-F238E27FC236}">
                <a16:creationId xmlns:a16="http://schemas.microsoft.com/office/drawing/2014/main" id="{4ECB4518-CF38-4FA5-A213-CCEBE0E64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687" y="3824774"/>
            <a:ext cx="57245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850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055368-E431-4BD3-A2A7-1B224AEC8029}"/>
              </a:ext>
            </a:extLst>
          </p:cNvPr>
          <p:cNvSpPr/>
          <p:nvPr/>
        </p:nvSpPr>
        <p:spPr>
          <a:xfrm>
            <a:off x="1732382" y="456256"/>
            <a:ext cx="10459617" cy="3754874"/>
          </a:xfrm>
          <a:prstGeom prst="rect">
            <a:avLst/>
          </a:prstGeom>
        </p:spPr>
        <p:txBody>
          <a:bodyPr wrap="square">
            <a:spAutoFit/>
          </a:bodyPr>
          <a:lstStyle/>
          <a:p>
            <a:r>
              <a:rPr lang="en-US" sz="4000" b="1" dirty="0">
                <a:latin typeface="ptserif"/>
              </a:rPr>
              <a:t>Cables and physical shields</a:t>
            </a:r>
            <a:br>
              <a:rPr lang="en-US" dirty="0">
                <a:latin typeface="ptserif"/>
              </a:rPr>
            </a:br>
            <a:endParaRPr lang="en-US" dirty="0">
              <a:latin typeface="ptserif"/>
            </a:endParaRPr>
          </a:p>
          <a:p>
            <a:pPr marL="285750" indent="-285750">
              <a:buFont typeface="Arial" panose="020B0604020202020204" pitchFamily="34" charset="0"/>
              <a:buChar char="•"/>
            </a:pPr>
            <a:r>
              <a:rPr lang="en-US" dirty="0">
                <a:latin typeface="ptserif"/>
              </a:rPr>
              <a:t>Cables carrying digital circuits and analog currents cause most EMC-related issues by creating parasitic capacitance and inductance.</a:t>
            </a:r>
          </a:p>
          <a:p>
            <a:pPr marL="285750" indent="-285750">
              <a:buFont typeface="Arial" panose="020B0604020202020204" pitchFamily="34" charset="0"/>
              <a:buChar char="•"/>
            </a:pPr>
            <a:r>
              <a:rPr lang="en-US" dirty="0">
                <a:latin typeface="ptserif"/>
              </a:rPr>
              <a:t> If twisted pair cable is used, it keeps coupling to a lower level and cancels any generated magnetic fields. </a:t>
            </a:r>
          </a:p>
          <a:p>
            <a:pPr marL="285750" indent="-285750">
              <a:buFont typeface="Arial" panose="020B0604020202020204" pitchFamily="34" charset="0"/>
              <a:buChar char="•"/>
            </a:pPr>
            <a:r>
              <a:rPr lang="en-US" dirty="0">
                <a:latin typeface="ptserif"/>
              </a:rPr>
              <a:t>For high-frequency signals, a shielded cable is essential, connected to ground at the front and back, which cancels whatever EMI is present.</a:t>
            </a:r>
          </a:p>
          <a:p>
            <a:pPr marL="285750" indent="-285750">
              <a:buFont typeface="Arial" panose="020B0604020202020204" pitchFamily="34" charset="0"/>
              <a:buChar char="•"/>
            </a:pPr>
            <a:r>
              <a:rPr lang="en-US" dirty="0">
                <a:latin typeface="ptserif"/>
              </a:rPr>
              <a:t>Physical shields are metallic packages that cover all or part of a system and play a major role in keeping EMI from entering into the PCB’s circuitry. Depending on design requirements, these shields act like closed conductive containers connected to ground they reduce antenna loop size and absorb EMI.</a:t>
            </a:r>
            <a:endParaRPr lang="en-US" b="0" i="0" dirty="0">
              <a:effectLst/>
              <a:latin typeface="ptserif"/>
            </a:endParaRPr>
          </a:p>
        </p:txBody>
      </p:sp>
      <p:pic>
        <p:nvPicPr>
          <p:cNvPr id="1026" name="Picture 2" descr="Image result for twisted pair wires">
            <a:extLst>
              <a:ext uri="{FF2B5EF4-FFF2-40B4-BE49-F238E27FC236}">
                <a16:creationId xmlns:a16="http://schemas.microsoft.com/office/drawing/2014/main" id="{DAC5F620-46FA-46AB-8889-B4613E565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365" y="4488129"/>
            <a:ext cx="2801971" cy="22479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cb shields">
            <a:extLst>
              <a:ext uri="{FF2B5EF4-FFF2-40B4-BE49-F238E27FC236}">
                <a16:creationId xmlns:a16="http://schemas.microsoft.com/office/drawing/2014/main" id="{1B255259-8A75-4B2A-AB54-93B7C1C7A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9509" y="4247426"/>
            <a:ext cx="4424313" cy="2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20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9A1683-2C28-458B-93FE-F3B072014A53}"/>
              </a:ext>
            </a:extLst>
          </p:cNvPr>
          <p:cNvSpPr/>
          <p:nvPr/>
        </p:nvSpPr>
        <p:spPr>
          <a:xfrm>
            <a:off x="2886422" y="2510134"/>
            <a:ext cx="7507880" cy="1323439"/>
          </a:xfrm>
          <a:prstGeom prst="rect">
            <a:avLst/>
          </a:prstGeom>
          <a:noFill/>
        </p:spPr>
        <p:txBody>
          <a:bodyPr wrap="squar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4" name="TextBox 3">
            <a:extLst>
              <a:ext uri="{FF2B5EF4-FFF2-40B4-BE49-F238E27FC236}">
                <a16:creationId xmlns:a16="http://schemas.microsoft.com/office/drawing/2014/main" id="{3F579FDF-4C70-4A7D-81BC-2A5B3BFD87AC}"/>
              </a:ext>
            </a:extLst>
          </p:cNvPr>
          <p:cNvSpPr txBox="1"/>
          <p:nvPr/>
        </p:nvSpPr>
        <p:spPr>
          <a:xfrm>
            <a:off x="8556171" y="4152123"/>
            <a:ext cx="2523448" cy="830997"/>
          </a:xfrm>
          <a:prstGeom prst="rect">
            <a:avLst/>
          </a:prstGeom>
          <a:noFill/>
        </p:spPr>
        <p:txBody>
          <a:bodyPr wrap="none" rtlCol="0">
            <a:spAutoFit/>
          </a:bodyPr>
          <a:lstStyle/>
          <a:p>
            <a:r>
              <a:rPr lang="en-IN" sz="4800"/>
              <a:t>- Group </a:t>
            </a:r>
            <a:r>
              <a:rPr lang="en-IN" sz="4800" dirty="0"/>
              <a:t>8</a:t>
            </a:r>
          </a:p>
        </p:txBody>
      </p:sp>
    </p:spTree>
    <p:extLst>
      <p:ext uri="{BB962C8B-B14F-4D97-AF65-F5344CB8AC3E}">
        <p14:creationId xmlns:p14="http://schemas.microsoft.com/office/powerpoint/2010/main" val="156743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BC0070-0F3B-47E7-A4DD-D0800B61F4F3}"/>
              </a:ext>
            </a:extLst>
          </p:cNvPr>
          <p:cNvSpPr/>
          <p:nvPr/>
        </p:nvSpPr>
        <p:spPr>
          <a:xfrm>
            <a:off x="1754156" y="567652"/>
            <a:ext cx="10189028" cy="3816429"/>
          </a:xfrm>
          <a:prstGeom prst="rect">
            <a:avLst/>
          </a:prstGeom>
        </p:spPr>
        <p:txBody>
          <a:bodyPr wrap="square">
            <a:spAutoFit/>
          </a:bodyPr>
          <a:lstStyle/>
          <a:p>
            <a:pPr marL="342900" indent="-342900">
              <a:buFont typeface="Arial" panose="020B0604020202020204" pitchFamily="34" charset="0"/>
              <a:buChar char="•"/>
            </a:pPr>
            <a:r>
              <a:rPr lang="en-US" sz="2200" dirty="0">
                <a:latin typeface="ptserif"/>
              </a:rPr>
              <a:t>EMC is associated with the generation, propagation, and reception of electro-magnetic energy — not exactly a welcomed character in a PCB design. That energy results due to a mixed combination of energy producers and care must be taken to make sure such signals are compatible and do not interfere with each other when it is necessary that different circuits, traces, </a:t>
            </a:r>
            <a:r>
              <a:rPr lang="en-US" sz="2200" dirty="0" err="1">
                <a:latin typeface="ptserif"/>
              </a:rPr>
              <a:t>vias</a:t>
            </a:r>
            <a:r>
              <a:rPr lang="en-US" sz="2200" dirty="0">
                <a:latin typeface="ptserif"/>
              </a:rPr>
              <a:t>, and PCB materials operate in unison.</a:t>
            </a:r>
          </a:p>
          <a:p>
            <a:pPr marL="342900" indent="-342900">
              <a:buFont typeface="Arial" panose="020B0604020202020204" pitchFamily="34" charset="0"/>
              <a:buChar char="•"/>
            </a:pPr>
            <a:endParaRPr lang="en-US" sz="2200" dirty="0">
              <a:latin typeface="ptserif"/>
            </a:endParaRPr>
          </a:p>
          <a:p>
            <a:pPr marL="342900" indent="-342900">
              <a:buFont typeface="Arial" panose="020B0604020202020204" pitchFamily="34" charset="0"/>
              <a:buChar char="•"/>
            </a:pPr>
            <a:r>
              <a:rPr lang="en-US" sz="2200" dirty="0">
                <a:latin typeface="ptserif"/>
              </a:rPr>
              <a:t>EMI, on the other hand, are the unwanted, damaging effects EMC or the undesirable energy generates. In such an electromagnetic environment, the PCB designer’s goal is to assure that various energy elements are reduced to maintain minimal interfering effects.</a:t>
            </a:r>
            <a:endParaRPr lang="en-US" sz="2200" b="0" i="0" dirty="0">
              <a:effectLst/>
              <a:latin typeface="ptserif"/>
            </a:endParaRPr>
          </a:p>
        </p:txBody>
      </p:sp>
    </p:spTree>
    <p:extLst>
      <p:ext uri="{BB962C8B-B14F-4D97-AF65-F5344CB8AC3E}">
        <p14:creationId xmlns:p14="http://schemas.microsoft.com/office/powerpoint/2010/main" val="110256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0A70A3-DFFA-4665-AE97-90FAAB561364}"/>
              </a:ext>
            </a:extLst>
          </p:cNvPr>
          <p:cNvSpPr/>
          <p:nvPr/>
        </p:nvSpPr>
        <p:spPr>
          <a:xfrm>
            <a:off x="1643743" y="1726680"/>
            <a:ext cx="8904514" cy="3970318"/>
          </a:xfrm>
          <a:prstGeom prst="rect">
            <a:avLst/>
          </a:prstGeom>
        </p:spPr>
        <p:txBody>
          <a:bodyPr wrap="square">
            <a:spAutoFit/>
          </a:bodyPr>
          <a:lstStyle/>
          <a:p>
            <a:r>
              <a:rPr lang="en-US" dirty="0">
                <a:latin typeface="Arial" panose="020B0604020202020204" pitchFamily="34" charset="0"/>
              </a:rPr>
              <a:t>From a designer’s point of view, EMC phenomena have to be considered in two</a:t>
            </a:r>
          </a:p>
          <a:p>
            <a:r>
              <a:rPr lang="en-IN" dirty="0">
                <a:latin typeface="Arial" panose="020B0604020202020204" pitchFamily="34" charset="0"/>
              </a:rPr>
              <a:t>different ways:</a:t>
            </a:r>
          </a:p>
          <a:p>
            <a:br>
              <a:rPr lang="en-US" dirty="0">
                <a:latin typeface="Arial" panose="020B0604020202020204" pitchFamily="34" charset="0"/>
              </a:rPr>
            </a:br>
            <a:r>
              <a:rPr lang="en-US" dirty="0">
                <a:latin typeface="Arial" panose="020B0604020202020204" pitchFamily="34" charset="0"/>
              </a:rPr>
              <a:t>• </a:t>
            </a:r>
            <a:r>
              <a:rPr lang="en-US" b="1" dirty="0">
                <a:latin typeface="Arial" panose="020B0604020202020204" pitchFamily="34" charset="0"/>
              </a:rPr>
              <a:t>How the environment may affect the design(susceptibility)EMS.</a:t>
            </a:r>
          </a:p>
          <a:p>
            <a:r>
              <a:rPr lang="en-US" b="1" dirty="0">
                <a:latin typeface="Arial,Bold"/>
              </a:rPr>
              <a:t>• How the design may affect the environment(interference)EMI.</a:t>
            </a:r>
          </a:p>
          <a:p>
            <a:endParaRPr lang="en-US" dirty="0">
              <a:latin typeface="Arial" panose="020B0604020202020204" pitchFamily="34" charset="0"/>
            </a:endParaRPr>
          </a:p>
          <a:p>
            <a:r>
              <a:rPr lang="en-US" dirty="0">
                <a:latin typeface="Arial" panose="020B0604020202020204" pitchFamily="34" charset="0"/>
              </a:rPr>
              <a:t>Traditionally, the only government regulations have been on the emission side:</a:t>
            </a:r>
          </a:p>
          <a:p>
            <a:r>
              <a:rPr lang="en-US" dirty="0">
                <a:latin typeface="Arial" panose="020B0604020202020204" pitchFamily="34" charset="0"/>
              </a:rPr>
              <a:t>An electronic device is not allowed to emit more than a certain amount of radio</a:t>
            </a:r>
          </a:p>
          <a:p>
            <a:r>
              <a:rPr lang="en-US" dirty="0">
                <a:latin typeface="Arial" panose="020B0604020202020204" pitchFamily="34" charset="0"/>
              </a:rPr>
              <a:t>frequency energy to avoid disturbing radio communication or operation of other</a:t>
            </a:r>
          </a:p>
          <a:p>
            <a:r>
              <a:rPr lang="en-IN" dirty="0">
                <a:latin typeface="Arial" panose="020B0604020202020204" pitchFamily="34" charset="0"/>
              </a:rPr>
              <a:t>electronic equipment.</a:t>
            </a:r>
          </a:p>
          <a:p>
            <a:endParaRPr lang="en-US" b="1" dirty="0">
              <a:latin typeface="Arial" panose="020B0604020202020204" pitchFamily="34" charset="0"/>
            </a:endParaRPr>
          </a:p>
          <a:p>
            <a:endParaRPr lang="en-US" b="1" dirty="0">
              <a:latin typeface="Arial" panose="020B0604020202020204" pitchFamily="34" charset="0"/>
            </a:endParaRPr>
          </a:p>
          <a:p>
            <a:endParaRPr lang="en-US" b="1" dirty="0">
              <a:latin typeface="Arial" panose="020B0604020202020204" pitchFamily="34" charset="0"/>
            </a:endParaRPr>
          </a:p>
          <a:p>
            <a:r>
              <a:rPr lang="en-US" b="1" dirty="0">
                <a:latin typeface="Arial" panose="020B0604020202020204" pitchFamily="34" charset="0"/>
              </a:rPr>
              <a:t>Most countries in the world have regulations on this topic</a:t>
            </a:r>
            <a:endParaRPr lang="en-IN" dirty="0"/>
          </a:p>
        </p:txBody>
      </p:sp>
      <p:sp>
        <p:nvSpPr>
          <p:cNvPr id="5" name="Rectangle 4">
            <a:extLst>
              <a:ext uri="{FF2B5EF4-FFF2-40B4-BE49-F238E27FC236}">
                <a16:creationId xmlns:a16="http://schemas.microsoft.com/office/drawing/2014/main" id="{79103A7B-9510-4F5E-B7AD-16199989DAE7}"/>
              </a:ext>
            </a:extLst>
          </p:cNvPr>
          <p:cNvSpPr/>
          <p:nvPr/>
        </p:nvSpPr>
        <p:spPr>
          <a:xfrm>
            <a:off x="1643743" y="619254"/>
            <a:ext cx="8601567" cy="830997"/>
          </a:xfrm>
          <a:prstGeom prst="rect">
            <a:avLst/>
          </a:prstGeom>
        </p:spPr>
        <p:txBody>
          <a:bodyPr wrap="square">
            <a:spAutoFit/>
          </a:bodyPr>
          <a:lstStyle/>
          <a:p>
            <a:r>
              <a:rPr lang="en-IN" sz="4800" dirty="0">
                <a:solidFill>
                  <a:srgbClr val="FF0000"/>
                </a:solidFill>
                <a:latin typeface="Arial" panose="020B0604020202020204" pitchFamily="34" charset="0"/>
              </a:rPr>
              <a:t>E</a:t>
            </a:r>
            <a:r>
              <a:rPr lang="en-IN" sz="4800" dirty="0">
                <a:solidFill>
                  <a:srgbClr val="000000"/>
                </a:solidFill>
                <a:latin typeface="Arial" panose="020B0604020202020204" pitchFamily="34" charset="0"/>
              </a:rPr>
              <a:t>lectro </a:t>
            </a:r>
            <a:r>
              <a:rPr lang="en-IN" sz="4800" dirty="0">
                <a:solidFill>
                  <a:srgbClr val="FF0000"/>
                </a:solidFill>
                <a:latin typeface="Arial" panose="020B0604020202020204" pitchFamily="34" charset="0"/>
              </a:rPr>
              <a:t>M</a:t>
            </a:r>
            <a:r>
              <a:rPr lang="en-IN" sz="4800" dirty="0">
                <a:solidFill>
                  <a:srgbClr val="000000"/>
                </a:solidFill>
                <a:latin typeface="Arial" panose="020B0604020202020204" pitchFamily="34" charset="0"/>
              </a:rPr>
              <a:t>agnetic </a:t>
            </a:r>
            <a:r>
              <a:rPr lang="en-IN" sz="4800" dirty="0">
                <a:solidFill>
                  <a:srgbClr val="FF0000"/>
                </a:solidFill>
                <a:latin typeface="Arial" panose="020B0604020202020204" pitchFamily="34" charset="0"/>
              </a:rPr>
              <a:t>C</a:t>
            </a:r>
            <a:r>
              <a:rPr lang="en-IN" sz="4800" dirty="0">
                <a:solidFill>
                  <a:srgbClr val="000000"/>
                </a:solidFill>
                <a:latin typeface="Arial" panose="020B0604020202020204" pitchFamily="34" charset="0"/>
              </a:rPr>
              <a:t>ompatibility</a:t>
            </a:r>
            <a:endParaRPr lang="en-IN" sz="4800" dirty="0"/>
          </a:p>
        </p:txBody>
      </p:sp>
      <p:sp>
        <p:nvSpPr>
          <p:cNvPr id="6" name="Rectangle 5">
            <a:extLst>
              <a:ext uri="{FF2B5EF4-FFF2-40B4-BE49-F238E27FC236}">
                <a16:creationId xmlns:a16="http://schemas.microsoft.com/office/drawing/2014/main" id="{EB407BDD-76CD-433C-A497-833A550C9977}"/>
              </a:ext>
            </a:extLst>
          </p:cNvPr>
          <p:cNvSpPr/>
          <p:nvPr/>
        </p:nvSpPr>
        <p:spPr>
          <a:xfrm>
            <a:off x="4118224" y="5788761"/>
            <a:ext cx="2518638" cy="369332"/>
          </a:xfrm>
          <a:prstGeom prst="rect">
            <a:avLst/>
          </a:prstGeom>
        </p:spPr>
        <p:txBody>
          <a:bodyPr wrap="none">
            <a:spAutoFit/>
          </a:bodyPr>
          <a:lstStyle/>
          <a:p>
            <a:r>
              <a:rPr lang="pt-BR" dirty="0">
                <a:solidFill>
                  <a:srgbClr val="FF0000"/>
                </a:solidFill>
                <a:latin typeface="Arial" panose="020B0604020202020204" pitchFamily="34" charset="0"/>
              </a:rPr>
              <a:t>E M I + E M S = E M C</a:t>
            </a:r>
            <a:endParaRPr lang="en-IN" dirty="0"/>
          </a:p>
        </p:txBody>
      </p:sp>
    </p:spTree>
    <p:extLst>
      <p:ext uri="{BB962C8B-B14F-4D97-AF65-F5344CB8AC3E}">
        <p14:creationId xmlns:p14="http://schemas.microsoft.com/office/powerpoint/2010/main" val="68791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em spectrum">
            <a:extLst>
              <a:ext uri="{FF2B5EF4-FFF2-40B4-BE49-F238E27FC236}">
                <a16:creationId xmlns:a16="http://schemas.microsoft.com/office/drawing/2014/main" id="{D0B83217-A377-4D7C-BCE2-4873797139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 b="13553"/>
          <a:stretch/>
        </p:blipFill>
        <p:spPr bwMode="auto">
          <a:xfrm>
            <a:off x="0" y="0"/>
            <a:ext cx="12192000" cy="6955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5D7E8D6-B68C-459F-91C8-98FB44F39B40}"/>
              </a:ext>
            </a:extLst>
          </p:cNvPr>
          <p:cNvSpPr/>
          <p:nvPr/>
        </p:nvSpPr>
        <p:spPr>
          <a:xfrm>
            <a:off x="1857984" y="5192138"/>
            <a:ext cx="2354094" cy="1561289"/>
          </a:xfrm>
          <a:prstGeom prst="rect">
            <a:avLst/>
          </a:prstGeom>
          <a:noFill/>
          <a:ln w="4127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A29B31C-5C83-4BEE-A32E-EAFEEAF52627}"/>
              </a:ext>
            </a:extLst>
          </p:cNvPr>
          <p:cNvSpPr/>
          <p:nvPr/>
        </p:nvSpPr>
        <p:spPr>
          <a:xfrm>
            <a:off x="1883924" y="5192138"/>
            <a:ext cx="6096000" cy="646331"/>
          </a:xfrm>
          <a:prstGeom prst="rect">
            <a:avLst/>
          </a:prstGeom>
        </p:spPr>
        <p:txBody>
          <a:bodyPr>
            <a:spAutoFit/>
          </a:bodyPr>
          <a:lstStyle/>
          <a:p>
            <a:r>
              <a:rPr lang="en-IN" b="1" i="1" dirty="0">
                <a:solidFill>
                  <a:srgbClr val="FF0000"/>
                </a:solidFill>
                <a:latin typeface="Arial" panose="020B0604020202020204" pitchFamily="34" charset="0"/>
              </a:rPr>
              <a:t>Domain of EMI/EMC</a:t>
            </a:r>
          </a:p>
          <a:p>
            <a:r>
              <a:rPr lang="en-IN" b="1" i="1" dirty="0">
                <a:solidFill>
                  <a:srgbClr val="FF0000"/>
                </a:solidFill>
                <a:latin typeface="Arial" panose="020B0604020202020204" pitchFamily="34" charset="0"/>
              </a:rPr>
              <a:t>10kHz - 40GHz</a:t>
            </a:r>
            <a:endParaRPr lang="en-IN" dirty="0">
              <a:solidFill>
                <a:srgbClr val="FF0000"/>
              </a:solidFill>
            </a:endParaRPr>
          </a:p>
        </p:txBody>
      </p:sp>
    </p:spTree>
    <p:extLst>
      <p:ext uri="{BB962C8B-B14F-4D97-AF65-F5344CB8AC3E}">
        <p14:creationId xmlns:p14="http://schemas.microsoft.com/office/powerpoint/2010/main" val="37922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16D7-D340-412C-8541-5E8FC0A90BC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85752C7-6083-4BEC-96FF-2068AF57AF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63" t="15004" r="17590" b="16546"/>
          <a:stretch/>
        </p:blipFill>
        <p:spPr>
          <a:xfrm>
            <a:off x="0" y="0"/>
            <a:ext cx="12192000" cy="6858000"/>
          </a:xfrm>
        </p:spPr>
      </p:pic>
    </p:spTree>
    <p:extLst>
      <p:ext uri="{BB962C8B-B14F-4D97-AF65-F5344CB8AC3E}">
        <p14:creationId xmlns:p14="http://schemas.microsoft.com/office/powerpoint/2010/main" val="223082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72CE4-28B1-4416-AC7C-51CB72201FA6}"/>
              </a:ext>
            </a:extLst>
          </p:cNvPr>
          <p:cNvSpPr/>
          <p:nvPr/>
        </p:nvSpPr>
        <p:spPr>
          <a:xfrm>
            <a:off x="1605064" y="1566152"/>
            <a:ext cx="10165404" cy="2985433"/>
          </a:xfrm>
          <a:prstGeom prst="rect">
            <a:avLst/>
          </a:prstGeom>
        </p:spPr>
        <p:txBody>
          <a:bodyPr wrap="square">
            <a:spAutoFit/>
          </a:bodyPr>
          <a:lstStyle/>
          <a:p>
            <a:r>
              <a:rPr lang="en-US" sz="2800" b="1" dirty="0">
                <a:latin typeface="Arial" panose="020B0604020202020204" pitchFamily="34" charset="0"/>
              </a:rPr>
              <a:t>EMC Phenomena –</a:t>
            </a:r>
          </a:p>
          <a:p>
            <a:r>
              <a:rPr lang="en-US" sz="2800" b="1" dirty="0">
                <a:latin typeface="Arial" panose="020B0604020202020204" pitchFamily="34" charset="0"/>
              </a:rPr>
              <a:t>	That affect the electro-magnetic environment can be 	divided into two characteristic groups</a:t>
            </a:r>
          </a:p>
          <a:p>
            <a:endParaRPr lang="en-IN" sz="1600" dirty="0">
              <a:latin typeface="Arial" panose="020B0604020202020204" pitchFamily="34" charset="0"/>
            </a:endParaRPr>
          </a:p>
          <a:p>
            <a:endParaRPr lang="en-IN" sz="1600" dirty="0">
              <a:latin typeface="Arial" panose="020B0604020202020204" pitchFamily="34" charset="0"/>
            </a:endParaRPr>
          </a:p>
          <a:p>
            <a:r>
              <a:rPr lang="en-IN" sz="1600" dirty="0">
                <a:latin typeface="Arial" panose="020B0604020202020204" pitchFamily="34" charset="0"/>
              </a:rPr>
              <a:t>	● </a:t>
            </a:r>
            <a:r>
              <a:rPr lang="en-IN" sz="2800" b="1" dirty="0">
                <a:latin typeface="Arial" panose="020B0604020202020204" pitchFamily="34" charset="0"/>
              </a:rPr>
              <a:t>Transient Interference Sources</a:t>
            </a:r>
          </a:p>
          <a:p>
            <a:r>
              <a:rPr lang="en-IN" sz="1600" dirty="0">
                <a:latin typeface="Arial" panose="020B0604020202020204" pitchFamily="34" charset="0"/>
              </a:rPr>
              <a:t>	</a:t>
            </a:r>
          </a:p>
          <a:p>
            <a:r>
              <a:rPr lang="en-IN" sz="1600" dirty="0">
                <a:latin typeface="Arial" panose="020B0604020202020204" pitchFamily="34" charset="0"/>
              </a:rPr>
              <a:t>	● </a:t>
            </a:r>
            <a:r>
              <a:rPr lang="en-IN" sz="2800" b="1" dirty="0">
                <a:latin typeface="Arial" panose="020B0604020202020204" pitchFamily="34" charset="0"/>
              </a:rPr>
              <a:t>Continuous Interference Sources</a:t>
            </a:r>
            <a:endParaRPr lang="en-IN" sz="2800" dirty="0"/>
          </a:p>
        </p:txBody>
      </p:sp>
    </p:spTree>
    <p:extLst>
      <p:ext uri="{BB962C8B-B14F-4D97-AF65-F5344CB8AC3E}">
        <p14:creationId xmlns:p14="http://schemas.microsoft.com/office/powerpoint/2010/main" val="163700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0CB417-B15E-4DCC-B9FE-03770DEF9C36}"/>
              </a:ext>
            </a:extLst>
          </p:cNvPr>
          <p:cNvSpPr/>
          <p:nvPr/>
        </p:nvSpPr>
        <p:spPr>
          <a:xfrm>
            <a:off x="1726164" y="653141"/>
            <a:ext cx="9144000" cy="4462760"/>
          </a:xfrm>
          <a:prstGeom prst="rect">
            <a:avLst/>
          </a:prstGeom>
        </p:spPr>
        <p:txBody>
          <a:bodyPr wrap="square">
            <a:spAutoFit/>
          </a:bodyPr>
          <a:lstStyle/>
          <a:p>
            <a:r>
              <a:rPr lang="en-IN" sz="4800" b="1" dirty="0">
                <a:solidFill>
                  <a:srgbClr val="000000"/>
                </a:solidFill>
                <a:latin typeface="Calibri,Bold"/>
              </a:rPr>
              <a:t>EMC FUNDAMENTALS</a:t>
            </a:r>
          </a:p>
          <a:p>
            <a:r>
              <a:rPr lang="en-US" sz="2800" b="1" dirty="0">
                <a:solidFill>
                  <a:srgbClr val="000000"/>
                </a:solidFill>
                <a:latin typeface="Calibri,Bold"/>
              </a:rPr>
              <a:t>The coupling path is frequency dependent</a:t>
            </a:r>
          </a:p>
          <a:p>
            <a:r>
              <a:rPr lang="en-IN" dirty="0">
                <a:solidFill>
                  <a:srgbClr val="000000"/>
                </a:solidFill>
                <a:latin typeface="Wingdings" panose="05000000000000000000" pitchFamily="2" charset="2"/>
              </a:rPr>
              <a:t> </a:t>
            </a:r>
            <a:r>
              <a:rPr lang="en-IN" dirty="0">
                <a:solidFill>
                  <a:srgbClr val="000000"/>
                </a:solidFill>
                <a:latin typeface="Calibri" panose="020F0502020204030204" pitchFamily="34" charset="0"/>
              </a:rPr>
              <a:t>High frequencies are radiated</a:t>
            </a:r>
          </a:p>
          <a:p>
            <a:r>
              <a:rPr lang="en-IN" dirty="0">
                <a:solidFill>
                  <a:srgbClr val="000000"/>
                </a:solidFill>
                <a:latin typeface="Wingdings" panose="05000000000000000000" pitchFamily="2" charset="2"/>
              </a:rPr>
              <a:t> </a:t>
            </a:r>
            <a:r>
              <a:rPr lang="en-IN" dirty="0">
                <a:solidFill>
                  <a:srgbClr val="000000"/>
                </a:solidFill>
                <a:latin typeface="Calibri" panose="020F0502020204030204" pitchFamily="34" charset="0"/>
              </a:rPr>
              <a:t>Low frequencies are conducted</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The boundary is typically about 30 MHz</a:t>
            </a:r>
          </a:p>
          <a:p>
            <a:r>
              <a:rPr lang="en-US" sz="2800" b="1" dirty="0">
                <a:solidFill>
                  <a:srgbClr val="000000"/>
                </a:solidFill>
                <a:latin typeface="Calibri,Bold"/>
              </a:rPr>
              <a:t>There are 5 aspects to EMC when finding the problem</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Frequency - Where in the spectrum is the problem observed?</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Amplitude - How strong is the energy source?</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Time - Is it continuous or intermittent with operation?</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Impedance - What is the </a:t>
            </a:r>
            <a:r>
              <a:rPr lang="en-US" i="1" dirty="0">
                <a:solidFill>
                  <a:srgbClr val="000000"/>
                </a:solidFill>
                <a:latin typeface="Calibri,Italic"/>
              </a:rPr>
              <a:t>Z of the source and receiver?</a:t>
            </a:r>
          </a:p>
          <a:p>
            <a:r>
              <a:rPr lang="en-US" dirty="0">
                <a:solidFill>
                  <a:srgbClr val="000000"/>
                </a:solidFill>
                <a:latin typeface="Wingdings" panose="05000000000000000000" pitchFamily="2" charset="2"/>
              </a:rPr>
              <a:t> </a:t>
            </a:r>
            <a:r>
              <a:rPr lang="en-US" dirty="0">
                <a:solidFill>
                  <a:srgbClr val="000000"/>
                </a:solidFill>
                <a:latin typeface="Calibri" panose="020F0502020204030204" pitchFamily="34" charset="0"/>
              </a:rPr>
              <a:t>Dimensions - What are the physical dimensions of the device which will</a:t>
            </a:r>
          </a:p>
          <a:p>
            <a:r>
              <a:rPr lang="en-US" dirty="0">
                <a:solidFill>
                  <a:srgbClr val="000000"/>
                </a:solidFill>
                <a:latin typeface="Calibri" panose="020F0502020204030204" pitchFamily="34" charset="0"/>
              </a:rPr>
              <a:t>	allow emissions? (RF currents will leave through openings which are</a:t>
            </a:r>
          </a:p>
          <a:p>
            <a:r>
              <a:rPr lang="en-IN" dirty="0">
                <a:solidFill>
                  <a:srgbClr val="000000"/>
                </a:solidFill>
                <a:latin typeface="Calibri" panose="020F0502020204030204" pitchFamily="34" charset="0"/>
              </a:rPr>
              <a:t>	fractions of a wavelength!)</a:t>
            </a:r>
          </a:p>
        </p:txBody>
      </p:sp>
    </p:spTree>
    <p:extLst>
      <p:ext uri="{BB962C8B-B14F-4D97-AF65-F5344CB8AC3E}">
        <p14:creationId xmlns:p14="http://schemas.microsoft.com/office/powerpoint/2010/main" val="350650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1ED888-5C75-4F0F-89D1-B5B11A50FF86}"/>
              </a:ext>
            </a:extLst>
          </p:cNvPr>
          <p:cNvSpPr/>
          <p:nvPr/>
        </p:nvSpPr>
        <p:spPr>
          <a:xfrm>
            <a:off x="1583093" y="558625"/>
            <a:ext cx="8624597" cy="4493538"/>
          </a:xfrm>
          <a:prstGeom prst="rect">
            <a:avLst/>
          </a:prstGeom>
        </p:spPr>
        <p:txBody>
          <a:bodyPr wrap="square">
            <a:spAutoFit/>
          </a:bodyPr>
          <a:lstStyle/>
          <a:p>
            <a:r>
              <a:rPr lang="en-US" sz="4800" b="1" dirty="0">
                <a:latin typeface="Calibri,Bold"/>
              </a:rPr>
              <a:t>How PCB’s Radiate RF Energy</a:t>
            </a:r>
          </a:p>
          <a:p>
            <a:endParaRPr lang="en-US" dirty="0">
              <a:latin typeface="Arial" panose="020B0604020202020204" pitchFamily="34" charset="0"/>
            </a:endParaRPr>
          </a:p>
          <a:p>
            <a:r>
              <a:rPr lang="en-US" dirty="0">
                <a:latin typeface="Arial" panose="020B0604020202020204" pitchFamily="34" charset="0"/>
              </a:rPr>
              <a:t>• </a:t>
            </a:r>
            <a:r>
              <a:rPr lang="en-US" sz="2200" dirty="0">
                <a:latin typeface="Calibri" panose="020F0502020204030204" pitchFamily="34" charset="0"/>
              </a:rPr>
              <a:t>Digital signals with fast rise/fall times contain very high frequency components even for low clock frequencies! </a:t>
            </a:r>
            <a:r>
              <a:rPr lang="en-US" sz="2200" i="1" dirty="0" err="1">
                <a:latin typeface="Calibri,Italic"/>
              </a:rPr>
              <a:t>Fmax</a:t>
            </a:r>
            <a:r>
              <a:rPr lang="en-US" sz="2200" i="1" dirty="0">
                <a:latin typeface="Calibri,Italic"/>
              </a:rPr>
              <a:t> = 1/π tr</a:t>
            </a:r>
          </a:p>
          <a:p>
            <a:endParaRPr lang="en-US" sz="2200" i="1" dirty="0">
              <a:latin typeface="Calibri,Italic"/>
            </a:endParaRPr>
          </a:p>
          <a:p>
            <a:r>
              <a:rPr lang="en-US" sz="2200" dirty="0">
                <a:latin typeface="Arial" panose="020B0604020202020204" pitchFamily="34" charset="0"/>
              </a:rPr>
              <a:t>• </a:t>
            </a:r>
            <a:r>
              <a:rPr lang="en-US" sz="2200" dirty="0">
                <a:latin typeface="Calibri" panose="020F0502020204030204" pitchFamily="34" charset="0"/>
              </a:rPr>
              <a:t>The RF currents from the switching choose the </a:t>
            </a:r>
            <a:r>
              <a:rPr lang="en-IN" sz="2200" dirty="0">
                <a:latin typeface="Calibri" panose="020F0502020204030204" pitchFamily="34" charset="0"/>
              </a:rPr>
              <a:t>low impedance path</a:t>
            </a:r>
          </a:p>
          <a:p>
            <a:endParaRPr lang="en-IN" sz="2200" dirty="0">
              <a:latin typeface="Calibri" panose="020F0502020204030204" pitchFamily="34" charset="0"/>
            </a:endParaRPr>
          </a:p>
          <a:p>
            <a:r>
              <a:rPr lang="en-US" sz="2200" dirty="0">
                <a:latin typeface="Arial" panose="020B0604020202020204" pitchFamily="34" charset="0"/>
              </a:rPr>
              <a:t>• </a:t>
            </a:r>
            <a:r>
              <a:rPr lang="en-US" sz="2200" dirty="0">
                <a:latin typeface="Calibri" panose="020F0502020204030204" pitchFamily="34" charset="0"/>
              </a:rPr>
              <a:t>The </a:t>
            </a:r>
            <a:r>
              <a:rPr lang="en-US" sz="2200" i="1" dirty="0">
                <a:latin typeface="Calibri,Italic"/>
              </a:rPr>
              <a:t>Z0 of air is about 377Ω</a:t>
            </a:r>
          </a:p>
          <a:p>
            <a:endParaRPr lang="en-US" sz="2200" i="1" dirty="0">
              <a:latin typeface="Calibri,Italic"/>
            </a:endParaRPr>
          </a:p>
          <a:p>
            <a:r>
              <a:rPr lang="en-US" sz="2200" dirty="0">
                <a:latin typeface="Arial" panose="020B0604020202020204" pitchFamily="34" charset="0"/>
              </a:rPr>
              <a:t>• </a:t>
            </a:r>
            <a:r>
              <a:rPr lang="en-US" sz="2200" dirty="0">
                <a:latin typeface="Calibri" panose="020F0502020204030204" pitchFamily="34" charset="0"/>
              </a:rPr>
              <a:t>Discontinuities in the RF return path </a:t>
            </a:r>
            <a:r>
              <a:rPr lang="en-US" sz="2200" i="1" dirty="0">
                <a:latin typeface="Calibri,Italic"/>
              </a:rPr>
              <a:t>ZRF&gt;&gt; </a:t>
            </a:r>
            <a:r>
              <a:rPr lang="en-US" sz="2200" dirty="0">
                <a:latin typeface="Calibri" panose="020F0502020204030204" pitchFamily="34" charset="0"/>
              </a:rPr>
              <a:t>377</a:t>
            </a:r>
            <a:r>
              <a:rPr lang="en-US" sz="2200" i="1" dirty="0">
                <a:latin typeface="Calibri,Italic"/>
              </a:rPr>
              <a:t>Ω</a:t>
            </a:r>
            <a:r>
              <a:rPr lang="en-US" sz="2200" dirty="0">
                <a:latin typeface="Calibri" panose="020F0502020204030204" pitchFamily="34" charset="0"/>
              </a:rPr>
              <a:t>.</a:t>
            </a:r>
          </a:p>
          <a:p>
            <a:endParaRPr lang="en-US" sz="2200" dirty="0">
              <a:latin typeface="Calibri" panose="020F0502020204030204" pitchFamily="34" charset="0"/>
            </a:endParaRPr>
          </a:p>
          <a:p>
            <a:r>
              <a:rPr lang="en-US" sz="2200" dirty="0">
                <a:latin typeface="Arial" panose="020B0604020202020204" pitchFamily="34" charset="0"/>
              </a:rPr>
              <a:t>• </a:t>
            </a:r>
            <a:r>
              <a:rPr lang="en-US" sz="2200" dirty="0">
                <a:latin typeface="Calibri" panose="020F0502020204030204" pitchFamily="34" charset="0"/>
              </a:rPr>
              <a:t>RF current leaves the board in favor of the air = </a:t>
            </a:r>
            <a:r>
              <a:rPr lang="en-IN" sz="2200" dirty="0">
                <a:latin typeface="Calibri" panose="020F0502020204030204" pitchFamily="34" charset="0"/>
              </a:rPr>
              <a:t>EMI</a:t>
            </a:r>
            <a:endParaRPr lang="en-IN" sz="2200" dirty="0"/>
          </a:p>
        </p:txBody>
      </p:sp>
    </p:spTree>
    <p:extLst>
      <p:ext uri="{BB962C8B-B14F-4D97-AF65-F5344CB8AC3E}">
        <p14:creationId xmlns:p14="http://schemas.microsoft.com/office/powerpoint/2010/main" val="3829421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2157</Words>
  <Application>Microsoft Office PowerPoint</Application>
  <PresentationFormat>Widescreen</PresentationFormat>
  <Paragraphs>163</Paragraphs>
  <Slides>29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Microsoft YaHei</vt:lpstr>
      <vt:lpstr>Alien Encounters</vt:lpstr>
      <vt:lpstr>Arial</vt:lpstr>
      <vt:lpstr>Arial,Bold</vt:lpstr>
      <vt:lpstr>Bahnschrift</vt:lpstr>
      <vt:lpstr>Bahnschrift SemiBold</vt:lpstr>
      <vt:lpstr>Calibri</vt:lpstr>
      <vt:lpstr>Calibri,Bold</vt:lpstr>
      <vt:lpstr>Calibri,Italic</vt:lpstr>
      <vt:lpstr>Corbel</vt:lpstr>
      <vt:lpstr>ptserif</vt:lpstr>
      <vt:lpstr>Wingdings</vt:lpstr>
      <vt:lpstr>Parallax</vt:lpstr>
      <vt:lpstr>EMI and EMC Standards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Radiated emissions</vt:lpstr>
      <vt:lpstr>Power Supply considerations</vt:lpstr>
      <vt:lpstr>PowerPoint Presentation</vt:lpstr>
      <vt:lpstr>Signal line consideration</vt:lpstr>
      <vt:lpstr>PCB Considerations</vt:lpstr>
      <vt:lpstr>PowerPoint Presentation</vt:lpstr>
      <vt:lpstr>Component Selection</vt:lpstr>
      <vt:lpstr>RF Sources for EMI/EMC</vt:lpstr>
      <vt:lpstr>General</vt:lpstr>
      <vt:lpstr>EMI SUPPRESSION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 and EMC Standards</dc:title>
  <dc:creator>kowsyap pranay</dc:creator>
  <cp:lastModifiedBy>kowsyap pranay</cp:lastModifiedBy>
  <cp:revision>25</cp:revision>
  <dcterms:created xsi:type="dcterms:W3CDTF">2019-10-22T12:27:27Z</dcterms:created>
  <dcterms:modified xsi:type="dcterms:W3CDTF">2019-11-07T20:50:51Z</dcterms:modified>
</cp:coreProperties>
</file>