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Nunito Sans Heavy" charset="1" panose="00000A00000000000000"/>
      <p:regular r:id="rId18"/>
    </p:embeddedFont>
    <p:embeddedFont>
      <p:font typeface="Nunito Sans" charset="1" panose="00000500000000000000"/>
      <p:regular r:id="rId19"/>
    </p:embeddedFont>
    <p:embeddedFont>
      <p:font typeface="Nunito Sans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86980" y="2454483"/>
            <a:ext cx="13114040" cy="3525487"/>
          </a:xfrm>
          <a:prstGeom prst="rect">
            <a:avLst/>
          </a:prstGeom>
        </p:spPr>
        <p:txBody>
          <a:bodyPr anchor="t" rtlCol="false" tIns="0" lIns="0" bIns="0" rIns="0">
            <a:spAutoFit/>
          </a:bodyPr>
          <a:lstStyle/>
          <a:p>
            <a:pPr algn="ctr">
              <a:lnSpc>
                <a:spcPts val="9381"/>
              </a:lnSpc>
            </a:pPr>
            <a:r>
              <a:rPr lang="en-US" sz="6701">
                <a:solidFill>
                  <a:srgbClr val="004AAD"/>
                </a:solidFill>
                <a:latin typeface="Nunito Sans Heavy"/>
              </a:rPr>
              <a:t>Data Analysis and Insights </a:t>
            </a:r>
          </a:p>
          <a:p>
            <a:pPr algn="ctr">
              <a:lnSpc>
                <a:spcPts val="9381"/>
              </a:lnSpc>
            </a:pPr>
            <a:r>
              <a:rPr lang="en-US" sz="6701">
                <a:solidFill>
                  <a:srgbClr val="004AAD"/>
                </a:solidFill>
                <a:latin typeface="Nunito Sans Heavy"/>
              </a:rPr>
              <a:t>for Case Study Problem</a:t>
            </a:r>
          </a:p>
          <a:p>
            <a:pPr algn="ctr">
              <a:lnSpc>
                <a:spcPts val="9381"/>
              </a:lnSpc>
            </a:pPr>
            <a:r>
              <a:rPr lang="en-US" sz="6701">
                <a:solidFill>
                  <a:srgbClr val="004AAD"/>
                </a:solidFill>
                <a:latin typeface="Nunito Sans Heavy"/>
              </a:rPr>
              <a:t>[Bank Data Warehouse]</a:t>
            </a:r>
          </a:p>
        </p:txBody>
      </p:sp>
      <p:sp>
        <p:nvSpPr>
          <p:cNvPr name="Freeform 3" id="3"/>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082669" y="6603784"/>
            <a:ext cx="10122662" cy="712470"/>
          </a:xfrm>
          <a:prstGeom prst="rect">
            <a:avLst/>
          </a:prstGeom>
        </p:spPr>
        <p:txBody>
          <a:bodyPr anchor="t" rtlCol="false" tIns="0" lIns="0" bIns="0" rIns="0">
            <a:spAutoFit/>
          </a:bodyPr>
          <a:lstStyle/>
          <a:p>
            <a:pPr algn="ctr">
              <a:lnSpc>
                <a:spcPts val="5880"/>
              </a:lnSpc>
            </a:pPr>
            <a:r>
              <a:rPr lang="en-US" sz="4200">
                <a:solidFill>
                  <a:srgbClr val="000000"/>
                </a:solidFill>
                <a:latin typeface="Nunito Sans"/>
              </a:rPr>
              <a:t>Presentation by Kwabena Owusu Asante</a:t>
            </a:r>
          </a:p>
        </p:txBody>
      </p:sp>
      <p:sp>
        <p:nvSpPr>
          <p:cNvPr name="Freeform 5" id="5"/>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98631" y="-2991634"/>
            <a:ext cx="4392471" cy="439247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576603" y="1028700"/>
            <a:ext cx="16226806" cy="8760952"/>
          </a:xfrm>
          <a:custGeom>
            <a:avLst/>
            <a:gdLst/>
            <a:ahLst/>
            <a:cxnLst/>
            <a:rect r="r" b="b" t="t" l="l"/>
            <a:pathLst>
              <a:path h="8760952" w="16226806">
                <a:moveTo>
                  <a:pt x="0" y="0"/>
                </a:moveTo>
                <a:lnTo>
                  <a:pt x="16226807" y="0"/>
                </a:lnTo>
                <a:lnTo>
                  <a:pt x="16226807" y="8760952"/>
                </a:lnTo>
                <a:lnTo>
                  <a:pt x="0" y="8760952"/>
                </a:lnTo>
                <a:lnTo>
                  <a:pt x="0" y="0"/>
                </a:lnTo>
                <a:close/>
              </a:path>
            </a:pathLst>
          </a:custGeom>
          <a:blipFill>
            <a:blip r:embed="rId2"/>
            <a:stretch>
              <a:fillRect l="0" t="0" r="0" b="0"/>
            </a:stretch>
          </a:blipFill>
        </p:spPr>
      </p:sp>
      <p:sp>
        <p:nvSpPr>
          <p:cNvPr name="TextBox 6" id="6"/>
          <p:cNvSpPr txBox="true"/>
          <p:nvPr/>
        </p:nvSpPr>
        <p:spPr>
          <a:xfrm rot="0">
            <a:off x="-241723" y="10699"/>
            <a:ext cx="1939447" cy="837560"/>
          </a:xfrm>
          <a:prstGeom prst="rect">
            <a:avLst/>
          </a:prstGeom>
        </p:spPr>
        <p:txBody>
          <a:bodyPr anchor="t" rtlCol="false" tIns="0" lIns="0" bIns="0" rIns="0">
            <a:spAutoFit/>
          </a:bodyPr>
          <a:lstStyle/>
          <a:p>
            <a:pPr algn="ctr">
              <a:lnSpc>
                <a:spcPts val="6860"/>
              </a:lnSpc>
            </a:pPr>
            <a:r>
              <a:rPr lang="en-US" sz="4900">
                <a:solidFill>
                  <a:srgbClr val="FFFFFF"/>
                </a:solidFill>
                <a:latin typeface="Nunito Sans Heavy"/>
              </a:rPr>
              <a:t>08</a:t>
            </a:r>
          </a:p>
        </p:txBody>
      </p:sp>
      <p:sp>
        <p:nvSpPr>
          <p:cNvPr name="TextBox 7" id="7"/>
          <p:cNvSpPr txBox="true"/>
          <p:nvPr/>
        </p:nvSpPr>
        <p:spPr>
          <a:xfrm rot="0">
            <a:off x="4007352" y="-95250"/>
            <a:ext cx="11365309" cy="837560"/>
          </a:xfrm>
          <a:prstGeom prst="rect">
            <a:avLst/>
          </a:prstGeom>
        </p:spPr>
        <p:txBody>
          <a:bodyPr anchor="t" rtlCol="false" tIns="0" lIns="0" bIns="0" rIns="0">
            <a:spAutoFit/>
          </a:bodyPr>
          <a:lstStyle/>
          <a:p>
            <a:pPr algn="ctr">
              <a:lnSpc>
                <a:spcPts val="6860"/>
              </a:lnSpc>
            </a:pPr>
            <a:r>
              <a:rPr lang="en-US" sz="4900">
                <a:solidFill>
                  <a:srgbClr val="004AAD"/>
                </a:solidFill>
                <a:latin typeface="Nunito Sans Heavy"/>
              </a:rPr>
              <a:t>Data Analysis &amp; Insights [Loans]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189865" y="3870881"/>
            <a:ext cx="8730673" cy="2545237"/>
            <a:chOff x="0" y="0"/>
            <a:chExt cx="2299437" cy="670351"/>
          </a:xfrm>
        </p:grpSpPr>
        <p:sp>
          <p:nvSpPr>
            <p:cNvPr name="Freeform 3" id="3"/>
            <p:cNvSpPr/>
            <p:nvPr/>
          </p:nvSpPr>
          <p:spPr>
            <a:xfrm flipH="false" flipV="false" rot="0">
              <a:off x="0" y="0"/>
              <a:ext cx="2299437" cy="670351"/>
            </a:xfrm>
            <a:custGeom>
              <a:avLst/>
              <a:gdLst/>
              <a:ahLst/>
              <a:cxnLst/>
              <a:rect r="r" b="b" t="t" l="l"/>
              <a:pathLst>
                <a:path h="670351" w="2299437">
                  <a:moveTo>
                    <a:pt x="0" y="0"/>
                  </a:moveTo>
                  <a:lnTo>
                    <a:pt x="2299437" y="0"/>
                  </a:lnTo>
                  <a:lnTo>
                    <a:pt x="2299437" y="670351"/>
                  </a:lnTo>
                  <a:lnTo>
                    <a:pt x="0" y="670351"/>
                  </a:lnTo>
                  <a:close/>
                </a:path>
              </a:pathLst>
            </a:custGeom>
            <a:solidFill>
              <a:srgbClr val="004AAD"/>
            </a:solidFill>
          </p:spPr>
        </p:sp>
        <p:sp>
          <p:nvSpPr>
            <p:cNvPr name="TextBox 4" id="4"/>
            <p:cNvSpPr txBox="true"/>
            <p:nvPr/>
          </p:nvSpPr>
          <p:spPr>
            <a:xfrm>
              <a:off x="0" y="-38100"/>
              <a:ext cx="2299437" cy="708451"/>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983739" y="4352353"/>
            <a:ext cx="5557069"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Summary</a:t>
            </a:r>
          </a:p>
        </p:txBody>
      </p:sp>
      <p:sp>
        <p:nvSpPr>
          <p:cNvPr name="TextBox 6" id="6"/>
          <p:cNvSpPr txBox="true"/>
          <p:nvPr/>
        </p:nvSpPr>
        <p:spPr>
          <a:xfrm rot="0">
            <a:off x="8784556" y="1495548"/>
            <a:ext cx="8474744" cy="79819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Nunito Sans"/>
              </a:rPr>
              <a:t>Strong customer presence in Europe.</a:t>
            </a:r>
          </a:p>
          <a:p>
            <a:pPr algn="l" marL="647700" indent="-323850" lvl="1">
              <a:lnSpc>
                <a:spcPts val="4200"/>
              </a:lnSpc>
              <a:buFont typeface="Arial"/>
              <a:buChar char="•"/>
            </a:pPr>
            <a:r>
              <a:rPr lang="en-US" sz="3000">
                <a:solidFill>
                  <a:srgbClr val="000000"/>
                </a:solidFill>
                <a:latin typeface="Nunito Sans"/>
              </a:rPr>
              <a:t>Significant lending in real estate and agriculture sectors.</a:t>
            </a:r>
          </a:p>
          <a:p>
            <a:pPr algn="l" marL="647700" indent="-323850" lvl="1">
              <a:lnSpc>
                <a:spcPts val="4200"/>
              </a:lnSpc>
              <a:buFont typeface="Arial"/>
              <a:buChar char="•"/>
            </a:pPr>
            <a:r>
              <a:rPr lang="en-US" sz="3000">
                <a:solidFill>
                  <a:srgbClr val="000000"/>
                </a:solidFill>
                <a:latin typeface="Nunito Sans"/>
              </a:rPr>
              <a:t>Stable and reliable customer base: over 90% of loans are performing, and there are low bankruptcy rates among customers.</a:t>
            </a:r>
          </a:p>
          <a:p>
            <a:pPr algn="l" marL="647700" indent="-323850" lvl="1">
              <a:lnSpc>
                <a:spcPts val="4200"/>
              </a:lnSpc>
              <a:buFont typeface="Arial"/>
              <a:buChar char="•"/>
            </a:pPr>
            <a:r>
              <a:rPr lang="en-US" sz="3000">
                <a:solidFill>
                  <a:srgbClr val="000000"/>
                </a:solidFill>
                <a:latin typeface="Nunito Sans"/>
              </a:rPr>
              <a:t>Need for improved data management: the presence of NULL values in datasets suggests data quality issues, which are essential to address for robust risk management strategies.</a:t>
            </a:r>
          </a:p>
          <a:p>
            <a:pPr algn="l" marL="647700" indent="-323850" lvl="1">
              <a:lnSpc>
                <a:spcPts val="4200"/>
              </a:lnSpc>
              <a:buFont typeface="Arial"/>
              <a:buChar char="•"/>
            </a:pPr>
            <a:r>
              <a:rPr lang="en-US" sz="3000">
                <a:solidFill>
                  <a:srgbClr val="000000"/>
                </a:solidFill>
                <a:latin typeface="Nunito Sans"/>
              </a:rPr>
              <a:t>Invest in data analytics expertise to extract valuable insights, improve financial reporting, and enhance regulatory compliance.</a:t>
            </a:r>
          </a:p>
          <a:p>
            <a:pPr algn="l">
              <a:lnSpc>
                <a:spcPts val="42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86980" y="3003551"/>
            <a:ext cx="13114040" cy="2139949"/>
          </a:xfrm>
          <a:prstGeom prst="rect">
            <a:avLst/>
          </a:prstGeom>
        </p:spPr>
        <p:txBody>
          <a:bodyPr anchor="t" rtlCol="false" tIns="0" lIns="0" bIns="0" rIns="0">
            <a:spAutoFit/>
          </a:bodyPr>
          <a:lstStyle/>
          <a:p>
            <a:pPr algn="ctr">
              <a:lnSpc>
                <a:spcPts val="17500"/>
              </a:lnSpc>
            </a:pPr>
            <a:r>
              <a:rPr lang="en-US" sz="12500">
                <a:solidFill>
                  <a:srgbClr val="004AAD"/>
                </a:solidFill>
                <a:latin typeface="Nunito Sans Heavy"/>
              </a:rPr>
              <a:t>Thank You</a:t>
            </a:r>
          </a:p>
        </p:txBody>
      </p:sp>
      <p:sp>
        <p:nvSpPr>
          <p:cNvPr name="Freeform 3" id="3"/>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082669" y="5830479"/>
            <a:ext cx="10122662" cy="712470"/>
          </a:xfrm>
          <a:prstGeom prst="rect">
            <a:avLst/>
          </a:prstGeom>
        </p:spPr>
        <p:txBody>
          <a:bodyPr anchor="t" rtlCol="false" tIns="0" lIns="0" bIns="0" rIns="0">
            <a:spAutoFit/>
          </a:bodyPr>
          <a:lstStyle/>
          <a:p>
            <a:pPr algn="ctr">
              <a:lnSpc>
                <a:spcPts val="5880"/>
              </a:lnSpc>
            </a:pPr>
            <a:r>
              <a:rPr lang="en-US" sz="4200">
                <a:solidFill>
                  <a:srgbClr val="000000"/>
                </a:solidFill>
                <a:latin typeface="Nunito Sans"/>
              </a:rPr>
              <a:t>Presentation by Kwabena Owusu Asante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AutoShape 9" id="9"/>
          <p:cNvSpPr/>
          <p:nvPr/>
        </p:nvSpPr>
        <p:spPr>
          <a:xfrm>
            <a:off x="10010476" y="1109390"/>
            <a:ext cx="7228473" cy="0"/>
          </a:xfrm>
          <a:prstGeom prst="line">
            <a:avLst/>
          </a:prstGeom>
          <a:ln cap="flat" w="38100">
            <a:solidFill>
              <a:srgbClr val="004AAD"/>
            </a:solidFill>
            <a:prstDash val="solid"/>
            <a:headEnd type="none" len="sm" w="sm"/>
            <a:tailEnd type="none" len="sm" w="sm"/>
          </a:ln>
        </p:spPr>
      </p:sp>
      <p:sp>
        <p:nvSpPr>
          <p:cNvPr name="AutoShape 10" id="10"/>
          <p:cNvSpPr/>
          <p:nvPr/>
        </p:nvSpPr>
        <p:spPr>
          <a:xfrm>
            <a:off x="10091877" y="9239250"/>
            <a:ext cx="7228473" cy="0"/>
          </a:xfrm>
          <a:prstGeom prst="line">
            <a:avLst/>
          </a:prstGeom>
          <a:ln cap="flat" w="38100">
            <a:solidFill>
              <a:srgbClr val="004AAD"/>
            </a:solidFill>
            <a:prstDash val="solid"/>
            <a:headEnd type="none" len="sm" w="sm"/>
            <a:tailEnd type="none" len="sm" w="sm"/>
          </a:ln>
        </p:spPr>
      </p:sp>
      <p:sp>
        <p:nvSpPr>
          <p:cNvPr name="AutoShape 11" id="11"/>
          <p:cNvSpPr/>
          <p:nvPr/>
        </p:nvSpPr>
        <p:spPr>
          <a:xfrm>
            <a:off x="10091877" y="7584846"/>
            <a:ext cx="7228473" cy="0"/>
          </a:xfrm>
          <a:prstGeom prst="line">
            <a:avLst/>
          </a:prstGeom>
          <a:ln cap="flat" w="38100">
            <a:solidFill>
              <a:srgbClr val="004AAD"/>
            </a:solidFill>
            <a:prstDash val="solid"/>
            <a:headEnd type="none" len="sm" w="sm"/>
            <a:tailEnd type="none" len="sm" w="sm"/>
          </a:ln>
        </p:spPr>
      </p:sp>
      <p:sp>
        <p:nvSpPr>
          <p:cNvPr name="AutoShape 12" id="12"/>
          <p:cNvSpPr/>
          <p:nvPr/>
        </p:nvSpPr>
        <p:spPr>
          <a:xfrm>
            <a:off x="10010476" y="5931821"/>
            <a:ext cx="7228473" cy="0"/>
          </a:xfrm>
          <a:prstGeom prst="line">
            <a:avLst/>
          </a:prstGeom>
          <a:ln cap="flat" w="38100">
            <a:solidFill>
              <a:srgbClr val="004AAD"/>
            </a:solidFill>
            <a:prstDash val="solid"/>
            <a:headEnd type="none" len="sm" w="sm"/>
            <a:tailEnd type="none" len="sm" w="sm"/>
          </a:ln>
        </p:spPr>
      </p:sp>
      <p:sp>
        <p:nvSpPr>
          <p:cNvPr name="AutoShape 13" id="13"/>
          <p:cNvSpPr/>
          <p:nvPr/>
        </p:nvSpPr>
        <p:spPr>
          <a:xfrm>
            <a:off x="10010476" y="2721373"/>
            <a:ext cx="7228473" cy="0"/>
          </a:xfrm>
          <a:prstGeom prst="line">
            <a:avLst/>
          </a:prstGeom>
          <a:ln cap="flat" w="38100">
            <a:solidFill>
              <a:srgbClr val="004AAD"/>
            </a:solidFill>
            <a:prstDash val="solid"/>
            <a:headEnd type="none" len="sm" w="sm"/>
            <a:tailEnd type="none" len="sm" w="sm"/>
          </a:ln>
        </p:spPr>
      </p:sp>
      <p:grpSp>
        <p:nvGrpSpPr>
          <p:cNvPr name="Group 14" id="14"/>
          <p:cNvGrpSpPr/>
          <p:nvPr/>
        </p:nvGrpSpPr>
        <p:grpSpPr>
          <a:xfrm rot="0">
            <a:off x="-514350" y="3849671"/>
            <a:ext cx="9658350" cy="2545237"/>
            <a:chOff x="0" y="0"/>
            <a:chExt cx="2543763" cy="670351"/>
          </a:xfrm>
        </p:grpSpPr>
        <p:sp>
          <p:nvSpPr>
            <p:cNvPr name="Freeform 15" id="15"/>
            <p:cNvSpPr/>
            <p:nvPr/>
          </p:nvSpPr>
          <p:spPr>
            <a:xfrm flipH="false" flipV="false" rot="0">
              <a:off x="0" y="0"/>
              <a:ext cx="2543763" cy="670351"/>
            </a:xfrm>
            <a:custGeom>
              <a:avLst/>
              <a:gdLst/>
              <a:ahLst/>
              <a:cxnLst/>
              <a:rect r="r" b="b" t="t" l="l"/>
              <a:pathLst>
                <a:path h="670351" w="2543763">
                  <a:moveTo>
                    <a:pt x="0" y="0"/>
                  </a:moveTo>
                  <a:lnTo>
                    <a:pt x="2543763" y="0"/>
                  </a:lnTo>
                  <a:lnTo>
                    <a:pt x="2543763" y="670351"/>
                  </a:lnTo>
                  <a:lnTo>
                    <a:pt x="0" y="670351"/>
                  </a:lnTo>
                  <a:close/>
                </a:path>
              </a:pathLst>
            </a:custGeom>
            <a:solidFill>
              <a:srgbClr val="004AAD"/>
            </a:solidFill>
          </p:spPr>
        </p:sp>
        <p:sp>
          <p:nvSpPr>
            <p:cNvPr name="TextBox 16" id="16"/>
            <p:cNvSpPr txBox="true"/>
            <p:nvPr/>
          </p:nvSpPr>
          <p:spPr>
            <a:xfrm>
              <a:off x="0" y="-38100"/>
              <a:ext cx="2543763" cy="708451"/>
            </a:xfrm>
            <a:prstGeom prst="rect">
              <a:avLst/>
            </a:prstGeom>
          </p:spPr>
          <p:txBody>
            <a:bodyPr anchor="ctr" rtlCol="false" tIns="50800" lIns="50800" bIns="50800" rIns="50800"/>
            <a:lstStyle/>
            <a:p>
              <a:pPr algn="ctr">
                <a:lnSpc>
                  <a:spcPts val="2800"/>
                </a:lnSpc>
              </a:pPr>
            </a:p>
          </p:txBody>
        </p:sp>
      </p:grpSp>
      <p:grpSp>
        <p:nvGrpSpPr>
          <p:cNvPr name="Group 17" id="17"/>
          <p:cNvGrpSpPr/>
          <p:nvPr/>
        </p:nvGrpSpPr>
        <p:grpSpPr>
          <a:xfrm rot="0">
            <a:off x="10010476" y="1447863"/>
            <a:ext cx="935038" cy="93503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70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20" id="20"/>
          <p:cNvSpPr txBox="true"/>
          <p:nvPr/>
        </p:nvSpPr>
        <p:spPr>
          <a:xfrm rot="0">
            <a:off x="2410357" y="4373563"/>
            <a:ext cx="5243098"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Agenda</a:t>
            </a:r>
          </a:p>
        </p:txBody>
      </p:sp>
      <p:sp>
        <p:nvSpPr>
          <p:cNvPr name="TextBox 21" id="21"/>
          <p:cNvSpPr txBox="true"/>
          <p:nvPr/>
        </p:nvSpPr>
        <p:spPr>
          <a:xfrm rot="0">
            <a:off x="11557608" y="8013280"/>
            <a:ext cx="5762743" cy="712216"/>
          </a:xfrm>
          <a:prstGeom prst="rect">
            <a:avLst/>
          </a:prstGeom>
        </p:spPr>
        <p:txBody>
          <a:bodyPr anchor="t" rtlCol="false" tIns="0" lIns="0" bIns="0" rIns="0">
            <a:spAutoFit/>
          </a:bodyPr>
          <a:lstStyle/>
          <a:p>
            <a:pPr algn="l">
              <a:lnSpc>
                <a:spcPts val="5893"/>
              </a:lnSpc>
            </a:pPr>
            <a:r>
              <a:rPr lang="en-US" sz="4209">
                <a:solidFill>
                  <a:srgbClr val="000000"/>
                </a:solidFill>
                <a:latin typeface="Nunito Sans"/>
              </a:rPr>
              <a:t>Summary</a:t>
            </a:r>
          </a:p>
        </p:txBody>
      </p:sp>
      <p:sp>
        <p:nvSpPr>
          <p:cNvPr name="TextBox 22" id="22"/>
          <p:cNvSpPr txBox="true"/>
          <p:nvPr/>
        </p:nvSpPr>
        <p:spPr>
          <a:xfrm rot="0">
            <a:off x="11476207" y="4743546"/>
            <a:ext cx="5762743" cy="712216"/>
          </a:xfrm>
          <a:prstGeom prst="rect">
            <a:avLst/>
          </a:prstGeom>
        </p:spPr>
        <p:txBody>
          <a:bodyPr anchor="t" rtlCol="false" tIns="0" lIns="0" bIns="0" rIns="0">
            <a:spAutoFit/>
          </a:bodyPr>
          <a:lstStyle/>
          <a:p>
            <a:pPr algn="l">
              <a:lnSpc>
                <a:spcPts val="5893"/>
              </a:lnSpc>
            </a:pPr>
            <a:r>
              <a:rPr lang="en-US" sz="4209">
                <a:solidFill>
                  <a:srgbClr val="000000"/>
                </a:solidFill>
                <a:latin typeface="Nunito Sans"/>
              </a:rPr>
              <a:t>Process</a:t>
            </a:r>
          </a:p>
        </p:txBody>
      </p:sp>
      <p:sp>
        <p:nvSpPr>
          <p:cNvPr name="TextBox 23" id="23"/>
          <p:cNvSpPr txBox="true"/>
          <p:nvPr/>
        </p:nvSpPr>
        <p:spPr>
          <a:xfrm rot="0">
            <a:off x="11476207" y="6354210"/>
            <a:ext cx="5936832" cy="712216"/>
          </a:xfrm>
          <a:prstGeom prst="rect">
            <a:avLst/>
          </a:prstGeom>
        </p:spPr>
        <p:txBody>
          <a:bodyPr anchor="t" rtlCol="false" tIns="0" lIns="0" bIns="0" rIns="0">
            <a:spAutoFit/>
          </a:bodyPr>
          <a:lstStyle/>
          <a:p>
            <a:pPr algn="l">
              <a:lnSpc>
                <a:spcPts val="5893"/>
              </a:lnSpc>
            </a:pPr>
            <a:r>
              <a:rPr lang="en-US" sz="4209">
                <a:solidFill>
                  <a:srgbClr val="000000"/>
                </a:solidFill>
                <a:latin typeface="Nunito Sans"/>
              </a:rPr>
              <a:t>Data Analysis &amp; Insights</a:t>
            </a:r>
          </a:p>
        </p:txBody>
      </p:sp>
      <p:sp>
        <p:nvSpPr>
          <p:cNvPr name="TextBox 24" id="24"/>
          <p:cNvSpPr txBox="true"/>
          <p:nvPr/>
        </p:nvSpPr>
        <p:spPr>
          <a:xfrm rot="0">
            <a:off x="11476207" y="1475766"/>
            <a:ext cx="5762743" cy="712208"/>
          </a:xfrm>
          <a:prstGeom prst="rect">
            <a:avLst/>
          </a:prstGeom>
        </p:spPr>
        <p:txBody>
          <a:bodyPr anchor="t" rtlCol="false" tIns="0" lIns="0" bIns="0" rIns="0">
            <a:spAutoFit/>
          </a:bodyPr>
          <a:lstStyle/>
          <a:p>
            <a:pPr algn="l">
              <a:lnSpc>
                <a:spcPts val="5894"/>
              </a:lnSpc>
            </a:pPr>
            <a:r>
              <a:rPr lang="en-US" sz="4210">
                <a:solidFill>
                  <a:srgbClr val="000000"/>
                </a:solidFill>
                <a:latin typeface="Nunito Sans"/>
              </a:rPr>
              <a:t>Case Study Overview</a:t>
            </a:r>
          </a:p>
        </p:txBody>
      </p:sp>
      <p:grpSp>
        <p:nvGrpSpPr>
          <p:cNvPr name="Group 25" id="25"/>
          <p:cNvGrpSpPr/>
          <p:nvPr/>
        </p:nvGrpSpPr>
        <p:grpSpPr>
          <a:xfrm rot="0">
            <a:off x="10010476" y="4670235"/>
            <a:ext cx="935038" cy="93503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70FF"/>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28" id="28"/>
          <p:cNvGrpSpPr/>
          <p:nvPr/>
        </p:nvGrpSpPr>
        <p:grpSpPr>
          <a:xfrm rot="0">
            <a:off x="10010476" y="6325958"/>
            <a:ext cx="935038" cy="93503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70F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31" id="31"/>
          <p:cNvGrpSpPr/>
          <p:nvPr/>
        </p:nvGrpSpPr>
        <p:grpSpPr>
          <a:xfrm rot="0">
            <a:off x="10091877" y="7969697"/>
            <a:ext cx="935038" cy="935038"/>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70FF"/>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AutoShape 34" id="34"/>
          <p:cNvSpPr/>
          <p:nvPr/>
        </p:nvSpPr>
        <p:spPr>
          <a:xfrm>
            <a:off x="10010476" y="4430795"/>
            <a:ext cx="7228473" cy="0"/>
          </a:xfrm>
          <a:prstGeom prst="line">
            <a:avLst/>
          </a:prstGeom>
          <a:ln cap="flat" w="38100">
            <a:solidFill>
              <a:srgbClr val="004AAD"/>
            </a:solidFill>
            <a:prstDash val="solid"/>
            <a:headEnd type="none" len="sm" w="sm"/>
            <a:tailEnd type="none" len="sm" w="sm"/>
          </a:ln>
        </p:spPr>
      </p:sp>
      <p:grpSp>
        <p:nvGrpSpPr>
          <p:cNvPr name="Group 35" id="35"/>
          <p:cNvGrpSpPr/>
          <p:nvPr/>
        </p:nvGrpSpPr>
        <p:grpSpPr>
          <a:xfrm rot="0">
            <a:off x="10010476" y="3157285"/>
            <a:ext cx="935038" cy="935038"/>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70FF"/>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38" id="38"/>
          <p:cNvSpPr txBox="true"/>
          <p:nvPr/>
        </p:nvSpPr>
        <p:spPr>
          <a:xfrm rot="0">
            <a:off x="11476207" y="3185188"/>
            <a:ext cx="5762743" cy="712208"/>
          </a:xfrm>
          <a:prstGeom prst="rect">
            <a:avLst/>
          </a:prstGeom>
        </p:spPr>
        <p:txBody>
          <a:bodyPr anchor="t" rtlCol="false" tIns="0" lIns="0" bIns="0" rIns="0">
            <a:spAutoFit/>
          </a:bodyPr>
          <a:lstStyle/>
          <a:p>
            <a:pPr algn="l">
              <a:lnSpc>
                <a:spcPts val="5894"/>
              </a:lnSpc>
            </a:pPr>
            <a:r>
              <a:rPr lang="en-US" sz="4210">
                <a:solidFill>
                  <a:srgbClr val="000000"/>
                </a:solidFill>
                <a:latin typeface="Nunito Sans"/>
              </a:rPr>
              <a:t>The Consultant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98631" y="-2991634"/>
            <a:ext cx="4661518" cy="4661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881030" y="6433196"/>
            <a:ext cx="10729442" cy="2519464"/>
          </a:xfrm>
          <a:custGeom>
            <a:avLst/>
            <a:gdLst/>
            <a:ahLst/>
            <a:cxnLst/>
            <a:rect r="r" b="b" t="t" l="l"/>
            <a:pathLst>
              <a:path h="2519464" w="10729442">
                <a:moveTo>
                  <a:pt x="0" y="0"/>
                </a:moveTo>
                <a:lnTo>
                  <a:pt x="10729442" y="0"/>
                </a:lnTo>
                <a:lnTo>
                  <a:pt x="10729442" y="2519464"/>
                </a:lnTo>
                <a:lnTo>
                  <a:pt x="0" y="2519464"/>
                </a:lnTo>
                <a:lnTo>
                  <a:pt x="0" y="0"/>
                </a:lnTo>
                <a:close/>
              </a:path>
            </a:pathLst>
          </a:custGeom>
          <a:blipFill>
            <a:blip r:embed="rId2"/>
            <a:stretch>
              <a:fillRect l="0" t="0" r="0" b="0"/>
            </a:stretch>
          </a:blipFill>
        </p:spPr>
      </p:sp>
      <p:sp>
        <p:nvSpPr>
          <p:cNvPr name="TextBox 6" id="6"/>
          <p:cNvSpPr txBox="true"/>
          <p:nvPr/>
        </p:nvSpPr>
        <p:spPr>
          <a:xfrm rot="0">
            <a:off x="-225897" y="82555"/>
            <a:ext cx="1939447" cy="946145"/>
          </a:xfrm>
          <a:prstGeom prst="rect">
            <a:avLst/>
          </a:prstGeom>
        </p:spPr>
        <p:txBody>
          <a:bodyPr anchor="t" rtlCol="false" tIns="0" lIns="0" bIns="0" rIns="0">
            <a:spAutoFit/>
          </a:bodyPr>
          <a:lstStyle/>
          <a:p>
            <a:pPr algn="ctr">
              <a:lnSpc>
                <a:spcPts val="7700"/>
              </a:lnSpc>
            </a:pPr>
            <a:r>
              <a:rPr lang="en-US" sz="5500">
                <a:solidFill>
                  <a:srgbClr val="FFFFFF"/>
                </a:solidFill>
                <a:latin typeface="Nunito Sans Heavy"/>
              </a:rPr>
              <a:t>01</a:t>
            </a:r>
          </a:p>
        </p:txBody>
      </p:sp>
      <p:sp>
        <p:nvSpPr>
          <p:cNvPr name="TextBox 7" id="7"/>
          <p:cNvSpPr txBox="true"/>
          <p:nvPr/>
        </p:nvSpPr>
        <p:spPr>
          <a:xfrm rot="0">
            <a:off x="4023178" y="319214"/>
            <a:ext cx="11365309" cy="1078225"/>
          </a:xfrm>
          <a:prstGeom prst="rect">
            <a:avLst/>
          </a:prstGeom>
        </p:spPr>
        <p:txBody>
          <a:bodyPr anchor="t" rtlCol="false" tIns="0" lIns="0" bIns="0" rIns="0">
            <a:spAutoFit/>
          </a:bodyPr>
          <a:lstStyle/>
          <a:p>
            <a:pPr algn="ctr">
              <a:lnSpc>
                <a:spcPts val="8820"/>
              </a:lnSpc>
            </a:pPr>
            <a:r>
              <a:rPr lang="en-US" sz="6300">
                <a:solidFill>
                  <a:srgbClr val="004AAD"/>
                </a:solidFill>
                <a:latin typeface="Nunito Sans Heavy"/>
              </a:rPr>
              <a:t>Case Study Overview</a:t>
            </a:r>
          </a:p>
        </p:txBody>
      </p:sp>
      <p:sp>
        <p:nvSpPr>
          <p:cNvPr name="TextBox 8" id="8"/>
          <p:cNvSpPr txBox="true"/>
          <p:nvPr/>
        </p:nvSpPr>
        <p:spPr>
          <a:xfrm rot="0">
            <a:off x="1476615" y="1723469"/>
            <a:ext cx="16157736" cy="4443729"/>
          </a:xfrm>
          <a:prstGeom prst="rect">
            <a:avLst/>
          </a:prstGeom>
        </p:spPr>
        <p:txBody>
          <a:bodyPr anchor="t" rtlCol="false" tIns="0" lIns="0" bIns="0" rIns="0">
            <a:spAutoFit/>
          </a:bodyPr>
          <a:lstStyle/>
          <a:p>
            <a:pPr algn="just">
              <a:lnSpc>
                <a:spcPts val="3920"/>
              </a:lnSpc>
            </a:pPr>
            <a:r>
              <a:rPr lang="en-US" sz="2800">
                <a:solidFill>
                  <a:srgbClr val="000000"/>
                </a:solidFill>
                <a:latin typeface="Nunito Sans Bold"/>
              </a:rPr>
              <a:t>Case Study Problem Statement:</a:t>
            </a:r>
          </a:p>
          <a:p>
            <a:pPr algn="just">
              <a:lnSpc>
                <a:spcPts val="3920"/>
              </a:lnSpc>
            </a:pPr>
          </a:p>
          <a:p>
            <a:pPr algn="just">
              <a:lnSpc>
                <a:spcPts val="3920"/>
              </a:lnSpc>
            </a:pPr>
            <a:r>
              <a:rPr lang="en-US" sz="2800">
                <a:solidFill>
                  <a:srgbClr val="000000"/>
                </a:solidFill>
                <a:latin typeface="Nunito Sans"/>
              </a:rPr>
              <a:t>In the attached excel sheet (Bank Data Warehouse.xlsx), there are 5 tables as:</a:t>
            </a:r>
          </a:p>
          <a:p>
            <a:pPr algn="just" marL="604526" indent="-302263" lvl="1">
              <a:lnSpc>
                <a:spcPts val="3920"/>
              </a:lnSpc>
              <a:buAutoNum type="arabicPeriod" startAt="1"/>
            </a:pPr>
            <a:r>
              <a:rPr lang="en-US" sz="2800">
                <a:solidFill>
                  <a:srgbClr val="000000"/>
                </a:solidFill>
                <a:latin typeface="Nunito Sans"/>
              </a:rPr>
              <a:t>Customer – This contains the customer information.</a:t>
            </a:r>
          </a:p>
          <a:p>
            <a:pPr algn="just" marL="604526" indent="-302263" lvl="1">
              <a:lnSpc>
                <a:spcPts val="3920"/>
              </a:lnSpc>
              <a:buAutoNum type="arabicPeriod" startAt="1"/>
            </a:pPr>
            <a:r>
              <a:rPr lang="en-US" sz="2800">
                <a:solidFill>
                  <a:srgbClr val="000000"/>
                </a:solidFill>
                <a:latin typeface="Nunito Sans"/>
              </a:rPr>
              <a:t>Instrument – This contains the loans information.</a:t>
            </a:r>
          </a:p>
          <a:p>
            <a:pPr algn="just" marL="604526" indent="-302263" lvl="1">
              <a:lnSpc>
                <a:spcPts val="3920"/>
              </a:lnSpc>
              <a:buAutoNum type="arabicPeriod" startAt="1"/>
            </a:pPr>
            <a:r>
              <a:rPr lang="en-US" sz="2800">
                <a:solidFill>
                  <a:srgbClr val="000000"/>
                </a:solidFill>
                <a:latin typeface="Nunito Sans"/>
              </a:rPr>
              <a:t>Financial – This contains the transactions for the loans.</a:t>
            </a:r>
          </a:p>
          <a:p>
            <a:pPr algn="just" marL="604526" indent="-302263" lvl="1">
              <a:lnSpc>
                <a:spcPts val="3920"/>
              </a:lnSpc>
              <a:buAutoNum type="arabicPeriod" startAt="1"/>
            </a:pPr>
            <a:r>
              <a:rPr lang="en-US" sz="2800">
                <a:solidFill>
                  <a:srgbClr val="000000"/>
                </a:solidFill>
                <a:latin typeface="Nunito Sans"/>
              </a:rPr>
              <a:t>GL – This contains further information about the transactions.</a:t>
            </a:r>
          </a:p>
          <a:p>
            <a:pPr algn="just" marL="604526" indent="-302263" lvl="1">
              <a:lnSpc>
                <a:spcPts val="3920"/>
              </a:lnSpc>
              <a:buAutoNum type="arabicPeriod" startAt="1"/>
            </a:pPr>
            <a:r>
              <a:rPr lang="en-US" sz="2800">
                <a:solidFill>
                  <a:srgbClr val="000000"/>
                </a:solidFill>
                <a:latin typeface="Nunito Sans"/>
              </a:rPr>
              <a:t>Group GL – This contains the grouping information for the GL transactions.</a:t>
            </a:r>
          </a:p>
          <a:p>
            <a:pPr algn="just">
              <a:lnSpc>
                <a:spcPts val="3920"/>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298631" y="-2991634"/>
            <a:ext cx="4661518" cy="4661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225897" y="82555"/>
            <a:ext cx="1939447" cy="946145"/>
          </a:xfrm>
          <a:prstGeom prst="rect">
            <a:avLst/>
          </a:prstGeom>
        </p:spPr>
        <p:txBody>
          <a:bodyPr anchor="t" rtlCol="false" tIns="0" lIns="0" bIns="0" rIns="0">
            <a:spAutoFit/>
          </a:bodyPr>
          <a:lstStyle/>
          <a:p>
            <a:pPr algn="ctr">
              <a:lnSpc>
                <a:spcPts val="7700"/>
              </a:lnSpc>
            </a:pPr>
            <a:r>
              <a:rPr lang="en-US" sz="5500">
                <a:solidFill>
                  <a:srgbClr val="FFFFFF"/>
                </a:solidFill>
                <a:latin typeface="Nunito Sans Heavy"/>
              </a:rPr>
              <a:t>02</a:t>
            </a:r>
          </a:p>
        </p:txBody>
      </p:sp>
      <p:sp>
        <p:nvSpPr>
          <p:cNvPr name="TextBox 6" id="6"/>
          <p:cNvSpPr txBox="true"/>
          <p:nvPr/>
        </p:nvSpPr>
        <p:spPr>
          <a:xfrm rot="0">
            <a:off x="4023178" y="319214"/>
            <a:ext cx="11365309" cy="1078225"/>
          </a:xfrm>
          <a:prstGeom prst="rect">
            <a:avLst/>
          </a:prstGeom>
        </p:spPr>
        <p:txBody>
          <a:bodyPr anchor="t" rtlCol="false" tIns="0" lIns="0" bIns="0" rIns="0">
            <a:spAutoFit/>
          </a:bodyPr>
          <a:lstStyle/>
          <a:p>
            <a:pPr algn="ctr">
              <a:lnSpc>
                <a:spcPts val="8820"/>
              </a:lnSpc>
            </a:pPr>
            <a:r>
              <a:rPr lang="en-US" sz="6300">
                <a:solidFill>
                  <a:srgbClr val="004AAD"/>
                </a:solidFill>
                <a:latin typeface="Nunito Sans Heavy"/>
              </a:rPr>
              <a:t>Case Study Overview</a:t>
            </a:r>
          </a:p>
        </p:txBody>
      </p:sp>
      <p:sp>
        <p:nvSpPr>
          <p:cNvPr name="TextBox 7" id="7"/>
          <p:cNvSpPr txBox="true"/>
          <p:nvPr/>
        </p:nvSpPr>
        <p:spPr>
          <a:xfrm rot="0">
            <a:off x="1284715" y="1438457"/>
            <a:ext cx="16157736" cy="8516619"/>
          </a:xfrm>
          <a:prstGeom prst="rect">
            <a:avLst/>
          </a:prstGeom>
        </p:spPr>
        <p:txBody>
          <a:bodyPr anchor="t" rtlCol="false" tIns="0" lIns="0" bIns="0" rIns="0">
            <a:spAutoFit/>
          </a:bodyPr>
          <a:lstStyle/>
          <a:p>
            <a:pPr algn="just">
              <a:lnSpc>
                <a:spcPts val="3080"/>
              </a:lnSpc>
            </a:pPr>
            <a:r>
              <a:rPr lang="en-US" sz="2200">
                <a:solidFill>
                  <a:srgbClr val="000000"/>
                </a:solidFill>
                <a:latin typeface="Nunito Sans Bold"/>
              </a:rPr>
              <a:t>Case Study Tasks</a:t>
            </a:r>
          </a:p>
          <a:p>
            <a:pPr algn="just">
              <a:lnSpc>
                <a:spcPts val="3080"/>
              </a:lnSpc>
            </a:pPr>
          </a:p>
          <a:p>
            <a:pPr algn="just">
              <a:lnSpc>
                <a:spcPts val="3080"/>
              </a:lnSpc>
            </a:pPr>
            <a:r>
              <a:rPr lang="en-US" sz="2200">
                <a:solidFill>
                  <a:srgbClr val="000000"/>
                </a:solidFill>
                <a:latin typeface="Nunito Sans"/>
              </a:rPr>
              <a:t>What you need to do?</a:t>
            </a:r>
          </a:p>
          <a:p>
            <a:pPr algn="just">
              <a:lnSpc>
                <a:spcPts val="3080"/>
              </a:lnSpc>
            </a:pPr>
          </a:p>
          <a:p>
            <a:pPr algn="just" marL="474989" indent="-237495" lvl="1">
              <a:lnSpc>
                <a:spcPts val="3080"/>
              </a:lnSpc>
              <a:buAutoNum type="arabicPeriod" startAt="1"/>
            </a:pPr>
            <a:r>
              <a:rPr lang="en-US" sz="2200">
                <a:solidFill>
                  <a:srgbClr val="000000"/>
                </a:solidFill>
                <a:latin typeface="Nunito Sans"/>
              </a:rPr>
              <a:t>Read and profile the data. Explain your understanding about the data and provide insights.</a:t>
            </a:r>
          </a:p>
          <a:p>
            <a:pPr algn="just" marL="474989" indent="-237495" lvl="1">
              <a:lnSpc>
                <a:spcPts val="3080"/>
              </a:lnSpc>
              <a:buAutoNum type="arabicPeriod" startAt="1"/>
            </a:pPr>
            <a:r>
              <a:rPr lang="en-US" sz="2200">
                <a:solidFill>
                  <a:srgbClr val="000000"/>
                </a:solidFill>
                <a:latin typeface="Nunito Sans"/>
              </a:rPr>
              <a:t>Explain the assets and off balances for each c</a:t>
            </a:r>
            <a:r>
              <a:rPr lang="en-US" sz="2200">
                <a:solidFill>
                  <a:srgbClr val="000000"/>
                </a:solidFill>
                <a:latin typeface="Nunito Sans"/>
              </a:rPr>
              <a:t>ustomer sector category.</a:t>
            </a:r>
          </a:p>
          <a:p>
            <a:pPr algn="just" marL="474989" indent="-237495" lvl="1">
              <a:lnSpc>
                <a:spcPts val="3080"/>
              </a:lnSpc>
              <a:buAutoNum type="arabicPeriod" startAt="1"/>
            </a:pPr>
            <a:r>
              <a:rPr lang="en-US" sz="2200">
                <a:solidFill>
                  <a:srgbClr val="000000"/>
                </a:solidFill>
                <a:latin typeface="Nunito Sans"/>
              </a:rPr>
              <a:t>Explain the total amount for each sector category before and after adjustment. Hi</a:t>
            </a:r>
            <a:r>
              <a:rPr lang="en-US" sz="2200">
                <a:solidFill>
                  <a:srgbClr val="000000"/>
                </a:solidFill>
                <a:latin typeface="Nunito Sans"/>
              </a:rPr>
              <a:t>nt: Adjustments have “ADJ” text in Source attribute.</a:t>
            </a:r>
          </a:p>
          <a:p>
            <a:pPr algn="just" marL="474989" indent="-237495" lvl="1">
              <a:lnSpc>
                <a:spcPts val="3080"/>
              </a:lnSpc>
              <a:buAutoNum type="arabicPeriod" startAt="1"/>
            </a:pPr>
            <a:r>
              <a:rPr lang="en-US" sz="2200">
                <a:solidFill>
                  <a:srgbClr val="000000"/>
                </a:solidFill>
                <a:latin typeface="Nunito Sans"/>
              </a:rPr>
              <a:t>Explain the amounts aggregated on countries. Show which country has maximum assets per NACE code and sector category.</a:t>
            </a:r>
          </a:p>
          <a:p>
            <a:pPr algn="just" marL="474989" indent="-237495" lvl="1">
              <a:lnSpc>
                <a:spcPts val="3080"/>
              </a:lnSpc>
              <a:buAutoNum type="arabicPeriod" startAt="1"/>
            </a:pPr>
            <a:r>
              <a:rPr lang="en-US" sz="2200">
                <a:solidFill>
                  <a:srgbClr val="000000"/>
                </a:solidFill>
                <a:latin typeface="Nunito Sans"/>
              </a:rPr>
              <a:t>What are the total assets for missing Customer Responsible Unit? Can you find any trend from customer or instrument perspective?</a:t>
            </a:r>
          </a:p>
          <a:p>
            <a:pPr algn="just" marL="474989" indent="-237495" lvl="1">
              <a:lnSpc>
                <a:spcPts val="3080"/>
              </a:lnSpc>
              <a:buAutoNum type="arabicPeriod" startAt="1"/>
            </a:pPr>
            <a:r>
              <a:rPr lang="en-US" sz="2200">
                <a:solidFill>
                  <a:srgbClr val="000000"/>
                </a:solidFill>
                <a:latin typeface="Nunito Sans"/>
              </a:rPr>
              <a:t>Considering the rating/scores as below priority order:</a:t>
            </a:r>
          </a:p>
          <a:p>
            <a:pPr algn="just" marL="949978" indent="-316659" lvl="2">
              <a:lnSpc>
                <a:spcPts val="3080"/>
              </a:lnSpc>
              <a:buAutoNum type="alphaLcPeriod" startAt="1"/>
            </a:pPr>
            <a:r>
              <a:rPr lang="en-US" sz="2200">
                <a:solidFill>
                  <a:srgbClr val="000000"/>
                </a:solidFill>
                <a:latin typeface="Nunito Sans"/>
              </a:rPr>
              <a:t>“6+”, “6-“, “6” - Highest rating</a:t>
            </a:r>
          </a:p>
          <a:p>
            <a:pPr algn="just" marL="949978" indent="-316659" lvl="2">
              <a:lnSpc>
                <a:spcPts val="3080"/>
              </a:lnSpc>
              <a:buAutoNum type="alphaLcPeriod" startAt="1"/>
            </a:pPr>
            <a:r>
              <a:rPr lang="en-US" sz="2200">
                <a:solidFill>
                  <a:srgbClr val="000000"/>
                </a:solidFill>
                <a:latin typeface="Nunito Sans"/>
              </a:rPr>
              <a:t>“0+”, “0-“, “0” – Lowest rating (Defaulted)</a:t>
            </a:r>
          </a:p>
          <a:p>
            <a:pPr algn="just" marL="949978" indent="-316659" lvl="2">
              <a:lnSpc>
                <a:spcPts val="3080"/>
              </a:lnSpc>
              <a:buAutoNum type="alphaLcPeriod" startAt="1"/>
            </a:pPr>
            <a:r>
              <a:rPr lang="en-US" sz="2200">
                <a:solidFill>
                  <a:srgbClr val="000000"/>
                </a:solidFill>
                <a:latin typeface="Nunito Sans"/>
              </a:rPr>
              <a:t>“A+”, “A-“,</a:t>
            </a:r>
            <a:r>
              <a:rPr lang="en-US" sz="2200">
                <a:solidFill>
                  <a:srgbClr val="000000"/>
                </a:solidFill>
                <a:latin typeface="Nunito Sans"/>
              </a:rPr>
              <a:t> “A” – Highest score</a:t>
            </a:r>
          </a:p>
          <a:p>
            <a:pPr algn="just" marL="949978" indent="-316659" lvl="2">
              <a:lnSpc>
                <a:spcPts val="3080"/>
              </a:lnSpc>
              <a:buAutoNum type="alphaLcPeriod" startAt="1"/>
            </a:pPr>
            <a:r>
              <a:rPr lang="en-US" sz="2200">
                <a:solidFill>
                  <a:srgbClr val="000000"/>
                </a:solidFill>
                <a:latin typeface="Nunito Sans"/>
              </a:rPr>
              <a:t>“0+”, “0-“, “0” – Lowest score (Defaulted)</a:t>
            </a:r>
          </a:p>
          <a:p>
            <a:pPr algn="just" marL="949978" indent="-316659" lvl="2">
              <a:lnSpc>
                <a:spcPts val="3080"/>
              </a:lnSpc>
              <a:buAutoNum type="alphaLcPeriod" startAt="1"/>
            </a:pPr>
            <a:r>
              <a:rPr lang="en-US" sz="2200">
                <a:solidFill>
                  <a:srgbClr val="000000"/>
                </a:solidFill>
                <a:latin typeface="Nunito Sans"/>
              </a:rPr>
              <a:t>U – Unassigned</a:t>
            </a:r>
          </a:p>
          <a:p>
            <a:pPr algn="just">
              <a:lnSpc>
                <a:spcPts val="3080"/>
              </a:lnSpc>
            </a:pPr>
            <a:r>
              <a:rPr lang="en-US" sz="2200">
                <a:solidFill>
                  <a:srgbClr val="000000"/>
                </a:solidFill>
                <a:latin typeface="Nunito Sans"/>
              </a:rPr>
              <a:t>Explain identified anomalies with performance of instruments.</a:t>
            </a:r>
          </a:p>
          <a:p>
            <a:pPr algn="just">
              <a:lnSpc>
                <a:spcPts val="3080"/>
              </a:lnSpc>
            </a:pPr>
          </a:p>
          <a:p>
            <a:pPr algn="just">
              <a:lnSpc>
                <a:spcPts val="3080"/>
              </a:lnSpc>
            </a:pPr>
            <a:r>
              <a:rPr lang="en-US" sz="2200">
                <a:solidFill>
                  <a:srgbClr val="000000"/>
                </a:solidFill>
                <a:latin typeface="Nunito Sans"/>
              </a:rPr>
              <a:t>  7. </a:t>
            </a:r>
            <a:r>
              <a:rPr lang="en-US" sz="2200">
                <a:solidFill>
                  <a:srgbClr val="000000"/>
                </a:solidFill>
                <a:latin typeface="Nunito Sans"/>
              </a:rPr>
              <a:t>Explain any other observation about the data.</a:t>
            </a:r>
          </a:p>
          <a:p>
            <a:pPr algn="just">
              <a:lnSpc>
                <a:spcPts val="2660"/>
              </a:lnSpc>
            </a:pPr>
          </a:p>
          <a:p>
            <a:pPr algn="just">
              <a:lnSpc>
                <a:spcPts val="308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98631" y="-2991634"/>
            <a:ext cx="4661518" cy="4661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2362886" y="5252887"/>
            <a:ext cx="10729442" cy="2519464"/>
          </a:xfrm>
          <a:custGeom>
            <a:avLst/>
            <a:gdLst/>
            <a:ahLst/>
            <a:cxnLst/>
            <a:rect r="r" b="b" t="t" l="l"/>
            <a:pathLst>
              <a:path h="2519464" w="10729442">
                <a:moveTo>
                  <a:pt x="0" y="0"/>
                </a:moveTo>
                <a:lnTo>
                  <a:pt x="10729443" y="0"/>
                </a:lnTo>
                <a:lnTo>
                  <a:pt x="10729443" y="2519465"/>
                </a:lnTo>
                <a:lnTo>
                  <a:pt x="0" y="2519465"/>
                </a:lnTo>
                <a:lnTo>
                  <a:pt x="0" y="0"/>
                </a:lnTo>
                <a:close/>
              </a:path>
            </a:pathLst>
          </a:custGeom>
          <a:blipFill>
            <a:blip r:embed="rId2"/>
            <a:stretch>
              <a:fillRect l="0" t="0" r="0" b="0"/>
            </a:stretch>
          </a:blipFill>
        </p:spPr>
      </p:sp>
      <p:grpSp>
        <p:nvGrpSpPr>
          <p:cNvPr name="Group 6" id="6"/>
          <p:cNvGrpSpPr/>
          <p:nvPr/>
        </p:nvGrpSpPr>
        <p:grpSpPr>
          <a:xfrm rot="0">
            <a:off x="13709891" y="6147812"/>
            <a:ext cx="2327473" cy="729614"/>
            <a:chOff x="0" y="0"/>
            <a:chExt cx="612997" cy="192162"/>
          </a:xfrm>
        </p:grpSpPr>
        <p:sp>
          <p:nvSpPr>
            <p:cNvPr name="Freeform 7" id="7"/>
            <p:cNvSpPr/>
            <p:nvPr/>
          </p:nvSpPr>
          <p:spPr>
            <a:xfrm flipH="false" flipV="false" rot="0">
              <a:off x="0" y="0"/>
              <a:ext cx="612997" cy="192162"/>
            </a:xfrm>
            <a:custGeom>
              <a:avLst/>
              <a:gdLst/>
              <a:ahLst/>
              <a:cxnLst/>
              <a:rect r="r" b="b" t="t" l="l"/>
              <a:pathLst>
                <a:path h="192162" w="612997">
                  <a:moveTo>
                    <a:pt x="53221" y="0"/>
                  </a:moveTo>
                  <a:lnTo>
                    <a:pt x="559776" y="0"/>
                  </a:lnTo>
                  <a:cubicBezTo>
                    <a:pt x="573891" y="0"/>
                    <a:pt x="587428" y="5607"/>
                    <a:pt x="597409" y="15588"/>
                  </a:cubicBezTo>
                  <a:cubicBezTo>
                    <a:pt x="607390" y="25569"/>
                    <a:pt x="612997" y="39106"/>
                    <a:pt x="612997" y="53221"/>
                  </a:cubicBezTo>
                  <a:lnTo>
                    <a:pt x="612997" y="138941"/>
                  </a:lnTo>
                  <a:cubicBezTo>
                    <a:pt x="612997" y="153056"/>
                    <a:pt x="607390" y="166593"/>
                    <a:pt x="597409" y="176574"/>
                  </a:cubicBezTo>
                  <a:cubicBezTo>
                    <a:pt x="587428" y="186555"/>
                    <a:pt x="573891" y="192162"/>
                    <a:pt x="559776" y="192162"/>
                  </a:cubicBezTo>
                  <a:lnTo>
                    <a:pt x="53221" y="192162"/>
                  </a:lnTo>
                  <a:cubicBezTo>
                    <a:pt x="23828" y="192162"/>
                    <a:pt x="0" y="168334"/>
                    <a:pt x="0" y="138941"/>
                  </a:cubicBezTo>
                  <a:lnTo>
                    <a:pt x="0" y="53221"/>
                  </a:lnTo>
                  <a:cubicBezTo>
                    <a:pt x="0" y="39106"/>
                    <a:pt x="5607" y="25569"/>
                    <a:pt x="15588" y="15588"/>
                  </a:cubicBezTo>
                  <a:cubicBezTo>
                    <a:pt x="25569" y="5607"/>
                    <a:pt x="39106" y="0"/>
                    <a:pt x="53221" y="0"/>
                  </a:cubicBezTo>
                  <a:close/>
                </a:path>
              </a:pathLst>
            </a:custGeom>
            <a:solidFill>
              <a:srgbClr val="FFFFFF"/>
            </a:solidFill>
            <a:ln w="19050" cap="sq">
              <a:solidFill>
                <a:srgbClr val="004AAD"/>
              </a:solidFill>
              <a:prstDash val="solid"/>
              <a:miter/>
            </a:ln>
          </p:spPr>
        </p:sp>
        <p:sp>
          <p:nvSpPr>
            <p:cNvPr name="TextBox 8" id="8"/>
            <p:cNvSpPr txBox="true"/>
            <p:nvPr/>
          </p:nvSpPr>
          <p:spPr>
            <a:xfrm>
              <a:off x="0" y="-47625"/>
              <a:ext cx="612997" cy="239787"/>
            </a:xfrm>
            <a:prstGeom prst="rect">
              <a:avLst/>
            </a:prstGeom>
          </p:spPr>
          <p:txBody>
            <a:bodyPr anchor="ctr" rtlCol="false" tIns="50800" lIns="50800" bIns="50800" rIns="50800"/>
            <a:lstStyle/>
            <a:p>
              <a:pPr algn="ctr">
                <a:lnSpc>
                  <a:spcPts val="4199"/>
                </a:lnSpc>
              </a:pPr>
              <a:r>
                <a:rPr lang="en-US" sz="2999">
                  <a:solidFill>
                    <a:srgbClr val="2C2C2C"/>
                  </a:solidFill>
                  <a:latin typeface="Nunito Sans Bold"/>
                </a:rPr>
                <a:t>Country</a:t>
              </a:r>
            </a:p>
          </p:txBody>
        </p:sp>
      </p:grpSp>
      <p:sp>
        <p:nvSpPr>
          <p:cNvPr name="TextBox 9" id="9"/>
          <p:cNvSpPr txBox="true"/>
          <p:nvPr/>
        </p:nvSpPr>
        <p:spPr>
          <a:xfrm rot="0">
            <a:off x="-225897" y="82555"/>
            <a:ext cx="1939447" cy="946145"/>
          </a:xfrm>
          <a:prstGeom prst="rect">
            <a:avLst/>
          </a:prstGeom>
        </p:spPr>
        <p:txBody>
          <a:bodyPr anchor="t" rtlCol="false" tIns="0" lIns="0" bIns="0" rIns="0">
            <a:spAutoFit/>
          </a:bodyPr>
          <a:lstStyle/>
          <a:p>
            <a:pPr algn="ctr">
              <a:lnSpc>
                <a:spcPts val="7700"/>
              </a:lnSpc>
            </a:pPr>
            <a:r>
              <a:rPr lang="en-US" sz="5500">
                <a:solidFill>
                  <a:srgbClr val="FFFFFF"/>
                </a:solidFill>
                <a:latin typeface="Nunito Sans Heavy"/>
              </a:rPr>
              <a:t>03</a:t>
            </a:r>
          </a:p>
        </p:txBody>
      </p:sp>
      <p:sp>
        <p:nvSpPr>
          <p:cNvPr name="TextBox 10" id="10"/>
          <p:cNvSpPr txBox="true"/>
          <p:nvPr/>
        </p:nvSpPr>
        <p:spPr>
          <a:xfrm rot="0">
            <a:off x="4023178" y="319214"/>
            <a:ext cx="11365309" cy="1078225"/>
          </a:xfrm>
          <a:prstGeom prst="rect">
            <a:avLst/>
          </a:prstGeom>
        </p:spPr>
        <p:txBody>
          <a:bodyPr anchor="t" rtlCol="false" tIns="0" lIns="0" bIns="0" rIns="0">
            <a:spAutoFit/>
          </a:bodyPr>
          <a:lstStyle/>
          <a:p>
            <a:pPr algn="ctr">
              <a:lnSpc>
                <a:spcPts val="8820"/>
              </a:lnSpc>
            </a:pPr>
            <a:r>
              <a:rPr lang="en-US" sz="6300">
                <a:solidFill>
                  <a:srgbClr val="004AAD"/>
                </a:solidFill>
                <a:latin typeface="Nunito Sans Heavy"/>
              </a:rPr>
              <a:t>Case Study Overview</a:t>
            </a:r>
          </a:p>
        </p:txBody>
      </p:sp>
      <p:sp>
        <p:nvSpPr>
          <p:cNvPr name="TextBox 11" id="11"/>
          <p:cNvSpPr txBox="true"/>
          <p:nvPr/>
        </p:nvSpPr>
        <p:spPr>
          <a:xfrm rot="0">
            <a:off x="1476615" y="1723469"/>
            <a:ext cx="16157736" cy="2462529"/>
          </a:xfrm>
          <a:prstGeom prst="rect">
            <a:avLst/>
          </a:prstGeom>
        </p:spPr>
        <p:txBody>
          <a:bodyPr anchor="t" rtlCol="false" tIns="0" lIns="0" bIns="0" rIns="0">
            <a:spAutoFit/>
          </a:bodyPr>
          <a:lstStyle/>
          <a:p>
            <a:pPr algn="just">
              <a:lnSpc>
                <a:spcPts val="3920"/>
              </a:lnSpc>
            </a:pPr>
            <a:r>
              <a:rPr lang="en-US" sz="2800">
                <a:solidFill>
                  <a:srgbClr val="000000"/>
                </a:solidFill>
                <a:latin typeface="Nunito Sans"/>
              </a:rPr>
              <a:t>The goal of this case study is to analyze and provide insights from a dataset containing five tables in the Bank Data Warehouse dataset. These tables include customer information, loan details, financial transactions, general ledger data, and grouping information for transactions. The analysis involves profiling the data, understanding asset distributions, adjustments, country-wise aggregations, missing data trends, and performance anomalies based on ratings and scores.</a:t>
            </a:r>
          </a:p>
        </p:txBody>
      </p:sp>
      <p:sp>
        <p:nvSpPr>
          <p:cNvPr name="TextBox 12" id="12"/>
          <p:cNvSpPr txBox="true"/>
          <p:nvPr/>
        </p:nvSpPr>
        <p:spPr>
          <a:xfrm rot="0">
            <a:off x="1476615" y="4509848"/>
            <a:ext cx="3718286" cy="514349"/>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Bold"/>
              </a:rPr>
              <a:t>Data Model </a:t>
            </a:r>
            <a:r>
              <a:rPr lang="en-US" sz="3000">
                <a:solidFill>
                  <a:srgbClr val="000000"/>
                </a:solidFill>
                <a:latin typeface="Nunito Sans"/>
              </a:rPr>
              <a:t>below :</a:t>
            </a:r>
          </a:p>
        </p:txBody>
      </p:sp>
      <p:sp>
        <p:nvSpPr>
          <p:cNvPr name="TextBox 13" id="13"/>
          <p:cNvSpPr txBox="true"/>
          <p:nvPr/>
        </p:nvSpPr>
        <p:spPr>
          <a:xfrm rot="0">
            <a:off x="1476615" y="8096202"/>
            <a:ext cx="16157736" cy="1471929"/>
          </a:xfrm>
          <a:prstGeom prst="rect">
            <a:avLst/>
          </a:prstGeom>
        </p:spPr>
        <p:txBody>
          <a:bodyPr anchor="t" rtlCol="false" tIns="0" lIns="0" bIns="0" rIns="0">
            <a:spAutoFit/>
          </a:bodyPr>
          <a:lstStyle/>
          <a:p>
            <a:pPr algn="just">
              <a:lnSpc>
                <a:spcPts val="3920"/>
              </a:lnSpc>
            </a:pPr>
            <a:r>
              <a:rPr lang="en-US" sz="2800">
                <a:solidFill>
                  <a:srgbClr val="000000"/>
                </a:solidFill>
                <a:latin typeface="Nunito Sans"/>
              </a:rPr>
              <a:t>A new table </a:t>
            </a:r>
            <a:r>
              <a:rPr lang="en-US" sz="2800">
                <a:solidFill>
                  <a:srgbClr val="000000"/>
                </a:solidFill>
                <a:latin typeface="Nunito Sans Bold"/>
              </a:rPr>
              <a:t>Country</a:t>
            </a:r>
            <a:r>
              <a:rPr lang="en-US" sz="2800">
                <a:solidFill>
                  <a:srgbClr val="000000"/>
                </a:solidFill>
                <a:latin typeface="Nunito Sans"/>
              </a:rPr>
              <a:t> was created to include country names and continent information using the ISO alpha-2 standard. This was done to derive country names and categorize them further into continents, enhancing the clarity of country and region-specific analyses.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98631" y="-2991634"/>
            <a:ext cx="4661518" cy="4661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7055508" y="2657490"/>
            <a:ext cx="4176983" cy="3957911"/>
          </a:xfrm>
          <a:custGeom>
            <a:avLst/>
            <a:gdLst/>
            <a:ahLst/>
            <a:cxnLst/>
            <a:rect r="r" b="b" t="t" l="l"/>
            <a:pathLst>
              <a:path h="3957911" w="4176983">
                <a:moveTo>
                  <a:pt x="0" y="0"/>
                </a:moveTo>
                <a:lnTo>
                  <a:pt x="4176984" y="0"/>
                </a:lnTo>
                <a:lnTo>
                  <a:pt x="4176984" y="3957911"/>
                </a:lnTo>
                <a:lnTo>
                  <a:pt x="0" y="3957911"/>
                </a:lnTo>
                <a:lnTo>
                  <a:pt x="0" y="0"/>
                </a:lnTo>
                <a:close/>
              </a:path>
            </a:pathLst>
          </a:custGeom>
          <a:blipFill>
            <a:blip r:embed="rId2"/>
            <a:stretch>
              <a:fillRect l="0" t="0" r="0" b="0"/>
            </a:stretch>
          </a:blipFill>
          <a:ln w="19050" cap="sq">
            <a:solidFill>
              <a:srgbClr val="000000"/>
            </a:solidFill>
            <a:prstDash val="solid"/>
            <a:miter/>
          </a:ln>
        </p:spPr>
      </p:sp>
      <p:sp>
        <p:nvSpPr>
          <p:cNvPr name="Freeform 6" id="6"/>
          <p:cNvSpPr/>
          <p:nvPr/>
        </p:nvSpPr>
        <p:spPr>
          <a:xfrm flipH="false" flipV="false" rot="0">
            <a:off x="1821061" y="2808428"/>
            <a:ext cx="3991051" cy="3656035"/>
          </a:xfrm>
          <a:custGeom>
            <a:avLst/>
            <a:gdLst/>
            <a:ahLst/>
            <a:cxnLst/>
            <a:rect r="r" b="b" t="t" l="l"/>
            <a:pathLst>
              <a:path h="3656035" w="3991051">
                <a:moveTo>
                  <a:pt x="0" y="0"/>
                </a:moveTo>
                <a:lnTo>
                  <a:pt x="3991050" y="0"/>
                </a:lnTo>
                <a:lnTo>
                  <a:pt x="3991050" y="3656036"/>
                </a:lnTo>
                <a:lnTo>
                  <a:pt x="0" y="3656036"/>
                </a:lnTo>
                <a:lnTo>
                  <a:pt x="0" y="0"/>
                </a:lnTo>
                <a:close/>
              </a:path>
            </a:pathLst>
          </a:custGeom>
          <a:blipFill>
            <a:blip r:embed="rId3"/>
            <a:stretch>
              <a:fillRect l="0" t="0" r="0" b="0"/>
            </a:stretch>
          </a:blipFill>
          <a:ln w="19050" cap="sq">
            <a:solidFill>
              <a:srgbClr val="000000"/>
            </a:solidFill>
            <a:prstDash val="solid"/>
            <a:miter/>
          </a:ln>
        </p:spPr>
      </p:sp>
      <p:sp>
        <p:nvSpPr>
          <p:cNvPr name="Freeform 7" id="7"/>
          <p:cNvSpPr/>
          <p:nvPr/>
        </p:nvSpPr>
        <p:spPr>
          <a:xfrm flipH="false" flipV="false" rot="0">
            <a:off x="7055508" y="7287169"/>
            <a:ext cx="4176983" cy="2238569"/>
          </a:xfrm>
          <a:custGeom>
            <a:avLst/>
            <a:gdLst/>
            <a:ahLst/>
            <a:cxnLst/>
            <a:rect r="r" b="b" t="t" l="l"/>
            <a:pathLst>
              <a:path h="2238569" w="4176983">
                <a:moveTo>
                  <a:pt x="0" y="0"/>
                </a:moveTo>
                <a:lnTo>
                  <a:pt x="4176984" y="0"/>
                </a:lnTo>
                <a:lnTo>
                  <a:pt x="4176984" y="2238569"/>
                </a:lnTo>
                <a:lnTo>
                  <a:pt x="0" y="2238569"/>
                </a:lnTo>
                <a:lnTo>
                  <a:pt x="0" y="0"/>
                </a:lnTo>
                <a:close/>
              </a:path>
            </a:pathLst>
          </a:custGeom>
          <a:blipFill>
            <a:blip r:embed="rId4"/>
            <a:stretch>
              <a:fillRect l="0" t="0" r="-3862" b="0"/>
            </a:stretch>
          </a:blipFill>
          <a:ln w="19050" cap="sq">
            <a:solidFill>
              <a:srgbClr val="000000"/>
            </a:solidFill>
            <a:prstDash val="solid"/>
            <a:miter/>
          </a:ln>
        </p:spPr>
      </p:sp>
      <p:sp>
        <p:nvSpPr>
          <p:cNvPr name="Freeform 8" id="8"/>
          <p:cNvSpPr/>
          <p:nvPr/>
        </p:nvSpPr>
        <p:spPr>
          <a:xfrm flipH="false" flipV="false" rot="0">
            <a:off x="12237847" y="3546438"/>
            <a:ext cx="4859878" cy="1597062"/>
          </a:xfrm>
          <a:custGeom>
            <a:avLst/>
            <a:gdLst/>
            <a:ahLst/>
            <a:cxnLst/>
            <a:rect r="r" b="b" t="t" l="l"/>
            <a:pathLst>
              <a:path h="1597062" w="4859878">
                <a:moveTo>
                  <a:pt x="0" y="0"/>
                </a:moveTo>
                <a:lnTo>
                  <a:pt x="4859878" y="0"/>
                </a:lnTo>
                <a:lnTo>
                  <a:pt x="4859878" y="1597062"/>
                </a:lnTo>
                <a:lnTo>
                  <a:pt x="0" y="1597062"/>
                </a:lnTo>
                <a:lnTo>
                  <a:pt x="0" y="0"/>
                </a:lnTo>
                <a:close/>
              </a:path>
            </a:pathLst>
          </a:custGeom>
          <a:blipFill>
            <a:blip r:embed="rId5"/>
            <a:stretch>
              <a:fillRect l="0" t="0" r="0" b="0"/>
            </a:stretch>
          </a:blipFill>
          <a:ln w="19050" cap="sq">
            <a:solidFill>
              <a:srgbClr val="000000"/>
            </a:solidFill>
            <a:prstDash val="solid"/>
            <a:miter/>
          </a:ln>
        </p:spPr>
      </p:sp>
      <p:sp>
        <p:nvSpPr>
          <p:cNvPr name="Freeform 9" id="9"/>
          <p:cNvSpPr/>
          <p:nvPr/>
        </p:nvSpPr>
        <p:spPr>
          <a:xfrm flipH="false" flipV="false" rot="0">
            <a:off x="12237847" y="5925178"/>
            <a:ext cx="4859878" cy="2481276"/>
          </a:xfrm>
          <a:custGeom>
            <a:avLst/>
            <a:gdLst/>
            <a:ahLst/>
            <a:cxnLst/>
            <a:rect r="r" b="b" t="t" l="l"/>
            <a:pathLst>
              <a:path h="2481276" w="4859878">
                <a:moveTo>
                  <a:pt x="0" y="0"/>
                </a:moveTo>
                <a:lnTo>
                  <a:pt x="4859878" y="0"/>
                </a:lnTo>
                <a:lnTo>
                  <a:pt x="4859878" y="2481275"/>
                </a:lnTo>
                <a:lnTo>
                  <a:pt x="0" y="2481275"/>
                </a:lnTo>
                <a:lnTo>
                  <a:pt x="0" y="0"/>
                </a:lnTo>
                <a:close/>
              </a:path>
            </a:pathLst>
          </a:custGeom>
          <a:blipFill>
            <a:blip r:embed="rId6"/>
            <a:stretch>
              <a:fillRect l="0" t="0" r="0" b="0"/>
            </a:stretch>
          </a:blipFill>
          <a:ln w="19050" cap="sq">
            <a:solidFill>
              <a:srgbClr val="000000"/>
            </a:solidFill>
            <a:prstDash val="solid"/>
            <a:miter/>
          </a:ln>
        </p:spPr>
      </p:sp>
      <p:sp>
        <p:nvSpPr>
          <p:cNvPr name="Freeform 10" id="10"/>
          <p:cNvSpPr/>
          <p:nvPr/>
        </p:nvSpPr>
        <p:spPr>
          <a:xfrm flipH="false" flipV="false" rot="0">
            <a:off x="1713551" y="7706915"/>
            <a:ext cx="3991051" cy="1399077"/>
          </a:xfrm>
          <a:custGeom>
            <a:avLst/>
            <a:gdLst/>
            <a:ahLst/>
            <a:cxnLst/>
            <a:rect r="r" b="b" t="t" l="l"/>
            <a:pathLst>
              <a:path h="1399077" w="3991051">
                <a:moveTo>
                  <a:pt x="0" y="0"/>
                </a:moveTo>
                <a:lnTo>
                  <a:pt x="3991050" y="0"/>
                </a:lnTo>
                <a:lnTo>
                  <a:pt x="3991050" y="1399077"/>
                </a:lnTo>
                <a:lnTo>
                  <a:pt x="0" y="1399077"/>
                </a:lnTo>
                <a:lnTo>
                  <a:pt x="0" y="0"/>
                </a:lnTo>
                <a:close/>
              </a:path>
            </a:pathLst>
          </a:custGeom>
          <a:blipFill>
            <a:blip r:embed="rId7"/>
            <a:stretch>
              <a:fillRect l="0" t="0" r="0" b="0"/>
            </a:stretch>
          </a:blipFill>
          <a:ln w="19050" cap="sq">
            <a:solidFill>
              <a:srgbClr val="000000"/>
            </a:solidFill>
            <a:prstDash val="solid"/>
            <a:miter/>
          </a:ln>
        </p:spPr>
      </p:sp>
      <p:sp>
        <p:nvSpPr>
          <p:cNvPr name="TextBox 11" id="11"/>
          <p:cNvSpPr txBox="true"/>
          <p:nvPr/>
        </p:nvSpPr>
        <p:spPr>
          <a:xfrm rot="0">
            <a:off x="-225897" y="82555"/>
            <a:ext cx="1939447" cy="946145"/>
          </a:xfrm>
          <a:prstGeom prst="rect">
            <a:avLst/>
          </a:prstGeom>
        </p:spPr>
        <p:txBody>
          <a:bodyPr anchor="t" rtlCol="false" tIns="0" lIns="0" bIns="0" rIns="0">
            <a:spAutoFit/>
          </a:bodyPr>
          <a:lstStyle/>
          <a:p>
            <a:pPr algn="ctr">
              <a:lnSpc>
                <a:spcPts val="7700"/>
              </a:lnSpc>
            </a:pPr>
            <a:r>
              <a:rPr lang="en-US" sz="5500">
                <a:solidFill>
                  <a:srgbClr val="FFFFFF"/>
                </a:solidFill>
                <a:latin typeface="Nunito Sans Heavy"/>
              </a:rPr>
              <a:t>04</a:t>
            </a:r>
          </a:p>
        </p:txBody>
      </p:sp>
      <p:sp>
        <p:nvSpPr>
          <p:cNvPr name="TextBox 12" id="12"/>
          <p:cNvSpPr txBox="true"/>
          <p:nvPr/>
        </p:nvSpPr>
        <p:spPr>
          <a:xfrm rot="0">
            <a:off x="4023178" y="319214"/>
            <a:ext cx="11365309" cy="1078225"/>
          </a:xfrm>
          <a:prstGeom prst="rect">
            <a:avLst/>
          </a:prstGeom>
        </p:spPr>
        <p:txBody>
          <a:bodyPr anchor="t" rtlCol="false" tIns="0" lIns="0" bIns="0" rIns="0">
            <a:spAutoFit/>
          </a:bodyPr>
          <a:lstStyle/>
          <a:p>
            <a:pPr algn="ctr">
              <a:lnSpc>
                <a:spcPts val="8820"/>
              </a:lnSpc>
            </a:pPr>
            <a:r>
              <a:rPr lang="en-US" sz="6300">
                <a:solidFill>
                  <a:srgbClr val="004AAD"/>
                </a:solidFill>
                <a:latin typeface="Nunito Sans Heavy"/>
              </a:rPr>
              <a:t>Case Study Overview</a:t>
            </a:r>
          </a:p>
        </p:txBody>
      </p:sp>
      <p:sp>
        <p:nvSpPr>
          <p:cNvPr name="TextBox 13" id="13"/>
          <p:cNvSpPr txBox="true"/>
          <p:nvPr/>
        </p:nvSpPr>
        <p:spPr>
          <a:xfrm rot="0">
            <a:off x="1713551" y="1817829"/>
            <a:ext cx="5728222" cy="514349"/>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Bold"/>
              </a:rPr>
              <a:t>Data Model </a:t>
            </a:r>
            <a:r>
              <a:rPr lang="en-US" sz="3000">
                <a:solidFill>
                  <a:srgbClr val="000000"/>
                </a:solidFill>
                <a:latin typeface="Nunito Sans"/>
              </a:rPr>
              <a:t>with tables :</a:t>
            </a:r>
          </a:p>
        </p:txBody>
      </p:sp>
      <p:sp>
        <p:nvSpPr>
          <p:cNvPr name="AutoShape 14" id="14"/>
          <p:cNvSpPr/>
          <p:nvPr/>
        </p:nvSpPr>
        <p:spPr>
          <a:xfrm flipV="true">
            <a:off x="11232492" y="7725965"/>
            <a:ext cx="905566" cy="0"/>
          </a:xfrm>
          <a:prstGeom prst="line">
            <a:avLst/>
          </a:prstGeom>
          <a:ln cap="flat" w="38100">
            <a:solidFill>
              <a:srgbClr val="000000"/>
            </a:solidFill>
            <a:prstDash val="solid"/>
            <a:headEnd type="arrow" len="sm" w="med"/>
            <a:tailEnd type="arrow" len="sm" w="med"/>
          </a:ln>
        </p:spPr>
      </p:sp>
      <p:sp>
        <p:nvSpPr>
          <p:cNvPr name="AutoShape 15" id="15"/>
          <p:cNvSpPr/>
          <p:nvPr/>
        </p:nvSpPr>
        <p:spPr>
          <a:xfrm>
            <a:off x="5704601" y="8387403"/>
            <a:ext cx="1095595" cy="19050"/>
          </a:xfrm>
          <a:prstGeom prst="line">
            <a:avLst/>
          </a:prstGeom>
          <a:ln cap="flat" w="38100">
            <a:solidFill>
              <a:srgbClr val="000000"/>
            </a:solidFill>
            <a:prstDash val="solid"/>
            <a:headEnd type="arrow" len="sm" w="med"/>
            <a:tailEnd type="arrow" len="sm" w="med"/>
          </a:ln>
        </p:spPr>
      </p:sp>
      <p:sp>
        <p:nvSpPr>
          <p:cNvPr name="AutoShape 16" id="16"/>
          <p:cNvSpPr/>
          <p:nvPr/>
        </p:nvSpPr>
        <p:spPr>
          <a:xfrm>
            <a:off x="3709076" y="6551263"/>
            <a:ext cx="0" cy="1095761"/>
          </a:xfrm>
          <a:prstGeom prst="line">
            <a:avLst/>
          </a:prstGeom>
          <a:ln cap="flat" w="38100">
            <a:solidFill>
              <a:srgbClr val="000000"/>
            </a:solidFill>
            <a:prstDash val="solid"/>
            <a:headEnd type="arrow" len="sm" w="med"/>
            <a:tailEnd type="arrow" len="sm" w="med"/>
          </a:ln>
        </p:spPr>
      </p:sp>
      <p:sp>
        <p:nvSpPr>
          <p:cNvPr name="AutoShape 17" id="17"/>
          <p:cNvSpPr/>
          <p:nvPr/>
        </p:nvSpPr>
        <p:spPr>
          <a:xfrm>
            <a:off x="14686836" y="5200650"/>
            <a:ext cx="0" cy="662294"/>
          </a:xfrm>
          <a:prstGeom prst="line">
            <a:avLst/>
          </a:prstGeom>
          <a:ln cap="flat" w="38100">
            <a:solidFill>
              <a:srgbClr val="000000"/>
            </a:solidFill>
            <a:prstDash val="solid"/>
            <a:headEnd type="arrow" len="sm" w="med"/>
            <a:tailEnd type="arrow" len="sm" w="med"/>
          </a:ln>
        </p:spPr>
      </p:sp>
      <p:sp>
        <p:nvSpPr>
          <p:cNvPr name="AutoShape 18" id="18"/>
          <p:cNvSpPr/>
          <p:nvPr/>
        </p:nvSpPr>
        <p:spPr>
          <a:xfrm>
            <a:off x="9124950" y="6689322"/>
            <a:ext cx="0" cy="559747"/>
          </a:xfrm>
          <a:prstGeom prst="line">
            <a:avLst/>
          </a:prstGeom>
          <a:ln cap="flat" w="38100">
            <a:solidFill>
              <a:srgbClr val="000000"/>
            </a:solidFill>
            <a:prstDash val="solid"/>
            <a:headEnd type="arrow" len="sm" w="med"/>
            <a:tailEnd type="arrow" len="sm" w="med"/>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98631" y="-2991634"/>
            <a:ext cx="4661518" cy="4661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213103" y="2927318"/>
            <a:ext cx="4839367" cy="48393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43086" r="0" b="-43086"/>
              </a:stretch>
            </a:blipFill>
          </p:spPr>
        </p:sp>
      </p:grpSp>
      <p:sp>
        <p:nvSpPr>
          <p:cNvPr name="TextBox 7" id="7"/>
          <p:cNvSpPr txBox="true"/>
          <p:nvPr/>
        </p:nvSpPr>
        <p:spPr>
          <a:xfrm rot="0">
            <a:off x="-225897" y="82555"/>
            <a:ext cx="1939447" cy="946145"/>
          </a:xfrm>
          <a:prstGeom prst="rect">
            <a:avLst/>
          </a:prstGeom>
        </p:spPr>
        <p:txBody>
          <a:bodyPr anchor="t" rtlCol="false" tIns="0" lIns="0" bIns="0" rIns="0">
            <a:spAutoFit/>
          </a:bodyPr>
          <a:lstStyle/>
          <a:p>
            <a:pPr algn="ctr">
              <a:lnSpc>
                <a:spcPts val="7700"/>
              </a:lnSpc>
            </a:pPr>
            <a:r>
              <a:rPr lang="en-US" sz="5500">
                <a:solidFill>
                  <a:srgbClr val="FFFFFF"/>
                </a:solidFill>
                <a:latin typeface="Nunito Sans Heavy"/>
              </a:rPr>
              <a:t>05</a:t>
            </a:r>
          </a:p>
        </p:txBody>
      </p:sp>
      <p:sp>
        <p:nvSpPr>
          <p:cNvPr name="TextBox 8" id="8"/>
          <p:cNvSpPr txBox="true"/>
          <p:nvPr/>
        </p:nvSpPr>
        <p:spPr>
          <a:xfrm rot="0">
            <a:off x="4023178" y="319214"/>
            <a:ext cx="11365309" cy="1078225"/>
          </a:xfrm>
          <a:prstGeom prst="rect">
            <a:avLst/>
          </a:prstGeom>
        </p:spPr>
        <p:txBody>
          <a:bodyPr anchor="t" rtlCol="false" tIns="0" lIns="0" bIns="0" rIns="0">
            <a:spAutoFit/>
          </a:bodyPr>
          <a:lstStyle/>
          <a:p>
            <a:pPr algn="ctr">
              <a:lnSpc>
                <a:spcPts val="8820"/>
              </a:lnSpc>
            </a:pPr>
            <a:r>
              <a:rPr lang="en-US" sz="6300">
                <a:solidFill>
                  <a:srgbClr val="004AAD"/>
                </a:solidFill>
                <a:latin typeface="Nunito Sans Heavy"/>
              </a:rPr>
              <a:t>The Consultant</a:t>
            </a:r>
          </a:p>
        </p:txBody>
      </p:sp>
      <p:sp>
        <p:nvSpPr>
          <p:cNvPr name="TextBox 9" id="9"/>
          <p:cNvSpPr txBox="true"/>
          <p:nvPr/>
        </p:nvSpPr>
        <p:spPr>
          <a:xfrm rot="0">
            <a:off x="6401351" y="3158154"/>
            <a:ext cx="11019396" cy="5283592"/>
          </a:xfrm>
          <a:prstGeom prst="rect">
            <a:avLst/>
          </a:prstGeom>
        </p:spPr>
        <p:txBody>
          <a:bodyPr anchor="t" rtlCol="false" tIns="0" lIns="0" bIns="0" rIns="0">
            <a:spAutoFit/>
          </a:bodyPr>
          <a:lstStyle/>
          <a:p>
            <a:pPr algn="just" marL="606586" indent="-303293" lvl="1">
              <a:lnSpc>
                <a:spcPts val="3933"/>
              </a:lnSpc>
              <a:buFont typeface="Arial"/>
              <a:buChar char="•"/>
            </a:pPr>
            <a:r>
              <a:rPr lang="en-US" sz="2809">
                <a:solidFill>
                  <a:srgbClr val="000000"/>
                </a:solidFill>
                <a:latin typeface="Nunito Sans"/>
              </a:rPr>
              <a:t>Professional with 12+ years of diverse background in Banking and Finance (Credit Risk &amp; iT Support), Data Analysis and iT Consultancy</a:t>
            </a:r>
          </a:p>
          <a:p>
            <a:pPr algn="just" marL="606586" indent="-303293" lvl="1">
              <a:lnSpc>
                <a:spcPts val="3933"/>
              </a:lnSpc>
              <a:buFont typeface="Arial"/>
              <a:buChar char="•"/>
            </a:pPr>
            <a:r>
              <a:rPr lang="en-US" sz="2809">
                <a:solidFill>
                  <a:srgbClr val="000000"/>
                </a:solidFill>
                <a:latin typeface="Nunito Sans"/>
              </a:rPr>
              <a:t>Blend of technical, functional, client, consulting, and business management skills</a:t>
            </a:r>
          </a:p>
          <a:p>
            <a:pPr algn="just" marL="606586" indent="-303293" lvl="1">
              <a:lnSpc>
                <a:spcPts val="3933"/>
              </a:lnSpc>
              <a:buFont typeface="Arial"/>
              <a:buChar char="•"/>
            </a:pPr>
            <a:r>
              <a:rPr lang="en-US" sz="2809">
                <a:solidFill>
                  <a:srgbClr val="000000"/>
                </a:solidFill>
                <a:latin typeface="Nunito Sans"/>
              </a:rPr>
              <a:t>Proven ability to relate to all organizational levels</a:t>
            </a:r>
          </a:p>
          <a:p>
            <a:pPr algn="just" marL="606586" indent="-303293" lvl="1">
              <a:lnSpc>
                <a:spcPts val="3933"/>
              </a:lnSpc>
              <a:buFont typeface="Arial"/>
              <a:buChar char="•"/>
            </a:pPr>
            <a:r>
              <a:rPr lang="en-US" sz="2809">
                <a:solidFill>
                  <a:srgbClr val="000000"/>
                </a:solidFill>
                <a:latin typeface="Nunito Sans"/>
              </a:rPr>
              <a:t>Consistently add value through initiatives that increase revenue &amp; enhance efficiency, and improve staff productivity</a:t>
            </a:r>
          </a:p>
          <a:p>
            <a:pPr algn="just" marL="606586" indent="-303293" lvl="1">
              <a:lnSpc>
                <a:spcPts val="3933"/>
              </a:lnSpc>
              <a:buFont typeface="Arial"/>
              <a:buChar char="•"/>
            </a:pPr>
            <a:r>
              <a:rPr lang="en-US" sz="2809">
                <a:solidFill>
                  <a:srgbClr val="000000"/>
                </a:solidFill>
                <a:latin typeface="Nunito Sans"/>
              </a:rPr>
              <a:t>Dedicated to leveraging expertise to deliver impactful solutions for business growth</a:t>
            </a:r>
          </a:p>
          <a:p>
            <a:pPr algn="just">
              <a:lnSpc>
                <a:spcPts val="2673"/>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298631" y="-2991634"/>
            <a:ext cx="4661518" cy="4661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964106" y="2707176"/>
            <a:ext cx="1052424" cy="1052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2122745" y="2443992"/>
            <a:ext cx="1052424" cy="10524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70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225897" y="82555"/>
            <a:ext cx="1939447" cy="946145"/>
          </a:xfrm>
          <a:prstGeom prst="rect">
            <a:avLst/>
          </a:prstGeom>
        </p:spPr>
        <p:txBody>
          <a:bodyPr anchor="t" rtlCol="false" tIns="0" lIns="0" bIns="0" rIns="0">
            <a:spAutoFit/>
          </a:bodyPr>
          <a:lstStyle/>
          <a:p>
            <a:pPr algn="ctr">
              <a:lnSpc>
                <a:spcPts val="7700"/>
              </a:lnSpc>
            </a:pPr>
            <a:r>
              <a:rPr lang="en-US" sz="5500">
                <a:solidFill>
                  <a:srgbClr val="FFFFFF"/>
                </a:solidFill>
                <a:latin typeface="Nunito Sans Heavy"/>
              </a:rPr>
              <a:t>06</a:t>
            </a:r>
          </a:p>
        </p:txBody>
      </p:sp>
      <p:sp>
        <p:nvSpPr>
          <p:cNvPr name="TextBox 12" id="12"/>
          <p:cNvSpPr txBox="true"/>
          <p:nvPr/>
        </p:nvSpPr>
        <p:spPr>
          <a:xfrm rot="0">
            <a:off x="4023178" y="319214"/>
            <a:ext cx="11365309" cy="1078225"/>
          </a:xfrm>
          <a:prstGeom prst="rect">
            <a:avLst/>
          </a:prstGeom>
        </p:spPr>
        <p:txBody>
          <a:bodyPr anchor="t" rtlCol="false" tIns="0" lIns="0" bIns="0" rIns="0">
            <a:spAutoFit/>
          </a:bodyPr>
          <a:lstStyle/>
          <a:p>
            <a:pPr algn="ctr">
              <a:lnSpc>
                <a:spcPts val="8820"/>
              </a:lnSpc>
            </a:pPr>
            <a:r>
              <a:rPr lang="en-US" sz="6300">
                <a:solidFill>
                  <a:srgbClr val="004AAD"/>
                </a:solidFill>
                <a:latin typeface="Nunito Sans Heavy"/>
              </a:rPr>
              <a:t>Process</a:t>
            </a:r>
          </a:p>
        </p:txBody>
      </p:sp>
      <p:sp>
        <p:nvSpPr>
          <p:cNvPr name="TextBox 13" id="13"/>
          <p:cNvSpPr txBox="true"/>
          <p:nvPr/>
        </p:nvSpPr>
        <p:spPr>
          <a:xfrm rot="0">
            <a:off x="4708743" y="4435827"/>
            <a:ext cx="7677722" cy="712216"/>
          </a:xfrm>
          <a:prstGeom prst="rect">
            <a:avLst/>
          </a:prstGeom>
        </p:spPr>
        <p:txBody>
          <a:bodyPr anchor="t" rtlCol="false" tIns="0" lIns="0" bIns="0" rIns="0">
            <a:spAutoFit/>
          </a:bodyPr>
          <a:lstStyle/>
          <a:p>
            <a:pPr algn="l">
              <a:lnSpc>
                <a:spcPts val="5893"/>
              </a:lnSpc>
            </a:pPr>
            <a:r>
              <a:rPr lang="en-US" sz="4209">
                <a:solidFill>
                  <a:srgbClr val="000000"/>
                </a:solidFill>
                <a:latin typeface="Nunito Sans"/>
              </a:rPr>
              <a:t>Table Creation for Data Model</a:t>
            </a:r>
          </a:p>
        </p:txBody>
      </p:sp>
      <p:grpSp>
        <p:nvGrpSpPr>
          <p:cNvPr name="Group 14" id="14"/>
          <p:cNvGrpSpPr/>
          <p:nvPr/>
        </p:nvGrpSpPr>
        <p:grpSpPr>
          <a:xfrm rot="0">
            <a:off x="3298293" y="4437173"/>
            <a:ext cx="1052424" cy="105242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17" id="17"/>
          <p:cNvGrpSpPr/>
          <p:nvPr/>
        </p:nvGrpSpPr>
        <p:grpSpPr>
          <a:xfrm rot="0">
            <a:off x="3456932" y="4173989"/>
            <a:ext cx="1052424" cy="105242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70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20" id="20"/>
          <p:cNvSpPr txBox="true"/>
          <p:nvPr/>
        </p:nvSpPr>
        <p:spPr>
          <a:xfrm rot="0">
            <a:off x="3298293" y="2671198"/>
            <a:ext cx="8215815" cy="712216"/>
          </a:xfrm>
          <a:prstGeom prst="rect">
            <a:avLst/>
          </a:prstGeom>
        </p:spPr>
        <p:txBody>
          <a:bodyPr anchor="t" rtlCol="false" tIns="0" lIns="0" bIns="0" rIns="0">
            <a:spAutoFit/>
          </a:bodyPr>
          <a:lstStyle/>
          <a:p>
            <a:pPr algn="l">
              <a:lnSpc>
                <a:spcPts val="5893"/>
              </a:lnSpc>
            </a:pPr>
            <a:r>
              <a:rPr lang="en-US" sz="4209">
                <a:solidFill>
                  <a:srgbClr val="000000"/>
                </a:solidFill>
                <a:latin typeface="Nunito Sans"/>
              </a:rPr>
              <a:t>Data Profiling and Understanding</a:t>
            </a:r>
          </a:p>
        </p:txBody>
      </p:sp>
      <p:grpSp>
        <p:nvGrpSpPr>
          <p:cNvPr name="Group 21" id="21"/>
          <p:cNvGrpSpPr/>
          <p:nvPr/>
        </p:nvGrpSpPr>
        <p:grpSpPr>
          <a:xfrm rot="0">
            <a:off x="4958585" y="6201802"/>
            <a:ext cx="1052424" cy="105242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0">
            <a:off x="5117223" y="5938618"/>
            <a:ext cx="1052424" cy="105242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70FF"/>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27" id="27"/>
          <p:cNvSpPr txBox="true"/>
          <p:nvPr/>
        </p:nvSpPr>
        <p:spPr>
          <a:xfrm rot="0">
            <a:off x="6329608" y="6124489"/>
            <a:ext cx="9418612" cy="712216"/>
          </a:xfrm>
          <a:prstGeom prst="rect">
            <a:avLst/>
          </a:prstGeom>
        </p:spPr>
        <p:txBody>
          <a:bodyPr anchor="t" rtlCol="false" tIns="0" lIns="0" bIns="0" rIns="0">
            <a:spAutoFit/>
          </a:bodyPr>
          <a:lstStyle/>
          <a:p>
            <a:pPr algn="l">
              <a:lnSpc>
                <a:spcPts val="5893"/>
              </a:lnSpc>
            </a:pPr>
            <a:r>
              <a:rPr lang="en-US" sz="4209">
                <a:solidFill>
                  <a:srgbClr val="000000"/>
                </a:solidFill>
                <a:latin typeface="Nunito Sans"/>
              </a:rPr>
              <a:t>Addressing Case Study Tasks</a:t>
            </a:r>
          </a:p>
        </p:txBody>
      </p:sp>
      <p:grpSp>
        <p:nvGrpSpPr>
          <p:cNvPr name="Group 28" id="28"/>
          <p:cNvGrpSpPr/>
          <p:nvPr/>
        </p:nvGrpSpPr>
        <p:grpSpPr>
          <a:xfrm rot="0">
            <a:off x="6677786" y="7889351"/>
            <a:ext cx="1052424" cy="1052424"/>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31" id="31"/>
          <p:cNvGrpSpPr/>
          <p:nvPr/>
        </p:nvGrpSpPr>
        <p:grpSpPr>
          <a:xfrm rot="0">
            <a:off x="6836424" y="7626167"/>
            <a:ext cx="1052424" cy="1052424"/>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70FF"/>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34" id="34"/>
          <p:cNvSpPr txBox="true"/>
          <p:nvPr/>
        </p:nvSpPr>
        <p:spPr>
          <a:xfrm rot="0">
            <a:off x="8108079" y="7966375"/>
            <a:ext cx="8215815" cy="712216"/>
          </a:xfrm>
          <a:prstGeom prst="rect">
            <a:avLst/>
          </a:prstGeom>
        </p:spPr>
        <p:txBody>
          <a:bodyPr anchor="t" rtlCol="false" tIns="0" lIns="0" bIns="0" rIns="0">
            <a:spAutoFit/>
          </a:bodyPr>
          <a:lstStyle/>
          <a:p>
            <a:pPr algn="l">
              <a:lnSpc>
                <a:spcPts val="5893"/>
              </a:lnSpc>
            </a:pPr>
            <a:r>
              <a:rPr lang="en-US" sz="4209">
                <a:solidFill>
                  <a:srgbClr val="000000"/>
                </a:solidFill>
                <a:latin typeface="Nunito Sans"/>
              </a:rPr>
              <a:t>Data Analysis and Insights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98631" y="-2991634"/>
            <a:ext cx="4392471" cy="439247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503769" y="848258"/>
            <a:ext cx="15755531" cy="9438742"/>
          </a:xfrm>
          <a:custGeom>
            <a:avLst/>
            <a:gdLst/>
            <a:ahLst/>
            <a:cxnLst/>
            <a:rect r="r" b="b" t="t" l="l"/>
            <a:pathLst>
              <a:path h="9438742" w="15755531">
                <a:moveTo>
                  <a:pt x="0" y="0"/>
                </a:moveTo>
                <a:lnTo>
                  <a:pt x="15755531" y="0"/>
                </a:lnTo>
                <a:lnTo>
                  <a:pt x="15755531" y="9438742"/>
                </a:lnTo>
                <a:lnTo>
                  <a:pt x="0" y="9438742"/>
                </a:lnTo>
                <a:lnTo>
                  <a:pt x="0" y="0"/>
                </a:lnTo>
                <a:close/>
              </a:path>
            </a:pathLst>
          </a:custGeom>
          <a:blipFill>
            <a:blip r:embed="rId2"/>
            <a:stretch>
              <a:fillRect l="0" t="0" r="0" b="0"/>
            </a:stretch>
          </a:blipFill>
        </p:spPr>
      </p:sp>
      <p:sp>
        <p:nvSpPr>
          <p:cNvPr name="TextBox 6" id="6"/>
          <p:cNvSpPr txBox="true"/>
          <p:nvPr/>
        </p:nvSpPr>
        <p:spPr>
          <a:xfrm rot="0">
            <a:off x="-241723" y="10699"/>
            <a:ext cx="1939447" cy="837560"/>
          </a:xfrm>
          <a:prstGeom prst="rect">
            <a:avLst/>
          </a:prstGeom>
        </p:spPr>
        <p:txBody>
          <a:bodyPr anchor="t" rtlCol="false" tIns="0" lIns="0" bIns="0" rIns="0">
            <a:spAutoFit/>
          </a:bodyPr>
          <a:lstStyle/>
          <a:p>
            <a:pPr algn="ctr">
              <a:lnSpc>
                <a:spcPts val="6860"/>
              </a:lnSpc>
            </a:pPr>
            <a:r>
              <a:rPr lang="en-US" sz="4900">
                <a:solidFill>
                  <a:srgbClr val="FFFFFF"/>
                </a:solidFill>
                <a:latin typeface="Nunito Sans Heavy"/>
              </a:rPr>
              <a:t>07</a:t>
            </a:r>
          </a:p>
        </p:txBody>
      </p:sp>
      <p:sp>
        <p:nvSpPr>
          <p:cNvPr name="TextBox 7" id="7"/>
          <p:cNvSpPr txBox="true"/>
          <p:nvPr/>
        </p:nvSpPr>
        <p:spPr>
          <a:xfrm rot="0">
            <a:off x="4007352" y="-95250"/>
            <a:ext cx="11365309" cy="837560"/>
          </a:xfrm>
          <a:prstGeom prst="rect">
            <a:avLst/>
          </a:prstGeom>
        </p:spPr>
        <p:txBody>
          <a:bodyPr anchor="t" rtlCol="false" tIns="0" lIns="0" bIns="0" rIns="0">
            <a:spAutoFit/>
          </a:bodyPr>
          <a:lstStyle/>
          <a:p>
            <a:pPr algn="ctr">
              <a:lnSpc>
                <a:spcPts val="6860"/>
              </a:lnSpc>
            </a:pPr>
            <a:r>
              <a:rPr lang="en-US" sz="4900">
                <a:solidFill>
                  <a:srgbClr val="004AAD"/>
                </a:solidFill>
                <a:latin typeface="Nunito Sans Heavy"/>
              </a:rPr>
              <a:t>Data Analysis &amp; Insights [Customers]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DAGGnvHpnng</dc:identifier>
  <dcterms:modified xsi:type="dcterms:W3CDTF">2011-08-01T06:04:30Z</dcterms:modified>
  <cp:revision>1</cp:revision>
  <dc:title>Bank Data Analysis and Insights</dc:title>
</cp:coreProperties>
</file>