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Montserrat" panose="020B0604020202020204" charset="0"/>
      <p:regular r:id="rId32"/>
      <p:bold r:id="rId33"/>
      <p:italic r:id="rId34"/>
      <p:boldItalic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F52867-2535-42B0-90A7-9AEE4F697E87}">
  <a:tblStyle styleId="{99F52867-2535-42B0-90A7-9AEE4F697E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WAVE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 OPA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RAM OPB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Shape 2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MCU-CCU-MEM STORE DATA STAGE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Shape 3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Shape 3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 </a:t>
            </a:r>
            <a:r>
              <a:rPr lang="en-GB" dirty="0" err="1"/>
              <a:t>xoritikotita</a:t>
            </a:r>
            <a:r>
              <a:rPr lang="en-GB" dirty="0"/>
              <a:t> tis </a:t>
            </a:r>
            <a:r>
              <a:rPr lang="en-GB" dirty="0" err="1"/>
              <a:t>mnimhs</a:t>
            </a:r>
            <a:r>
              <a:rPr lang="en-GB" dirty="0"/>
              <a:t> </a:t>
            </a:r>
            <a:r>
              <a:rPr lang="en-GB" dirty="0" err="1"/>
              <a:t>mpori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allaksi</a:t>
            </a:r>
            <a:r>
              <a:rPr lang="en-GB" dirty="0"/>
              <a:t> </a:t>
            </a:r>
            <a:r>
              <a:rPr lang="en-GB" dirty="0" err="1"/>
              <a:t>efkola</a:t>
            </a:r>
            <a:r>
              <a:rPr lang="en-GB" dirty="0"/>
              <a:t> apo 64 se </a:t>
            </a:r>
            <a:r>
              <a:rPr lang="en-GB" dirty="0" err="1"/>
              <a:t>perisotera</a:t>
            </a:r>
            <a:r>
              <a:rPr lang="en-GB" dirty="0"/>
              <a:t> </a:t>
            </a:r>
            <a:r>
              <a:rPr lang="en-GB" dirty="0" err="1"/>
              <a:t>dedomena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Shape 1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Shape 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Shape 15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Shape 10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Shape 107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Shape 10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Shape 11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Shape 20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Shape 2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Shape 4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Shape 4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Shape 4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Shape 5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Shape 5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Shape 63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Shape 6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Shape 70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Shape 7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Shape 7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Shape 85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Shape 87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Shape 8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Shape 92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Shape 9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Shape 9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Shape 10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Shape 10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Shape 102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ctrTitle"/>
          </p:nvPr>
        </p:nvSpPr>
        <p:spPr>
          <a:xfrm>
            <a:off x="539050" y="1213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latin typeface="Lato"/>
                <a:ea typeface="Lato"/>
                <a:cs typeface="Lato"/>
                <a:sym typeface="Lato"/>
              </a:rPr>
              <a:t>ΕΡΓΑΣΤΗΡΙΟ ΣΧΕΔΙΑΣΗΣ SoC ME ΕΡΓΑΛΕΙΑ CAD</a:t>
            </a:r>
            <a:endParaRPr sz="2400" i="1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i="1">
                <a:latin typeface="Lato"/>
                <a:ea typeface="Lato"/>
                <a:cs typeface="Lato"/>
                <a:sym typeface="Lato"/>
              </a:rPr>
              <a:t>			  CE333</a:t>
            </a:r>
            <a:endParaRPr sz="2400" i="1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</p:txBody>
      </p:sp>
      <p:sp>
        <p:nvSpPr>
          <p:cNvPr id="135" name="Shape 135"/>
          <p:cNvSpPr txBox="1">
            <a:spLocks noGrp="1"/>
          </p:cNvSpPr>
          <p:nvPr>
            <p:ph type="subTitle" idx="1"/>
          </p:nvPr>
        </p:nvSpPr>
        <p:spPr>
          <a:xfrm>
            <a:off x="311700" y="44826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Πατσιανωτάκης Χαράλαμπος 2116</a:t>
            </a:r>
            <a:endParaRPr sz="1400">
              <a:solidFill>
                <a:srgbClr val="00FF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FF00"/>
                </a:solidFill>
              </a:rPr>
              <a:t>Κοξένογλου Νικόλαος 1711</a:t>
            </a:r>
            <a:endParaRPr sz="1400">
              <a:solidFill>
                <a:srgbClr val="00FF00"/>
              </a:solidFill>
            </a:endParaRPr>
          </a:p>
        </p:txBody>
      </p:sp>
      <p:sp>
        <p:nvSpPr>
          <p:cNvPr id="136" name="Shape 136"/>
          <p:cNvSpPr txBox="1">
            <a:spLocks noGrp="1"/>
          </p:cNvSpPr>
          <p:nvPr>
            <p:ph type="body" idx="4294967295"/>
          </p:nvPr>
        </p:nvSpPr>
        <p:spPr>
          <a:xfrm>
            <a:off x="2968725" y="1540975"/>
            <a:ext cx="4213800" cy="24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1"/>
              <a:t>ΠΑΡΟΥΣΙΑΣΗ 2:</a:t>
            </a:r>
            <a:endParaRPr sz="3600" b="1" i="1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3600" b="1" i="1"/>
              <a:t>ΠΡΟΣΔΙΟΡΙΣΜΟΣ </a:t>
            </a:r>
            <a:endParaRPr sz="3600" b="1" i="1"/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3600" b="1" i="1"/>
              <a:t>ΣΥΣΤΗΜΑΤΟΣ</a:t>
            </a:r>
            <a:endParaRPr sz="36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6219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έξοδος παράγεται με καθυστέριση ενός κύκλου.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Υπάρχουν 2 data inputs (inA, inB) 32 bit.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Στην περίπτωση του ΝΟΤ, γίνεται αντιστροφή μόνο του inA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Στην περίπτωση SLL και SLR, το inA μετατίθεται όσο τα 5 less significant bits του inB ορίζουν (στα υπόλοιπα δεν δίνεται σημασία).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Υπάρχουν 2 εξόδοι: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result 32 bit έξοδος των αποτελεσμάτων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extra_result 32 bit.</a:t>
            </a:r>
            <a:endParaRPr sz="1800">
              <a:solidFill>
                <a:srgbClr val="000000"/>
              </a:solidFill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Στην περίπτωση πολλαπλασιασμού είναι τα επιπλέον 32 bit (most significant) που χρειάζονται (32Χ32 = 64)</a:t>
            </a:r>
            <a:endParaRPr sz="1800">
              <a:solidFill>
                <a:srgbClr val="000000"/>
              </a:solidFill>
            </a:endParaRPr>
          </a:p>
          <a:p>
            <a: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lang="en-GB" sz="1800">
                <a:solidFill>
                  <a:srgbClr val="000000"/>
                </a:solidFill>
              </a:rPr>
              <a:t>Στην περίπτωση πρόσθεσης και αφαίρεσης το less siginificant bit του χρησιμοποιείται σαν carry out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07" name="Shape 20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Σημειώσεις: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Δέχεται σήμα εισόδου proc_start που δείχνει πως η είσοδος είναι έγκυρο.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Στο τέλος της εργασίας, εφόσον έχει δεχτεί 1 στο proc_start γίνεται 1 η έξοδος proc_done, παράλληλα με τα αποτελέσματα εξόδου.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Μία τυχαία κυματομορφή από την δοκιμή ALU: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Shape 2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026140"/>
            <a:ext cx="9144001" cy="156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Shape 228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 err="1">
                <a:solidFill>
                  <a:srgbClr val="000000"/>
                </a:solidFill>
              </a:rPr>
              <a:t>Σημειώσεις</a:t>
            </a:r>
            <a:r>
              <a:rPr lang="en-GB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Απ</a:t>
            </a:r>
            <a:r>
              <a:rPr lang="en-GB" sz="1800" dirty="0" err="1">
                <a:solidFill>
                  <a:srgbClr val="000000"/>
                </a:solidFill>
              </a:rPr>
              <a:t>λή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δι</a:t>
            </a:r>
            <a:r>
              <a:rPr lang="en-GB" sz="1800" dirty="0">
                <a:solidFill>
                  <a:srgbClr val="000000"/>
                </a:solidFill>
              </a:rPr>
              <a:t>πλή μνήμη RAM 2Χ64X64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Έχει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σήμ</a:t>
            </a:r>
            <a:r>
              <a:rPr lang="en-GB" sz="1800" dirty="0">
                <a:solidFill>
                  <a:srgbClr val="000000"/>
                </a:solidFill>
              </a:rPr>
              <a:t>α we που επιτρέπει να γράφονται δεδομένα στην μνήμη.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Βγάζει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στην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έξοδο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συνεχώς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τις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τιμές</a:t>
            </a:r>
            <a:r>
              <a:rPr lang="en-GB" sz="1800" dirty="0">
                <a:solidFill>
                  <a:srgbClr val="000000"/>
                </a:solidFill>
              </a:rPr>
              <a:t> π</a:t>
            </a:r>
            <a:r>
              <a:rPr lang="en-GB" sz="1800" dirty="0" err="1">
                <a:solidFill>
                  <a:srgbClr val="000000"/>
                </a:solidFill>
              </a:rPr>
              <a:t>ου</a:t>
            </a:r>
            <a:r>
              <a:rPr lang="en-GB" sz="1800" dirty="0">
                <a:solidFill>
                  <a:srgbClr val="000000"/>
                </a:solidFill>
              </a:rPr>
              <a:t> υπ</a:t>
            </a:r>
            <a:r>
              <a:rPr lang="en-GB" sz="1800" dirty="0" err="1">
                <a:solidFill>
                  <a:srgbClr val="000000"/>
                </a:solidFill>
              </a:rPr>
              <a:t>άρχουν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στις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διευθύνσεις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address_op_a</a:t>
            </a:r>
            <a:r>
              <a:rPr lang="en-GB" sz="1800" dirty="0">
                <a:solidFill>
                  <a:srgbClr val="000000"/>
                </a:solidFill>
              </a:rPr>
              <a:t>, </a:t>
            </a:r>
            <a:r>
              <a:rPr lang="en-GB" sz="1800" dirty="0" err="1">
                <a:solidFill>
                  <a:srgbClr val="000000"/>
                </a:solidFill>
              </a:rPr>
              <a:t>address_op_b</a:t>
            </a:r>
            <a:r>
              <a:rPr lang="en-GB" sz="1800" dirty="0">
                <a:solidFill>
                  <a:srgbClr val="000000"/>
                </a:solidFill>
              </a:rPr>
              <a:t> α</a:t>
            </a:r>
            <a:r>
              <a:rPr lang="en-GB" sz="1800" dirty="0" err="1">
                <a:solidFill>
                  <a:srgbClr val="000000"/>
                </a:solidFill>
              </a:rPr>
              <a:t>ντίστοιχ</a:t>
            </a:r>
            <a:r>
              <a:rPr lang="en-GB" sz="1800" dirty="0">
                <a:solidFill>
                  <a:srgbClr val="000000"/>
                </a:solidFill>
              </a:rPr>
              <a:t>α.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229" name="Shape 22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36" name="Shape 23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53727"/>
            <a:ext cx="9144001" cy="24360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5" name="Shape 2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9299"/>
            <a:ext cx="9143999" cy="252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είναι μια FSM με τις εξής καταστάσεις: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IDLE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STORE DATA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TRANS DATA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DATA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Εξωτερικό κόσμο: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 Input: Η είσοδος που δεχόμαστε από εξωτερικό κόσμο προς αποθήκευση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Core Controller: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DataLength: Πόσο μεγάλη είναι η είσοδος που δεχόμαστε από τον εξωτερικό κόσμο 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DataCondition: Διάνυσμα σημάτων που βοηθάει στην λειτουργία του FSM.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9" name="Shape 25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Μνήμη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DataIn: Τα δεδομένα που έχουν αποθηκευτεί στην μνήμη του συστήματος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66" name="Shape 26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Στην παρουσίαση θα αναλυθεί: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πρόοδος εργασίας που είχαμε αυτήν την χρονική περίοδο.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Το σύστημα που καταλήξαμε να υλοποιήσουμε.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Ποια θα είναι η δομή του και τα βήματα συναρμολόγησης.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Μνήμη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DataOut:Τα δεδομένα που πρέπει να αποθηκευτούν στην μνήμη του συστήματος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WE: Δίνει εντολή στην μνήμη να γράψει τα δεδομένα που δέχεται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DataAdress: Σε ποιά διεύθυνση της μνήμης θα γραφθούν τα δεδομένα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73" name="Shape 27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Το MCU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Unit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Τα δεδομένα που αποστέλονται για εκτέλεση πράξεων.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Core Control Unit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MC_Done: Δηλώνει πως το MCU έχει ολοκληρώσει την εργασία που του έχει ανατεθεί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Data_Done: Δηλώνει πως το MCU έχει αδειάσει την μνήμη. 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80" name="Shape 28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Memory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6700" y="744075"/>
            <a:ext cx="8097301" cy="389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Shape 294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000000"/>
                </a:solidFill>
              </a:rPr>
              <a:t>Το CCU είναι μια FSM με τις εξής καταστάσεις: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IDLE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STORE DATA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TRANS DATA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PROCESSING DATA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Από εξωτερικό κόσμο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Instruction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DataSize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Valid Data &amp; Valid Instruction (σήματα ελέγχου για κατάλληλη είσοδο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02" name="Shape 30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εισόδους: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Από MCU: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MC_Done, Data_Done: Σήματα που ενημερώνουν για την πρόοδο στην λειτουργία του MCU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Από Proccessing Unit: 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ProcDone: Ενημερώνεται για την πρόοδο στην λειτουργία του Processing Unit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09" name="Shape 309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Προς Proccessing Unit: 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ProcStart: Δίνει οδηγία προς Processing Unit πως η είδοσος του είναι έγκυρη.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Opcode: Δίνει οδηγία για την εντολή που θα εκτελεστεί.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16" name="Shape 316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Core Controller Unit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en-GB" sz="1800">
                <a:solidFill>
                  <a:srgbClr val="000000"/>
                </a:solidFill>
              </a:rPr>
              <a:t>Το CCU έχει τις εξής εξόδους: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Προς MCU: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DataLength: Δίνει οδηγία προς το MCU για τον όγκο δεδομένων που καλείται να διαχειριστεί</a:t>
            </a:r>
            <a:endParaRPr sz="1800">
              <a:solidFill>
                <a:srgbClr val="000000"/>
              </a:solidFill>
            </a:endParaRP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DataCondition(dc): Διάνυσμα που ενημερώνει το MCU για την επιθυμητή κατάσταση των δεδομένων.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23" name="Shape 323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General Check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30" name="Shape 33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1" name="Shape 3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34128"/>
            <a:ext cx="9143998" cy="3791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Τελικό Σχέδιο: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Shape 3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40" y="0"/>
            <a:ext cx="568997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Εισαγωγή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Πριν ξεκινησούμε να τονίσουμε: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Όπως προτάθηκε στην προηγούμενη παρουσίαση η ιδέα του DMA Controller απορρίφθηκε (έχει καταγραφθεί στην αντίστοιχη τεχνική έκθεση).</a:t>
            </a:r>
            <a:endParaRPr sz="1800">
              <a:solidFill>
                <a:srgbClr val="000000"/>
              </a:solidFill>
            </a:endParaRPr>
          </a:p>
          <a:p>
            <a:pPr marL="0" lvl="0" indent="0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 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Αρχικά: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Ξεκινήσαμε να κάνουμε ανάλυση στα εσωτερικά σήματα του Memory Control Unit.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Για τα δεδομένα του Project το μεγαλύτερο μέρος ήταν άχρηστο…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Θα καταλάμβανε πολύ μεγάλο εμβαδόν ανούσια και θα επιβράδυνε την λειτουργία των εργαλείων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Αρχικά: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Επίσης παράλληλα ξεκινήσαμε την ανάλυση αποτελεσμάτων του Floating Point Unit.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Το έτοιμο πακέτο όπου ήταν μέσα το testbench είχε και πρόγραμμα που δημιουργούσε vectors για την ανάλυσή μας.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μετάφραση όμως από το IEEE 754 standard θα ήταν χρονοβόρα…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Γράψαμε πρόγραμμα σε C για την σύγκριση των αποτελεσμάτων που εξάγει το testbench.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Αποτέλεσμα???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Η FPU βγάζει σωστά αποτελέσματα για πρόσθεση και αφαίρεση…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Όχι όμως όλα για πολλαπλασιασμό και διαίρεση…</a:t>
            </a:r>
            <a:endParaRPr sz="1800">
              <a:solidFill>
                <a:srgbClr val="000000"/>
              </a:solidFill>
            </a:endParaRPr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GB" sz="1800">
                <a:solidFill>
                  <a:srgbClr val="000000"/>
                </a:solidFill>
              </a:rPr>
              <a:t>Οι αποκλίσεις ήταν αρκετά μεγάλες...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Συνέχεια: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Char char="●"/>
            </a:pPr>
            <a:r>
              <a:rPr lang="en-GB" sz="1800">
                <a:solidFill>
                  <a:srgbClr val="000000"/>
                </a:solidFill>
              </a:rPr>
              <a:t>Αρχίσαμε πάλι την αναζήτηση των μονάδων που θέλουμε, στις απαιτήσεις μας (με παρεκκλίσεις…)</a:t>
            </a:r>
            <a:endParaRPr sz="180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>
                <a:solidFill>
                  <a:srgbClr val="000000"/>
                </a:solidFill>
              </a:rPr>
              <a:t>Δεν βρέθηκε κάτι αξιόλογο.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Πρόοδος Εργασίας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00000"/>
                </a:solidFill>
              </a:rPr>
              <a:t>Κατα</a:t>
            </a:r>
            <a:r>
              <a:rPr lang="en-GB" sz="1800" dirty="0" err="1">
                <a:solidFill>
                  <a:srgbClr val="000000"/>
                </a:solidFill>
              </a:rPr>
              <a:t>λήξ</a:t>
            </a:r>
            <a:r>
              <a:rPr lang="en-GB" sz="1800" dirty="0">
                <a:solidFill>
                  <a:srgbClr val="000000"/>
                </a:solidFill>
              </a:rPr>
              <a:t>αμε σε: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Γι</a:t>
            </a:r>
            <a:r>
              <a:rPr lang="en-GB" sz="1800" dirty="0">
                <a:solidFill>
                  <a:srgbClr val="000000"/>
                </a:solidFill>
              </a:rPr>
              <a:t>α να μην πάμε εξ αρχής στο PlanB… Αρχίσαμε να τα γράφουμε (σχεδόν) όλα εξαρχής….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Στο</a:t>
            </a:r>
            <a:r>
              <a:rPr lang="en-GB" sz="1800" dirty="0">
                <a:solidFill>
                  <a:srgbClr val="000000"/>
                </a:solidFill>
              </a:rPr>
              <a:t> Processing Unit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ποθετούνται 2 ALU (για λόγους ευκολίας σε γράψιμο και ανάλυση σημάτων).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>
                <a:solidFill>
                  <a:srgbClr val="000000"/>
                </a:solidFill>
              </a:rPr>
              <a:t>Η </a:t>
            </a:r>
            <a:r>
              <a:rPr lang="en-GB" sz="1800" dirty="0" err="1">
                <a:solidFill>
                  <a:srgbClr val="000000"/>
                </a:solidFill>
              </a:rPr>
              <a:t>μνήμη</a:t>
            </a:r>
            <a:r>
              <a:rPr lang="en-GB" sz="1800" dirty="0">
                <a:solidFill>
                  <a:srgbClr val="000000"/>
                </a:solidFill>
              </a:rPr>
              <a:t> θα </a:t>
            </a:r>
            <a:r>
              <a:rPr lang="en-GB" sz="1800" dirty="0" err="1">
                <a:solidFill>
                  <a:srgbClr val="000000"/>
                </a:solidFill>
              </a:rPr>
              <a:t>είν</a:t>
            </a:r>
            <a:r>
              <a:rPr lang="en-GB" sz="1800" dirty="0">
                <a:solidFill>
                  <a:srgbClr val="000000"/>
                </a:solidFill>
              </a:rPr>
              <a:t>αι 2 RAM 2x64Χ64 bit.</a:t>
            </a:r>
            <a:endParaRPr sz="1800" dirty="0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Memory Controller και </a:t>
            </a:r>
            <a:r>
              <a:rPr lang="en-GB" sz="1800" dirty="0" err="1">
                <a:solidFill>
                  <a:srgbClr val="000000"/>
                </a:solidFill>
              </a:rPr>
              <a:t>το</a:t>
            </a:r>
            <a:r>
              <a:rPr lang="en-GB" sz="1800" dirty="0">
                <a:solidFill>
                  <a:srgbClr val="000000"/>
                </a:solidFill>
              </a:rPr>
              <a:t> Core Controller θα τα </a:t>
            </a:r>
            <a:r>
              <a:rPr lang="en-GB" sz="1800" dirty="0" err="1">
                <a:solidFill>
                  <a:srgbClr val="000000"/>
                </a:solidFill>
              </a:rPr>
              <a:t>γράψουμε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εμείς</a:t>
            </a:r>
            <a:r>
              <a:rPr lang="en-GB" sz="1800" dirty="0">
                <a:solidFill>
                  <a:srgbClr val="000000"/>
                </a:solidFill>
              </a:rPr>
              <a:t>, </a:t>
            </a:r>
            <a:r>
              <a:rPr lang="en-GB" sz="1800" dirty="0" err="1">
                <a:solidFill>
                  <a:srgbClr val="000000"/>
                </a:solidFill>
              </a:rPr>
              <a:t>με</a:t>
            </a:r>
            <a:r>
              <a:rPr lang="en-GB" sz="1800" dirty="0">
                <a:solidFill>
                  <a:srgbClr val="000000"/>
                </a:solidFill>
              </a:rPr>
              <a:t> απ</a:t>
            </a:r>
            <a:r>
              <a:rPr lang="en-GB" sz="1800" dirty="0" err="1">
                <a:solidFill>
                  <a:srgbClr val="000000"/>
                </a:solidFill>
              </a:rPr>
              <a:t>λούστερη</a:t>
            </a:r>
            <a:r>
              <a:rPr lang="en-GB" sz="1800" dirty="0">
                <a:solidFill>
                  <a:srgbClr val="000000"/>
                </a:solidFill>
              </a:rPr>
              <a:t> </a:t>
            </a:r>
            <a:r>
              <a:rPr lang="en-GB" sz="1800" dirty="0" err="1">
                <a:solidFill>
                  <a:srgbClr val="000000"/>
                </a:solidFill>
              </a:rPr>
              <a:t>λειτουργικότητ</a:t>
            </a:r>
            <a:r>
              <a:rPr lang="en-GB" sz="1800" dirty="0">
                <a:solidFill>
                  <a:srgbClr val="000000"/>
                </a:solidFill>
              </a:rPr>
              <a:t>α.</a:t>
            </a: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244425" y="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Lato"/>
                <a:ea typeface="Lato"/>
                <a:cs typeface="Lato"/>
                <a:sym typeface="Lato"/>
              </a:rPr>
              <a:t>ALU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244425" y="1442425"/>
            <a:ext cx="41661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</a:rPr>
              <a:t>H ALU που κατασκευάσαμε μπορεί να εκτελεί τις εξής πράξεις (με αντίστοιχα opcodes):</a:t>
            </a:r>
            <a:endParaRPr sz="180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2387650" y="834125"/>
            <a:ext cx="6005700" cy="7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93" name="Shape 193"/>
          <p:cNvGraphicFramePr/>
          <p:nvPr/>
        </p:nvGraphicFramePr>
        <p:xfrm>
          <a:off x="5007000" y="1007760"/>
          <a:ext cx="4137000" cy="3626850"/>
        </p:xfrm>
        <a:graphic>
          <a:graphicData uri="http://schemas.openxmlformats.org/drawingml/2006/table">
            <a:tbl>
              <a:tblPr>
                <a:noFill/>
                <a:tableStyleId>{99F52867-2535-42B0-90A7-9AEE4F697E87}</a:tableStyleId>
              </a:tblPr>
              <a:tblGrid>
                <a:gridCol w="206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6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OPERATION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>
                          <a:solidFill>
                            <a:srgbClr val="FFFFFF"/>
                          </a:solidFill>
                        </a:rPr>
                        <a:t>OPCODE</a:t>
                      </a:r>
                      <a:endParaRPr sz="18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ADDITION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000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SUBTRACTION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001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OR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010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AND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011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NOT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100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MULTIPLICATION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101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SHIFT LEFT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110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595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SHIFT RIGHT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</a:rPr>
                        <a:t>111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936</Words>
  <Application>Microsoft Office PowerPoint</Application>
  <PresentationFormat>On-screen Show (16:9)</PresentationFormat>
  <Paragraphs>163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Montserrat</vt:lpstr>
      <vt:lpstr>Arial</vt:lpstr>
      <vt:lpstr>Lato</vt:lpstr>
      <vt:lpstr>Focus</vt:lpstr>
      <vt:lpstr>ΕΡΓΑΣΤΗΡΙΟ ΣΧΕΔΙΑΣΗΣ SoC ME ΕΡΓΑΛΕΙΑ CAD      CE333 </vt:lpstr>
      <vt:lpstr>Εισαγωγή</vt:lpstr>
      <vt:lpstr>Εισαγωγή</vt:lpstr>
      <vt:lpstr>Πρόοδος Εργασίας</vt:lpstr>
      <vt:lpstr>Πρόοδος Εργασίας</vt:lpstr>
      <vt:lpstr>Πρόοδος Εργασίας</vt:lpstr>
      <vt:lpstr>Πρόοδος Εργασίας</vt:lpstr>
      <vt:lpstr>Πρόοδος Εργασίας</vt:lpstr>
      <vt:lpstr>ALU</vt:lpstr>
      <vt:lpstr>ALU</vt:lpstr>
      <vt:lpstr>ALU</vt:lpstr>
      <vt:lpstr>ALU</vt:lpstr>
      <vt:lpstr>ALU</vt:lpstr>
      <vt:lpstr>Memory</vt:lpstr>
      <vt:lpstr>Memory</vt:lpstr>
      <vt:lpstr>Memory</vt:lpstr>
      <vt:lpstr>Memory Controller Unit</vt:lpstr>
      <vt:lpstr>Memory Controller Unit</vt:lpstr>
      <vt:lpstr>Memory Controller Unit</vt:lpstr>
      <vt:lpstr>Memory Controller Unit</vt:lpstr>
      <vt:lpstr>Memory Controller Unit</vt:lpstr>
      <vt:lpstr>Memory Controller Unit</vt:lpstr>
      <vt:lpstr>Core Controller Unit</vt:lpstr>
      <vt:lpstr>Core Controller Unit</vt:lpstr>
      <vt:lpstr>Core Controller Unit</vt:lpstr>
      <vt:lpstr>Core Controller Unit</vt:lpstr>
      <vt:lpstr>Core Controller Unit</vt:lpstr>
      <vt:lpstr>General Check</vt:lpstr>
      <vt:lpstr>Τελικό Σχέδιο: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ΕΡΓΑΣΤΗΡΙΟ ΣΧΕΔΙΑΣΗΣ SoC ME ΕΡΓΑΛΕΙΑ CAD      CE333 </dc:title>
  <cp:lastModifiedBy>Nikolas Koxenoglou</cp:lastModifiedBy>
  <cp:revision>1</cp:revision>
  <dcterms:modified xsi:type="dcterms:W3CDTF">2018-03-15T09:10:00Z</dcterms:modified>
</cp:coreProperties>
</file>