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F52867-2535-42B0-90A7-9AEE4F697E87}">
  <a:tblStyle styleId="{99F52867-2535-42B0-90A7-9AEE4F697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WAVE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 OPA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 OPB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MCU-CCU-MEM STORE DATA STAGE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539050" y="121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latin typeface="Lato"/>
                <a:ea typeface="Lato"/>
                <a:cs typeface="Lato"/>
                <a:sym typeface="Lato"/>
              </a:rPr>
              <a:t>ΕΡΓΑΣΤΗΡΙΟ ΣΧΕΔΙΑΣΗΣ SoC ME ΕΡΓΑΛΕΙΑ CAD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latin typeface="Lato"/>
                <a:ea typeface="Lato"/>
                <a:cs typeface="Lato"/>
                <a:sym typeface="Lato"/>
              </a:rPr>
              <a:t>			  CE333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4482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FF00"/>
                </a:solidFill>
              </a:rPr>
              <a:t>Πατσιανωτάκης Χαράλαμπος 2116</a:t>
            </a:r>
            <a:endParaRPr sz="14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FF00"/>
                </a:solidFill>
              </a:rPr>
              <a:t>Κοξένογλου Νικόλαος 1711</a:t>
            </a:r>
            <a:endParaRPr sz="1400">
              <a:solidFill>
                <a:srgbClr val="00FF00"/>
              </a:solidFill>
            </a:endParaRP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2968725" y="1540975"/>
            <a:ext cx="4213800" cy="24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/>
              <a:t>ΠΑΡΟΥΣΙΑΣΗ 2:</a:t>
            </a:r>
            <a:endParaRPr b="1" i="1" sz="3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3600"/>
              <a:t>ΠΡΟΣΔΙΟΡΙΣΜΟΣ </a:t>
            </a:r>
            <a:endParaRPr b="1" i="1" sz="3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-GB" sz="3600"/>
              <a:t>ΣΥΣΤΗΜΑΤΟΣ</a:t>
            </a:r>
            <a:endParaRPr b="1" i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44425" y="1442425"/>
            <a:ext cx="621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έξοδος παράγεται με καθυστέριση ενός κύκλου.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Υπάρχουν 2 data inputs </a:t>
            </a:r>
            <a:r>
              <a:rPr lang="en-GB" sz="1800">
                <a:solidFill>
                  <a:srgbClr val="000000"/>
                </a:solidFill>
              </a:rPr>
              <a:t>(inA, inB) </a:t>
            </a:r>
            <a:r>
              <a:rPr lang="en-GB" sz="1800">
                <a:solidFill>
                  <a:srgbClr val="000000"/>
                </a:solidFill>
              </a:rPr>
              <a:t>32 bit.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Στην περίπτωση του ΝΟΤ, γίνεται αντιστροφή μόνο του inA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Στην περίπτωση SLL και SLR, το inA μετατίθεται όσο τα 5 less significant bits του inB ορίζουν (στα υπόλοιπα δεν δίνεται σημασία).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Υπάρχουν 2 εξόδοι: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result 32 bit έξοδος των αποτελεσμάτων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extra_result 32 bit.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Στην περίπτωση πολλαπλασιασμού είναι τα επιπλέον 32 bit (most significant) που χρειάζονται (32Χ32 = 64)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Στην περίπτωση πρόσθεσης και αφαίρεσης το less siginificant bit του χρησιμοποιείται σαν carry out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Δέχεται σήμα εισόδου proc_start που δείχνει πως η είσοδος είναι έγκυρο.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Στο τέλος της εργασίας, εφόσον έχει δεχτεί 1 στο proc_start γίνεται 1 η έξοδος proc_done, παράλληλα με τα αποτελέσματα εξόδου.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Μία τυχαία κυματομορφή από την δοκιμή ALU</a:t>
            </a:r>
            <a:r>
              <a:rPr lang="en-GB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6140"/>
            <a:ext cx="9144001" cy="156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Απλή διπλή μνήμη RAM 2Χ64X32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Έχει σήμα we που επιτρέπει να γράφονται δεδομένα στην μνήμη.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Βγάζει στην έξοδο συνεχώς τις τιμές που υπάρχουν στις διευθύνσεις address_op_a, address_op_b αντίστοιχα.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3727"/>
            <a:ext cx="9144001" cy="243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9299"/>
            <a:ext cx="9143999" cy="25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είναι μια FSM με τις εξής καταστάσεις: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IDLE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STORE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TRANS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PROCESSING DATA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Εξωτερικό κόσμο: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 Input: Η είσοδος που δεχόμαστε από εξωτερικό κόσμο προς αποθήκευση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Core Controller: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DataLength: Πόσο μεγάλη είναι η είσοδος που δεχόμαστε από τον εξωτερικό κόσμο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DataCondition: Διάνυσμα σημάτων που βοηθάει στην λειτουργία του FSM.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Μνήμη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DataIn: Τα δεδομένα που έχουν αποθηκευτεί στην μνήμη του συστήματος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Εισαγωγή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Στην παρουσίαση θα αναλυθεί: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πρόοδος εργασίας που είχαμε αυτήν την χρονική περίοδο.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Το σύστημα που καταλήξαμε να υλοποιήσουμε.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Ποια θα είναι η δομή του και τα βήματα συναρμολόγησης.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Μνήμη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DataOut:Τα δεδομένα που πρέπει να αποθηκευτούν στην μνήμη του συστήματος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WE: Δίνει εντολή στην μνήμη να γράψει τα δεδομένα που δέχεται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DataAdress: Σε ποιά διεύθυνση της μνήμης θα γραφθούν τα δεδομένα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Processing Unit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Τα δεδομένα που αποστέλονται για εκτέλεση πράξεων.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Core Control Unit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MC_Done: Δηλώνει πως το MCU έχει ολοκληρώσει την εργασία που του έχει ανατεθεί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Data_Done: Δηλώνει πως το MCU έχει αδειάσει την μνήμη.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700" y="744075"/>
            <a:ext cx="8097301" cy="3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</a:t>
            </a:r>
            <a:r>
              <a:rPr lang="en-GB" sz="3600">
                <a:latin typeface="Lato"/>
                <a:ea typeface="Lato"/>
                <a:cs typeface="Lato"/>
                <a:sym typeface="Lato"/>
              </a:rPr>
              <a:t>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</a:rPr>
              <a:t>Το CCU είναι μια FSM με τις εξής καταστάσεις: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IDLE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STORE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TRANS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PROCESSING DATA</a:t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Από εξωτερικό κόσμο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Instruction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DataSize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Valid Data &amp; Valid Instruction (σήματα ελέγχου για κατάλληλη είσοδο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Από MCU: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MC_Done, Data_Done: Σήματα που ενημερώνουν για την πρόοδο στην λειτουργία του MCU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Από Proccessing Unit: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ProcDone: Ενημερώνεται για την πρόοδο στην λειτουργία του Processing Unit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Προς Proccessing Unit: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ProcStart: Δίνει οδηγία προς Processing Unit πως η είδοσος του είναι έγκυρη.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Opcode: Δίνει οδηγία για την εντολή που θα εκτελεστεί.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Προς MCU: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DataLength: Δίνει οδηγία προς το MCU για τον όγκο δεδομένων που καλείται να διαχειριστεί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DataCondition(dc): Διάνυσμα που ενημερώνει το MCU για την επιθυμητή κατάσταση των δεδομένων.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General Check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4128"/>
            <a:ext cx="9143998" cy="379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Τελικό Σχέδιο: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40" y="0"/>
            <a:ext cx="56899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Εισαγωγή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Πριν ξεκινησούμε να τονίσουμε: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Όπως προτάθηκε στην προηγούμενη παρουσίαση η ιδέα του DMA Controller </a:t>
            </a:r>
            <a:r>
              <a:rPr lang="en-GB" sz="1800">
                <a:solidFill>
                  <a:srgbClr val="000000"/>
                </a:solidFill>
              </a:rPr>
              <a:t>απορρίφθηκε (έχει καταγραφθεί στην αντίστοιχη τεχνική έκθεση).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Αρχικά: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Ξεκινήσαμε να κάνουμε ανάλυση στα εσωτερικά σήματα του Memory Control Unit.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Για τα δεδομένα του Project το μεγαλύτερο μέρος ήταν άχρηστο…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Θα καταλάμβανε πολύ μεγάλο εμβαδόν ανούσια και θα επιβράδυνε την λειτουργία των εργαλείων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Αρχικά: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Επίσης παράλληλα ξεκινήσαμε την ανάλυση αποτελεσμάτων του Floating Point Unit.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Το έτοιμο πακέτο όπου ήταν μέσα το testbench είχε και πρόγραμμα που δημιουργούσε vectors για την ανάλυσή μας.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μετάφραση όμως από το IEEE 754 standard θα ήταν χρονοβόρα…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Γράψαμε πρόγραμμα σε C για την σύγκριση των αποτελεσμάτων που εξάγει το testbench.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Αποτέλεσμα???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FPU βγάζει σωστά αποτελέσματα για πρόσθεση και αφαίρεση…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Όχι όμως όλα για πολλαπλασιασμό και διαίρεση…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Οι αποκλίσεις ήταν αρκετά μεγάλες...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Συνέχεια: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Αρχίσαμε πάλι την αναζήτηση των μονάδων που θέλουμε, στις απαιτήσεις μας (με </a:t>
            </a:r>
            <a:r>
              <a:rPr lang="en-GB" sz="1800">
                <a:solidFill>
                  <a:srgbClr val="000000"/>
                </a:solidFill>
              </a:rPr>
              <a:t>παρεκκλίσεις…</a:t>
            </a:r>
            <a:r>
              <a:rPr lang="en-GB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Δεν βρέθηκε κάτι αξιόλογο.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Καταλήξαμε σε</a:t>
            </a:r>
            <a:r>
              <a:rPr lang="en-GB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Για να μην πάμε εξ αρχής στο PlanB… Αρχίσαμε να τα γράφουμε (σχεδόν) όλα εξαρχής….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Στο Processing Unit τοποθετούνται 2 ALU (για λόγους ευκολίας σε γράψιμο και ανάλυση σημάτων).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μνήμη θα είναι 2 RAM 32Χ64 bit.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Το Memory Controller και το Core Controller θα τα γράψουμε εμείς, με απλούστερη </a:t>
            </a:r>
            <a:r>
              <a:rPr lang="en-GB" sz="1800">
                <a:solidFill>
                  <a:srgbClr val="000000"/>
                </a:solidFill>
              </a:rPr>
              <a:t>λειτουργικότητα</a:t>
            </a:r>
            <a:r>
              <a:rPr lang="en-GB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44425" y="1442425"/>
            <a:ext cx="416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H ALU που κατασκευάσαμε μπορεί να εκτελεί τις εξής πράξεις (με αντίστοιχα opcodes):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Shape 193"/>
          <p:cNvGraphicFramePr/>
          <p:nvPr/>
        </p:nvGraphicFramePr>
        <p:xfrm>
          <a:off x="5007000" y="1007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{99F52867-2535-42B0-90A7-9AEE4F697E87}</a:tableStyleId>
              </a:tblPr>
              <a:tblGrid>
                <a:gridCol w="2068500"/>
                <a:gridCol w="2068500"/>
              </a:tblGrid>
              <a:tr h="252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FFFF"/>
                          </a:solidFill>
                        </a:rPr>
                        <a:t>OPERATION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FFFF"/>
                          </a:solidFill>
                        </a:rPr>
                        <a:t>OPCODE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ADDITION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000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SUBTRACTION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001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010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AND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011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NOT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MULTIPLICATION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101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SHIFT LEFT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110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15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SHIFT RIGHT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111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