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Montserrat" panose="020B0604020202020204" charset="0"/>
      <p:regular r:id="rId50"/>
      <p:bold r:id="rId51"/>
      <p:italic r:id="rId52"/>
      <p:boldItalic r:id="rId53"/>
    </p:embeddedFont>
    <p:embeddedFont>
      <p:font typeface="Lat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539050" y="121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latin typeface="Lato"/>
                <a:ea typeface="Lato"/>
                <a:cs typeface="Lato"/>
                <a:sym typeface="Lato"/>
              </a:rPr>
              <a:t>ΕΡΓΑΣΤΗΡΙΟ ΣΧΕΔΙΑΣΗΣ SoC ME ΕΡΓΑΛΕΙΑ CAD</a:t>
            </a:r>
            <a:endParaRPr sz="2400" i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latin typeface="Lato"/>
                <a:ea typeface="Lato"/>
                <a:cs typeface="Lato"/>
                <a:sym typeface="Lato"/>
              </a:rPr>
              <a:t>			  CE333</a:t>
            </a:r>
            <a:endParaRPr sz="2400" i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11700" y="4482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Πατσιανωτάκης Χαράλαμπος 2116</a:t>
            </a:r>
            <a:endParaRPr sz="1400">
              <a:solidFill>
                <a:srgbClr val="00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Κοξένογλου Νικόλαος 1711</a:t>
            </a:r>
            <a:endParaRPr sz="1400">
              <a:solidFill>
                <a:srgbClr val="00FF00"/>
              </a:solidFill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2968725" y="1540975"/>
            <a:ext cx="4213800" cy="24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1"/>
              <a:t>ΠΑΡΟΥΣΙΑΣΗ 1:</a:t>
            </a:r>
            <a:endParaRPr sz="3600" b="1"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 b="1" i="1"/>
              <a:t>ΠΡΟΣΔΙΟΡΙΣΜΟΣ </a:t>
            </a:r>
            <a:endParaRPr sz="3600" b="1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 b="1" i="1"/>
              <a:t>ΣΥΣΤΗΜΑΤΟΣ</a:t>
            </a:r>
            <a:endParaRPr sz="36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339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33950" y="142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Control Unit </a:t>
            </a:r>
            <a:r>
              <a:rPr lang="en-GB" sz="1800" dirty="0" err="1">
                <a:solidFill>
                  <a:schemeClr val="dk1"/>
                </a:solidFill>
              </a:rPr>
              <a:t>είν</a:t>
            </a:r>
            <a:r>
              <a:rPr lang="en-GB" sz="1800" dirty="0">
                <a:solidFill>
                  <a:schemeClr val="dk1"/>
                </a:solidFill>
              </a:rPr>
              <a:t>αι υπεύθυνο για τα όποια control signals απαιτούνται στο σύστημα γενικά.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Η </a:t>
            </a:r>
            <a:r>
              <a:rPr lang="en-GB" sz="1800" dirty="0" err="1">
                <a:solidFill>
                  <a:schemeClr val="dk1"/>
                </a:solidFill>
              </a:rPr>
              <a:t>είσοδος</a:t>
            </a:r>
            <a:r>
              <a:rPr lang="en-GB" sz="1800" dirty="0">
                <a:solidFill>
                  <a:schemeClr val="dk1"/>
                </a:solidFill>
              </a:rPr>
              <a:t> από </a:t>
            </a: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HIP απ</a:t>
            </a:r>
            <a:r>
              <a:rPr lang="en-GB" sz="1800" dirty="0" err="1">
                <a:solidFill>
                  <a:schemeClr val="dk1"/>
                </a:solidFill>
              </a:rPr>
              <a:t>οθήκευετ</a:t>
            </a:r>
            <a:r>
              <a:rPr lang="en-GB" sz="1800" dirty="0">
                <a:solidFill>
                  <a:schemeClr val="dk1"/>
                </a:solidFill>
              </a:rPr>
              <a:t>αι (μέσω MCU) στην μνήμη του συστήματος. 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Τα 2 Processing Units πα</a:t>
            </a:r>
            <a:r>
              <a:rPr lang="en-GB" sz="1800" dirty="0" err="1">
                <a:solidFill>
                  <a:schemeClr val="dk1"/>
                </a:solidFill>
              </a:rPr>
              <a:t>ίρνουν</a:t>
            </a:r>
            <a:r>
              <a:rPr lang="en-GB" sz="1800" dirty="0">
                <a:solidFill>
                  <a:schemeClr val="dk1"/>
                </a:solidFill>
              </a:rPr>
              <a:t> τα </a:t>
            </a:r>
            <a:r>
              <a:rPr lang="en-GB" sz="1800" dirty="0" err="1">
                <a:solidFill>
                  <a:schemeClr val="dk1"/>
                </a:solidFill>
              </a:rPr>
              <a:t>δεδομέν</a:t>
            </a:r>
            <a:r>
              <a:rPr lang="en-GB" sz="1800" dirty="0">
                <a:solidFill>
                  <a:schemeClr val="dk1"/>
                </a:solidFill>
              </a:rPr>
              <a:t>α που χρειάζονται από την μνήμη (μέσω MCU)</a:t>
            </a: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dirty="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33925" y="134420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lnSpc>
                <a:spcPct val="100000"/>
              </a:lnSpc>
              <a:buClr>
                <a:schemeClr val="dk1"/>
              </a:buClr>
              <a:buSzPts val="2400"/>
            </a:pPr>
            <a:r>
              <a:rPr lang="en-GB" sz="1800" dirty="0">
                <a:solidFill>
                  <a:schemeClr val="dk1"/>
                </a:solidFill>
              </a:rPr>
              <a:t>Τα </a:t>
            </a:r>
            <a:r>
              <a:rPr lang="el-GR" sz="1800" dirty="0" err="1">
                <a:solidFill>
                  <a:schemeClr val="dk1"/>
                </a:solidFill>
              </a:rPr>
              <a:t>απ</a:t>
            </a:r>
            <a:r>
              <a:rPr lang="en-GB" sz="1800" dirty="0" err="1">
                <a:solidFill>
                  <a:schemeClr val="dk1"/>
                </a:solidFill>
              </a:rPr>
              <a:t>οτελέσμ</a:t>
            </a:r>
            <a:r>
              <a:rPr lang="en-GB" sz="1800" dirty="0">
                <a:solidFill>
                  <a:schemeClr val="dk1"/>
                </a:solidFill>
              </a:rPr>
              <a:t>ατα από τα Processing Units καταλήγουν στο Output Interface για να βγούν στην έξοδο.</a:t>
            </a:r>
            <a:endParaRPr sz="1800" dirty="0">
              <a:solidFill>
                <a:schemeClr val="dk1"/>
              </a:solidFill>
            </a:endParaRPr>
          </a:p>
          <a:p>
            <a:pPr marL="400050" indent="-285750">
              <a:lnSpc>
                <a:spcPct val="100000"/>
              </a:lnSpc>
              <a:buClr>
                <a:schemeClr val="dk1"/>
              </a:buClr>
              <a:buSzPts val="1800"/>
            </a:pP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την ανάκληση/αποθήκευση δεδομένων εξωτερικής οντότητας από την μνήμη, έχει ενσωματωθεί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ας DMA Controller,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>
                <a:solidFill>
                  <a:schemeClr val="dk1"/>
                </a:solidFill>
              </a:rPr>
              <a:t>παρα</a:t>
            </a:r>
            <a:r>
              <a:rPr lang="en-GB" sz="1800" dirty="0" err="1">
                <a:solidFill>
                  <a:schemeClr val="dk1"/>
                </a:solidFill>
              </a:rPr>
              <a:t>κάμ</a:t>
            </a:r>
            <a:r>
              <a:rPr lang="en-GB" sz="1800" dirty="0">
                <a:solidFill>
                  <a:schemeClr val="dk1"/>
                </a:solidFill>
              </a:rPr>
              <a:t>πτοντας έτσι το processing, κάνοντας την επικοινωνία </a:t>
            </a:r>
            <a:r>
              <a:rPr lang="en-GB" sz="1800" u="sng" dirty="0">
                <a:solidFill>
                  <a:schemeClr val="dk1"/>
                </a:solidFill>
              </a:rPr>
              <a:t>πιο εύκολη και άμεση. </a:t>
            </a:r>
            <a:endParaRPr sz="1800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339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233950" y="141670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Πλεονεκτήμ</a:t>
            </a:r>
            <a:r>
              <a:rPr lang="en-GB" sz="1800" dirty="0">
                <a:solidFill>
                  <a:schemeClr val="dk1"/>
                </a:solidFill>
              </a:rPr>
              <a:t>ατα της συγκεκριμένης δομής: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Μικρογρ</a:t>
            </a:r>
            <a:r>
              <a:rPr lang="en-GB" sz="1800" dirty="0">
                <a:solidFill>
                  <a:schemeClr val="dk1"/>
                </a:solidFill>
              </a:rPr>
              <a:t>αφία ενός processing unit μιας GPU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Κοινό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ρωτόκολλο</a:t>
            </a:r>
            <a:r>
              <a:rPr lang="en-GB" sz="1800" dirty="0">
                <a:solidFill>
                  <a:schemeClr val="dk1"/>
                </a:solidFill>
              </a:rPr>
              <a:t> (</a:t>
            </a:r>
            <a:r>
              <a:rPr lang="en-GB" sz="1800" dirty="0" err="1">
                <a:solidFill>
                  <a:schemeClr val="dk1"/>
                </a:solidFill>
              </a:rPr>
              <a:t>WishBone</a:t>
            </a:r>
            <a:r>
              <a:rPr lang="en-GB" sz="1800" dirty="0">
                <a:solidFill>
                  <a:schemeClr val="dk1"/>
                </a:solidFill>
              </a:rPr>
              <a:t>) </a:t>
            </a:r>
            <a:r>
              <a:rPr lang="en-GB" sz="1800" dirty="0" err="1">
                <a:solidFill>
                  <a:schemeClr val="dk1"/>
                </a:solidFill>
              </a:rPr>
              <a:t>οι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δύο</a:t>
            </a:r>
            <a:r>
              <a:rPr lang="en-GB" sz="1800" dirty="0">
                <a:solidFill>
                  <a:schemeClr val="dk1"/>
                </a:solidFill>
              </a:rPr>
              <a:t> βα</a:t>
            </a:r>
            <a:r>
              <a:rPr lang="en-GB" sz="1800" dirty="0" err="1">
                <a:solidFill>
                  <a:schemeClr val="dk1"/>
                </a:solidFill>
              </a:rPr>
              <a:t>σικές</a:t>
            </a:r>
            <a:r>
              <a:rPr lang="en-GB" sz="1800" dirty="0">
                <a:solidFill>
                  <a:schemeClr val="dk1"/>
                </a:solidFill>
              </a:rPr>
              <a:t> (</a:t>
            </a:r>
            <a:r>
              <a:rPr lang="en-GB" sz="1800" dirty="0" err="1">
                <a:solidFill>
                  <a:schemeClr val="dk1"/>
                </a:solidFill>
              </a:rPr>
              <a:t>μεγάλες</a:t>
            </a:r>
            <a:r>
              <a:rPr lang="en-GB" sz="1800" dirty="0">
                <a:solidFill>
                  <a:schemeClr val="dk1"/>
                </a:solidFill>
              </a:rPr>
              <a:t>) </a:t>
            </a:r>
            <a:r>
              <a:rPr lang="en-GB" sz="1800" dirty="0" err="1">
                <a:solidFill>
                  <a:schemeClr val="dk1"/>
                </a:solidFill>
              </a:rPr>
              <a:t>μονάδες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με</a:t>
            </a:r>
            <a:r>
              <a:rPr lang="en-GB" sz="1800" dirty="0">
                <a:solidFill>
                  <a:schemeClr val="dk1"/>
                </a:solidFill>
              </a:rPr>
              <a:t> απ</a:t>
            </a:r>
            <a:r>
              <a:rPr lang="en-GB" sz="1800" dirty="0" err="1">
                <a:solidFill>
                  <a:schemeClr val="dk1"/>
                </a:solidFill>
              </a:rPr>
              <a:t>οτέλεσμ</a:t>
            </a:r>
            <a:r>
              <a:rPr lang="en-GB" sz="1800" dirty="0">
                <a:solidFill>
                  <a:schemeClr val="dk1"/>
                </a:solidFill>
              </a:rPr>
              <a:t>α την μείωση πιθανότητας σφάλματος κατά την μεταξύ τους επικοινωνία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300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30025" y="14176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Μειονέκτημ</a:t>
            </a:r>
            <a:r>
              <a:rPr lang="en-GB" sz="1800" dirty="0">
                <a:solidFill>
                  <a:schemeClr val="dk1"/>
                </a:solidFill>
              </a:rPr>
              <a:t>α της συγκεκριμένης δομής: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Πιθ</a:t>
            </a:r>
            <a:r>
              <a:rPr lang="en-GB" sz="1800" dirty="0">
                <a:solidFill>
                  <a:schemeClr val="dk1"/>
                </a:solidFill>
              </a:rPr>
              <a:t>ανή μεγάλη εσωτερική πολυπλοκότητα στο εσωτερικό των μονάδων: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Αυξάνει</a:t>
            </a:r>
            <a:r>
              <a:rPr lang="en-GB" sz="1800" dirty="0">
                <a:solidFill>
                  <a:schemeClr val="dk1"/>
                </a:solidFill>
              </a:rPr>
              <a:t> κα</a:t>
            </a:r>
            <a:r>
              <a:rPr lang="en-GB" sz="1800" dirty="0" err="1">
                <a:solidFill>
                  <a:schemeClr val="dk1"/>
                </a:solidFill>
              </a:rPr>
              <a:t>τά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ολύ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area π</a:t>
            </a:r>
            <a:r>
              <a:rPr lang="en-GB" sz="1800" dirty="0" err="1">
                <a:solidFill>
                  <a:schemeClr val="dk1"/>
                </a:solidFill>
              </a:rPr>
              <a:t>ου</a:t>
            </a:r>
            <a:r>
              <a:rPr lang="en-GB" sz="1800" dirty="0">
                <a:solidFill>
                  <a:schemeClr val="dk1"/>
                </a:solidFill>
              </a:rPr>
              <a:t> θα καταλαμβ</a:t>
            </a:r>
            <a:r>
              <a:rPr lang="en-GB" sz="1800" dirty="0" err="1">
                <a:solidFill>
                  <a:schemeClr val="dk1"/>
                </a:solidFill>
              </a:rPr>
              <a:t>άνει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SoC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Αυξάνει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τον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χρόνο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ου</a:t>
            </a:r>
            <a:r>
              <a:rPr lang="en-GB" sz="1800" dirty="0">
                <a:solidFill>
                  <a:schemeClr val="dk1"/>
                </a:solidFill>
              </a:rPr>
              <a:t> απα</a:t>
            </a:r>
            <a:r>
              <a:rPr lang="en-GB" sz="1800" dirty="0" err="1">
                <a:solidFill>
                  <a:schemeClr val="dk1"/>
                </a:solidFill>
              </a:rPr>
              <a:t>ιτούν</a:t>
            </a:r>
            <a:r>
              <a:rPr lang="en-GB" sz="1800" dirty="0">
                <a:solidFill>
                  <a:schemeClr val="dk1"/>
                </a:solidFill>
              </a:rPr>
              <a:t> τα </a:t>
            </a:r>
            <a:r>
              <a:rPr lang="en-GB" sz="1800" dirty="0" err="1">
                <a:solidFill>
                  <a:schemeClr val="dk1"/>
                </a:solidFill>
              </a:rPr>
              <a:t>εργ</a:t>
            </a:r>
            <a:r>
              <a:rPr lang="en-GB" sz="1800" dirty="0">
                <a:solidFill>
                  <a:schemeClr val="dk1"/>
                </a:solidFill>
              </a:rPr>
              <a:t>αλεία CAD για το Design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33925" y="135845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 i="1" dirty="0" err="1">
                <a:solidFill>
                  <a:srgbClr val="000000"/>
                </a:solidFill>
              </a:rPr>
              <a:t>Δεδομέν</a:t>
            </a:r>
            <a:r>
              <a:rPr lang="en-GB" sz="1800" i="1" dirty="0">
                <a:solidFill>
                  <a:srgbClr val="000000"/>
                </a:solidFill>
              </a:rPr>
              <a:t>α που γνωρίζουμε για τις μονάδες που επιλέξαμε: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FPU: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Ειν</a:t>
            </a:r>
            <a:r>
              <a:rPr lang="en-GB" sz="1800" dirty="0">
                <a:solidFill>
                  <a:srgbClr val="000000"/>
                </a:solidFill>
              </a:rPr>
              <a:t>αι fully IEEE754 complient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Μπ</a:t>
            </a:r>
            <a:r>
              <a:rPr lang="en-GB" sz="1800" dirty="0" err="1">
                <a:solidFill>
                  <a:srgbClr val="000000"/>
                </a:solidFill>
              </a:rPr>
              <a:t>ορεί</a:t>
            </a:r>
            <a:r>
              <a:rPr lang="en-GB" sz="1800" dirty="0">
                <a:solidFill>
                  <a:srgbClr val="000000"/>
                </a:solidFill>
              </a:rPr>
              <a:t> να </a:t>
            </a:r>
            <a:r>
              <a:rPr lang="en-GB" sz="1800" dirty="0" err="1">
                <a:solidFill>
                  <a:srgbClr val="000000"/>
                </a:solidFill>
              </a:rPr>
              <a:t>εκτελέσει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μι</a:t>
            </a:r>
            <a:r>
              <a:rPr lang="en-GB" sz="1800" dirty="0">
                <a:solidFill>
                  <a:srgbClr val="000000"/>
                </a:solidFill>
              </a:rPr>
              <a:t>α πράξη floating point σε κάθε κύκλο.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Κάθε</a:t>
            </a:r>
            <a:r>
              <a:rPr lang="en-GB" sz="1800" dirty="0">
                <a:solidFill>
                  <a:srgbClr val="000000"/>
                </a:solidFill>
              </a:rPr>
              <a:t> απ</a:t>
            </a:r>
            <a:r>
              <a:rPr lang="en-GB" sz="1800" dirty="0" err="1">
                <a:solidFill>
                  <a:srgbClr val="000000"/>
                </a:solidFill>
              </a:rPr>
              <a:t>οτέλεσμ</a:t>
            </a:r>
            <a:r>
              <a:rPr lang="en-GB" sz="1800" dirty="0">
                <a:solidFill>
                  <a:srgbClr val="000000"/>
                </a:solidFill>
              </a:rPr>
              <a:t>α χρειάζεται 4 κύκλους για να βγει.</a:t>
            </a: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33925" y="13851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 i="1" dirty="0" err="1">
                <a:solidFill>
                  <a:srgbClr val="000000"/>
                </a:solidFill>
              </a:rPr>
              <a:t>Δεδομέν</a:t>
            </a:r>
            <a:r>
              <a:rPr lang="en-GB" sz="1800" i="1" dirty="0">
                <a:solidFill>
                  <a:srgbClr val="000000"/>
                </a:solidFill>
              </a:rPr>
              <a:t>α που γνωρίζουμε για τις μονάδες που επιλέξαμε:</a:t>
            </a:r>
            <a:endParaRPr sz="1800" i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MCU: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Υπ</a:t>
            </a:r>
            <a:r>
              <a:rPr lang="en-GB" sz="1800" dirty="0" err="1">
                <a:solidFill>
                  <a:srgbClr val="000000"/>
                </a:solidFill>
              </a:rPr>
              <a:t>οστηρίζει</a:t>
            </a:r>
            <a:r>
              <a:rPr lang="en-GB" sz="1800" dirty="0">
                <a:solidFill>
                  <a:srgbClr val="000000"/>
                </a:solidFill>
              </a:rPr>
              <a:t> SDRAM, SSRAM, FLASH, ROM και </a:t>
            </a:r>
            <a:r>
              <a:rPr lang="en-GB" sz="1800" dirty="0" err="1">
                <a:solidFill>
                  <a:srgbClr val="000000"/>
                </a:solidFill>
              </a:rPr>
              <a:t>άλλους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τύ</a:t>
            </a:r>
            <a:r>
              <a:rPr lang="en-GB" sz="1800" dirty="0">
                <a:solidFill>
                  <a:srgbClr val="000000"/>
                </a:solidFill>
              </a:rPr>
              <a:t>πους memory modules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Έχει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ευέλικτο</a:t>
            </a:r>
            <a:r>
              <a:rPr lang="en-GB" sz="1800" dirty="0">
                <a:solidFill>
                  <a:srgbClr val="000000"/>
                </a:solidFill>
              </a:rPr>
              <a:t> timing </a:t>
            </a:r>
            <a:r>
              <a:rPr lang="en-GB" sz="1800" dirty="0" err="1">
                <a:solidFill>
                  <a:srgbClr val="000000"/>
                </a:solidFill>
              </a:rPr>
              <a:t>γι</a:t>
            </a:r>
            <a:r>
              <a:rPr lang="en-GB" sz="1800" dirty="0">
                <a:solidFill>
                  <a:srgbClr val="000000"/>
                </a:solidFill>
              </a:rPr>
              <a:t>α να μπορεί να υποστηρίξει μια πληθώρα από memory modules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233925" y="1365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 i="1" dirty="0" err="1">
                <a:solidFill>
                  <a:srgbClr val="000000"/>
                </a:solidFill>
              </a:rPr>
              <a:t>Δεδομέν</a:t>
            </a:r>
            <a:r>
              <a:rPr lang="en-GB" sz="1800" i="1" dirty="0">
                <a:solidFill>
                  <a:srgbClr val="000000"/>
                </a:solidFill>
              </a:rPr>
              <a:t>α που γνωρίζουμε για τις μονάδες που επιλέξαμε: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DMA: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Υπ</a:t>
            </a:r>
            <a:r>
              <a:rPr lang="en-GB" sz="1800" dirty="0" err="1">
                <a:solidFill>
                  <a:srgbClr val="000000"/>
                </a:solidFill>
              </a:rPr>
              <a:t>οστηρίζει</a:t>
            </a:r>
            <a:r>
              <a:rPr lang="en-GB" sz="1800" dirty="0">
                <a:solidFill>
                  <a:srgbClr val="000000"/>
                </a:solidFill>
              </a:rPr>
              <a:t> hardware handshaking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Χρησιμο</a:t>
            </a:r>
            <a:r>
              <a:rPr lang="en-GB" sz="1800" dirty="0">
                <a:solidFill>
                  <a:srgbClr val="000000"/>
                </a:solidFill>
              </a:rPr>
              <a:t>ποιεί το DMA request and aknowledge μέσω hardware handshaking.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233925" y="14185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Προδι</a:t>
            </a:r>
            <a:r>
              <a:rPr lang="en-GB" sz="1800" dirty="0">
                <a:solidFill>
                  <a:schemeClr val="dk1"/>
                </a:solidFill>
              </a:rPr>
              <a:t>αγραφές που απαιτήσαμε από τα components: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Εύκολη</a:t>
            </a:r>
            <a:r>
              <a:rPr lang="en-GB" sz="1800" dirty="0">
                <a:solidFill>
                  <a:schemeClr val="dk1"/>
                </a:solidFill>
              </a:rPr>
              <a:t> και κατα</a:t>
            </a:r>
            <a:r>
              <a:rPr lang="en-GB" sz="1800" dirty="0" err="1">
                <a:solidFill>
                  <a:schemeClr val="dk1"/>
                </a:solidFill>
              </a:rPr>
              <a:t>νοητή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συνδεσιμότητ</a:t>
            </a:r>
            <a:r>
              <a:rPr lang="en-GB" sz="1800" dirty="0">
                <a:solidFill>
                  <a:schemeClr val="dk1"/>
                </a:solidFill>
              </a:rPr>
              <a:t>α για DMA &amp; MCU (WishBone complient).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ομοιόμορφο σχεδιασμό Control Unit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μεγαλύτερη πιθανότητα επιτυχούς επικοινωνίας μεταξύ των μονάδων.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339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233925" y="141184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Προδι</a:t>
            </a:r>
            <a:r>
              <a:rPr lang="en-GB" sz="1800" dirty="0">
                <a:solidFill>
                  <a:schemeClr val="dk1"/>
                </a:solidFill>
              </a:rPr>
              <a:t>αγραφές που απαιτήσαμε από τα components: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processing Unit να </a:t>
            </a:r>
            <a:r>
              <a:rPr lang="en-GB" sz="1800" dirty="0" err="1">
                <a:solidFill>
                  <a:schemeClr val="dk1"/>
                </a:solidFill>
              </a:rPr>
              <a:t>είν</a:t>
            </a:r>
            <a:r>
              <a:rPr lang="en-GB" sz="1800" dirty="0">
                <a:solidFill>
                  <a:schemeClr val="dk1"/>
                </a:solidFill>
              </a:rPr>
              <a:t>αι όσο απλούστερο γίνεται.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Εφόσον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Manycore Accelerator αποτελείται από πολλαπλά μικρά Execution Units, έπρεπε (εφόσον το σύστημα είναι GPU like) να ακολουθήσουμε αυτήν την πολιτική.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2345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34575" y="13825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Σε</a:t>
            </a:r>
            <a:r>
              <a:rPr lang="en-GB" sz="1800" dirty="0">
                <a:solidFill>
                  <a:srgbClr val="000000"/>
                </a:solidFill>
              </a:rPr>
              <a:t> π</a:t>
            </a:r>
            <a:r>
              <a:rPr lang="en-GB" sz="1800" dirty="0" err="1">
                <a:solidFill>
                  <a:srgbClr val="000000"/>
                </a:solidFill>
              </a:rPr>
              <a:t>ερί</a:t>
            </a:r>
            <a:r>
              <a:rPr lang="en-GB" sz="1800" dirty="0">
                <a:solidFill>
                  <a:srgbClr val="000000"/>
                </a:solidFill>
              </a:rPr>
              <a:t>πτωση που δεν εμφανισθούν σφάλματα στις έτοιμες μονάδες θα υλοποιηθεί στο RTL επίπεδο: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Η </a:t>
            </a:r>
            <a:r>
              <a:rPr lang="en-GB" sz="1800" dirty="0" err="1">
                <a:solidFill>
                  <a:srgbClr val="000000"/>
                </a:solidFill>
              </a:rPr>
              <a:t>δι</a:t>
            </a:r>
            <a:r>
              <a:rPr lang="en-GB" sz="1800" dirty="0">
                <a:solidFill>
                  <a:srgbClr val="000000"/>
                </a:solidFill>
              </a:rPr>
              <a:t>ασύνδεση μεταξύ των έτοιμων μονάδων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Control Unit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355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35500" y="14007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Η </a:t>
            </a:r>
            <a:r>
              <a:rPr lang="en-GB" sz="1800" dirty="0" err="1">
                <a:solidFill>
                  <a:srgbClr val="000000"/>
                </a:solidFill>
              </a:rPr>
              <a:t>ομάδ</a:t>
            </a:r>
            <a:r>
              <a:rPr lang="en-GB" sz="1800" dirty="0">
                <a:solidFill>
                  <a:srgbClr val="000000"/>
                </a:solidFill>
              </a:rPr>
              <a:t>α μας “</a:t>
            </a:r>
            <a:r>
              <a:rPr lang="en-GB" sz="1800" i="1" dirty="0">
                <a:solidFill>
                  <a:srgbClr val="000000"/>
                </a:solidFill>
              </a:rPr>
              <a:t>Nisiotes”</a:t>
            </a:r>
            <a:r>
              <a:rPr lang="en-GB" sz="1800" dirty="0">
                <a:solidFill>
                  <a:srgbClr val="000000"/>
                </a:solidFill>
              </a:rPr>
              <a:t> αποτελείται από: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Πα</a:t>
            </a:r>
            <a:r>
              <a:rPr lang="en-GB" sz="1800" dirty="0" err="1">
                <a:solidFill>
                  <a:srgbClr val="000000"/>
                </a:solidFill>
              </a:rPr>
              <a:t>τσι</a:t>
            </a:r>
            <a:r>
              <a:rPr lang="en-GB" sz="1800" dirty="0">
                <a:solidFill>
                  <a:srgbClr val="000000"/>
                </a:solidFill>
              </a:rPr>
              <a:t>ανωτάκη Χαράλαμπο ΑΕΜ: 2116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Κοξένογλου </a:t>
            </a:r>
            <a:r>
              <a:rPr lang="en-GB" sz="1800" dirty="0" err="1">
                <a:solidFill>
                  <a:srgbClr val="000000"/>
                </a:solidFill>
              </a:rPr>
              <a:t>Νικόλ</a:t>
            </a:r>
            <a:r>
              <a:rPr lang="en-GB" sz="1800" dirty="0">
                <a:solidFill>
                  <a:srgbClr val="000000"/>
                </a:solidFill>
              </a:rPr>
              <a:t>αο ΑΕΜ: 1711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2345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234575" y="1375878"/>
            <a:ext cx="672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Γι</a:t>
            </a:r>
            <a:r>
              <a:rPr lang="en-GB" sz="1800" dirty="0">
                <a:solidFill>
                  <a:srgbClr val="000000"/>
                </a:solidFill>
              </a:rPr>
              <a:t>α την επαλήθευση του Control Unit:</a:t>
            </a:r>
            <a:endParaRPr sz="1800" dirty="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Χρησιμο</a:t>
            </a:r>
            <a:r>
              <a:rPr lang="en-GB" sz="1800" dirty="0">
                <a:solidFill>
                  <a:srgbClr val="000000"/>
                </a:solidFill>
              </a:rPr>
              <a:t>ποιούμε διάφορα σετ εισόδων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Προσομοιώνοντ</a:t>
            </a:r>
            <a:r>
              <a:rPr lang="en-GB" sz="1800" dirty="0">
                <a:solidFill>
                  <a:srgbClr val="000000"/>
                </a:solidFill>
              </a:rPr>
              <a:t>ας αιτήματα από εξωτερικές μονάδες.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νάλογ</a:t>
            </a:r>
            <a:r>
              <a:rPr lang="en-GB" sz="1800" dirty="0">
                <a:solidFill>
                  <a:srgbClr val="000000"/>
                </a:solidFill>
              </a:rPr>
              <a:t>α αν τα σήματα εξόδου ανταποκρίνονται σωστά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345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dirty="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34575" y="1402576"/>
            <a:ext cx="672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Γι</a:t>
            </a:r>
            <a:r>
              <a:rPr lang="en-GB" sz="1800" dirty="0">
                <a:solidFill>
                  <a:srgbClr val="000000"/>
                </a:solidFill>
              </a:rPr>
              <a:t>α την επαλήθευση των έτοιμων μονάδων</a:t>
            </a:r>
            <a:endParaRPr sz="1800" dirty="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Θα </a:t>
            </a:r>
            <a:r>
              <a:rPr lang="en-GB" sz="1800" dirty="0" err="1">
                <a:solidFill>
                  <a:srgbClr val="000000"/>
                </a:solidFill>
              </a:rPr>
              <a:t>χρησιμο</a:t>
            </a:r>
            <a:r>
              <a:rPr lang="en-GB" sz="1800" dirty="0">
                <a:solidFill>
                  <a:srgbClr val="000000"/>
                </a:solidFill>
              </a:rPr>
              <a:t>ποιηθούν διάφορα σενάρια εισόδων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νάλογ</a:t>
            </a:r>
            <a:r>
              <a:rPr lang="en-GB" sz="1800" dirty="0">
                <a:solidFill>
                  <a:srgbClr val="000000"/>
                </a:solidFill>
              </a:rPr>
              <a:t>α αν έξοδοι ανταποκρίνονται σωστά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Έπ</a:t>
            </a:r>
            <a:r>
              <a:rPr lang="en-GB" sz="1800" dirty="0" err="1">
                <a:solidFill>
                  <a:srgbClr val="000000"/>
                </a:solidFill>
              </a:rPr>
              <a:t>ειτ</a:t>
            </a:r>
            <a:r>
              <a:rPr lang="en-GB" sz="1800" dirty="0">
                <a:solidFill>
                  <a:srgbClr val="000000"/>
                </a:solidFill>
              </a:rPr>
              <a:t>α ελέγχουμε το καθένα μεμονωμένα συνδεδεμένο με το Control Unit Module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345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34575" y="1389228"/>
            <a:ext cx="672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Τέλος</a:t>
            </a:r>
            <a:r>
              <a:rPr lang="en-GB" sz="1800" dirty="0">
                <a:solidFill>
                  <a:srgbClr val="000000"/>
                </a:solidFill>
              </a:rPr>
              <a:t> θα </a:t>
            </a:r>
            <a:r>
              <a:rPr lang="en-GB" sz="1800" dirty="0" err="1">
                <a:solidFill>
                  <a:srgbClr val="000000"/>
                </a:solidFill>
              </a:rPr>
              <a:t>γίνει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μι</a:t>
            </a:r>
            <a:r>
              <a:rPr lang="en-GB" sz="1800" dirty="0">
                <a:solidFill>
                  <a:srgbClr val="000000"/>
                </a:solidFill>
              </a:rPr>
              <a:t>α συνολική προσομοίωση επαλήθευσης με όλα τα τμήματα διασυνδεδεμένα, εισάγοντας ένα σύνολο πιθανών εισόδων.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2269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26975" y="139377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chemeClr val="dk1"/>
                </a:solidFill>
              </a:rPr>
              <a:t>Προ</a:t>
            </a:r>
            <a:r>
              <a:rPr lang="en-GB" sz="1800" i="1" dirty="0">
                <a:solidFill>
                  <a:schemeClr val="dk1"/>
                </a:solidFill>
              </a:rPr>
              <a:t>βλήματα που μπορούν να εμφανισθούν κατά την εκτέλεση της εργασίας: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Αδυν</a:t>
            </a:r>
            <a:r>
              <a:rPr lang="en-GB" sz="1800" dirty="0">
                <a:solidFill>
                  <a:schemeClr val="dk1"/>
                </a:solidFill>
              </a:rPr>
              <a:t>αμία ορθής επικοινωνίας Control Unit με τις διάφορες μονάδες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Έλεγχος</a:t>
            </a:r>
            <a:r>
              <a:rPr lang="en-GB" sz="1800" dirty="0">
                <a:solidFill>
                  <a:schemeClr val="dk1"/>
                </a:solidFill>
              </a:rPr>
              <a:t> Control Unit και α</a:t>
            </a:r>
            <a:r>
              <a:rPr lang="en-GB" sz="1800" dirty="0" err="1">
                <a:solidFill>
                  <a:schemeClr val="dk1"/>
                </a:solidFill>
              </a:rPr>
              <a:t>ύξηση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ολυ</a:t>
            </a:r>
            <a:r>
              <a:rPr lang="en-GB" sz="1800" dirty="0">
                <a:solidFill>
                  <a:schemeClr val="dk1"/>
                </a:solidFill>
              </a:rPr>
              <a:t>πλοκότητας όπου είναι ανάγκη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269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226975" y="14138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chemeClr val="dk1"/>
                </a:solidFill>
              </a:rPr>
              <a:t>Προ</a:t>
            </a:r>
            <a:r>
              <a:rPr lang="en-GB" sz="1800" i="1" dirty="0">
                <a:solidFill>
                  <a:schemeClr val="dk1"/>
                </a:solidFill>
              </a:rPr>
              <a:t>βλήματα που μπορούν να εμφανισθούν κατά την εκτέλεση της εργασίας: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Εμφάνιση</a:t>
            </a:r>
            <a:r>
              <a:rPr lang="en-GB" sz="1800" dirty="0">
                <a:solidFill>
                  <a:schemeClr val="dk1"/>
                </a:solidFill>
              </a:rPr>
              <a:t> bugs </a:t>
            </a:r>
            <a:r>
              <a:rPr lang="en-GB" sz="1800" dirty="0" err="1">
                <a:solidFill>
                  <a:schemeClr val="dk1"/>
                </a:solidFill>
              </a:rPr>
              <a:t>στις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έτοιμες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μονάδες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Προσ</a:t>
            </a:r>
            <a:r>
              <a:rPr lang="en-GB" sz="1800" dirty="0">
                <a:solidFill>
                  <a:schemeClr val="dk1"/>
                </a:solidFill>
              </a:rPr>
              <a:t>πάθεια επίλυσης τους, και αν δεν είναι αυτό εφικτό, μετάβαση στο πρότζεκτ ALU.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2269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226975" y="14071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chemeClr val="dk1"/>
                </a:solidFill>
              </a:rPr>
              <a:t>Προ</a:t>
            </a:r>
            <a:r>
              <a:rPr lang="en-GB" sz="1800" i="1" dirty="0">
                <a:solidFill>
                  <a:schemeClr val="dk1"/>
                </a:solidFill>
              </a:rPr>
              <a:t>βλήματα που μπορούν να εμφανισθούν κατά την εκτέλεση της εργασίας: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Μεγάλο</a:t>
            </a:r>
            <a:r>
              <a:rPr lang="en-GB" sz="1800" dirty="0">
                <a:solidFill>
                  <a:schemeClr val="dk1"/>
                </a:solidFill>
              </a:rPr>
              <a:t> design π</a:t>
            </a:r>
            <a:r>
              <a:rPr lang="en-GB" sz="1800" dirty="0" err="1">
                <a:solidFill>
                  <a:schemeClr val="dk1"/>
                </a:solidFill>
              </a:rPr>
              <a:t>ου</a:t>
            </a:r>
            <a:r>
              <a:rPr lang="en-GB" sz="1800" dirty="0">
                <a:solidFill>
                  <a:schemeClr val="dk1"/>
                </a:solidFill>
              </a:rPr>
              <a:t> ανα</a:t>
            </a:r>
            <a:r>
              <a:rPr lang="en-GB" sz="1800" dirty="0" err="1">
                <a:solidFill>
                  <a:schemeClr val="dk1"/>
                </a:solidFill>
              </a:rPr>
              <a:t>γκάζει</a:t>
            </a:r>
            <a:r>
              <a:rPr lang="en-GB" sz="1800" dirty="0">
                <a:solidFill>
                  <a:schemeClr val="dk1"/>
                </a:solidFill>
              </a:rPr>
              <a:t> τα </a:t>
            </a:r>
            <a:r>
              <a:rPr lang="en-GB" sz="1800" dirty="0" err="1">
                <a:solidFill>
                  <a:schemeClr val="dk1"/>
                </a:solidFill>
              </a:rPr>
              <a:t>εργ</a:t>
            </a:r>
            <a:r>
              <a:rPr lang="en-GB" sz="1800" dirty="0">
                <a:solidFill>
                  <a:schemeClr val="dk1"/>
                </a:solidFill>
              </a:rPr>
              <a:t>αλεία να δημιουργεί και επεξεργάζει τα designs σε αρκετά μεγάλα χρονικά διαστήματα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>
                <a:solidFill>
                  <a:schemeClr val="dk1"/>
                </a:solidFill>
              </a:rPr>
              <a:t>Απ</a:t>
            </a:r>
            <a:r>
              <a:rPr lang="en-GB" sz="1800" dirty="0" err="1">
                <a:solidFill>
                  <a:schemeClr val="dk1"/>
                </a:solidFill>
              </a:rPr>
              <a:t>λούστευση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των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μονάδων</a:t>
            </a:r>
            <a:r>
              <a:rPr lang="en-GB" sz="1800" dirty="0">
                <a:solidFill>
                  <a:schemeClr val="dk1"/>
                </a:solidFill>
              </a:rPr>
              <a:t> ή </a:t>
            </a:r>
            <a:r>
              <a:rPr lang="en-GB" sz="1800" dirty="0" err="1">
                <a:solidFill>
                  <a:schemeClr val="dk1"/>
                </a:solidFill>
              </a:rPr>
              <a:t>εν</a:t>
            </a:r>
            <a:r>
              <a:rPr lang="en-GB" sz="1800" dirty="0">
                <a:solidFill>
                  <a:schemeClr val="dk1"/>
                </a:solidFill>
              </a:rPr>
              <a:t>αλλαγή σε προτζεκτ ALU.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2318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31875" y="137378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chemeClr val="dk1"/>
                </a:solidFill>
              </a:rPr>
              <a:t>Προ</a:t>
            </a:r>
            <a:r>
              <a:rPr lang="en-GB" sz="1800" i="1" dirty="0">
                <a:solidFill>
                  <a:schemeClr val="dk1"/>
                </a:solidFill>
              </a:rPr>
              <a:t>βλήματα που μπορούν να εμφανισθούν κατά την εκτέλεση της εργασίας: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Εμφάνιση</a:t>
            </a:r>
            <a:r>
              <a:rPr lang="en-GB" sz="1800" dirty="0">
                <a:solidFill>
                  <a:schemeClr val="dk1"/>
                </a:solidFill>
              </a:rPr>
              <a:t> bugs </a:t>
            </a:r>
            <a:r>
              <a:rPr lang="en-GB" sz="1800" dirty="0" err="1">
                <a:solidFill>
                  <a:schemeClr val="dk1"/>
                </a:solidFill>
              </a:rPr>
              <a:t>στ</a:t>
            </a:r>
            <a:r>
              <a:rPr lang="en-GB" sz="1800" dirty="0">
                <a:solidFill>
                  <a:schemeClr val="dk1"/>
                </a:solidFill>
              </a:rPr>
              <a:t>α εργαλεία CAD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Αν</a:t>
            </a:r>
            <a:r>
              <a:rPr lang="en-GB" sz="1800" dirty="0">
                <a:solidFill>
                  <a:schemeClr val="dk1"/>
                </a:solidFill>
              </a:rPr>
              <a:t>αζήτηση στα manuals και παράκαμψη ή διαφορετική πορεία εάν αυτό είναι εφικτό.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318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231875" y="1433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chemeClr val="dk1"/>
                </a:solidFill>
              </a:rPr>
              <a:t>Προ</a:t>
            </a:r>
            <a:r>
              <a:rPr lang="en-GB" sz="1800" i="1" dirty="0">
                <a:solidFill>
                  <a:schemeClr val="dk1"/>
                </a:solidFill>
              </a:rPr>
              <a:t>βλήματα που μπορούν να εμφανισθούν κατά την εκτέλεση της εργασίας:</a:t>
            </a:r>
            <a:endParaRPr sz="1800" i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Incompatible </a:t>
            </a:r>
            <a:r>
              <a:rPr lang="en-GB" sz="1800" dirty="0" err="1">
                <a:solidFill>
                  <a:srgbClr val="000000"/>
                </a:solidFill>
              </a:rPr>
              <a:t>adressing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μετ</a:t>
            </a:r>
            <a:r>
              <a:rPr lang="en-GB" sz="1800" dirty="0">
                <a:solidFill>
                  <a:srgbClr val="000000"/>
                </a:solidFill>
              </a:rPr>
              <a:t>αξύ των δομών διευθύνσεων που θα δέχεται το MCU και αυτών που θα υπάρχουν στις έτοιμες βιβλιοθήκες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Αλλ</a:t>
            </a:r>
            <a:r>
              <a:rPr lang="en-GB" sz="1800" dirty="0">
                <a:solidFill>
                  <a:schemeClr val="dk1"/>
                </a:solidFill>
              </a:rPr>
              <a:t>αγή MCU, αναζήτηση  διαφορετικών μνημών ή μετάβαση στο project του ALU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latin typeface="Lato"/>
                <a:ea typeface="Lato"/>
                <a:cs typeface="Lato"/>
                <a:sym typeface="Lato"/>
              </a:rPr>
              <a:t>PLAN B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7362"/>
            <a:ext cx="9143999" cy="406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720325" y="2037150"/>
            <a:ext cx="1778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 u="sng">
                <a:solidFill>
                  <a:schemeClr val="dk1"/>
                </a:solidFill>
              </a:rPr>
              <a:t>Synopsis:</a:t>
            </a:r>
            <a:endParaRPr sz="2800" i="1" u="sng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175" y="0"/>
            <a:ext cx="68580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207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0775" y="1405944"/>
            <a:ext cx="85206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σύστημ</a:t>
            </a:r>
            <a:r>
              <a:rPr lang="en-GB" sz="1800" dirty="0">
                <a:solidFill>
                  <a:schemeClr val="dk1"/>
                </a:solidFill>
              </a:rPr>
              <a:t>α αποτελείται από τις ακόλουθες μονάδες: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Control Unit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αν αθροιστή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αν αφαιρέτη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Εν</a:t>
            </a:r>
            <a:r>
              <a:rPr lang="en-GB" sz="1800" dirty="0">
                <a:solidFill>
                  <a:schemeClr val="dk1"/>
                </a:solidFill>
              </a:rPr>
              <a:t>αν multiplier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αν divider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αν shifter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αν πολυπλέκτη επιλογής έγκυρου αποτλέσματος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Δύο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σειρές</a:t>
            </a:r>
            <a:r>
              <a:rPr lang="en-GB" sz="1800" dirty="0">
                <a:solidFill>
                  <a:schemeClr val="dk1"/>
                </a:solidFill>
              </a:rPr>
              <a:t> registers </a:t>
            </a: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Input και Output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33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33150" y="14030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Στην</a:t>
            </a:r>
            <a:r>
              <a:rPr lang="en-GB" sz="1800" dirty="0">
                <a:solidFill>
                  <a:schemeClr val="dk1"/>
                </a:solidFill>
              </a:rPr>
              <a:t> πα</a:t>
            </a:r>
            <a:r>
              <a:rPr lang="en-GB" sz="1800" dirty="0" err="1">
                <a:solidFill>
                  <a:schemeClr val="dk1"/>
                </a:solidFill>
              </a:rPr>
              <a:t>ρουσί</a:t>
            </a:r>
            <a:r>
              <a:rPr lang="en-GB" sz="1800" dirty="0">
                <a:solidFill>
                  <a:schemeClr val="dk1"/>
                </a:solidFill>
              </a:rPr>
              <a:t>αση  θα αναλυθούν: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Οι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ιδέες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ου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σκο</a:t>
            </a:r>
            <a:r>
              <a:rPr lang="en-GB" sz="1800" dirty="0">
                <a:solidFill>
                  <a:schemeClr val="dk1"/>
                </a:solidFill>
              </a:rPr>
              <a:t>πεύουμε να δουλέψουμε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Πώς</a:t>
            </a:r>
            <a:r>
              <a:rPr lang="en-GB" sz="1800" dirty="0">
                <a:solidFill>
                  <a:schemeClr val="dk1"/>
                </a:solidFill>
              </a:rPr>
              <a:t> θα </a:t>
            </a:r>
            <a:r>
              <a:rPr lang="en-GB" sz="1800" dirty="0" err="1">
                <a:solidFill>
                  <a:schemeClr val="dk1"/>
                </a:solidFill>
              </a:rPr>
              <a:t>γίνει</a:t>
            </a:r>
            <a:r>
              <a:rPr lang="en-GB" sz="1800" dirty="0">
                <a:solidFill>
                  <a:schemeClr val="dk1"/>
                </a:solidFill>
              </a:rPr>
              <a:t> η </a:t>
            </a:r>
            <a:r>
              <a:rPr lang="en-GB" sz="1800" dirty="0" err="1">
                <a:solidFill>
                  <a:schemeClr val="dk1"/>
                </a:solidFill>
              </a:rPr>
              <a:t>συν</a:t>
            </a:r>
            <a:r>
              <a:rPr lang="en-GB" sz="1800" dirty="0">
                <a:solidFill>
                  <a:schemeClr val="dk1"/>
                </a:solidFill>
              </a:rPr>
              <a:t>αρμολόγηση του Συστήματος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Μέθοδοι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ελέγχου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λειτουργί</a:t>
            </a:r>
            <a:r>
              <a:rPr lang="en-GB" sz="1800" dirty="0">
                <a:solidFill>
                  <a:schemeClr val="dk1"/>
                </a:solidFill>
              </a:rPr>
              <a:t>ας του Συστήματος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Προ</a:t>
            </a:r>
            <a:r>
              <a:rPr lang="en-GB" sz="1800" dirty="0">
                <a:solidFill>
                  <a:schemeClr val="dk1"/>
                </a:solidFill>
              </a:rPr>
              <a:t>βλήματα που ίσως προκύψουν κατά την διάρκεια εκπόνησης της εργασίας</a:t>
            </a: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9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9150" y="13676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Control Unit </a:t>
            </a:r>
            <a:r>
              <a:rPr lang="en-GB" sz="1800" dirty="0" err="1">
                <a:solidFill>
                  <a:schemeClr val="dk1"/>
                </a:solidFill>
              </a:rPr>
              <a:t>είν</a:t>
            </a:r>
            <a:r>
              <a:rPr lang="en-GB" sz="1800" dirty="0">
                <a:solidFill>
                  <a:schemeClr val="dk1"/>
                </a:solidFill>
              </a:rPr>
              <a:t>αι υπεύθυνο για τα όποια control signals απαιτούνται στο σύστημα γενικά.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Η </a:t>
            </a:r>
            <a:r>
              <a:rPr lang="en-GB" sz="1800" dirty="0" err="1">
                <a:solidFill>
                  <a:schemeClr val="dk1"/>
                </a:solidFill>
              </a:rPr>
              <a:t>είσοδος</a:t>
            </a:r>
            <a:r>
              <a:rPr lang="en-GB" sz="1800" dirty="0">
                <a:solidFill>
                  <a:schemeClr val="dk1"/>
                </a:solidFill>
              </a:rPr>
              <a:t> από τα Input registers π</a:t>
            </a:r>
            <a:r>
              <a:rPr lang="en-GB" sz="1800" dirty="0" err="1">
                <a:solidFill>
                  <a:schemeClr val="dk1"/>
                </a:solidFill>
              </a:rPr>
              <a:t>ροωθούντ</a:t>
            </a:r>
            <a:r>
              <a:rPr lang="en-GB" sz="1800" dirty="0">
                <a:solidFill>
                  <a:schemeClr val="dk1"/>
                </a:solidFill>
              </a:rPr>
              <a:t>αι στις μονάδες όπου θα γίνουν οι πράξεις.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Τα απ</a:t>
            </a:r>
            <a:r>
              <a:rPr lang="en-GB" sz="1800" dirty="0" err="1">
                <a:solidFill>
                  <a:schemeClr val="dk1"/>
                </a:solidFill>
              </a:rPr>
              <a:t>οτελέσμ</a:t>
            </a:r>
            <a:r>
              <a:rPr lang="en-GB" sz="1800" dirty="0">
                <a:solidFill>
                  <a:schemeClr val="dk1"/>
                </a:solidFill>
              </a:rPr>
              <a:t>ατα της κάθε πράξης κατευθύνεται σε έναν πολυπλέκτη όπου ανάλογα το opcode της εισόδου, προωθεί στην έξοδο το σωστό αποτέλεσμα.</a:t>
            </a:r>
            <a:endParaRPr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3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3200" y="14371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Δεδομένου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της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δι</a:t>
            </a:r>
            <a:r>
              <a:rPr lang="en-GB" sz="1800" dirty="0">
                <a:solidFill>
                  <a:schemeClr val="dk1"/>
                </a:solidFill>
              </a:rPr>
              <a:t>αφορετικής καθυστέρησης που έχει κάθε πράξη, το σύστημα θα δουλέψει με την λογική του Stalling.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>
                <a:solidFill>
                  <a:schemeClr val="dk1"/>
                </a:solidFill>
              </a:rPr>
              <a:t> Η </a:t>
            </a:r>
            <a:r>
              <a:rPr lang="en-GB" sz="1800" dirty="0" err="1">
                <a:solidFill>
                  <a:schemeClr val="dk1"/>
                </a:solidFill>
              </a:rPr>
              <a:t>είσοδος</a:t>
            </a:r>
            <a:r>
              <a:rPr lang="en-GB" sz="1800" dirty="0">
                <a:solidFill>
                  <a:schemeClr val="dk1"/>
                </a:solidFill>
              </a:rPr>
              <a:t> και η </a:t>
            </a:r>
            <a:r>
              <a:rPr lang="en-GB" sz="1800" dirty="0" err="1">
                <a:solidFill>
                  <a:schemeClr val="dk1"/>
                </a:solidFill>
              </a:rPr>
              <a:t>έξοδος</a:t>
            </a:r>
            <a:r>
              <a:rPr lang="en-GB" sz="1800" dirty="0">
                <a:solidFill>
                  <a:schemeClr val="dk1"/>
                </a:solidFill>
              </a:rPr>
              <a:t> θα “πα</a:t>
            </a:r>
            <a:r>
              <a:rPr lang="en-GB" sz="1800" dirty="0" err="1">
                <a:solidFill>
                  <a:schemeClr val="dk1"/>
                </a:solidFill>
              </a:rPr>
              <a:t>γώνουν</a:t>
            </a:r>
            <a:r>
              <a:rPr lang="en-GB" sz="1800" dirty="0">
                <a:solidFill>
                  <a:schemeClr val="dk1"/>
                </a:solidFill>
              </a:rPr>
              <a:t>” α</a:t>
            </a:r>
            <a:r>
              <a:rPr lang="en-GB" sz="1800" dirty="0" err="1">
                <a:solidFill>
                  <a:schemeClr val="dk1"/>
                </a:solidFill>
              </a:rPr>
              <a:t>νάλογ</a:t>
            </a:r>
            <a:r>
              <a:rPr lang="en-GB" sz="1800" dirty="0">
                <a:solidFill>
                  <a:schemeClr val="dk1"/>
                </a:solidFill>
              </a:rPr>
              <a:t>α πόσο μια πράξη είναι “βαριά”.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438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43850" y="145788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Πλεονέκτημ</a:t>
            </a:r>
            <a:r>
              <a:rPr lang="en-GB" sz="1800" dirty="0">
                <a:solidFill>
                  <a:schemeClr val="dk1"/>
                </a:solidFill>
              </a:rPr>
              <a:t>α της συγκεκριμένης δομής: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>
                <a:solidFill>
                  <a:schemeClr val="dk1"/>
                </a:solidFill>
              </a:rPr>
              <a:t>Απ</a:t>
            </a:r>
            <a:r>
              <a:rPr lang="en-GB" sz="1800" dirty="0" err="1">
                <a:solidFill>
                  <a:schemeClr val="dk1"/>
                </a:solidFill>
              </a:rPr>
              <a:t>οφυγή</a:t>
            </a:r>
            <a:r>
              <a:rPr lang="en-GB" sz="1800" dirty="0">
                <a:solidFill>
                  <a:schemeClr val="dk1"/>
                </a:solidFill>
              </a:rPr>
              <a:t> α</a:t>
            </a:r>
            <a:r>
              <a:rPr lang="en-GB" sz="1800" dirty="0" err="1">
                <a:solidFill>
                  <a:schemeClr val="dk1"/>
                </a:solidFill>
              </a:rPr>
              <a:t>νούσι</a:t>
            </a:r>
            <a:r>
              <a:rPr lang="en-GB" sz="1800" dirty="0">
                <a:solidFill>
                  <a:schemeClr val="dk1"/>
                </a:solidFill>
              </a:rPr>
              <a:t>ας καθυστέρησης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Κάθε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ράξη</a:t>
            </a:r>
            <a:r>
              <a:rPr lang="en-GB" sz="1800" dirty="0">
                <a:solidFill>
                  <a:schemeClr val="dk1"/>
                </a:solidFill>
              </a:rPr>
              <a:t> β</a:t>
            </a:r>
            <a:r>
              <a:rPr lang="en-GB" sz="1800" dirty="0" err="1">
                <a:solidFill>
                  <a:schemeClr val="dk1"/>
                </a:solidFill>
              </a:rPr>
              <a:t>γάζει</a:t>
            </a:r>
            <a:r>
              <a:rPr lang="en-GB" sz="1800" dirty="0">
                <a:solidFill>
                  <a:schemeClr val="dk1"/>
                </a:solidFill>
              </a:rPr>
              <a:t> τα απ</a:t>
            </a:r>
            <a:r>
              <a:rPr lang="en-GB" sz="1800" dirty="0" err="1">
                <a:solidFill>
                  <a:schemeClr val="dk1"/>
                </a:solidFill>
              </a:rPr>
              <a:t>οτελέσμ</a:t>
            </a:r>
            <a:r>
              <a:rPr lang="en-GB" sz="1800" dirty="0">
                <a:solidFill>
                  <a:schemeClr val="dk1"/>
                </a:solidFill>
              </a:rPr>
              <a:t>ατά της στην έξοδο, στους κύκλους που εκείνη απαιτεί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5755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57550" y="145788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Μειονέκτημ</a:t>
            </a:r>
            <a:r>
              <a:rPr lang="en-GB" sz="1800" dirty="0">
                <a:solidFill>
                  <a:schemeClr val="dk1"/>
                </a:solidFill>
              </a:rPr>
              <a:t>α της συγκεκριμένης δομής: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Συχνό</a:t>
            </a:r>
            <a:r>
              <a:rPr lang="en-GB" sz="1800" dirty="0">
                <a:solidFill>
                  <a:schemeClr val="dk1"/>
                </a:solidFill>
              </a:rPr>
              <a:t> “π</a:t>
            </a:r>
            <a:r>
              <a:rPr lang="en-GB" sz="1800" dirty="0" err="1">
                <a:solidFill>
                  <a:schemeClr val="dk1"/>
                </a:solidFill>
              </a:rPr>
              <a:t>άγωμ</a:t>
            </a:r>
            <a:r>
              <a:rPr lang="en-GB" sz="1800" dirty="0">
                <a:solidFill>
                  <a:schemeClr val="dk1"/>
                </a:solidFill>
              </a:rPr>
              <a:t>α” της εισόδου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Κάθε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νέ</a:t>
            </a:r>
            <a:r>
              <a:rPr lang="en-GB" sz="1800" dirty="0">
                <a:solidFill>
                  <a:schemeClr val="dk1"/>
                </a:solidFill>
              </a:rPr>
              <a:t>α εντολή που έρχεται εκείνη την ώρα χάνεται (θα πρέπει το άλλο SoC που στέλνει την εντολή να ελέγχει αν υπάρχει stall και να ξαναπροσπαθήσει )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494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149475" y="1471898"/>
            <a:ext cx="8823900" cy="30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err="1">
                <a:latin typeface="Lato"/>
                <a:ea typeface="Lato"/>
                <a:cs typeface="Lato"/>
                <a:sym typeface="Lato"/>
              </a:rPr>
              <a:t>Τι</a:t>
            </a:r>
            <a:r>
              <a:rPr lang="en-GB" sz="1800" i="1" dirty="0">
                <a:latin typeface="Lato"/>
                <a:ea typeface="Lato"/>
                <a:cs typeface="Lato"/>
                <a:sym typeface="Lato"/>
              </a:rPr>
              <a:t> π</a:t>
            </a:r>
            <a:r>
              <a:rPr lang="en-GB" sz="1800" i="1" dirty="0" err="1">
                <a:latin typeface="Lato"/>
                <a:ea typeface="Lato"/>
                <a:cs typeface="Lato"/>
                <a:sym typeface="Lato"/>
              </a:rPr>
              <a:t>ληροφορίες</a:t>
            </a:r>
            <a:r>
              <a:rPr lang="en-GB" sz="18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i="1" dirty="0" err="1">
                <a:latin typeface="Lato"/>
                <a:ea typeface="Lato"/>
                <a:cs typeface="Lato"/>
                <a:sym typeface="Lato"/>
              </a:rPr>
              <a:t>χρει</a:t>
            </a:r>
            <a:r>
              <a:rPr lang="en-GB" sz="1800" i="1" dirty="0">
                <a:latin typeface="Lato"/>
                <a:ea typeface="Lato"/>
                <a:cs typeface="Lato"/>
                <a:sym typeface="Lato"/>
              </a:rPr>
              <a:t>αζόμαστε από την κάθε μονάδα;</a:t>
            </a:r>
            <a:endParaRPr sz="18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Από π</a:t>
            </a: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ροσθέτη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και αφα</a:t>
            </a: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ιρέτη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μόνο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τα pins </a:t>
            </a: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εισόδου-εξόδου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Δεχόμ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αστε πως η πράξη θα απαιτήσει έναν κύκλο μόνο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238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46125" y="1448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000000"/>
                </a:solidFill>
              </a:rPr>
              <a:t>Τι πληροφορίες χρειαζόμαστε από την κάθε μονάδα;</a:t>
            </a:r>
            <a:endParaRPr sz="18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Από πολλαπλασιαστή και διαιρέτη τα pins εισόδου και εξόδου καθώς και τα pipeline stages που έχει εσωτερικά. </a:t>
            </a:r>
            <a:endParaRPr sz="1800" i="1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4105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141050" y="1454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000000"/>
                </a:solidFill>
              </a:rPr>
              <a:t>Τι πληροφορίες χρειαζόμαστε από την κάθε μονάδα;</a:t>
            </a:r>
            <a:endParaRPr sz="18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Από τον shifter τα pins εισόδου και εξόδου, τα pins που υποδηλώνουν δεξιά και αριστερή ολίσθηση καθώς και τα pipeline stages που έχει εσωτερικά (αν έχει).</a:t>
            </a:r>
            <a:endParaRPr sz="1800" i="1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ΤΕΧΝΙΚΕΣ ΠΡΟΔΙΑΓΡΑΦΕΣ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119925" y="1544150"/>
            <a:ext cx="6678900" cy="28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Από τις μονάδες που αναζητήσαμε απαιτήσαμε: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Κατανοήσιμη εσωτερική υλοποίηση.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Για μετατροπή εαν χρειάζεται στα pipeline stages στο εσωτερικό τους.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Για να ελέγξουμε εάν απαιτείται επιπλέον έλεγχος σε αυτά μέσω Control Unit.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866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86600" y="1429799"/>
            <a:ext cx="59679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sz="1800" dirty="0">
                <a:solidFill>
                  <a:srgbClr val="000000"/>
                </a:solidFill>
              </a:rPr>
              <a:t>Τα </a:t>
            </a:r>
            <a:r>
              <a:rPr lang="en-GB" sz="1800" dirty="0" err="1">
                <a:solidFill>
                  <a:srgbClr val="000000"/>
                </a:solidFill>
              </a:rPr>
              <a:t>έτοιμ</a:t>
            </a:r>
            <a:r>
              <a:rPr lang="en-GB" sz="1800" dirty="0">
                <a:solidFill>
                  <a:srgbClr val="000000"/>
                </a:solidFill>
              </a:rPr>
              <a:t>α components  που βρίσκουμε, δεν έχουν ενσωματωμένο pipeline stage, άρα: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Βρίσκουμε</a:t>
            </a:r>
            <a:r>
              <a:rPr lang="en-GB" sz="1800" dirty="0">
                <a:solidFill>
                  <a:srgbClr val="000000"/>
                </a:solidFill>
              </a:rPr>
              <a:t> τα critical path </a:t>
            </a:r>
            <a:r>
              <a:rPr lang="en-GB" sz="1800" dirty="0" err="1">
                <a:solidFill>
                  <a:srgbClr val="000000"/>
                </a:solidFill>
              </a:rPr>
              <a:t>του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κάθε</a:t>
            </a:r>
            <a:r>
              <a:rPr lang="en-GB" sz="1800" dirty="0">
                <a:solidFill>
                  <a:srgbClr val="000000"/>
                </a:solidFill>
              </a:rPr>
              <a:t> module.</a:t>
            </a:r>
            <a:endParaRPr sz="1800" dirty="0">
              <a:solidFill>
                <a:srgbClr val="000000"/>
              </a:solidFill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συγκρίνουμε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critical path </a:t>
            </a:r>
            <a:r>
              <a:rPr lang="en-GB" sz="1800" dirty="0" err="1">
                <a:solidFill>
                  <a:srgbClr val="000000"/>
                </a:solidFill>
              </a:rPr>
              <a:t>των</a:t>
            </a:r>
            <a:r>
              <a:rPr lang="en-GB" sz="1800" dirty="0">
                <a:solidFill>
                  <a:srgbClr val="000000"/>
                </a:solidFill>
              </a:rPr>
              <a:t> υπ</a:t>
            </a:r>
            <a:r>
              <a:rPr lang="en-GB" sz="1800" dirty="0" err="1">
                <a:solidFill>
                  <a:srgbClr val="000000"/>
                </a:solidFill>
              </a:rPr>
              <a:t>ολοί</a:t>
            </a:r>
            <a:r>
              <a:rPr lang="en-GB" sz="1800" dirty="0">
                <a:solidFill>
                  <a:srgbClr val="000000"/>
                </a:solidFill>
              </a:rPr>
              <a:t>πων</a:t>
            </a:r>
            <a:endParaRPr sz="1800" dirty="0">
              <a:solidFill>
                <a:srgbClr val="000000"/>
              </a:solidFill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ποθετούμε pipeline stage όπου και όσο χρειάζεται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86575" y="1434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000000"/>
                </a:solidFill>
              </a:rPr>
              <a:t>2.</a:t>
            </a:r>
            <a:r>
              <a:rPr lang="el-GR" sz="1800" dirty="0">
                <a:solidFill>
                  <a:srgbClr val="000000"/>
                </a:solidFill>
              </a:rPr>
              <a:t>    </a:t>
            </a:r>
            <a:r>
              <a:rPr lang="en-GB" sz="1800" dirty="0">
                <a:solidFill>
                  <a:srgbClr val="000000"/>
                </a:solidFill>
              </a:rPr>
              <a:t>Κατα</a:t>
            </a:r>
            <a:r>
              <a:rPr lang="en-GB" sz="1800" dirty="0" err="1">
                <a:solidFill>
                  <a:srgbClr val="000000"/>
                </a:solidFill>
              </a:rPr>
              <a:t>σκευάζουμε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Control Unit α</a:t>
            </a:r>
            <a:r>
              <a:rPr lang="en-GB" sz="1800" dirty="0" err="1">
                <a:solidFill>
                  <a:srgbClr val="000000"/>
                </a:solidFill>
              </a:rPr>
              <a:t>νάλογ</a:t>
            </a:r>
            <a:r>
              <a:rPr lang="en-GB" sz="1800" dirty="0">
                <a:solidFill>
                  <a:srgbClr val="000000"/>
                </a:solidFill>
              </a:rPr>
              <a:t>α με τις απαιτήσεις του κυκλώματος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37300" y="0"/>
            <a:ext cx="89067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Παρουσίαση</a:t>
            </a:r>
            <a:r>
              <a:rPr lang="en-GB" sz="3600"/>
              <a:t> Συστήματος</a:t>
            </a:r>
            <a:endParaRPr sz="360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37300" y="141260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Τα </a:t>
            </a:r>
            <a:r>
              <a:rPr lang="en-GB" sz="1800" dirty="0" err="1">
                <a:solidFill>
                  <a:schemeClr val="dk1"/>
                </a:solidFill>
              </a:rPr>
              <a:t>δύο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συστήμ</a:t>
            </a:r>
            <a:r>
              <a:rPr lang="en-GB" sz="1800" dirty="0">
                <a:solidFill>
                  <a:schemeClr val="dk1"/>
                </a:solidFill>
              </a:rPr>
              <a:t>ατα που έχουμε στο νου μας να υλοποιήσουμε προσεγγιστικά: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Plan A: SIMD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Plan B: ALU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186575" y="1447599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000000"/>
                </a:solidFill>
              </a:rPr>
              <a:t>3.</a:t>
            </a:r>
            <a:r>
              <a:rPr lang="el-GR" sz="1800" dirty="0">
                <a:solidFill>
                  <a:srgbClr val="000000"/>
                </a:solidFill>
              </a:rPr>
              <a:t>    </a:t>
            </a:r>
            <a:r>
              <a:rPr lang="en-GB" sz="1800" dirty="0" err="1">
                <a:solidFill>
                  <a:srgbClr val="000000"/>
                </a:solidFill>
              </a:rPr>
              <a:t>Ξεκινάμε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την</a:t>
            </a:r>
            <a:r>
              <a:rPr lang="en-GB" sz="1800" dirty="0">
                <a:solidFill>
                  <a:srgbClr val="000000"/>
                </a:solidFill>
              </a:rPr>
              <a:t> επα</a:t>
            </a:r>
            <a:r>
              <a:rPr lang="en-GB" sz="1800" dirty="0" err="1">
                <a:solidFill>
                  <a:srgbClr val="000000"/>
                </a:solidFill>
              </a:rPr>
              <a:t>λήθευση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τμημ</a:t>
            </a:r>
            <a:r>
              <a:rPr lang="en-GB" sz="1800" dirty="0">
                <a:solidFill>
                  <a:srgbClr val="000000"/>
                </a:solidFill>
              </a:rPr>
              <a:t>ατικά: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αν </a:t>
            </a:r>
            <a:r>
              <a:rPr lang="en-GB" sz="1800" dirty="0" err="1">
                <a:solidFill>
                  <a:srgbClr val="000000"/>
                </a:solidFill>
              </a:rPr>
              <a:t>κάθε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στοιχειώδη</a:t>
            </a:r>
            <a:r>
              <a:rPr lang="en-GB" sz="1800" dirty="0">
                <a:solidFill>
                  <a:srgbClr val="000000"/>
                </a:solidFill>
              </a:rPr>
              <a:t> υπ</a:t>
            </a:r>
            <a:r>
              <a:rPr lang="en-GB" sz="1800" dirty="0" err="1">
                <a:solidFill>
                  <a:srgbClr val="000000"/>
                </a:solidFill>
              </a:rPr>
              <a:t>ολογιστική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μονάδ</a:t>
            </a:r>
            <a:r>
              <a:rPr lang="en-GB" sz="1800" dirty="0">
                <a:solidFill>
                  <a:srgbClr val="000000"/>
                </a:solidFill>
              </a:rPr>
              <a:t>α βγάζει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τα </a:t>
            </a:r>
            <a:r>
              <a:rPr lang="en-GB" sz="1800" dirty="0" err="1">
                <a:solidFill>
                  <a:srgbClr val="000000"/>
                </a:solidFill>
              </a:rPr>
              <a:t>σωστά</a:t>
            </a:r>
            <a:r>
              <a:rPr lang="en-GB" sz="1800" dirty="0">
                <a:solidFill>
                  <a:srgbClr val="000000"/>
                </a:solidFill>
              </a:rPr>
              <a:t> απ</a:t>
            </a:r>
            <a:r>
              <a:rPr lang="en-GB" sz="1800" dirty="0" err="1">
                <a:solidFill>
                  <a:srgbClr val="000000"/>
                </a:solidFill>
              </a:rPr>
              <a:t>οτελέσμ</a:t>
            </a:r>
            <a:r>
              <a:rPr lang="en-GB" sz="1800" dirty="0">
                <a:solidFill>
                  <a:srgbClr val="000000"/>
                </a:solidFill>
              </a:rPr>
              <a:t>ατα για τις εισόδους που εισάγουμε,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στους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κύκλους</a:t>
            </a:r>
            <a:r>
              <a:rPr lang="en-GB" sz="1800" dirty="0">
                <a:solidFill>
                  <a:srgbClr val="000000"/>
                </a:solidFill>
              </a:rPr>
              <a:t> π</a:t>
            </a:r>
            <a:r>
              <a:rPr lang="en-GB" sz="1800" dirty="0" err="1">
                <a:solidFill>
                  <a:srgbClr val="000000"/>
                </a:solidFill>
              </a:rPr>
              <a:t>ου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έχουμε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ορίσει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186575" y="14409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000000"/>
                </a:solidFill>
              </a:rPr>
              <a:t>4.</a:t>
            </a:r>
            <a:r>
              <a:rPr lang="el-GR" sz="1800" dirty="0">
                <a:solidFill>
                  <a:srgbClr val="000000"/>
                </a:solidFill>
              </a:rPr>
              <a:t>    </a:t>
            </a: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αν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Control Unit β</a:t>
            </a:r>
            <a:r>
              <a:rPr lang="en-GB" sz="1800" dirty="0" err="1">
                <a:solidFill>
                  <a:srgbClr val="000000"/>
                </a:solidFill>
              </a:rPr>
              <a:t>γάζει</a:t>
            </a:r>
            <a:r>
              <a:rPr lang="en-GB" sz="1800" dirty="0">
                <a:solidFill>
                  <a:srgbClr val="000000"/>
                </a:solidFill>
              </a:rPr>
              <a:t> τα </a:t>
            </a:r>
            <a:r>
              <a:rPr lang="en-GB" sz="1800" dirty="0" err="1">
                <a:solidFill>
                  <a:srgbClr val="000000"/>
                </a:solidFill>
              </a:rPr>
              <a:t>σωστά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σήμ</a:t>
            </a:r>
            <a:r>
              <a:rPr lang="en-GB" sz="1800" dirty="0">
                <a:solidFill>
                  <a:srgbClr val="000000"/>
                </a:solidFill>
              </a:rPr>
              <a:t>ατα εξόδου, ανάλογα τα σήματα εισόδου. .. </a:t>
            </a: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ουσι</a:t>
            </a:r>
            <a:r>
              <a:rPr lang="en-GB" sz="1800" dirty="0">
                <a:solidFill>
                  <a:srgbClr val="000000"/>
                </a:solidFill>
              </a:rPr>
              <a:t>αστικά αν είναι σε θέση να παίρνει τις σωστές αποφάσεις ανάλογα με αυτά που “βλέπει” στο σύστημα.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8655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ΣΤΡΑΤΗΓΙΚΗ ΕΡΓΑΣΙΑΣ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86550" y="142090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000000"/>
                </a:solidFill>
              </a:rPr>
              <a:t>5.</a:t>
            </a:r>
            <a:r>
              <a:rPr lang="el-GR" sz="1800" dirty="0">
                <a:solidFill>
                  <a:srgbClr val="000000"/>
                </a:solidFill>
              </a:rPr>
              <a:t>    </a:t>
            </a:r>
            <a:r>
              <a:rPr lang="en-GB" sz="1800" dirty="0" err="1">
                <a:solidFill>
                  <a:srgbClr val="000000"/>
                </a:solidFill>
              </a:rPr>
              <a:t>Ελέγχουμε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συνολικά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σύστημ</a:t>
            </a:r>
            <a:r>
              <a:rPr lang="en-GB" sz="1800" dirty="0">
                <a:solidFill>
                  <a:srgbClr val="000000"/>
                </a:solidFill>
              </a:rPr>
              <a:t>α για κάθε πιθανή είσοδο με κάθε πιθανή σειρά εισόδων.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866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86600" y="1428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err="1">
                <a:solidFill>
                  <a:srgbClr val="000000"/>
                </a:solidFill>
              </a:rPr>
              <a:t>Προ</a:t>
            </a:r>
            <a:r>
              <a:rPr lang="en-GB" sz="1800" i="1" dirty="0">
                <a:solidFill>
                  <a:srgbClr val="000000"/>
                </a:solidFill>
              </a:rPr>
              <a:t>βλήματα που μπορούν να παρουσιαστούν κατά την διάρκεια της εργασίας είναι:</a:t>
            </a:r>
            <a:endParaRPr sz="1800" i="1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Αδυν</a:t>
            </a:r>
            <a:r>
              <a:rPr lang="en-GB" sz="1800" dirty="0">
                <a:solidFill>
                  <a:srgbClr val="000000"/>
                </a:solidFill>
              </a:rPr>
              <a:t>αμία ορθής επικοινωνίας Control Unit με τις διάφορες μονάδες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Έλεγχος</a:t>
            </a:r>
            <a:r>
              <a:rPr lang="en-GB" sz="1800" dirty="0">
                <a:solidFill>
                  <a:srgbClr val="000000"/>
                </a:solidFill>
              </a:rPr>
              <a:t> Control Unit και α</a:t>
            </a:r>
            <a:r>
              <a:rPr lang="en-GB" sz="1800" dirty="0" err="1">
                <a:solidFill>
                  <a:srgbClr val="000000"/>
                </a:solidFill>
              </a:rPr>
              <a:t>ύξηση</a:t>
            </a:r>
            <a:r>
              <a:rPr lang="en-GB" sz="1800" dirty="0">
                <a:solidFill>
                  <a:srgbClr val="000000"/>
                </a:solidFill>
              </a:rPr>
              <a:t> π</a:t>
            </a:r>
            <a:r>
              <a:rPr lang="en-GB" sz="1800" dirty="0" err="1">
                <a:solidFill>
                  <a:srgbClr val="000000"/>
                </a:solidFill>
              </a:rPr>
              <a:t>ολυ</a:t>
            </a:r>
            <a:r>
              <a:rPr lang="en-GB" sz="1800" dirty="0">
                <a:solidFill>
                  <a:srgbClr val="000000"/>
                </a:solidFill>
              </a:rPr>
              <a:t>πλοκότητας όπου είναι ανάγκη</a:t>
            </a: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 ΕΡΓΑΣΙΑΣ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866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398975" y="1439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000000"/>
                </a:solidFill>
              </a:rPr>
              <a:t>Προβλήματα που μπορούν να παρουσιαστούν κατά την διάρκεια της εργασίας είναι:</a:t>
            </a:r>
            <a:endParaRPr sz="1800" i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Εμφάνιση bugs στα εργαλεία CAD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Αναζήτηση στα manuals και παράκαμψη ή διαφορετικη πορεία εαν αυτό είναι εφικτό.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ΑΝΑΛΥΣΗ ΡΙΣΚΟΥ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86575" y="1420876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i="1" dirty="0" err="1">
                <a:solidFill>
                  <a:srgbClr val="000000"/>
                </a:solidFill>
              </a:rPr>
              <a:t>Προ</a:t>
            </a:r>
            <a:r>
              <a:rPr lang="en-GB" sz="1800" i="1" dirty="0">
                <a:solidFill>
                  <a:srgbClr val="000000"/>
                </a:solidFill>
              </a:rPr>
              <a:t>βλήματα που μπορούν να παρουσιαστούν κατά την διάρκεια της εργασίας είναι:</a:t>
            </a:r>
            <a:endParaRPr sz="1800" i="1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eration Serif"/>
              <a:buChar char="●"/>
            </a:pPr>
            <a:r>
              <a:rPr lang="en-GB" sz="1800" dirty="0" err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Εμφάνιση</a:t>
            </a:r>
            <a:r>
              <a:rPr lang="en-GB" sz="18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bugs </a:t>
            </a:r>
            <a:r>
              <a:rPr lang="en-GB" sz="1800" dirty="0" err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στις</a:t>
            </a:r>
            <a:r>
              <a:rPr lang="en-GB" sz="18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έτοιμες</a:t>
            </a:r>
            <a:r>
              <a:rPr lang="en-GB" sz="18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μονάδες</a:t>
            </a:r>
            <a:endParaRPr sz="18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eration Serif"/>
              <a:buChar char="○"/>
            </a:pPr>
            <a:r>
              <a:rPr lang="en-GB" sz="1800" dirty="0" err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Προσ</a:t>
            </a:r>
            <a:r>
              <a:rPr lang="en-GB" sz="18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πάθεια επίλυσης τους με debugging.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Συμπέρασμα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86575" y="1420876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Κύρι</a:t>
            </a:r>
            <a:r>
              <a:rPr lang="en-GB" sz="1800" dirty="0">
                <a:solidFill>
                  <a:srgbClr val="000000"/>
                </a:solidFill>
              </a:rPr>
              <a:t>α υλοποίηση (Plan A):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Απ</a:t>
            </a:r>
            <a:r>
              <a:rPr lang="en-GB" sz="1800" dirty="0" err="1">
                <a:solidFill>
                  <a:srgbClr val="000000"/>
                </a:solidFill>
              </a:rPr>
              <a:t>οτελέι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μι</a:t>
            </a:r>
            <a:r>
              <a:rPr lang="en-GB" sz="1800" dirty="0">
                <a:solidFill>
                  <a:srgbClr val="000000"/>
                </a:solidFill>
              </a:rPr>
              <a:t>α σύνδεση έτοιμων μονάδων.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Προκύ</a:t>
            </a:r>
            <a:r>
              <a:rPr lang="en-GB" sz="1800" dirty="0">
                <a:solidFill>
                  <a:srgbClr val="000000"/>
                </a:solidFill>
              </a:rPr>
              <a:t>πτει ένα απλουστευμένο SoC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Θέλ</a:t>
            </a:r>
            <a:r>
              <a:rPr lang="en-GB" sz="1800" dirty="0">
                <a:solidFill>
                  <a:srgbClr val="000000"/>
                </a:solidFill>
              </a:rPr>
              <a:t>αμε να εστιάσουμε σε ASIC Flow και όχι σε Digital Design.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Θα </a:t>
            </a:r>
            <a:r>
              <a:rPr lang="en-GB" sz="1800" dirty="0" err="1">
                <a:solidFill>
                  <a:srgbClr val="000000"/>
                </a:solidFill>
              </a:rPr>
              <a:t>έχει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ρκετό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ενδι</a:t>
            </a:r>
            <a:r>
              <a:rPr lang="en-GB" sz="1800" dirty="0">
                <a:solidFill>
                  <a:srgbClr val="000000"/>
                </a:solidFill>
              </a:rPr>
              <a:t>αφέρον, καθώς θα βοηθήσει να εξοικιωθούμε με την έννοια των GPUlike Systems και SIMD μοντέλων παραλληλισμών.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865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Συμπέρασμα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86575" y="1420876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Εφεδρική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υλο</a:t>
            </a:r>
            <a:r>
              <a:rPr lang="en-GB" sz="1800" dirty="0">
                <a:solidFill>
                  <a:srgbClr val="000000"/>
                </a:solidFill>
              </a:rPr>
              <a:t>ποίηση (Plan B):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Πολύ</a:t>
            </a:r>
            <a:r>
              <a:rPr lang="en-GB" sz="1800" dirty="0">
                <a:solidFill>
                  <a:srgbClr val="000000"/>
                </a:solidFill>
              </a:rPr>
              <a:t> π</a:t>
            </a:r>
            <a:r>
              <a:rPr lang="en-GB" sz="1800" dirty="0" err="1">
                <a:solidFill>
                  <a:srgbClr val="000000"/>
                </a:solidFill>
              </a:rPr>
              <a:t>ιο</a:t>
            </a:r>
            <a:r>
              <a:rPr lang="en-GB" sz="1800" dirty="0">
                <a:solidFill>
                  <a:srgbClr val="000000"/>
                </a:solidFill>
              </a:rPr>
              <a:t> απ</a:t>
            </a:r>
            <a:r>
              <a:rPr lang="en-GB" sz="1800" dirty="0" err="1">
                <a:solidFill>
                  <a:srgbClr val="000000"/>
                </a:solidFill>
              </a:rPr>
              <a:t>λό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μοντέλο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Ευκολότερη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τρο</a:t>
            </a:r>
            <a:r>
              <a:rPr lang="en-GB" sz="1800" dirty="0">
                <a:solidFill>
                  <a:srgbClr val="000000"/>
                </a:solidFill>
              </a:rPr>
              <a:t>ποποίηση του εσωτερικού κώδικα των μονάδων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 dirty="0" err="1">
                <a:solidFill>
                  <a:srgbClr val="000000"/>
                </a:solidFill>
              </a:rPr>
              <a:t>Δεν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κυκλοφορεί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υτόνομο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στην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γορά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Θα </a:t>
            </a:r>
            <a:r>
              <a:rPr lang="en-GB" sz="1800" dirty="0" err="1">
                <a:solidFill>
                  <a:srgbClr val="000000"/>
                </a:solidFill>
              </a:rPr>
              <a:t>έχει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ρκετό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ενδι</a:t>
            </a:r>
            <a:r>
              <a:rPr lang="en-GB" sz="1800" dirty="0">
                <a:solidFill>
                  <a:srgbClr val="000000"/>
                </a:solidFill>
              </a:rPr>
              <a:t>αφέρον, καθώς θα βοηθήσει να εξοικιωθούμε με την έννοια του pipeline stall. 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27400" y="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Παρουσίαση Συστήματος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27400" y="13792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Η SIMD...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Δι</a:t>
            </a:r>
            <a:r>
              <a:rPr lang="en-GB" sz="1800" dirty="0">
                <a:solidFill>
                  <a:schemeClr val="dk1"/>
                </a:solidFill>
              </a:rPr>
              <a:t>αιρεί το σύνολο δεδομένων της κάθε εντολής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Εκτελεί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την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εντολή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κάθε υποσύνολο δεδομένων παράλληλα.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Απ</a:t>
            </a:r>
            <a:r>
              <a:rPr lang="en-GB" sz="1800" dirty="0" err="1">
                <a:solidFill>
                  <a:schemeClr val="dk1"/>
                </a:solidFill>
              </a:rPr>
              <a:t>οφεύγετ</a:t>
            </a:r>
            <a:r>
              <a:rPr lang="en-GB" sz="1800" dirty="0">
                <a:solidFill>
                  <a:schemeClr val="dk1"/>
                </a:solidFill>
              </a:rPr>
              <a:t>αι έτσι η σειριακή μετατροπή δεδομένων, όταν δεν υπάρχουν αλληλοεξαρτήσεις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Πετυχ</a:t>
            </a:r>
            <a:r>
              <a:rPr lang="en-GB" sz="1800" dirty="0">
                <a:solidFill>
                  <a:schemeClr val="dk1"/>
                </a:solidFill>
              </a:rPr>
              <a:t>αίνει εξοικονόμηση χρόνου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22825" y="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Παρουσίαση Συστήματος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22825" y="140009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Η SIMD </a:t>
            </a:r>
            <a:r>
              <a:rPr lang="en-GB" sz="1800" dirty="0" err="1">
                <a:solidFill>
                  <a:schemeClr val="dk1"/>
                </a:solidFill>
              </a:rPr>
              <a:t>χρησιμο</a:t>
            </a:r>
            <a:r>
              <a:rPr lang="en-GB" sz="1800" dirty="0">
                <a:solidFill>
                  <a:schemeClr val="dk1"/>
                </a:solidFill>
              </a:rPr>
              <a:t>ποιείται για...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π</a:t>
            </a:r>
            <a:r>
              <a:rPr lang="en-GB" sz="1800" dirty="0" err="1">
                <a:solidFill>
                  <a:schemeClr val="dk1"/>
                </a:solidFill>
              </a:rPr>
              <a:t>ροσ</a:t>
            </a:r>
            <a:r>
              <a:rPr lang="en-GB" sz="1800" dirty="0">
                <a:solidFill>
                  <a:schemeClr val="dk1"/>
                </a:solidFill>
              </a:rPr>
              <a:t>αρμογή αντίθεσης σε ψηφιακές εικόνες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π</a:t>
            </a:r>
            <a:r>
              <a:rPr lang="en-GB" sz="1800" dirty="0" err="1">
                <a:solidFill>
                  <a:schemeClr val="dk1"/>
                </a:solidFill>
              </a:rPr>
              <a:t>ροσ</a:t>
            </a:r>
            <a:r>
              <a:rPr lang="en-GB" sz="1800" dirty="0">
                <a:solidFill>
                  <a:schemeClr val="dk1"/>
                </a:solidFill>
              </a:rPr>
              <a:t>αρμογή έντασης ψηφιακού ήχου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80900" y="0"/>
            <a:ext cx="8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Παρουσίαση Συστήματος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80900" y="134172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Η ALU...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Εκτελεί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ράξεις</a:t>
            </a:r>
            <a:r>
              <a:rPr lang="en-GB" sz="1800" dirty="0">
                <a:solidFill>
                  <a:schemeClr val="dk1"/>
                </a:solidFill>
              </a:rPr>
              <a:t> α</a:t>
            </a:r>
            <a:r>
              <a:rPr lang="en-GB" sz="1800" dirty="0" err="1">
                <a:solidFill>
                  <a:schemeClr val="dk1"/>
                </a:solidFill>
              </a:rPr>
              <a:t>νάλογ</a:t>
            </a:r>
            <a:r>
              <a:rPr lang="en-GB" sz="1800" dirty="0">
                <a:solidFill>
                  <a:schemeClr val="dk1"/>
                </a:solidFill>
              </a:rPr>
              <a:t>α τα δεδομένα που έχει στην είσοδο.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Εκτελεί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όλες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τις</a:t>
            </a:r>
            <a:r>
              <a:rPr lang="en-GB" sz="1800" dirty="0">
                <a:solidFill>
                  <a:schemeClr val="dk1"/>
                </a:solidFill>
              </a:rPr>
              <a:t> π</a:t>
            </a:r>
            <a:r>
              <a:rPr lang="en-GB" sz="1800" dirty="0" err="1">
                <a:solidFill>
                  <a:schemeClr val="dk1"/>
                </a:solidFill>
              </a:rPr>
              <a:t>ράξεις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γι</a:t>
            </a:r>
            <a:r>
              <a:rPr lang="en-GB" sz="1800" dirty="0">
                <a:solidFill>
                  <a:schemeClr val="dk1"/>
                </a:solidFill>
              </a:rPr>
              <a:t>α τα δεδομένα εισόδου παράλληλα.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Ανάλογ</a:t>
            </a:r>
            <a:r>
              <a:rPr lang="en-GB" sz="1800" dirty="0">
                <a:solidFill>
                  <a:schemeClr val="dk1"/>
                </a:solidFill>
              </a:rPr>
              <a:t>α την πράξη που επιθυμούμε, βγάζει στην έξοδο το αντίστοιχο αποτέλεσμα.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0775" y="134975"/>
            <a:ext cx="9144000" cy="1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Lato"/>
                <a:ea typeface="Lato"/>
                <a:cs typeface="Lato"/>
                <a:sym typeface="Lato"/>
              </a:rPr>
              <a:t>PLAN 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SIMD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844100" y="2273500"/>
            <a:ext cx="17445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u="sng"/>
              <a:t>Synopsis:</a:t>
            </a:r>
            <a:endParaRPr sz="2800" i="1" u="sng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2279"/>
            <a:ext cx="9143999" cy="40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300" y="0"/>
            <a:ext cx="6277426" cy="47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36750" y="0"/>
            <a:ext cx="92625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SIMD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ΔΟΜΗ ΥΛΟΠΟΙΗΣΗΣ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36750" y="1385932"/>
            <a:ext cx="8832300" cy="29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Το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σύστημ</a:t>
            </a:r>
            <a:r>
              <a:rPr lang="en-GB" sz="1800" dirty="0">
                <a:solidFill>
                  <a:schemeClr val="dk1"/>
                </a:solidFill>
              </a:rPr>
              <a:t>α αποτελείται από τις ακόλουθες μονάδες: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Control Unit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Memory Unit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Εν</a:t>
            </a:r>
            <a:r>
              <a:rPr lang="en-GB" sz="1800" dirty="0">
                <a:solidFill>
                  <a:schemeClr val="dk1"/>
                </a:solidFill>
              </a:rPr>
              <a:t>α Processing Unit, αποτελούμενο από: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module από καταχωρητές.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dirty="0">
                <a:solidFill>
                  <a:schemeClr val="dk1"/>
                </a:solidFill>
              </a:rPr>
              <a:t>Και </a:t>
            </a:r>
            <a:r>
              <a:rPr lang="en-GB" sz="1800" dirty="0" err="1">
                <a:solidFill>
                  <a:schemeClr val="dk1"/>
                </a:solidFill>
              </a:rPr>
              <a:t>μι</a:t>
            </a:r>
            <a:r>
              <a:rPr lang="en-GB" sz="1800" dirty="0">
                <a:solidFill>
                  <a:schemeClr val="dk1"/>
                </a:solidFill>
              </a:rPr>
              <a:t>α FPU.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Μι</a:t>
            </a:r>
            <a:r>
              <a:rPr lang="en-GB" sz="1800" dirty="0">
                <a:solidFill>
                  <a:schemeClr val="dk1"/>
                </a:solidFill>
              </a:rPr>
              <a:t>α DMA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Output Interface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Έν</a:t>
            </a:r>
            <a:r>
              <a:rPr lang="en-GB" sz="1800" dirty="0">
                <a:solidFill>
                  <a:schemeClr val="dk1"/>
                </a:solidFill>
              </a:rPr>
              <a:t>α Heavy Input Port</a:t>
            </a: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1562</Words>
  <Application>Microsoft Office PowerPoint</Application>
  <PresentationFormat>On-screen Show (16:9)</PresentationFormat>
  <Paragraphs>235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Montserrat</vt:lpstr>
      <vt:lpstr>Arial</vt:lpstr>
      <vt:lpstr>Lato</vt:lpstr>
      <vt:lpstr>Liberation Serif</vt:lpstr>
      <vt:lpstr>Focus</vt:lpstr>
      <vt:lpstr>ΕΡΓΑΣΤΗΡΙΟ ΣΧΕΔΙΑΣΗΣ SoC ME ΕΡΓΑΛΕΙΑ CAD      CE333 </vt:lpstr>
      <vt:lpstr>Εισαγωγή</vt:lpstr>
      <vt:lpstr>Εισαγωγή </vt:lpstr>
      <vt:lpstr>Παρουσίαση Συστήματος</vt:lpstr>
      <vt:lpstr>Παρουσίαση Συστήματος </vt:lpstr>
      <vt:lpstr>Παρουσίαση Συστήματος </vt:lpstr>
      <vt:lpstr>Παρουσίαση Συστήματος </vt:lpstr>
      <vt:lpstr>PLAN A SIMD</vt:lpstr>
      <vt:lpstr>SIMD ΔΟΜΗ ΥΛΟΠΟΙΗΣΗΣ </vt:lpstr>
      <vt:lpstr>SIMD ΔΟΜΗ ΥΛΟΠΟΙΗΣΗΣ   </vt:lpstr>
      <vt:lpstr>SIMD ΔΟΜΗ ΥΛΟΠΟΙΗΣΗΣ   </vt:lpstr>
      <vt:lpstr>SIMD ΔΟΜΗ ΥΛΟΠΟΙΗΣΗΣ  </vt:lpstr>
      <vt:lpstr>SIMD ΔΟΜΗ ΥΛΟΠΟΙΗΣΗΣ </vt:lpstr>
      <vt:lpstr>SIMD ΤΕΧΝΙΚΕΣ ΠΡΟΔΙΑΓΡΑΦΕΣ </vt:lpstr>
      <vt:lpstr>SIMD ΤΕΧΝΙΚΕΣ ΠΡΟΔΙΑΓΡΑΦΕΣ </vt:lpstr>
      <vt:lpstr>SIMD ΤΕΧΝΙΚΕΣ ΠΡΟΔΙΑΓΡΑΦΕΣ </vt:lpstr>
      <vt:lpstr>SIMD ΤΕΧΝΙΚΕΣ ΠΡΟΔΙΑΓΡΑΦΕΣ </vt:lpstr>
      <vt:lpstr>SIMD ΤΕΧΝΙΚΕΣ ΠΡΟΔΙΑΓΡΑΦΕΣ </vt:lpstr>
      <vt:lpstr>SIMD ΣΤΡΑΤΗΓΙΚΗ ΕΡΓΑΣΙΑΣ </vt:lpstr>
      <vt:lpstr>SIMD ΣΤΡΑΤΗΓΙΚΗ ΕΡΓΑΣΙΑΣ </vt:lpstr>
      <vt:lpstr>SIMD ΣΤΡΑΤΗΓΙΚΗ ΕΡΓΑΣΙΑΣ </vt:lpstr>
      <vt:lpstr>SIMD ΣΤΡΑΤΗΓΙΚΗ ΕΡΓΑΣΙΑΣ </vt:lpstr>
      <vt:lpstr>SIMD ΑΝΑΛΥΣΗ ΡΙΣΚΟΥ  </vt:lpstr>
      <vt:lpstr>SIMD ΑΝΑΛΥΣΗ ΡΙΣΚΟΥ  </vt:lpstr>
      <vt:lpstr>SIMD ΑΝΑΛΥΣΗ ΡΙΣΚΟΥ  </vt:lpstr>
      <vt:lpstr>SIMD ΑΝΑΛΥΣΗ ΡΙΣΚΟΥ </vt:lpstr>
      <vt:lpstr>SIMD ΑΝΑΛΥΣΗ ΡΙΣΚΟΥ </vt:lpstr>
      <vt:lpstr>PLAN B ALU</vt:lpstr>
      <vt:lpstr>ALU ΔΟΜΗ ΥΛΟΠΟΙΗΣΗΣ  </vt:lpstr>
      <vt:lpstr>ALU ΔΟΜΗ ΥΛΟΠΟΙΗΣΗΣ  </vt:lpstr>
      <vt:lpstr>ALU ΔΟΜΗ ΥΛΟΠΟΙΗΣΗΣ  </vt:lpstr>
      <vt:lpstr>ALU ΔΟΜΗ ΥΛΟΠΟΙΗΣΗΣ  </vt:lpstr>
      <vt:lpstr>ALU ΔΟΜΗ ΥΛΟΠΟΙΗΣΗΣ </vt:lpstr>
      <vt:lpstr>ALU ΤΕΧΝΙΚΕΣ ΠΡΟΔΙΑΓΡΑΦΕΣ </vt:lpstr>
      <vt:lpstr>ALU ΤΕΧΝΙΚΕΣ ΠΡΟΔΙΑΓΡΑΦΕΣ </vt:lpstr>
      <vt:lpstr>ALU ΤΕΧΝΙΚΕΣ ΠΡΟΔΙΑΓΡΑΦΕΣ </vt:lpstr>
      <vt:lpstr>ALU ΤΕΧΝΙΚΕΣ ΠΡΟΔΙΑΓΡΑΦΕΣ </vt:lpstr>
      <vt:lpstr>ALU ΣΤΡΑΤΗΓΙΚΗ ΕΡΓΑΣΙΑΣ </vt:lpstr>
      <vt:lpstr>ALU ΣΤΡΑΤΗΓΙΚΗ ΕΡΓΑΣΙΑΣ </vt:lpstr>
      <vt:lpstr>ALU ΣΤΡΑΤΗΓΙΚΗ ΕΡΓΑΣΙΑΣ </vt:lpstr>
      <vt:lpstr>ALU ΣΤΡΑΤΗΓΙΚΗ ΕΡΓΑΣΙΑΣ </vt:lpstr>
      <vt:lpstr>ALU ΣΤΡΑΤΗΓΙΚΗ ΕΡΓΑΣΙΑΣ </vt:lpstr>
      <vt:lpstr>ALU ΑΝΑΛΥΣΗ ΡΙΣΚΟΥ </vt:lpstr>
      <vt:lpstr>ALU ΑΝΑΛΥΣΗ ΡΙΣΚΟΥ </vt:lpstr>
      <vt:lpstr>ALU ΑΝΑΛΥΣΗ ΡΙΣΚΟΥ </vt:lpstr>
      <vt:lpstr>Συμπέρασμα </vt:lpstr>
      <vt:lpstr>Συμπέρασμα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ΕΡΓΑΣΤΗΡΙΟ ΣΧΕΔΙΑΣΗΣ SoC ME ΕΡΓΑΛΕΙΑ CAD      CE333 </dc:title>
  <cp:lastModifiedBy>Nikolas Koxenoglou</cp:lastModifiedBy>
  <cp:revision>2</cp:revision>
  <dcterms:modified xsi:type="dcterms:W3CDTF">2018-03-04T15:10:13Z</dcterms:modified>
</cp:coreProperties>
</file>