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3"/>
    <p:sldId id="257" r:id="rId4"/>
    <p:sldId id="258" r:id="rId5"/>
    <p:sldId id="259" r:id="rId6"/>
    <p:sldId id="260" r:id="rId7"/>
    <p:sldId id="265" r:id="rId8"/>
    <p:sldId id="263" r:id="rId9"/>
    <p:sldId id="271" r:id="rId10"/>
    <p:sldId id="270" r:id="rId11"/>
    <p:sldId id="276" r:id="rId12"/>
    <p:sldId id="266" r:id="rId13"/>
    <p:sldId id="262" r:id="rId14"/>
    <p:sldId id="275" r:id="rId15"/>
    <p:sldId id="277" r:id="rId16"/>
    <p:sldId id="278" r:id="rId17"/>
    <p:sldId id="279" r:id="rId18"/>
    <p:sldId id="28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/run/media/nikolas/Linux_Data/grive/Panepistimio/10)_Final_Assignment/documentation/reasersh_results/sources/Performance_metric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false"/>
  <c:lang val="zh-CN"/>
  <c:roundedCorners val="false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true"/>
          <a:lstStyle/>
          <a:p>
            <a:pPr defTabSz="914400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Function/ CPU Time %</a:t>
            </a:r>
          </a:p>
        </c:rich>
      </c:tx>
      <c:layout/>
      <c:overlay val="false"/>
      <c:spPr>
        <a:noFill/>
        <a:ln>
          <a:noFill/>
        </a:ln>
        <a:effectLst/>
      </c:spPr>
    </c:title>
    <c:autoTitleDeleted val="false"/>
    <c:plotArea>
      <c:layout/>
      <c:barChart>
        <c:barDir val="col"/>
        <c:grouping val="clustered"/>
        <c:varyColors val="false"/>
        <c:ser>
          <c:idx val="0"/>
          <c:order val="0"/>
          <c:tx>
            <c:strRef>
              <c:f>[Performance_metrics.xlsx]Base_Gold_System_SW!$B$5</c:f>
              <c:strCache>
                <c:ptCount val="1"/>
                <c:pt idx="0">
                  <c:v>Glass Pen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false"/>
          <c:dLbls>
            <c:delete val="true"/>
          </c:dLbls>
          <c:cat>
            <c:strRef>
              <c:f>[Performance_metrics.xlsx]Base_Gold_System_SW!$A$6:$A$11</c:f>
              <c:strCache>
                <c:ptCount val="6"/>
                <c:pt idx="0">
                  <c:v>rayTriangleIntersect</c:v>
                </c:pt>
                <c:pt idx="1">
                  <c:v>crossProduct</c:v>
                </c:pt>
                <c:pt idx="2">
                  <c:v>operator -</c:v>
                </c:pt>
                <c:pt idx="3">
                  <c:v>operator -</c:v>
                </c:pt>
                <c:pt idx="4">
                  <c:v>Intercect </c:v>
                </c:pt>
                <c:pt idx="5">
                  <c:v>dotProduct</c:v>
                </c:pt>
              </c:strCache>
            </c:strRef>
          </c:cat>
          <c:val>
            <c:numRef>
              <c:f>[Performance_metrics.xlsx]Base_Gold_System_SW!$B$6:$B$11</c:f>
              <c:numCache>
                <c:formatCode>General</c:formatCode>
                <c:ptCount val="6"/>
                <c:pt idx="0">
                  <c:v>39.8557265689544</c:v>
                </c:pt>
                <c:pt idx="1">
                  <c:v>14.8549615984823</c:v>
                </c:pt>
                <c:pt idx="2">
                  <c:v>12.6835929133135</c:v>
                </c:pt>
                <c:pt idx="3">
                  <c:v>9.74993115265751</c:v>
                </c:pt>
                <c:pt idx="4">
                  <c:v>7.1448242097855</c:v>
                </c:pt>
                <c:pt idx="5">
                  <c:v>5.80268351641627</c:v>
                </c:pt>
              </c:numCache>
            </c:numRef>
          </c:val>
        </c:ser>
        <c:ser>
          <c:idx val="1"/>
          <c:order val="1"/>
          <c:tx>
            <c:strRef>
              <c:f>[Performance_metrics.xlsx]Base_Gold_System_SW!$D$5</c:f>
              <c:strCache>
                <c:ptCount val="1"/>
                <c:pt idx="0">
                  <c:v>Glasses Scene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false"/>
          <c:dLbls>
            <c:delete val="true"/>
          </c:dLbls>
          <c:cat>
            <c:strRef>
              <c:f>[Performance_metrics.xlsx]Base_Gold_System_SW!$A$6:$A$11</c:f>
              <c:strCache>
                <c:ptCount val="6"/>
                <c:pt idx="0">
                  <c:v>rayTriangleIntersect</c:v>
                </c:pt>
                <c:pt idx="1">
                  <c:v>crossProduct</c:v>
                </c:pt>
                <c:pt idx="2">
                  <c:v>operator -</c:v>
                </c:pt>
                <c:pt idx="3">
                  <c:v>operator -</c:v>
                </c:pt>
                <c:pt idx="4">
                  <c:v>Intercect </c:v>
                </c:pt>
                <c:pt idx="5">
                  <c:v>dotProduct</c:v>
                </c:pt>
              </c:strCache>
            </c:strRef>
          </c:cat>
          <c:val>
            <c:numRef>
              <c:f>[Performance_metrics.xlsx]Base_Gold_System_SW!$D$6:$D$11</c:f>
              <c:numCache>
                <c:formatCode>General</c:formatCode>
                <c:ptCount val="6"/>
                <c:pt idx="0">
                  <c:v>40.3896944361849</c:v>
                </c:pt>
                <c:pt idx="1">
                  <c:v>14.5873051965088</c:v>
                </c:pt>
                <c:pt idx="2">
                  <c:v>13.5221170832386</c:v>
                </c:pt>
                <c:pt idx="3">
                  <c:v>8.99375579381876</c:v>
                </c:pt>
                <c:pt idx="4">
                  <c:v>6.05705490353838</c:v>
                </c:pt>
                <c:pt idx="5">
                  <c:v>5.55856785545625</c:v>
                </c:pt>
              </c:numCache>
            </c:numRef>
          </c:val>
        </c:ser>
        <c:ser>
          <c:idx val="2"/>
          <c:order val="2"/>
          <c:tx>
            <c:strRef>
              <c:f>[Performance_metrics.xlsx]Base_Gold_System_SW!$F$5</c:f>
              <c:strCache>
                <c:ptCount val="1"/>
                <c:pt idx="0">
                  <c:v>Utah Teapot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false"/>
          <c:dLbls>
            <c:delete val="true"/>
          </c:dLbls>
          <c:cat>
            <c:strRef>
              <c:f>[Performance_metrics.xlsx]Base_Gold_System_SW!$A$6:$A$11</c:f>
              <c:strCache>
                <c:ptCount val="6"/>
                <c:pt idx="0">
                  <c:v>rayTriangleIntersect</c:v>
                </c:pt>
                <c:pt idx="1">
                  <c:v>crossProduct</c:v>
                </c:pt>
                <c:pt idx="2">
                  <c:v>operator -</c:v>
                </c:pt>
                <c:pt idx="3">
                  <c:v>operator -</c:v>
                </c:pt>
                <c:pt idx="4">
                  <c:v>Intercect </c:v>
                </c:pt>
                <c:pt idx="5">
                  <c:v>dotProduct</c:v>
                </c:pt>
              </c:strCache>
            </c:strRef>
          </c:cat>
          <c:val>
            <c:numRef>
              <c:f>[Performance_metrics.xlsx]Base_Gold_System_SW!$F$6:$F$11</c:f>
              <c:numCache>
                <c:formatCode>General</c:formatCode>
                <c:ptCount val="6"/>
                <c:pt idx="0">
                  <c:v>40.6282589955813</c:v>
                </c:pt>
                <c:pt idx="1">
                  <c:v>14.6883119231766</c:v>
                </c:pt>
                <c:pt idx="2">
                  <c:v>13.1523265837588</c:v>
                </c:pt>
                <c:pt idx="3">
                  <c:v>9.36239729454388</c:v>
                </c:pt>
                <c:pt idx="4">
                  <c:v>6.55205049220252</c:v>
                </c:pt>
                <c:pt idx="5">
                  <c:v>5.85036802160507</c:v>
                </c:pt>
              </c:numCache>
            </c:numRef>
          </c:val>
        </c:ser>
        <c:dLbls>
          <c:showLegendKey val="false"/>
          <c:showVal val="false"/>
          <c:showCatName val="false"/>
          <c:showSerName val="false"/>
          <c:showPercent val="false"/>
          <c:showBubbleSize val="false"/>
        </c:dLbls>
        <c:gapWidth val="219"/>
        <c:overlap val="-27"/>
        <c:axId val="331039832"/>
        <c:axId val="630440863"/>
      </c:barChart>
      <c:catAx>
        <c:axId val="331039832"/>
        <c:scaling>
          <c:orientation val="minMax"/>
        </c:scaling>
        <c:delete val="false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true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30440863"/>
        <c:crosses val="autoZero"/>
        <c:auto val="true"/>
        <c:lblAlgn val="ctr"/>
        <c:lblOffset val="100"/>
        <c:noMultiLvlLbl val="false"/>
      </c:catAx>
      <c:valAx>
        <c:axId val="630440863"/>
        <c:scaling>
          <c:orientation val="minMax"/>
        </c:scaling>
        <c:delete val="false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true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true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31039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false"/>
      <c:spPr>
        <a:noFill/>
        <a:ln>
          <a:noFill/>
        </a:ln>
        <a:effectLst/>
      </c:spPr>
      <c:txPr>
        <a:bodyPr rot="0" spcFirstLastPara="0" vertOverflow="ellipsis" vert="horz" wrap="square" anchor="ctr" anchorCtr="true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true"/>
    <c:dispBlanksAs val="gap"/>
    <c:showDLblsOverMax val="false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false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true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rebuchet MS" panose="020B060302020202020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rebuchet MS" panose="020B0603020202020204" charset="0"/>
              </a:defRPr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rebuchet MS" panose="020B060302020202020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rebuchet MS" panose="020B0603020202020204" charset="0"/>
              </a:defRPr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rebuchet MS" panose="020B060302020202020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rebuchet MS" panose="020B060302020202020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rebuchet MS" panose="020B060302020202020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rebuchet MS" panose="020B060302020202020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rebuchet MS" panose="020B060302020202020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true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true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true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true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true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true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true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true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true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true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true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true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false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true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true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true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true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true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  <a:endParaRPr lang="en-US" sz="9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TextBox 14"/>
          <p:cNvSpPr txBox="true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  <a:endParaRPr lang="en-US" sz="9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false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true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true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true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true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true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6" name="Text Placeholder 3"/>
          <p:cNvSpPr>
            <a:spLocks noGrp="true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Text Placeholder 3"/>
          <p:cNvSpPr>
            <a:spLocks noGrp="true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true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Text Placeholder 3"/>
          <p:cNvSpPr>
            <a:spLocks noGrp="true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false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9" name="Picture Placeholder 2"/>
          <p:cNvSpPr>
            <a:spLocks noGrp="true" noChangeAspect="true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true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0" name="Picture Placeholder 2"/>
          <p:cNvSpPr>
            <a:spLocks noGrp="true" noChangeAspect="true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true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true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1" name="Picture Placeholder 2"/>
          <p:cNvSpPr>
            <a:spLocks noGrp="true" noChangeAspect="true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true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false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true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true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true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true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fals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true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true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true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true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false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false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true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true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true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true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true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true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true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true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true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true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true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true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true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false"/>
          <a:lstStyle>
            <a:lvl1pPr algn="r">
              <a:defRPr sz="1000" b="1" i="0">
                <a:solidFill>
                  <a:schemeClr val="accent1"/>
                </a:solidFill>
                <a:latin typeface="East Syriac Adiabene" panose="00000400000000000000" charset="0"/>
              </a:defRPr>
            </a:lvl1pPr>
          </a:lstStyle>
          <a:p>
            <a:fld id="{90786BE5-D2A3-4BF0-8B30-D7403E61B3D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false"/>
          <a:lstStyle>
            <a:lvl1pPr algn="l">
              <a:defRPr sz="1000" b="1" i="0">
                <a:solidFill>
                  <a:schemeClr val="accent1"/>
                </a:solidFill>
                <a:latin typeface="East Syriac Adiabene" panose="00000400000000000000" charset="0"/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East Syriac Adiabene" panose="00000400000000000000" charset="0"/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East Syriac Adiabene" panose="00000400000000000000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East Syriac Adiabene" panose="00000400000000000000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East Syriac Adiabene" panose="00000400000000000000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East Syriac Adiabene" panose="00000400000000000000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East Syriac Adiabene" panose="00000400000000000000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East Syriac Adiabene" panose="00000400000000000000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GB"/>
              <a:t>Base render system Documentation</a:t>
            </a:r>
            <a:endParaRPr lang="en-US" altLang="en-GB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Cast the ray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472440" y="2273935"/>
            <a:ext cx="5020310" cy="4198620"/>
          </a:xfrm>
        </p:spPr>
        <p:txBody>
          <a:bodyPr/>
          <a:p>
            <a:r>
              <a:rPr lang="en-US" altLang="en-US"/>
              <a:t>Experiments were run with multiple scenes show that although the scenes utilize different effects the majority of execution time was spend on the Ray Triangle intersection ( Pending more investigation</a:t>
            </a:r>
            <a:endParaRPr lang="en-US" altLang="en-US"/>
          </a:p>
          <a:p>
            <a:r>
              <a:rPr lang="" altLang="en-US"/>
              <a:t>Exept for the intersect function all other opprations belong in the rayTriangleIntersect function</a:t>
            </a:r>
            <a:endParaRPr lang="en-US" altLang="en-US"/>
          </a:p>
          <a:p>
            <a:endParaRPr lang="en-US" altLang="en-US"/>
          </a:p>
          <a:p>
            <a:pPr lvl="0"/>
            <a:endParaRPr lang="en-US" altLang="en-US"/>
          </a:p>
        </p:txBody>
      </p:sp>
      <p:graphicFrame>
        <p:nvGraphicFramePr>
          <p:cNvPr id="4" name="Chart 3"/>
          <p:cNvGraphicFramePr/>
          <p:nvPr/>
        </p:nvGraphicFramePr>
        <p:xfrm>
          <a:off x="5493385" y="2273618"/>
          <a:ext cx="6159500" cy="434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Trace the ray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441325" y="2282190"/>
            <a:ext cx="11304270" cy="4478020"/>
          </a:xfrm>
        </p:spPr>
        <p:txBody>
          <a:bodyPr/>
          <a:p>
            <a:r>
              <a:rPr lang="en-US" altLang="en-US"/>
              <a:t>For each object in the scene we check whenever they intersect with a Ray </a:t>
            </a:r>
            <a:endParaRPr lang="en-US" altLang="en-US"/>
          </a:p>
          <a:p>
            <a:pPr lvl="1"/>
            <a:r>
              <a:rPr lang="en-US" altLang="en-US"/>
              <a:t>That means for each object we check all the triangles in its mesh and we keep track of the nearest triangle that was intersected </a:t>
            </a:r>
            <a:endParaRPr lang="en-US" altLang="en-US"/>
          </a:p>
          <a:p>
            <a:r>
              <a:rPr lang="en-US" altLang="en-US"/>
              <a:t>Then by checking the distance to that intersection point we can select or discard it </a:t>
            </a:r>
            <a:endParaRPr lang="en-US" altLang="en-US"/>
          </a:p>
          <a:p>
            <a:r>
              <a:rPr lang="en-US" altLang="en-US"/>
              <a:t>If the ray type is shadow or the object is reflective and refractive we skip</a:t>
            </a:r>
            <a:endParaRPr lang="en-US" altLang="en-US"/>
          </a:p>
          <a:p>
            <a:r>
              <a:rPr lang="en-US" altLang="en-US"/>
              <a:t>This can be further optimized by introdusing BVH data structures to hold the objejcts </a:t>
            </a: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Ray triangle intersection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445135" y="2275205"/>
            <a:ext cx="11225530" cy="4327525"/>
          </a:xfrm>
        </p:spPr>
        <p:txBody>
          <a:bodyPr/>
          <a:p>
            <a:r>
              <a:rPr lang="en-US" altLang="en-US"/>
              <a:t>Ray triangle intersection is found using the Möller-Trumbore algorithm </a:t>
            </a:r>
            <a:endParaRPr lang="en-US" altLang="en-US"/>
          </a:p>
          <a:p>
            <a:r>
              <a:rPr lang="en-US" altLang="en-US"/>
              <a:t>It utilized dot and cross products to evaluate the determinand of a system containg the </a:t>
            </a:r>
            <a:endParaRPr lang="en-US" altLang="en-US"/>
          </a:p>
          <a:p>
            <a:pPr lvl="1"/>
            <a:r>
              <a:rPr lang="en-US" altLang="en-US" sz="1600"/>
              <a:t>Ray origin </a:t>
            </a:r>
            <a:endParaRPr lang="en-US" altLang="en-US" sz="1600"/>
          </a:p>
          <a:p>
            <a:pPr lvl="1"/>
            <a:r>
              <a:rPr lang="en-US" altLang="en-US"/>
              <a:t>Ray direction</a:t>
            </a:r>
            <a:endParaRPr lang="en-US" altLang="en-US"/>
          </a:p>
          <a:p>
            <a:pPr lvl="1"/>
            <a:r>
              <a:rPr lang="en-US" altLang="en-US"/>
              <a:t>The triangle vertecies</a:t>
            </a:r>
            <a:endParaRPr lang="en-US" altLang="en-US"/>
          </a:p>
          <a:p>
            <a:pPr lvl="0"/>
            <a:r>
              <a:rPr lang="en-US" altLang="en-US"/>
              <a:t>and solves for </a:t>
            </a:r>
            <a:endParaRPr lang="en-US" altLang="en-US"/>
          </a:p>
          <a:p>
            <a:pPr lvl="1"/>
            <a:r>
              <a:rPr lang="en-US" altLang="en-US"/>
              <a:t>The distance from the Ray origin</a:t>
            </a:r>
            <a:endParaRPr lang="en-US" altLang="en-US"/>
          </a:p>
          <a:p>
            <a:pPr lvl="1"/>
            <a:r>
              <a:rPr lang="en-US" altLang="en-US"/>
              <a:t>And the u,v coordinates of the intersection point</a:t>
            </a:r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/>
              <a:t>Shading - Diffuse</a:t>
            </a:r>
            <a:endParaRPr lang="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457200" y="2259330"/>
            <a:ext cx="11119485" cy="4427855"/>
          </a:xfrm>
        </p:spPr>
        <p:txBody>
          <a:bodyPr/>
          <a:p>
            <a:r>
              <a:rPr lang="" altLang="en-US"/>
              <a:t>For each light source we illuminate the object using the illuminate funcrion from the light class. </a:t>
            </a:r>
            <a:endParaRPr lang="" altLang="en-US"/>
          </a:p>
          <a:p>
            <a:r>
              <a:rPr lang="" altLang="en-US"/>
              <a:t>We recursivly call the trace function in order to determine shadows.</a:t>
            </a:r>
            <a:endParaRPr lang="" altLang="en-US"/>
          </a:p>
          <a:p>
            <a:pPr lvl="1"/>
            <a:r>
              <a:rPr lang="" altLang="en-US"/>
              <a:t>If the trace function returns true the intersection point is in shadow</a:t>
            </a:r>
            <a:endParaRPr lang="" altLang="en-US"/>
          </a:p>
          <a:p>
            <a:pPr lvl="0"/>
            <a:r>
              <a:rPr lang="" altLang="en-US"/>
              <a:t>Then we compute a simple pattern</a:t>
            </a:r>
            <a:endParaRPr lang="" altLang="en-US"/>
          </a:p>
          <a:p>
            <a:pPr lvl="0"/>
            <a:r>
              <a:rPr lang="" altLang="en-US"/>
              <a:t>At the end we compute the overal controbiutions of </a:t>
            </a:r>
            <a:endParaRPr lang="" altLang="en-US"/>
          </a:p>
          <a:p>
            <a:pPr lvl="1"/>
            <a:r>
              <a:rPr lang="" altLang="en-US"/>
              <a:t>potential shadow</a:t>
            </a:r>
            <a:endParaRPr lang="" altLang="en-US"/>
          </a:p>
          <a:p>
            <a:pPr lvl="1"/>
            <a:r>
              <a:rPr lang="" altLang="en-US"/>
              <a:t>pattern</a:t>
            </a:r>
            <a:endParaRPr lang="" altLang="en-US"/>
          </a:p>
          <a:p>
            <a:pPr lvl="1"/>
            <a:r>
              <a:rPr lang="" altLang="en-US"/>
              <a:t>light intensity </a:t>
            </a:r>
            <a:endParaRPr lang="" altLang="en-US"/>
          </a:p>
          <a:p>
            <a:pPr lvl="1"/>
            <a:r>
              <a:rPr lang="" altLang="en-US"/>
              <a:t>the objects normal</a:t>
            </a:r>
            <a:endParaRPr lang="" altLang="en-US"/>
          </a:p>
          <a:p>
            <a:pPr lvl="2"/>
            <a:r>
              <a:rPr lang="" altLang="en-US"/>
              <a:t>If we enabled shooth shading or not ( the default is on )</a:t>
            </a:r>
            <a:endParaRPr lang="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/>
              <a:t>Illuminate</a:t>
            </a:r>
            <a:endParaRPr lang="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474345" y="2312035"/>
            <a:ext cx="11143615" cy="4208780"/>
          </a:xfrm>
        </p:spPr>
        <p:txBody>
          <a:bodyPr>
            <a:normAutofit lnSpcReduction="20000"/>
          </a:bodyPr>
          <a:p>
            <a:r>
              <a:rPr lang="" altLang="en-US"/>
              <a:t>Depending on the type of light in the scene and its given </a:t>
            </a:r>
            <a:endParaRPr lang="" altLang="en-US"/>
          </a:p>
          <a:p>
            <a:pPr lvl="1"/>
            <a:r>
              <a:rPr lang="" altLang="en-US"/>
              <a:t>light to world matrix</a:t>
            </a:r>
            <a:endParaRPr lang="" altLang="en-US"/>
          </a:p>
          <a:p>
            <a:pPr lvl="1"/>
            <a:r>
              <a:rPr lang="" altLang="en-US"/>
              <a:t>colour </a:t>
            </a:r>
            <a:endParaRPr lang="" altLang="en-US"/>
          </a:p>
          <a:p>
            <a:pPr lvl="1"/>
            <a:r>
              <a:rPr lang="" altLang="en-US"/>
              <a:t>intensity</a:t>
            </a:r>
            <a:endParaRPr lang="" altLang="en-US"/>
          </a:p>
          <a:p>
            <a:pPr lvl="0"/>
            <a:r>
              <a:rPr lang="" altLang="en-US" sz="1800"/>
              <a:t>We culculate its contribuituion and produse the hit point position, light direction, light intencity and distance to the intersected triangle </a:t>
            </a:r>
            <a:endParaRPr lang="" altLang="en-US"/>
          </a:p>
          <a:p>
            <a:pPr lvl="0"/>
            <a:r>
              <a:rPr lang="" altLang="en-US" sz="1800"/>
              <a:t>If the light is a point light </a:t>
            </a:r>
            <a:endParaRPr lang="" altLang="en-US" sz="1800"/>
          </a:p>
          <a:p>
            <a:pPr lvl="1"/>
            <a:r>
              <a:rPr lang="" altLang="en-US" sz="1600"/>
              <a:t>We use the inverse square law to attenuate the light intensity ( by using the square of this vector length )</a:t>
            </a:r>
            <a:endParaRPr lang="" altLang="en-US" sz="1420"/>
          </a:p>
          <a:p>
            <a:pPr lvl="0"/>
            <a:r>
              <a:rPr lang="" altLang="en-US" sz="1800"/>
              <a:t>If the light is a distand light </a:t>
            </a:r>
            <a:r>
              <a:rPr lang="" altLang="en-US"/>
              <a:t> </a:t>
            </a:r>
            <a:endParaRPr lang="" altLang="en-US"/>
          </a:p>
          <a:p>
            <a:pPr lvl="1"/>
            <a:r>
              <a:rPr lang="" altLang="en-US"/>
              <a:t>We acount for the colour and the inensity</a:t>
            </a:r>
            <a:endParaRPr lang="" altLang="en-US"/>
          </a:p>
          <a:p>
            <a:pPr lvl="1"/>
            <a:r>
              <a:rPr lang="" altLang="en-US"/>
              <a:t>The direction remains the default </a:t>
            </a:r>
            <a:endParaRPr lang="" altLang="en-US"/>
          </a:p>
          <a:p>
            <a:pPr lvl="1"/>
            <a:r>
              <a:rPr lang="" altLang="en-US"/>
              <a:t>The distance is set as the max distance</a:t>
            </a:r>
            <a:endParaRPr lang="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/>
              <a:t>Shading - Reflect</a:t>
            </a:r>
            <a:endParaRPr lang="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384175" y="2275205"/>
            <a:ext cx="11264265" cy="4364990"/>
          </a:xfrm>
        </p:spPr>
        <p:txBody>
          <a:bodyPr/>
          <a:p>
            <a:r>
              <a:rPr lang="" altLang="en-US"/>
              <a:t>If the object is a mirror like surface we </a:t>
            </a:r>
            <a:r>
              <a:rPr lang="en-US"/>
              <a:t>compute the reflection direction using the incident view direction (the primary ray direction) and the normal of the surface at the intersection point.</a:t>
            </a:r>
            <a:r>
              <a:rPr lang="" altLang="en-US"/>
              <a:t> </a:t>
            </a:r>
            <a:r>
              <a:rPr lang="en-US"/>
              <a:t>R = I−2(N⋅I)N</a:t>
            </a:r>
            <a:endParaRPr lang="en-US"/>
          </a:p>
          <a:p>
            <a:r>
              <a:rPr lang="en-US"/>
              <a:t>Use the ray direction to find the hit normal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Shading - Reflect</a:t>
            </a:r>
            <a:r>
              <a:rPr lang="" altLang="en-US"/>
              <a:t> and Refract</a:t>
            </a:r>
            <a:endParaRPr lang="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384175" y="2275205"/>
            <a:ext cx="11264265" cy="4364990"/>
          </a:xfrm>
        </p:spPr>
        <p:txBody>
          <a:bodyPr/>
          <a:p>
            <a:r>
              <a:rPr lang="" altLang="en-US"/>
              <a:t>What we need to find is the refraction and reflection colour and mix them with a weight</a:t>
            </a:r>
            <a:endParaRPr lang="" altLang="en-US"/>
          </a:p>
          <a:p>
            <a:r>
              <a:rPr lang="" altLang="en-US"/>
              <a:t>At first we compute fresnel equation (relation of reflected light for a given incident direction and surface normal) based on Ray direction, hit normal, index of refraction and that gives us the kr factor.</a:t>
            </a:r>
            <a:endParaRPr lang="" altLang="en-US"/>
          </a:p>
          <a:p>
            <a:r>
              <a:rPr lang="" altLang="en-US"/>
              <a:t>This factor then is used to determine if this is not a case of total internal reflextion to compute the refraction</a:t>
            </a:r>
            <a:endParaRPr lang="" altLang="en-US"/>
          </a:p>
          <a:p>
            <a:r>
              <a:rPr lang="" altLang="en-US"/>
              <a:t>After that the castRay function is recursivly called to culculate the next ray from that point with a plus 1 to the depth in order to stop at the selected </a:t>
            </a:r>
            <a:endParaRPr lang="" altLang="en-US"/>
          </a:p>
          <a:p>
            <a:endParaRPr lang="" altLang="en-US"/>
          </a:p>
          <a:p>
            <a:endParaRPr lang="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Shading - </a:t>
            </a:r>
            <a:r>
              <a:rPr lang="" altLang="en-US"/>
              <a:t>Phong</a:t>
            </a:r>
            <a:endParaRPr lang="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384175" y="2275205"/>
            <a:ext cx="11264265" cy="4364990"/>
          </a:xfrm>
        </p:spPr>
        <p:txBody>
          <a:bodyPr/>
          <a:p>
            <a:r>
              <a:rPr lang="" altLang="en-US"/>
              <a:t>Like the diffuse material type Phong is a kinda more advanst diffuse effect incorporating specular light reflection.</a:t>
            </a:r>
            <a:endParaRPr lang="" altLang="en-US"/>
          </a:p>
          <a:p>
            <a:r>
              <a:rPr lang="en-US" altLang="en-US">
                <a:sym typeface="+mn-ea"/>
              </a:rPr>
              <a:t>For each light source we illuminate the object using the illuminate funcrion from the light class. </a:t>
            </a:r>
            <a:endParaRPr lang="en-US" altLang="en-US">
              <a:sym typeface="+mn-ea"/>
            </a:endParaRPr>
          </a:p>
          <a:p>
            <a:r>
              <a:rPr lang="en-US" altLang="en-US" sz="1800">
                <a:sym typeface="+mn-ea"/>
              </a:rPr>
              <a:t>We recursivly call the trace function in order to determine shadows.</a:t>
            </a:r>
            <a:endParaRPr lang="en-US" altLang="en-US" sz="1800"/>
          </a:p>
          <a:p>
            <a:pPr lvl="1"/>
            <a:r>
              <a:rPr lang="en-US" altLang="en-US" sz="1800">
                <a:sym typeface="+mn-ea"/>
              </a:rPr>
              <a:t>If the trace function returns true the intersection point is in shadow</a:t>
            </a:r>
            <a:endParaRPr lang="en-US" altLang="en-US" sz="1800">
              <a:sym typeface="+mn-ea"/>
            </a:endParaRPr>
          </a:p>
          <a:p>
            <a:pPr lvl="0"/>
            <a:r>
              <a:rPr lang="" altLang="en-US" sz="2025"/>
              <a:t>And now the differences starts we compute </a:t>
            </a:r>
            <a:endParaRPr lang="" altLang="en-US" sz="2025"/>
          </a:p>
          <a:p>
            <a:pPr lvl="1"/>
            <a:r>
              <a:rPr lang="" altLang="en-US" sz="1800"/>
              <a:t>the diffuse component based on the albedo if the object settings (ratio of reflected light over the amount of incident light) value that reflects a bit of he light falling on an object </a:t>
            </a:r>
            <a:endParaRPr lang="" altLang="en-US" sz="1800"/>
          </a:p>
          <a:p>
            <a:pPr lvl="1"/>
            <a:r>
              <a:rPr lang="" altLang="en-US" sz="1800"/>
              <a:t>the specular component is based on the n factor of the objects settings</a:t>
            </a:r>
            <a:endParaRPr lang="" altLang="en-US" sz="1800"/>
          </a:p>
          <a:p>
            <a:pPr lvl="0"/>
            <a:r>
              <a:rPr lang="" altLang="en-US" sz="2025"/>
              <a:t>At the end the two are mixed  </a:t>
            </a:r>
            <a:endParaRPr lang="en-US" altLang="en-US" sz="1800"/>
          </a:p>
          <a:p>
            <a:endParaRPr lang="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/>
              <a:t>Specifications</a:t>
            </a:r>
            <a:endParaRPr lang="en-US" altLang="en-GB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482600" y="2230755"/>
            <a:ext cx="11158220" cy="4413250"/>
          </a:xfrm>
        </p:spPr>
        <p:txBody>
          <a:bodyPr/>
          <a:lstStyle/>
          <a:p>
            <a:r>
              <a:rPr lang="en-US" altLang="en-GB"/>
              <a:t>The base system can support direct illumination for surfaces</a:t>
            </a:r>
            <a:endParaRPr lang="en-US" altLang="en-GB"/>
          </a:p>
          <a:p>
            <a:pPr lvl="1"/>
            <a:r>
              <a:rPr lang="en-US" altLang="en-GB"/>
              <a:t>Diffuse</a:t>
            </a:r>
            <a:endParaRPr lang="en-US" altLang="en-GB"/>
          </a:p>
          <a:p>
            <a:pPr lvl="1"/>
            <a:r>
              <a:rPr lang="en-US" altLang="en-GB"/>
              <a:t>Reflect</a:t>
            </a:r>
            <a:endParaRPr lang="en-US" altLang="en-GB"/>
          </a:p>
          <a:p>
            <a:pPr lvl="1"/>
            <a:r>
              <a:rPr lang="en-US" altLang="en-GB"/>
              <a:t>Reflect and refract </a:t>
            </a:r>
            <a:endParaRPr lang="en-US" altLang="en-GB"/>
          </a:p>
          <a:p>
            <a:pPr lvl="1"/>
            <a:r>
              <a:rPr lang="en-US" altLang="en-GB"/>
              <a:t>Phong </a:t>
            </a:r>
            <a:endParaRPr lang="en-US" altLang="en-GB"/>
          </a:p>
          <a:p>
            <a:pPr lvl="0"/>
            <a:r>
              <a:rPr lang="en-US" altLang="en-GB"/>
              <a:t>It reads scene data from CLI in this order</a:t>
            </a:r>
            <a:endParaRPr lang="en-US" altLang="en-GB"/>
          </a:p>
          <a:p>
            <a:pPr lvl="1"/>
            <a:r>
              <a:rPr lang="en-US" altLang="en-GB"/>
              <a:t>Scene data file .sod - it specifices things such as resoluion, lighting in the scene etc.</a:t>
            </a:r>
            <a:endParaRPr lang="en-US" altLang="en-GB"/>
          </a:p>
          <a:p>
            <a:pPr lvl="1"/>
            <a:r>
              <a:rPr lang="en-US" altLang="en-GB"/>
              <a:t>How many objects are in the scne</a:t>
            </a:r>
            <a:endParaRPr lang="en-US" altLang="en-GB"/>
          </a:p>
          <a:p>
            <a:pPr lvl="1"/>
            <a:r>
              <a:rPr lang="en-US" altLang="en-GB"/>
              <a:t>Geometry descreption file .geo - contains vertex, texture and other data</a:t>
            </a:r>
            <a:endParaRPr lang="en-US" altLang="en-GB"/>
          </a:p>
          <a:p>
            <a:pPr lvl="1"/>
            <a:r>
              <a:rPr lang="en-US" altLang="en-GB"/>
              <a:t>Object data file .ood - contains </a:t>
            </a:r>
            <a:endParaRPr lang="en-US" alt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Scene Data File .sod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391795" y="2237105"/>
            <a:ext cx="11323955" cy="4395470"/>
          </a:xfrm>
        </p:spPr>
        <p:txBody>
          <a:bodyPr>
            <a:normAutofit fontScale="80000"/>
          </a:bodyPr>
          <a:p>
            <a:r>
              <a:rPr lang="en-US"/>
              <a:t>options-&gt;width:	Set resolution width</a:t>
            </a:r>
            <a:endParaRPr lang="en-US"/>
          </a:p>
          <a:p>
            <a:r>
              <a:rPr lang="en-US"/>
              <a:t>options-&gt;height:	</a:t>
            </a:r>
            <a:r>
              <a:rPr lang="en-US" altLang="en-US"/>
              <a:t> </a:t>
            </a:r>
            <a:r>
              <a:rPr lang="en-US"/>
              <a:t>Set resolution height</a:t>
            </a:r>
            <a:endParaRPr lang="en-US"/>
          </a:p>
          <a:p>
            <a:r>
              <a:rPr lang="en-US"/>
              <a:t>options-&gt;fov: Feild of view changes how much of the scene is visible </a:t>
            </a:r>
            <a:endParaRPr lang="en-US"/>
          </a:p>
          <a:p>
            <a:r>
              <a:rPr lang="en-US"/>
              <a:t>options-&gt;backgroundColor: Set background colour when no intersection occurs </a:t>
            </a:r>
            <a:endParaRPr lang="en-US"/>
          </a:p>
          <a:p>
            <a:r>
              <a:rPr lang="en-US"/>
              <a:t>options-&gt;camera to world: Set the camera to a position in the scene</a:t>
            </a:r>
            <a:endParaRPr lang="en-US"/>
          </a:p>
          <a:p>
            <a:r>
              <a:rPr lang="en-US"/>
              <a:t>options-&gt;bias: Sets shadow bias </a:t>
            </a:r>
            <a:endParaRPr lang="en-US"/>
          </a:p>
          <a:p>
            <a:r>
              <a:rPr lang="en-US"/>
              <a:t>options-&gt;maxDepth: Sets a limit to how many rays we "chase" to find an objects contribution</a:t>
            </a:r>
            <a:endParaRPr lang="en-US"/>
          </a:p>
          <a:p>
            <a:r>
              <a:rPr lang="en-US"/>
              <a:t>1</a:t>
            </a:r>
            <a:r>
              <a:rPr lang="en-US" altLang="en-US"/>
              <a:t> </a:t>
            </a:r>
            <a:r>
              <a:rPr lang="en-US"/>
              <a:t>number of lights</a:t>
            </a:r>
            <a:r>
              <a:rPr lang="en-US" altLang="en-US"/>
              <a:t> </a:t>
            </a:r>
            <a:r>
              <a:rPr lang="en-US"/>
              <a:t>// Number of lights in the scene</a:t>
            </a:r>
            <a:endParaRPr lang="en-US"/>
          </a:p>
          <a:p>
            <a:r>
              <a:rPr lang="en-US"/>
              <a:t>lightdata_struct-&gt;lighttype Type of light 0 distant 1 point</a:t>
            </a:r>
            <a:endParaRPr lang="en-US"/>
          </a:p>
          <a:p>
            <a:r>
              <a:rPr lang="en-US"/>
              <a:t>lightdata_struct-&gt;colour Select the light colour either int or Vec3f</a:t>
            </a:r>
            <a:endParaRPr lang="en-US"/>
          </a:p>
          <a:p>
            <a:r>
              <a:rPr lang="en-US" altLang="en-US"/>
              <a:t>l</a:t>
            </a:r>
            <a:r>
              <a:rPr lang="en-US"/>
              <a:t>ightdata_struct-&gt;intensity Select the light intensity 1 for distant light 500 for point light</a:t>
            </a:r>
            <a:endParaRPr lang="en-US"/>
          </a:p>
          <a:p>
            <a:r>
              <a:rPr lang="en-US"/>
              <a:t>Light 2 world no default	// lightdata_struct-&gt;light2world Light to world coordinat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Geometry data file .geo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79755" y="2259330"/>
            <a:ext cx="11128375" cy="4448175"/>
          </a:xfrm>
        </p:spPr>
        <p:txBody>
          <a:bodyPr/>
          <a:p>
            <a:r>
              <a:rPr lang="en-US"/>
              <a:t>The first number defines the number of faces making up the mesh. </a:t>
            </a:r>
            <a:endParaRPr lang="en-US"/>
          </a:p>
          <a:p>
            <a:r>
              <a:rPr lang="en-US"/>
              <a:t>The second and third line is just a series of integers representing the face index and the vertex index arrays. </a:t>
            </a:r>
            <a:endParaRPr lang="en-US"/>
          </a:p>
          <a:p>
            <a:r>
              <a:rPr lang="en-US"/>
              <a:t>The next line contains the vertex position data. </a:t>
            </a:r>
            <a:endParaRPr lang="en-US"/>
          </a:p>
          <a:p>
            <a:r>
              <a:rPr lang="en-US"/>
              <a:t>The next lines contains the normal data </a:t>
            </a:r>
            <a:endParaRPr lang="en-US"/>
          </a:p>
          <a:p>
            <a:r>
              <a:rPr lang="en-US"/>
              <a:t>The last line contains the texture coordinates data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Object Data File .ood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452120" y="2275205"/>
            <a:ext cx="11099165" cy="4290060"/>
          </a:xfrm>
        </p:spPr>
        <p:txBody>
          <a:bodyPr/>
          <a:p>
            <a:r>
              <a:rPr lang="en-US"/>
              <a:t>Object 2 world no default // Read from first readObjectOptionDataFile function </a:t>
            </a:r>
            <a:endParaRPr lang="en-US"/>
          </a:p>
          <a:p>
            <a:r>
              <a:rPr lang="en-US" altLang="en-US"/>
              <a:t>O</a:t>
            </a:r>
            <a:r>
              <a:rPr lang="en-US"/>
              <a:t>bject-&gt;type: Set the material type</a:t>
            </a:r>
            <a:endParaRPr lang="en-US"/>
          </a:p>
          <a:p>
            <a:pPr lvl="1"/>
            <a:r>
              <a:rPr lang="en-US"/>
              <a:t>(0-kDiffuse, 1-kReflection, 2-kReflectionAndRefraction, 3-kPhong)</a:t>
            </a:r>
            <a:endParaRPr lang="en-US"/>
          </a:p>
          <a:p>
            <a:r>
              <a:rPr lang="en-US" altLang="en-US"/>
              <a:t>O</a:t>
            </a:r>
            <a:r>
              <a:rPr lang="en-US"/>
              <a:t>bject-&gt;ior: Index of refraction (also sometimes referred to as ior)</a:t>
            </a:r>
            <a:endParaRPr lang="en-US"/>
          </a:p>
          <a:p>
            <a:r>
              <a:rPr lang="en-US" altLang="en-US"/>
              <a:t>O</a:t>
            </a:r>
            <a:r>
              <a:rPr lang="en-US"/>
              <a:t>bject-&gt;albedo: albedo = reflect light / incident light</a:t>
            </a:r>
            <a:endParaRPr lang="en-US"/>
          </a:p>
          <a:p>
            <a:r>
              <a:rPr lang="en-US" altLang="en-US"/>
              <a:t>O</a:t>
            </a:r>
            <a:r>
              <a:rPr lang="en-US"/>
              <a:t>bject-&gt;kd: phong model diffuse weight</a:t>
            </a:r>
            <a:endParaRPr lang="en-US"/>
          </a:p>
          <a:p>
            <a:r>
              <a:rPr lang="en-US" altLang="en-US"/>
              <a:t>O</a:t>
            </a:r>
            <a:r>
              <a:rPr lang="en-US"/>
              <a:t>bject-&gt;ks: phong model specular weight, control the size of matte lighting spot</a:t>
            </a:r>
            <a:endParaRPr lang="en-US"/>
          </a:p>
          <a:p>
            <a:r>
              <a:rPr lang="en-US" altLang="en-US"/>
              <a:t>O</a:t>
            </a:r>
            <a:r>
              <a:rPr lang="en-US"/>
              <a:t>bject-&gt;n: phong specular exponent, control the size of specular spot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Data Structures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20065" y="2266950"/>
            <a:ext cx="11150600" cy="4313555"/>
          </a:xfrm>
        </p:spPr>
        <p:txBody>
          <a:bodyPr/>
          <a:p>
            <a:r>
              <a:rPr lang="en-US" altLang="en-US"/>
              <a:t>Data are parsed with the help of a simple parser according to the file formats mentioned above </a:t>
            </a:r>
            <a:endParaRPr lang="en-US" altLang="en-US"/>
          </a:p>
          <a:p>
            <a:r>
              <a:rPr lang="en-US" altLang="en-US"/>
              <a:t>The data are stored in memory for the time being </a:t>
            </a:r>
            <a:endParaRPr lang="en-US" altLang="en-US"/>
          </a:p>
          <a:p>
            <a:r>
              <a:rPr lang="en-US" altLang="en-US"/>
              <a:t>The framebuffer is modeled after a plane block ram as a chunck of memory </a:t>
            </a: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Data Structures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427355" y="2273935"/>
            <a:ext cx="11318240" cy="4390390"/>
          </a:xfrm>
        </p:spPr>
        <p:txBody>
          <a:bodyPr>
            <a:normAutofit lnSpcReduction="20000"/>
          </a:bodyPr>
          <a:p>
            <a:r>
              <a:rPr lang="en-US" altLang="en-US"/>
              <a:t>Rendering the scene is taken care of a double loop that itterates each pixel ( render )</a:t>
            </a:r>
            <a:endParaRPr lang="en-US" altLang="en-US"/>
          </a:p>
          <a:p>
            <a:r>
              <a:rPr lang="en-US" altLang="en-US"/>
              <a:t>For each pixel we are casting a Ray ( cast ray )</a:t>
            </a:r>
            <a:endParaRPr lang="en-US" altLang="en-US"/>
          </a:p>
          <a:p>
            <a:pPr lvl="1"/>
            <a:r>
              <a:rPr lang="en-US" altLang="en-US"/>
              <a:t>If the ray has reached maximum depth return background colour</a:t>
            </a:r>
            <a:endParaRPr lang="en-US" altLang="en-US"/>
          </a:p>
          <a:p>
            <a:pPr lvl="1"/>
            <a:r>
              <a:rPr lang="en-US" altLang="en-US"/>
              <a:t>If not we trace the Ray to see if it intersects </a:t>
            </a:r>
            <a:endParaRPr lang="en-US" altLang="en-US"/>
          </a:p>
          <a:p>
            <a:pPr lvl="0"/>
            <a:r>
              <a:rPr lang="en-US" altLang="en-US"/>
              <a:t>Trace the Ray by itterating through the list of objects ( trace )</a:t>
            </a:r>
            <a:endParaRPr lang="en-US" altLang="en-US"/>
          </a:p>
          <a:p>
            <a:pPr lvl="1"/>
            <a:r>
              <a:rPr lang="en-US" altLang="en-US" sz="1600"/>
              <a:t>If the Ray intersects, is nearer, the Ray type is not shodow and the object is not reflecting and refracting then we record its</a:t>
            </a:r>
            <a:endParaRPr lang="en-US" altLang="en-US" sz="1600"/>
          </a:p>
          <a:p>
            <a:pPr lvl="2"/>
            <a:r>
              <a:rPr lang="en-US" altLang="en-US" sz="1400"/>
              <a:t>Distance </a:t>
            </a:r>
            <a:endParaRPr lang="en-US" altLang="en-US" sz="1400"/>
          </a:p>
          <a:p>
            <a:pPr lvl="2"/>
            <a:r>
              <a:rPr lang="en-US" altLang="en-US" sz="1400"/>
              <a:t>Index</a:t>
            </a:r>
            <a:endParaRPr lang="en-US" altLang="en-US" sz="1400"/>
          </a:p>
          <a:p>
            <a:pPr lvl="2"/>
            <a:r>
              <a:rPr lang="en-US" altLang="en-US"/>
              <a:t>u, v coordinates</a:t>
            </a:r>
            <a:endParaRPr lang="en-US" altLang="en-US"/>
          </a:p>
          <a:p>
            <a:pPr lvl="0"/>
            <a:r>
              <a:rPr lang="en-US" altLang="en-US"/>
              <a:t>Test intersection with every triangle in the mesh of an object ( intersect )</a:t>
            </a:r>
            <a:endParaRPr lang="en-US" altLang="en-US"/>
          </a:p>
          <a:p>
            <a:pPr lvl="1"/>
            <a:r>
              <a:rPr lang="en-US" altLang="en-US"/>
              <a:t>Conduct the same check for distance here </a:t>
            </a:r>
            <a:endParaRPr lang="en-US" altLang="en-US"/>
          </a:p>
          <a:p>
            <a:pPr lvl="0"/>
            <a:r>
              <a:rPr lang="en-US" altLang="en-US"/>
              <a:t>Finally perform the Ray triangle intersection and return u,v coordinates and distance ( ray Triangle Intersect )</a:t>
            </a:r>
            <a:endParaRPr lang="en-US" altLang="en-US"/>
          </a:p>
          <a:p>
            <a:pPr lvl="2"/>
            <a:endParaRPr lang="en-US" altLang="en-US"/>
          </a:p>
          <a:p>
            <a:pPr lvl="1"/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Render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472440" y="2251075"/>
            <a:ext cx="11119485" cy="4427855"/>
          </a:xfrm>
        </p:spPr>
        <p:txBody>
          <a:bodyPr/>
          <a:p>
            <a:r>
              <a:rPr lang="en-US" altLang="en-US"/>
              <a:t>This is the base render function, it serves the perpose of culculating the coodinates of the pixels in order for the ray to pass buy the center of the pixel </a:t>
            </a:r>
            <a:endParaRPr lang="en-US" altLang="en-US"/>
          </a:p>
          <a:p>
            <a:r>
              <a:rPr lang="en-US" altLang="en-US"/>
              <a:t>Multiply the pixel coordinates with the camera to world matrix to generate the rays from the desired point in space</a:t>
            </a:r>
            <a:endParaRPr lang="en-US" altLang="en-US"/>
          </a:p>
          <a:p>
            <a:r>
              <a:rPr lang="" altLang="en-US"/>
              <a:t>For each pixel we culculate a direction nad sent it to be cast as a Ray</a:t>
            </a:r>
            <a:endParaRPr lang="" altLang="en-US"/>
          </a:p>
          <a:p>
            <a:r>
              <a:rPr lang="" altLang="en-US"/>
              <a:t>At the end of this proccess we build the final image </a:t>
            </a:r>
            <a:endParaRPr lang="" altLang="en-US"/>
          </a:p>
          <a:p>
            <a:pPr marL="0" indent="0">
              <a:buNone/>
            </a:pPr>
            <a:endParaRPr lang="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Cast the ray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472440" y="2273935"/>
            <a:ext cx="11180445" cy="4198620"/>
          </a:xfrm>
        </p:spPr>
        <p:txBody>
          <a:bodyPr/>
          <a:p>
            <a:r>
              <a:rPr lang="en-US" altLang="en-US"/>
              <a:t>This is where if there is an intersection point it gets coloured based on its type</a:t>
            </a:r>
            <a:r>
              <a:rPr lang="" altLang="en-US"/>
              <a:t> whitch we will discus afterwords</a:t>
            </a:r>
            <a:r>
              <a:rPr lang="en-US" altLang="en-US"/>
              <a:t> </a:t>
            </a:r>
            <a:endParaRPr lang="en-US" altLang="en-US"/>
          </a:p>
          <a:p>
            <a:pPr lvl="1"/>
            <a:r>
              <a:rPr lang="en-US" altLang="en-US"/>
              <a:t>Diffuse </a:t>
            </a:r>
            <a:endParaRPr lang="en-US" altLang="en-US"/>
          </a:p>
          <a:p>
            <a:pPr lvl="1"/>
            <a:r>
              <a:rPr lang="en-US" altLang="en-US"/>
              <a:t>Reflect</a:t>
            </a:r>
            <a:endParaRPr lang="en-US" altLang="en-US"/>
          </a:p>
          <a:p>
            <a:pPr lvl="1"/>
            <a:r>
              <a:rPr lang="en-US" altLang="en-GB">
                <a:sym typeface="+mn-ea"/>
              </a:rPr>
              <a:t>Reflect and refract </a:t>
            </a:r>
            <a:endParaRPr lang="en-US" altLang="en-GB"/>
          </a:p>
          <a:p>
            <a:pPr lvl="1"/>
            <a:r>
              <a:rPr lang="en-US" altLang="en-US"/>
              <a:t>Phong </a:t>
            </a:r>
            <a:endParaRPr lang="en-US" altLang="en-US"/>
          </a:p>
          <a:p>
            <a:pPr lvl="0"/>
            <a:endParaRPr lang="en-US" altLang="en-US"/>
          </a:p>
          <a:p>
            <a:pPr lvl="0"/>
            <a:endParaRPr lang="en-US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East Syriac Adiabene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East Syriac Adiabene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true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false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true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0</TotalTime>
  <Words>7195</Words>
  <Application>WPS Presentation</Application>
  <PresentationFormat>Widescreen</PresentationFormat>
  <Paragraphs>170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</vt:lpstr>
      <vt:lpstr>SimSun</vt:lpstr>
      <vt:lpstr>Wingdings</vt:lpstr>
      <vt:lpstr>East Syriac Adiabene</vt:lpstr>
      <vt:lpstr>Wingdings 3</vt:lpstr>
      <vt:lpstr>Arial</vt:lpstr>
      <vt:lpstr>Trebuchet MS</vt:lpstr>
      <vt:lpstr>微软雅黑</vt:lpstr>
      <vt:lpstr>Arial Unicode MS</vt:lpstr>
      <vt:lpstr>Monospace</vt:lpstr>
      <vt:lpstr>Times New Roman</vt:lpstr>
      <vt:lpstr>DejaVu Math TeX Gyre</vt:lpstr>
      <vt:lpstr>Ion Boardroom</vt:lpstr>
      <vt:lpstr>Base render system Documentation</vt:lpstr>
      <vt:lpstr>Specifications</vt:lpstr>
      <vt:lpstr>Scene Data File .sod</vt:lpstr>
      <vt:lpstr>Geometry data file .geo</vt:lpstr>
      <vt:lpstr>Object Data File .ood</vt:lpstr>
      <vt:lpstr>Data Structures</vt:lpstr>
      <vt:lpstr>Data Structures</vt:lpstr>
      <vt:lpstr>Render</vt:lpstr>
      <vt:lpstr>Cast the ray</vt:lpstr>
      <vt:lpstr>Cast the ray</vt:lpstr>
      <vt:lpstr>Trace the ray</vt:lpstr>
      <vt:lpstr>Ray triangle intersection</vt:lpstr>
      <vt:lpstr>PowerPoint 演示文稿</vt:lpstr>
      <vt:lpstr>PowerPoint 演示文稿</vt:lpstr>
      <vt:lpstr>PowerPoint 演示文稿</vt:lpstr>
      <vt:lpstr>Shading - Reflect</vt:lpstr>
      <vt:lpstr>Shading - Reflect and Refract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Nikolas Koxenoglou</dc:creator>
  <cp:lastModifiedBy>nikolas</cp:lastModifiedBy>
  <cp:revision>27</cp:revision>
  <dcterms:created xsi:type="dcterms:W3CDTF">2020-09-24T13:19:10Z</dcterms:created>
  <dcterms:modified xsi:type="dcterms:W3CDTF">2020-09-24T13:19:10Z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1033-11.1.0.9662</vt:lpwstr>
  </property>
</Properties>
</file>