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3" r:id="rId8"/>
    <p:sldId id="265" r:id="rId9"/>
    <p:sldId id="262" r:id="rId10"/>
    <p:sldId id="261" r:id="rId11"/>
    <p:sldId id="264" r:id="rId12"/>
    <p:sldId id="271" r:id="rId13"/>
    <p:sldId id="270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anose="020B0603020202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anose="020B0603020202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anose="020B0603020202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rebuchet MS" panose="020B0603020202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false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true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  <a:endParaRPr 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true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  <a:endParaRPr 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false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true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true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true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true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false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true" noChangeAspect="true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true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true" noChangeAspect="true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true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true" noChangeAspect="true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true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false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fals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false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false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true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false"/>
          <a:lstStyle>
            <a:lvl1pPr algn="r">
              <a:defRPr sz="1000" b="1" i="0">
                <a:solidFill>
                  <a:schemeClr val="accent1"/>
                </a:solidFill>
                <a:latin typeface="East Syriac Adiabene" panose="00000400000000000000" charset="0"/>
              </a:defRPr>
            </a:lvl1pPr>
          </a:lstStyle>
          <a:p>
            <a:fld id="{90786BE5-D2A3-4BF0-8B30-D7403E61B3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false"/>
          <a:lstStyle>
            <a:lvl1pPr algn="l">
              <a:defRPr sz="1000" b="1" i="0">
                <a:solidFill>
                  <a:schemeClr val="accent1"/>
                </a:solidFill>
                <a:latin typeface="East Syriac Adiabene" panose="00000400000000000000" charset="0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East Syriac Adiabene" panose="00000400000000000000" charset="0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East Syriac Adiabene" panose="00000400000000000000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East Syriac Adiabene" panose="0000040000000000000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East Syriac Adiabene" panose="0000040000000000000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East Syriac Adiabene" panose="0000040000000000000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East Syriac Adiabene" panose="0000040000000000000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East Syriac Adiabene" panose="0000040000000000000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" altLang="en-GB"/>
              <a:t>Base render system Documentation</a:t>
            </a:r>
            <a:endParaRPr lang="" altLang="en-GB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Lighting 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Render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Cast the ray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Trace the ray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Reflect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Refract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Fresnel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" altLang="en-GB"/>
              <a:t>Specifications</a:t>
            </a:r>
            <a:endParaRPr lang="" altLang="en-GB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82600" y="2230755"/>
            <a:ext cx="11158220" cy="4413250"/>
          </a:xfrm>
        </p:spPr>
        <p:txBody>
          <a:bodyPr/>
          <a:lstStyle/>
          <a:p>
            <a:r>
              <a:rPr lang="" altLang="en-GB"/>
              <a:t>The base system can support direct illumination for surfaces</a:t>
            </a:r>
            <a:endParaRPr lang="" altLang="en-GB"/>
          </a:p>
          <a:p>
            <a:pPr lvl="1"/>
            <a:r>
              <a:rPr lang="" altLang="en-GB"/>
              <a:t>Diffuse</a:t>
            </a:r>
            <a:endParaRPr lang="" altLang="en-GB"/>
          </a:p>
          <a:p>
            <a:pPr lvl="1"/>
            <a:r>
              <a:rPr lang="" altLang="en-GB"/>
              <a:t>Reflect</a:t>
            </a:r>
            <a:endParaRPr lang="" altLang="en-GB"/>
          </a:p>
          <a:p>
            <a:pPr lvl="1"/>
            <a:r>
              <a:rPr lang="" altLang="en-GB"/>
              <a:t>Reflect and refract </a:t>
            </a:r>
            <a:endParaRPr lang="" altLang="en-GB"/>
          </a:p>
          <a:p>
            <a:pPr lvl="1"/>
            <a:r>
              <a:rPr lang="" altLang="en-GB"/>
              <a:t>Phong </a:t>
            </a:r>
            <a:endParaRPr lang="" altLang="en-GB"/>
          </a:p>
          <a:p>
            <a:pPr lvl="0"/>
            <a:r>
              <a:rPr lang="" altLang="en-GB"/>
              <a:t>It reads scene data from CLI in this order</a:t>
            </a:r>
            <a:endParaRPr lang="" altLang="en-GB"/>
          </a:p>
          <a:p>
            <a:pPr lvl="1"/>
            <a:r>
              <a:rPr lang="" altLang="en-GB"/>
              <a:t>Scene data file .sod - it specifices things such as resoluion, lighting in the scene etc.</a:t>
            </a:r>
            <a:endParaRPr lang="" altLang="en-GB"/>
          </a:p>
          <a:p>
            <a:pPr lvl="1"/>
            <a:r>
              <a:rPr lang="" altLang="en-GB"/>
              <a:t>How many objects are in the scne</a:t>
            </a:r>
            <a:endParaRPr lang="" altLang="en-GB"/>
          </a:p>
          <a:p>
            <a:pPr lvl="1"/>
            <a:r>
              <a:rPr lang="" altLang="en-GB"/>
              <a:t>Geometry descreption file .geo - contains vertex, texture and other data</a:t>
            </a:r>
            <a:endParaRPr lang="" altLang="en-GB"/>
          </a:p>
          <a:p>
            <a:pPr lvl="1"/>
            <a:r>
              <a:rPr lang="" altLang="en-GB"/>
              <a:t>Object data file .ood - contains </a:t>
            </a:r>
            <a:endParaRPr lang="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Scene Data File .sod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91795" y="2237105"/>
            <a:ext cx="11323955" cy="4395470"/>
          </a:xfrm>
        </p:spPr>
        <p:txBody>
          <a:bodyPr>
            <a:normAutofit fontScale="80000"/>
          </a:bodyPr>
          <a:p>
            <a:r>
              <a:rPr lang="en-US"/>
              <a:t>1920</a:t>
            </a:r>
            <a:r>
              <a:rPr lang="" altLang="en-US"/>
              <a:t> </a:t>
            </a:r>
            <a:r>
              <a:rPr lang="en-US"/>
              <a:t>width</a:t>
            </a:r>
            <a:r>
              <a:rPr lang="" altLang="en-US"/>
              <a:t> </a:t>
            </a:r>
            <a:r>
              <a:rPr lang="en-US"/>
              <a:t>// options-&gt;width:	Set resolution width</a:t>
            </a:r>
            <a:endParaRPr lang="en-US"/>
          </a:p>
          <a:p>
            <a:r>
              <a:rPr lang="en-US"/>
              <a:t>1080</a:t>
            </a:r>
            <a:r>
              <a:rPr lang="" altLang="en-US"/>
              <a:t> </a:t>
            </a:r>
            <a:r>
              <a:rPr lang="en-US"/>
              <a:t>height</a:t>
            </a:r>
            <a:r>
              <a:rPr lang="" altLang="en-US"/>
              <a:t> </a:t>
            </a:r>
            <a:r>
              <a:rPr lang="en-US"/>
              <a:t>// options-&gt;height:	Set resolution height</a:t>
            </a:r>
            <a:endParaRPr lang="en-US"/>
          </a:p>
          <a:p>
            <a:r>
              <a:rPr lang="en-US"/>
              <a:t>90</a:t>
            </a:r>
            <a:r>
              <a:rPr lang="" altLang="en-US"/>
              <a:t> </a:t>
            </a:r>
            <a:r>
              <a:rPr lang="en-US"/>
              <a:t>FOV</a:t>
            </a:r>
            <a:r>
              <a:rPr lang="" altLang="en-US"/>
              <a:t> </a:t>
            </a:r>
            <a:r>
              <a:rPr lang="en-US"/>
              <a:t>// options-&gt;fov: Feild of view changes how much of the scene is visible </a:t>
            </a:r>
            <a:endParaRPr lang="en-US"/>
          </a:p>
          <a:p>
            <a:r>
              <a:rPr lang="en-US"/>
              <a:t>0.235294 0.67451 0.843137	kDefaultBackgroundColor	// options-&gt;backgroundColor: Set background colour when no intersection occurs </a:t>
            </a:r>
            <a:endParaRPr lang="en-US"/>
          </a:p>
          <a:p>
            <a:r>
              <a:rPr lang="en-US"/>
              <a:t>Camera 2 world no default</a:t>
            </a:r>
            <a:r>
              <a:rPr lang="" altLang="en-US"/>
              <a:t> </a:t>
            </a:r>
            <a:r>
              <a:rPr lang="en-US"/>
              <a:t>// options-&gt;camera to world: Set the camera to a position in the scene</a:t>
            </a:r>
            <a:endParaRPr lang="en-US"/>
          </a:p>
          <a:p>
            <a:r>
              <a:rPr lang="en-US"/>
              <a:t>0.0001</a:t>
            </a:r>
            <a:r>
              <a:rPr lang="" altLang="en-US"/>
              <a:t> </a:t>
            </a:r>
            <a:r>
              <a:rPr lang="en-US"/>
              <a:t>Bias</a:t>
            </a:r>
            <a:r>
              <a:rPr lang="" altLang="en-US"/>
              <a:t> </a:t>
            </a:r>
            <a:r>
              <a:rPr lang="en-US"/>
              <a:t>// options-&gt;bias: Sets shadow bias </a:t>
            </a:r>
            <a:endParaRPr lang="en-US"/>
          </a:p>
          <a:p>
            <a:r>
              <a:rPr lang="en-US"/>
              <a:t>4</a:t>
            </a:r>
            <a:r>
              <a:rPr lang="" altLang="en-US"/>
              <a:t> </a:t>
            </a:r>
            <a:r>
              <a:rPr lang="en-US"/>
              <a:t>Max Depth</a:t>
            </a:r>
            <a:r>
              <a:rPr lang="" altLang="en-US"/>
              <a:t> </a:t>
            </a:r>
            <a:r>
              <a:rPr lang="en-US"/>
              <a:t>// options-&gt;maxDepth: Sets a limit to how many rays we "chase" to find an objects contribution</a:t>
            </a:r>
            <a:endParaRPr lang="en-US"/>
          </a:p>
          <a:p>
            <a:r>
              <a:rPr lang="en-US"/>
              <a:t>1</a:t>
            </a:r>
            <a:r>
              <a:rPr lang="" altLang="en-US"/>
              <a:t> </a:t>
            </a:r>
            <a:r>
              <a:rPr lang="en-US"/>
              <a:t>number of lights</a:t>
            </a:r>
            <a:r>
              <a:rPr lang="" altLang="en-US"/>
              <a:t> </a:t>
            </a:r>
            <a:r>
              <a:rPr lang="en-US"/>
              <a:t>// Number of lights in the scene</a:t>
            </a:r>
            <a:endParaRPr lang="en-US"/>
          </a:p>
          <a:p>
            <a:r>
              <a:rPr lang="en-US"/>
              <a:t>0</a:t>
            </a:r>
            <a:r>
              <a:rPr lang="" altLang="en-US"/>
              <a:t>  </a:t>
            </a:r>
            <a:r>
              <a:rPr lang="en-US"/>
              <a:t>type of light</a:t>
            </a:r>
            <a:r>
              <a:rPr lang="" altLang="en-US"/>
              <a:t> </a:t>
            </a:r>
            <a:r>
              <a:rPr lang="en-US"/>
              <a:t>// lightdata_struct-&gt;lighttype Type of light 0 distant 1 point</a:t>
            </a:r>
            <a:endParaRPr lang="en-US"/>
          </a:p>
          <a:p>
            <a:r>
              <a:rPr lang="en-US"/>
              <a:t>1 1 1</a:t>
            </a:r>
            <a:r>
              <a:rPr lang="" altLang="en-US"/>
              <a:t> </a:t>
            </a:r>
            <a:r>
              <a:rPr lang="en-US"/>
              <a:t>light colour</a:t>
            </a:r>
            <a:r>
              <a:rPr lang="" altLang="en-US"/>
              <a:t> </a:t>
            </a:r>
            <a:r>
              <a:rPr lang="en-US"/>
              <a:t>// lightdata_struct-&gt;colour Select the light colour either int or Vec3f</a:t>
            </a:r>
            <a:endParaRPr lang="en-US"/>
          </a:p>
          <a:p>
            <a:r>
              <a:rPr lang="en-US"/>
              <a:t>1</a:t>
            </a:r>
            <a:r>
              <a:rPr lang="" altLang="en-US"/>
              <a:t> </a:t>
            </a:r>
            <a:r>
              <a:rPr lang="en-US"/>
              <a:t>light intensity	// lightdata_struct-&gt;intensity Select the light intensity 1 for distant light 500 for point light</a:t>
            </a:r>
            <a:endParaRPr lang="en-US"/>
          </a:p>
          <a:p>
            <a:r>
              <a:rPr lang="en-US"/>
              <a:t>Light 2 world no default	// lightdata_struct-&gt;light2world Light to world coordinat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Geometry data file .geo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9755" y="2259330"/>
            <a:ext cx="11128375" cy="4448175"/>
          </a:xfrm>
        </p:spPr>
        <p:txBody>
          <a:bodyPr/>
          <a:p>
            <a:r>
              <a:rPr lang="en-US"/>
              <a:t>The first number defines the number of faces making up the mesh. </a:t>
            </a:r>
            <a:endParaRPr lang="en-US"/>
          </a:p>
          <a:p>
            <a:r>
              <a:rPr lang="en-US"/>
              <a:t>The second and third line is just a series of integers representing the face index and the vertex index arrays. </a:t>
            </a:r>
            <a:endParaRPr lang="en-US"/>
          </a:p>
          <a:p>
            <a:r>
              <a:rPr lang="en-US"/>
              <a:t>The next line contains the vertex position data. </a:t>
            </a:r>
            <a:endParaRPr lang="en-US"/>
          </a:p>
          <a:p>
            <a:r>
              <a:rPr lang="en-US"/>
              <a:t>The next lines contains the normal data </a:t>
            </a:r>
            <a:endParaRPr lang="en-US"/>
          </a:p>
          <a:p>
            <a:r>
              <a:rPr lang="en-US"/>
              <a:t>The last line contains the texture coordinates data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Object Data File .ood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2120" y="2275205"/>
            <a:ext cx="11099165" cy="4290060"/>
          </a:xfrm>
        </p:spPr>
        <p:txBody>
          <a:bodyPr/>
          <a:p>
            <a:r>
              <a:rPr lang="en-US"/>
              <a:t>Object 2 world no default // Read from first readObjectOptionDataFile function </a:t>
            </a:r>
            <a:endParaRPr lang="en-US"/>
          </a:p>
          <a:p>
            <a:r>
              <a:rPr lang="en-US"/>
              <a:t>kDiffuse	</a:t>
            </a:r>
            <a:r>
              <a:rPr lang="" altLang="en-US"/>
              <a:t> </a:t>
            </a:r>
            <a:r>
              <a:rPr lang="en-US"/>
              <a:t>Type </a:t>
            </a:r>
            <a:r>
              <a:rPr lang="" altLang="en-US"/>
              <a:t> </a:t>
            </a:r>
            <a:r>
              <a:rPr lang="en-US"/>
              <a:t>// object-&gt;type: Set the material type(0-kDiffuse, 1-kReflection, 2-kReflectionAndRefraction, 3-kPhong)</a:t>
            </a:r>
            <a:endParaRPr lang="en-US"/>
          </a:p>
          <a:p>
            <a:r>
              <a:rPr lang="en-US"/>
              <a:t>1</a:t>
            </a:r>
            <a:r>
              <a:rPr lang="" altLang="en-US"/>
              <a:t> </a:t>
            </a:r>
            <a:r>
              <a:rPr lang="en-US"/>
              <a:t>IOR</a:t>
            </a:r>
            <a:r>
              <a:rPr lang="" altLang="en-US"/>
              <a:t> </a:t>
            </a:r>
            <a:r>
              <a:rPr lang="en-US"/>
              <a:t>	// object-&gt;ior: Index of refraction (also sometimes referred to as ior)</a:t>
            </a:r>
            <a:endParaRPr lang="en-US"/>
          </a:p>
          <a:p>
            <a:r>
              <a:rPr lang="en-US"/>
              <a:t>0.18 0.18 0.18	</a:t>
            </a:r>
            <a:r>
              <a:rPr lang="" altLang="en-US"/>
              <a:t> </a:t>
            </a:r>
            <a:r>
              <a:rPr lang="en-US"/>
              <a:t>Albedo	// object-&gt;albedo: albedo = reflect light / incident light</a:t>
            </a:r>
            <a:endParaRPr lang="en-US"/>
          </a:p>
          <a:p>
            <a:r>
              <a:rPr lang="en-US"/>
              <a:t>0.8</a:t>
            </a:r>
            <a:r>
              <a:rPr lang="" altLang="en-US"/>
              <a:t> </a:t>
            </a:r>
            <a:r>
              <a:rPr lang="en-US"/>
              <a:t>Kd</a:t>
            </a:r>
            <a:r>
              <a:rPr lang="" altLang="en-US"/>
              <a:t> </a:t>
            </a:r>
            <a:r>
              <a:rPr lang="en-US"/>
              <a:t>// object-&gt;kd: phong model diffuse weight</a:t>
            </a:r>
            <a:endParaRPr lang="en-US"/>
          </a:p>
          <a:p>
            <a:r>
              <a:rPr lang="en-US"/>
              <a:t>0.2</a:t>
            </a:r>
            <a:r>
              <a:rPr lang="" altLang="en-US"/>
              <a:t> </a:t>
            </a:r>
            <a:r>
              <a:rPr lang="en-US"/>
              <a:t>Ks // object-&gt;ks: phong model specular weight, control the size of matte lighting spot</a:t>
            </a:r>
            <a:endParaRPr lang="en-US"/>
          </a:p>
          <a:p>
            <a:r>
              <a:rPr lang="en-US"/>
              <a:t>10</a:t>
            </a:r>
            <a:r>
              <a:rPr lang="" altLang="en-US"/>
              <a:t> </a:t>
            </a:r>
            <a:r>
              <a:rPr lang="en-US"/>
              <a:t>n	// object-&gt;n: phong specular exponent, control the size of specular spot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Data structures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Data parsing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Ray triangle intersection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Polygon meshes - triangle mesh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04190" y="2364105"/>
            <a:ext cx="11136630" cy="4238625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East Syriac Adiabene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East Syriac Adiabene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true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false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true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2487</Words>
  <Application>WPS Presentation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East Syriac Adiabene</vt:lpstr>
      <vt:lpstr>Wingdings 3</vt:lpstr>
      <vt:lpstr>Arial</vt:lpstr>
      <vt:lpstr>Trebuchet MS</vt:lpstr>
      <vt:lpstr>微软雅黑</vt:lpstr>
      <vt:lpstr>Arial Unicode MS</vt:lpstr>
      <vt:lpstr>Monospace</vt:lpstr>
      <vt:lpstr>Times New Roman</vt:lpstr>
      <vt:lpstr>Ion Boardroom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 structures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Nikolas Koxenoglou</dc:creator>
  <cp:lastModifiedBy>nikolas</cp:lastModifiedBy>
  <cp:revision>9</cp:revision>
  <dcterms:created xsi:type="dcterms:W3CDTF">2020-09-17T17:54:55Z</dcterms:created>
  <dcterms:modified xsi:type="dcterms:W3CDTF">2020-09-17T17:54:55Z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